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tiff" ContentType="image/tiff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62" r:id="rId3"/>
    <p:sldId id="263" r:id="rId4"/>
    <p:sldId id="264" r:id="rId5"/>
    <p:sldId id="257" r:id="rId6"/>
    <p:sldId id="258" r:id="rId7"/>
    <p:sldId id="259" r:id="rId8"/>
    <p:sldId id="260" r:id="rId9"/>
    <p:sldId id="265" r:id="rId10"/>
    <p:sldId id="261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92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32" y="7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emf"/><Relationship Id="rId7" Type="http://schemas.openxmlformats.org/officeDocument/2006/relationships/image" Target="../media/image10.jpeg"/><Relationship Id="rId2" Type="http://schemas.openxmlformats.org/officeDocument/2006/relationships/image" Target="../media/image5.png"/><Relationship Id="rId1" Type="http://schemas.openxmlformats.org/officeDocument/2006/relationships/image" Target="../media/image4.png"/><Relationship Id="rId6" Type="http://schemas.openxmlformats.org/officeDocument/2006/relationships/image" Target="../media/image9.emf"/><Relationship Id="rId11" Type="http://schemas.openxmlformats.org/officeDocument/2006/relationships/image" Target="../media/image14.png"/><Relationship Id="rId5" Type="http://schemas.openxmlformats.org/officeDocument/2006/relationships/image" Target="../media/image8.jpe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jpe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602DBC-1334-42A7-BC29-49E0CE5F7D8A}" type="datetimeFigureOut">
              <a:rPr lang="en-US" smtClean="0"/>
              <a:t>1/27/2016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7136D6-8264-4346-A128-D8F1275A41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2505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75B2-DDD0-4525-A196-1AD87C8D82D9}" type="datetimeFigureOut">
              <a:rPr lang="en-US" smtClean="0"/>
              <a:t>1/27/2016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A6BE1-6CC1-4B94-8CD5-AEDF871604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0215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75B2-DDD0-4525-A196-1AD87C8D82D9}" type="datetimeFigureOut">
              <a:rPr lang="en-US" smtClean="0"/>
              <a:t>1/27/2016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A6BE1-6CC1-4B94-8CD5-AEDF871604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6558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75B2-DDD0-4525-A196-1AD87C8D82D9}" type="datetimeFigureOut">
              <a:rPr lang="en-US" smtClean="0"/>
              <a:t>1/27/2016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A6BE1-6CC1-4B94-8CD5-AEDF871604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2885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75B2-DDD0-4525-A196-1AD87C8D82D9}" type="datetimeFigureOut">
              <a:rPr lang="en-US" smtClean="0"/>
              <a:t>1/27/2016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A6BE1-6CC1-4B94-8CD5-AEDF871604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1629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75B2-DDD0-4525-A196-1AD87C8D82D9}" type="datetimeFigureOut">
              <a:rPr lang="en-US" smtClean="0"/>
              <a:t>1/27/2016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A6BE1-6CC1-4B94-8CD5-AEDF871604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1808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75B2-DDD0-4525-A196-1AD87C8D82D9}" type="datetimeFigureOut">
              <a:rPr lang="en-US" smtClean="0"/>
              <a:t>1/27/2016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A6BE1-6CC1-4B94-8CD5-AEDF871604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2518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75B2-DDD0-4525-A196-1AD87C8D82D9}" type="datetimeFigureOut">
              <a:rPr lang="en-US" smtClean="0"/>
              <a:t>1/27/2016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A6BE1-6CC1-4B94-8CD5-AEDF871604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1805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75B2-DDD0-4525-A196-1AD87C8D82D9}" type="datetimeFigureOut">
              <a:rPr lang="en-US" smtClean="0"/>
              <a:t>1/27/2016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A6BE1-6CC1-4B94-8CD5-AEDF871604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7485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75B2-DDD0-4525-A196-1AD87C8D82D9}" type="datetimeFigureOut">
              <a:rPr lang="en-US" smtClean="0"/>
              <a:t>1/27/2016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A6BE1-6CC1-4B94-8CD5-AEDF871604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1662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75B2-DDD0-4525-A196-1AD87C8D82D9}" type="datetimeFigureOut">
              <a:rPr lang="en-US" smtClean="0"/>
              <a:t>1/27/2016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A6BE1-6CC1-4B94-8CD5-AEDF871604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4908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75B2-DDD0-4525-A196-1AD87C8D82D9}" type="datetimeFigureOut">
              <a:rPr lang="en-US" smtClean="0"/>
              <a:t>1/27/2016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A6BE1-6CC1-4B94-8CD5-AEDF871604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4881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F475B2-DDD0-4525-A196-1AD87C8D82D9}" type="datetimeFigureOut">
              <a:rPr lang="en-US" smtClean="0"/>
              <a:t>1/27/2016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6A6BE1-6CC1-4B94-8CD5-AEDF871604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9334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13" Type="http://schemas.openxmlformats.org/officeDocument/2006/relationships/image" Target="../media/image24.png"/><Relationship Id="rId18" Type="http://schemas.openxmlformats.org/officeDocument/2006/relationships/image" Target="../media/image29.png"/><Relationship Id="rId26" Type="http://schemas.openxmlformats.org/officeDocument/2006/relationships/image" Target="../media/image37.jpeg"/><Relationship Id="rId39" Type="http://schemas.openxmlformats.org/officeDocument/2006/relationships/image" Target="../media/image50.png"/><Relationship Id="rId3" Type="http://schemas.openxmlformats.org/officeDocument/2006/relationships/image" Target="../media/image2.tiff"/><Relationship Id="rId21" Type="http://schemas.openxmlformats.org/officeDocument/2006/relationships/image" Target="../media/image32.jpeg"/><Relationship Id="rId34" Type="http://schemas.openxmlformats.org/officeDocument/2006/relationships/image" Target="../media/image45.jpeg"/><Relationship Id="rId7" Type="http://schemas.openxmlformats.org/officeDocument/2006/relationships/image" Target="../media/image18.png"/><Relationship Id="rId12" Type="http://schemas.openxmlformats.org/officeDocument/2006/relationships/image" Target="../media/image23.gif"/><Relationship Id="rId17" Type="http://schemas.openxmlformats.org/officeDocument/2006/relationships/image" Target="../media/image28.png"/><Relationship Id="rId25" Type="http://schemas.openxmlformats.org/officeDocument/2006/relationships/image" Target="../media/image36.png"/><Relationship Id="rId33" Type="http://schemas.openxmlformats.org/officeDocument/2006/relationships/image" Target="../media/image44.emf"/><Relationship Id="rId38" Type="http://schemas.openxmlformats.org/officeDocument/2006/relationships/image" Target="../media/image49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7.png"/><Relationship Id="rId20" Type="http://schemas.openxmlformats.org/officeDocument/2006/relationships/image" Target="../media/image31.png"/><Relationship Id="rId29" Type="http://schemas.openxmlformats.org/officeDocument/2006/relationships/image" Target="../media/image40.jpeg"/><Relationship Id="rId1" Type="http://schemas.openxmlformats.org/officeDocument/2006/relationships/vmlDrawing" Target="../drawings/vmlDrawing1.vml"/><Relationship Id="rId6" Type="http://schemas.openxmlformats.org/officeDocument/2006/relationships/image" Target="../media/image17.emf"/><Relationship Id="rId11" Type="http://schemas.openxmlformats.org/officeDocument/2006/relationships/image" Target="../media/image22.jpeg"/><Relationship Id="rId24" Type="http://schemas.openxmlformats.org/officeDocument/2006/relationships/image" Target="../media/image35.png"/><Relationship Id="rId32" Type="http://schemas.openxmlformats.org/officeDocument/2006/relationships/image" Target="../media/image43.jpeg"/><Relationship Id="rId37" Type="http://schemas.openxmlformats.org/officeDocument/2006/relationships/image" Target="../media/image48.png"/><Relationship Id="rId5" Type="http://schemas.openxmlformats.org/officeDocument/2006/relationships/image" Target="../media/image16.png"/><Relationship Id="rId15" Type="http://schemas.openxmlformats.org/officeDocument/2006/relationships/image" Target="../media/image26.jpeg"/><Relationship Id="rId23" Type="http://schemas.openxmlformats.org/officeDocument/2006/relationships/image" Target="../media/image34.png"/><Relationship Id="rId28" Type="http://schemas.openxmlformats.org/officeDocument/2006/relationships/image" Target="../media/image39.png"/><Relationship Id="rId36" Type="http://schemas.openxmlformats.org/officeDocument/2006/relationships/image" Target="../media/image47.emf"/><Relationship Id="rId10" Type="http://schemas.openxmlformats.org/officeDocument/2006/relationships/image" Target="../media/image21.jpeg"/><Relationship Id="rId19" Type="http://schemas.openxmlformats.org/officeDocument/2006/relationships/image" Target="../media/image30.png"/><Relationship Id="rId31" Type="http://schemas.openxmlformats.org/officeDocument/2006/relationships/image" Target="../media/image42.jpeg"/><Relationship Id="rId4" Type="http://schemas.openxmlformats.org/officeDocument/2006/relationships/image" Target="../media/image15.gif"/><Relationship Id="rId9" Type="http://schemas.openxmlformats.org/officeDocument/2006/relationships/image" Target="../media/image20.emf"/><Relationship Id="rId14" Type="http://schemas.openxmlformats.org/officeDocument/2006/relationships/image" Target="../media/image25.jpeg"/><Relationship Id="rId22" Type="http://schemas.openxmlformats.org/officeDocument/2006/relationships/image" Target="../media/image33.jpeg"/><Relationship Id="rId27" Type="http://schemas.openxmlformats.org/officeDocument/2006/relationships/image" Target="../media/image38.png"/><Relationship Id="rId30" Type="http://schemas.openxmlformats.org/officeDocument/2006/relationships/image" Target="../media/image41.png"/><Relationship Id="rId35" Type="http://schemas.openxmlformats.org/officeDocument/2006/relationships/image" Target="../media/image46.g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emf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emf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3300" y="1038177"/>
            <a:ext cx="2565400" cy="3225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89390" y="5073805"/>
            <a:ext cx="80132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The Gulf and Caribbean Fisheries Institute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7335378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8910" y="5347564"/>
            <a:ext cx="823225" cy="103514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943476" y="2466975"/>
            <a:ext cx="22669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err="1"/>
              <a:t>e</a:t>
            </a:r>
            <a:r>
              <a:rPr lang="en-US" sz="7200" dirty="0" err="1" smtClean="0"/>
              <a:t>tc</a:t>
            </a:r>
            <a:r>
              <a:rPr lang="en-US" sz="7200" dirty="0" smtClean="0"/>
              <a:t>…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2481291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8910" y="5347564"/>
            <a:ext cx="823225" cy="103514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87669" y="734220"/>
            <a:ext cx="36842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The Mission</a:t>
            </a:r>
            <a:endParaRPr lang="en-US" sz="4000" dirty="0"/>
          </a:p>
        </p:txBody>
      </p:sp>
      <p:sp>
        <p:nvSpPr>
          <p:cNvPr id="3" name="Rectangle 2"/>
          <p:cNvSpPr/>
          <p:nvPr/>
        </p:nvSpPr>
        <p:spPr>
          <a:xfrm>
            <a:off x="778043" y="1761894"/>
            <a:ext cx="978568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To advance the goals of sustainable use, </a:t>
            </a:r>
            <a:r>
              <a:rPr lang="en-US" sz="2800" dirty="0" smtClean="0"/>
              <a:t>wise management</a:t>
            </a:r>
            <a:r>
              <a:rPr lang="en-US" sz="2800" dirty="0"/>
              <a:t>, conservation, and restoration </a:t>
            </a:r>
            <a:r>
              <a:rPr lang="en-US" sz="2800" dirty="0" smtClean="0"/>
              <a:t>of marine </a:t>
            </a:r>
            <a:r>
              <a:rPr lang="en-US" sz="2800" dirty="0"/>
              <a:t>and estuarine fisheries and resources </a:t>
            </a:r>
            <a:r>
              <a:rPr lang="en-US" sz="2800" dirty="0" smtClean="0"/>
              <a:t>in the </a:t>
            </a:r>
            <a:r>
              <a:rPr lang="en-US" sz="2800" dirty="0"/>
              <a:t>Region by providing a forum for the </a:t>
            </a:r>
            <a:r>
              <a:rPr lang="en-US" sz="2800" dirty="0" smtClean="0"/>
              <a:t>exchange of </a:t>
            </a:r>
            <a:r>
              <a:rPr lang="en-US" sz="2800" dirty="0"/>
              <a:t>information and perspectives </a:t>
            </a:r>
            <a:r>
              <a:rPr lang="en-US" sz="2800" dirty="0" smtClean="0"/>
              <a:t>among decision-makers</a:t>
            </a:r>
            <a:r>
              <a:rPr lang="en-US" sz="2800" dirty="0"/>
              <a:t>, scientists, managers, educators</a:t>
            </a:r>
            <a:r>
              <a:rPr lang="en-US" sz="2800" dirty="0" smtClean="0"/>
              <a:t>, resource </a:t>
            </a:r>
            <a:r>
              <a:rPr lang="en-US" sz="2800" dirty="0"/>
              <a:t>users, and students.</a:t>
            </a:r>
          </a:p>
        </p:txBody>
      </p:sp>
    </p:spTree>
    <p:extLst>
      <p:ext uri="{BB962C8B-B14F-4D97-AF65-F5344CB8AC3E}">
        <p14:creationId xmlns:p14="http://schemas.microsoft.com/office/powerpoint/2010/main" val="15487692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2504" y="490654"/>
            <a:ext cx="4731023" cy="6095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4053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9460" y="338028"/>
            <a:ext cx="823225" cy="103514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34215" y="758283"/>
            <a:ext cx="60510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A Partnership of Partners</a:t>
            </a:r>
            <a:endParaRPr lang="en-US" sz="4000" dirty="0"/>
          </a:p>
        </p:txBody>
      </p:sp>
      <p:pic>
        <p:nvPicPr>
          <p:cNvPr id="30" name="Picture 29" descr="D:\zData\GCFI2\Logos\fwc_transp.gif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34981" y="2467987"/>
            <a:ext cx="390521" cy="522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30" descr="MARVIVA_Logo.png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368944" y="2174693"/>
            <a:ext cx="1158875" cy="365760"/>
          </a:xfrm>
          <a:prstGeom prst="rect">
            <a:avLst/>
          </a:prstGeom>
        </p:spPr>
      </p:pic>
      <p:pic>
        <p:nvPicPr>
          <p:cNvPr id="33" name="Picture 32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18669" y="2213721"/>
            <a:ext cx="390525" cy="365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Picture 33" descr="D:\WebSites\GCFI\Images\Logos\fao-logo-vector-01.pn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128925" y="2396600"/>
            <a:ext cx="420444" cy="400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Imagen 23" descr="X:\Juan Posada\MarViva\Busqueda de fondos\GCFI\Todos los logos\Nuevos logos\logo campam.jpg"/>
          <p:cNvPicPr/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59" t="12781" r="16928" b="17021"/>
          <a:stretch/>
        </p:blipFill>
        <p:spPr bwMode="auto">
          <a:xfrm>
            <a:off x="2513701" y="3885944"/>
            <a:ext cx="526278" cy="46004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6" name="Picture 35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203032" y="3846913"/>
            <a:ext cx="460563" cy="499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Picture 36" descr="C:\Users\bob.glazer\Dropbox\GCFI 2014\Logos\BIOPAMA LOGO.jpg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775808" y="3265703"/>
            <a:ext cx="1346200" cy="365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" name="Picture 38"/>
          <p:cNvPicPr/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14" t="18012" r="38817" b="40957"/>
          <a:stretch/>
        </p:blipFill>
        <p:spPr bwMode="auto">
          <a:xfrm>
            <a:off x="7442115" y="4694664"/>
            <a:ext cx="667385" cy="4572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0" name="Imagen 38" descr="X:\Juan Posada\MarViva\Busqueda de fondos\GCFI\Todos los logos\SeaGrant.gif"/>
          <p:cNvPicPr/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2296" y="3934006"/>
            <a:ext cx="640080" cy="38354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" name="Imagen 25" descr="X:\Juan Posada\MarViva\Busqueda de fondos\GCFI\Todos los logos\Nuevos logos\Shell_nov2012_PECTEN_RGB.png"/>
          <p:cNvPicPr/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6758" y="5164684"/>
            <a:ext cx="401955" cy="36576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Picture 41"/>
          <p:cNvPicPr/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039879" y="3058375"/>
            <a:ext cx="375506" cy="478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" name="Imagen 34" descr="X:\Juan Posada\MarViva\Busqueda de fondos\GCFI\Todos los logos\igfa.jpg"/>
          <p:cNvPicPr/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0389" y="3980225"/>
            <a:ext cx="548640" cy="36576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" name="Imagen 42"/>
          <p:cNvPicPr/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2907" y="5301037"/>
            <a:ext cx="657860" cy="365760"/>
          </a:xfrm>
          <a:prstGeom prst="rect">
            <a:avLst/>
          </a:prstGeom>
          <a:noFill/>
        </p:spPr>
      </p:pic>
      <p:pic>
        <p:nvPicPr>
          <p:cNvPr id="45" name="Imagen 6" descr="X:\Juan Posada\MarViva\Busqueda de fondos\GCFI\Todos los logos\logo albatros.png"/>
          <p:cNvPicPr/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8236" y="5285162"/>
            <a:ext cx="933450" cy="381635"/>
          </a:xfrm>
          <a:prstGeom prst="rect">
            <a:avLst/>
          </a:prstGeom>
          <a:noFill/>
          <a:ln>
            <a:noFill/>
          </a:ln>
        </p:spPr>
      </p:pic>
      <p:pic>
        <p:nvPicPr>
          <p:cNvPr id="46" name="Imagen 9" descr="X:\Juan Posada\MarViva\Busqueda de fondos\GCFI\Logos\UMIP\logo2.png"/>
          <p:cNvPicPr/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8334" y="5441523"/>
            <a:ext cx="1188720" cy="365760"/>
          </a:xfrm>
          <a:prstGeom prst="rect">
            <a:avLst/>
          </a:prstGeom>
          <a:noFill/>
          <a:ln>
            <a:noFill/>
          </a:ln>
        </p:spPr>
      </p:pic>
      <p:pic>
        <p:nvPicPr>
          <p:cNvPr id="47" name="Imagen 12" descr="X:\Juan Posada\MarViva\Busqueda de fondos\GCFI\Todos los logos\FSU.png"/>
          <p:cNvPicPr/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2007" y="4604098"/>
            <a:ext cx="501695" cy="479655"/>
          </a:xfrm>
          <a:prstGeom prst="rect">
            <a:avLst/>
          </a:prstGeom>
          <a:noFill/>
          <a:ln>
            <a:noFill/>
          </a:ln>
        </p:spPr>
      </p:pic>
      <p:pic>
        <p:nvPicPr>
          <p:cNvPr id="48" name="Picture 47" descr="Reef Environmental Education Foundation (REEF)"/>
          <p:cNvPicPr/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9623" y="2991857"/>
            <a:ext cx="539115" cy="365760"/>
          </a:xfrm>
          <a:prstGeom prst="rect">
            <a:avLst/>
          </a:prstGeom>
          <a:noFill/>
          <a:ln>
            <a:noFill/>
          </a:ln>
        </p:spPr>
      </p:pic>
      <p:pic>
        <p:nvPicPr>
          <p:cNvPr id="49" name="Imagen 17" descr="BIOPAMA"/>
          <p:cNvPicPr/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3547" y="5807283"/>
            <a:ext cx="428509" cy="465965"/>
          </a:xfrm>
          <a:prstGeom prst="rect">
            <a:avLst/>
          </a:prstGeom>
          <a:noFill/>
          <a:ln>
            <a:noFill/>
          </a:ln>
        </p:spPr>
      </p:pic>
      <p:pic>
        <p:nvPicPr>
          <p:cNvPr id="50" name="Imagen 13" descr="X:\Juan Posada\MarViva\Busqueda de fondos\GCFI\Todos los logos\logo canal vertical - 2colores-300dpi-6x3.jpg"/>
          <p:cNvPicPr/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4215" y="4706915"/>
            <a:ext cx="551180" cy="333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1" name="Imagen 14" descr="X:\Juan Posada\MarViva\Busqueda de fondos\GCFI\Todos los logos\PMA VIEJO LOGO_small.png"/>
          <p:cNvPicPr/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2038" y="1754322"/>
            <a:ext cx="556699" cy="487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Imagen 15" descr="X:\Juan Posada\MarViva\Busqueda de fondos\GCFI\Todos los logos\LOGO OPEN BLUE.png"/>
          <p:cNvPicPr/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0564" y="3931030"/>
            <a:ext cx="681990" cy="330835"/>
          </a:xfrm>
          <a:prstGeom prst="rect">
            <a:avLst/>
          </a:prstGeom>
          <a:noFill/>
          <a:ln>
            <a:noFill/>
          </a:ln>
        </p:spPr>
      </p:pic>
      <p:pic>
        <p:nvPicPr>
          <p:cNvPr id="53" name="Imagen 16" descr="X:\Juan Posada\MarViva\Busqueda de fondos\GCFI\Todos los logos\Logo Ministerio de Ambiente.png"/>
          <p:cNvPicPr/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6808" y="6187678"/>
            <a:ext cx="1400175" cy="375285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Picture 53" descr="CLME Logo"/>
          <p:cNvPicPr/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9979" y="5882878"/>
            <a:ext cx="569826" cy="594122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Imagen 18"/>
          <p:cNvPicPr/>
          <p:nvPr/>
        </p:nvPicPr>
        <p:blipFill rotWithShape="1"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73" t="13962" r="7265" b="10191"/>
          <a:stretch/>
        </p:blipFill>
        <p:spPr bwMode="auto">
          <a:xfrm>
            <a:off x="7186210" y="1754323"/>
            <a:ext cx="589598" cy="48727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6" name="Imagen 19"/>
          <p:cNvPicPr/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8216" y="4428180"/>
            <a:ext cx="393065" cy="374650"/>
          </a:xfrm>
          <a:prstGeom prst="rect">
            <a:avLst/>
          </a:prstGeom>
          <a:noFill/>
        </p:spPr>
      </p:pic>
      <p:pic>
        <p:nvPicPr>
          <p:cNvPr id="57" name="Imagen 20" descr="X:\Juan Posada\MarViva\Busqueda de fondos\GCFI\Logos\pesqueros sport letras1-01.jpg"/>
          <p:cNvPicPr/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897" y="5664476"/>
            <a:ext cx="1097280" cy="200660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Imagen 10" descr="X:\Juan Posada\MarViva\Busqueda de fondos\GCFI\Logos\Dell_Logo.png"/>
          <p:cNvPicPr/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4733" y="3934006"/>
            <a:ext cx="342265" cy="340995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Picture 58"/>
          <p:cNvPicPr/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9169" y="2797222"/>
            <a:ext cx="1252220" cy="320040"/>
          </a:xfrm>
          <a:prstGeom prst="rect">
            <a:avLst/>
          </a:prstGeom>
        </p:spPr>
      </p:pic>
      <p:pic>
        <p:nvPicPr>
          <p:cNvPr id="60" name="Picture 59" descr="C:\Users\bob.glazer\Dropbox\GCFI 2014\Logos\iucn_high_res.jpg"/>
          <p:cNvPicPr/>
          <p:nvPr/>
        </p:nvPicPr>
        <p:blipFill>
          <a:blip r:embed="rId32" cstate="print"/>
          <a:srcRect/>
          <a:stretch>
            <a:fillRect/>
          </a:stretch>
        </p:blipFill>
        <p:spPr bwMode="auto">
          <a:xfrm>
            <a:off x="6798299" y="2670531"/>
            <a:ext cx="417165" cy="376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" name="Picture 62"/>
          <p:cNvPicPr/>
          <p:nvPr/>
        </p:nvPicPr>
        <p:blipFill>
          <a:blip r:embed="rId33" cstate="print"/>
          <a:srcRect/>
          <a:stretch>
            <a:fillRect/>
          </a:stretch>
        </p:blipFill>
        <p:spPr bwMode="auto">
          <a:xfrm>
            <a:off x="1644749" y="3218552"/>
            <a:ext cx="432704" cy="390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" name="Imagen 21" descr="X:\Juan Posada\MarViva\Busqueda de fondos\GCFI\Todos los logos\Nuevos logos\CAR SPAW - Copy.jpg"/>
          <p:cNvPicPr/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5808" y="2711116"/>
            <a:ext cx="437749" cy="4266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Picture 64" descr="cfmc logo.gif"/>
          <p:cNvPicPr/>
          <p:nvPr/>
        </p:nvPicPr>
        <p:blipFill>
          <a:blip r:embed="rId35" cstate="print"/>
          <a:stretch>
            <a:fillRect/>
          </a:stretch>
        </p:blipFill>
        <p:spPr>
          <a:xfrm>
            <a:off x="5600941" y="4802830"/>
            <a:ext cx="466042" cy="280923"/>
          </a:xfrm>
          <a:prstGeom prst="rect">
            <a:avLst/>
          </a:prstGeom>
        </p:spPr>
      </p:pic>
      <p:pic>
        <p:nvPicPr>
          <p:cNvPr id="66" name="Picture 65"/>
          <p:cNvPicPr/>
          <p:nvPr/>
        </p:nvPicPr>
        <p:blipFill>
          <a:blip r:embed="rId36" cstate="print"/>
          <a:srcRect/>
          <a:stretch>
            <a:fillRect/>
          </a:stretch>
        </p:blipFill>
        <p:spPr bwMode="auto">
          <a:xfrm>
            <a:off x="3978711" y="3046784"/>
            <a:ext cx="459165" cy="4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8" name="Picture 24" descr="http://unep.org/gpa/img/GPMLLogo.png"/>
          <p:cNvPicPr>
            <a:picLocks noChangeAspect="1" noChangeArrowheads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7992" y="3631463"/>
            <a:ext cx="441294" cy="408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AutoShape 32" descr="Image result for nature.org 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57" name="Picture 33" descr="newtnclogo_cmyk"/>
          <p:cNvPicPr>
            <a:picLocks noChangeAspect="1" noChangeArrowheads="1"/>
          </p:cNvPicPr>
          <p:nvPr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5020" y="5988763"/>
            <a:ext cx="1143000" cy="382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39"/>
          <a:stretch>
            <a:fillRect/>
          </a:stretch>
        </p:blipFill>
        <p:spPr>
          <a:xfrm>
            <a:off x="4794473" y="1520973"/>
            <a:ext cx="1715069" cy="625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35411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8910" y="5347564"/>
            <a:ext cx="823225" cy="103514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148254" y="223758"/>
            <a:ext cx="44493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Core Activities</a:t>
            </a:r>
            <a:endParaRPr lang="en-US" sz="4000" dirty="0"/>
          </a:p>
        </p:txBody>
      </p:sp>
      <p:sp>
        <p:nvSpPr>
          <p:cNvPr id="6" name="TextBox 5"/>
          <p:cNvSpPr txBox="1"/>
          <p:nvPr/>
        </p:nvSpPr>
        <p:spPr>
          <a:xfrm>
            <a:off x="975732" y="879902"/>
            <a:ext cx="112162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u="sng" dirty="0" smtClean="0"/>
              <a:t>Annual</a:t>
            </a:r>
            <a:r>
              <a:rPr lang="en-US" sz="2400" u="sng" dirty="0" smtClean="0"/>
              <a:t> </a:t>
            </a:r>
            <a:r>
              <a:rPr lang="en-US" sz="3200" u="sng" dirty="0" smtClean="0"/>
              <a:t>Meeting</a:t>
            </a:r>
            <a:r>
              <a:rPr lang="en-US" sz="3200" dirty="0" smtClean="0"/>
              <a:t> </a:t>
            </a:r>
            <a:r>
              <a:rPr lang="en-US" sz="2400" dirty="0" smtClean="0"/>
              <a:t>(2015 meeting – </a:t>
            </a:r>
            <a:r>
              <a:rPr lang="en-US" sz="2400" b="1" dirty="0" smtClean="0"/>
              <a:t>46 countries or overseas territories</a:t>
            </a:r>
            <a:r>
              <a:rPr lang="en-US" sz="2400" dirty="0" smtClean="0"/>
              <a:t>)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1020337" y="4979979"/>
            <a:ext cx="77668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u="sng" dirty="0" smtClean="0"/>
              <a:t>Proceedings</a:t>
            </a:r>
            <a:r>
              <a:rPr lang="en-US" sz="3200" dirty="0" smtClean="0"/>
              <a:t> of the </a:t>
            </a:r>
            <a:r>
              <a:rPr lang="en-US" sz="3200" dirty="0" smtClean="0"/>
              <a:t>Annual Conference</a:t>
            </a:r>
            <a:endParaRPr lang="en-US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1315843" y="2499552"/>
            <a:ext cx="10671717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Special sessions </a:t>
            </a:r>
            <a:r>
              <a:rPr lang="en-US" sz="2400" dirty="0" smtClean="0"/>
              <a:t>(Lionfish </a:t>
            </a:r>
            <a:r>
              <a:rPr lang="en-US" sz="2400" dirty="0" smtClean="0"/>
              <a:t>Management and </a:t>
            </a:r>
            <a:r>
              <a:rPr lang="en-US" sz="2400" dirty="0" smtClean="0"/>
              <a:t>Science </a:t>
            </a:r>
            <a:r>
              <a:rPr lang="en-US" sz="2400" i="1" dirty="0" smtClean="0"/>
              <a:t>[NOAA, FWC, REEF], </a:t>
            </a:r>
            <a:r>
              <a:rPr lang="en-US" sz="2400" dirty="0" smtClean="0"/>
              <a:t>Sharks and </a:t>
            </a:r>
            <a:r>
              <a:rPr lang="en-US" sz="2400" dirty="0" smtClean="0"/>
              <a:t>Rays </a:t>
            </a:r>
            <a:r>
              <a:rPr lang="en-US" sz="2400" i="1" dirty="0" smtClean="0"/>
              <a:t>[MARALLIANCE], </a:t>
            </a:r>
            <a:r>
              <a:rPr lang="en-US" sz="2400" dirty="0" smtClean="0"/>
              <a:t>data-limited workshops </a:t>
            </a:r>
            <a:r>
              <a:rPr lang="en-US" sz="2400" i="1" dirty="0" smtClean="0"/>
              <a:t>[NOAA], </a:t>
            </a:r>
            <a:r>
              <a:rPr lang="en-US" sz="2400" dirty="0" err="1" smtClean="0"/>
              <a:t>Sargassum</a:t>
            </a:r>
            <a:r>
              <a:rPr lang="en-US" sz="2400" dirty="0" smtClean="0"/>
              <a:t> </a:t>
            </a:r>
            <a:r>
              <a:rPr lang="en-US" sz="2400" i="1" dirty="0" smtClean="0"/>
              <a:t>[GCFI]</a:t>
            </a:r>
            <a:r>
              <a:rPr lang="en-US" sz="2400" dirty="0" smtClean="0"/>
              <a:t>), Marine Spatial Planning (</a:t>
            </a:r>
            <a:r>
              <a:rPr lang="en-US" sz="2400" dirty="0" err="1" smtClean="0"/>
              <a:t>MarViva</a:t>
            </a:r>
            <a:r>
              <a:rPr lang="en-US" sz="2400" dirty="0" smtClean="0"/>
              <a:t>)</a:t>
            </a:r>
            <a:endParaRPr lang="en-US" sz="2400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1315843" y="1591109"/>
            <a:ext cx="1030372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Core sessions </a:t>
            </a:r>
            <a:r>
              <a:rPr lang="en-US" sz="2400" dirty="0" smtClean="0"/>
              <a:t>that focus on reef, demersal, </a:t>
            </a:r>
            <a:r>
              <a:rPr lang="en-US" sz="2400" dirty="0" smtClean="0"/>
              <a:t>recreational, pelagic, </a:t>
            </a:r>
            <a:r>
              <a:rPr lang="en-US" sz="2400" dirty="0" smtClean="0"/>
              <a:t>and invertebrate fisheries, Socio-Economics, EBM including MPAs 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1020337" y="5695988"/>
            <a:ext cx="92499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u="sng" dirty="0" smtClean="0"/>
              <a:t>Special </a:t>
            </a:r>
            <a:r>
              <a:rPr lang="en-US" sz="3200" u="sng" dirty="0" smtClean="0"/>
              <a:t>Publications </a:t>
            </a:r>
            <a:r>
              <a:rPr lang="en-US" sz="2400" dirty="0" smtClean="0"/>
              <a:t>(</a:t>
            </a:r>
            <a:r>
              <a:rPr lang="en-US" sz="2400" dirty="0" smtClean="0"/>
              <a:t>Lionfish manual, MPA and conch peer-reviewed publications, </a:t>
            </a:r>
            <a:r>
              <a:rPr lang="en-US" sz="2400" dirty="0" err="1" smtClean="0"/>
              <a:t>Sargassum</a:t>
            </a:r>
            <a:r>
              <a:rPr lang="en-US" sz="2400" dirty="0" smtClean="0"/>
              <a:t>)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1315843" y="3688411"/>
            <a:ext cx="10671717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Workshops and side meetings </a:t>
            </a:r>
            <a:r>
              <a:rPr lang="en-US" sz="2400" dirty="0" smtClean="0"/>
              <a:t>(e.g</a:t>
            </a:r>
            <a:r>
              <a:rPr lang="en-US" sz="2400" dirty="0" smtClean="0"/>
              <a:t>., </a:t>
            </a:r>
            <a:r>
              <a:rPr lang="en-US" sz="2400" dirty="0" smtClean="0"/>
              <a:t>Billfish </a:t>
            </a:r>
            <a:r>
              <a:rPr lang="en-US" sz="2400" i="1" dirty="0" smtClean="0"/>
              <a:t>[FAO], </a:t>
            </a:r>
            <a:r>
              <a:rPr lang="en-US" sz="2400" dirty="0" smtClean="0"/>
              <a:t>WECAFC, </a:t>
            </a:r>
            <a:r>
              <a:rPr lang="en-US" sz="2400" dirty="0" smtClean="0"/>
              <a:t>Regional Lionfish Management </a:t>
            </a:r>
            <a:r>
              <a:rPr lang="en-US" sz="2400" i="1" dirty="0" smtClean="0"/>
              <a:t>[UNEP-SPAW/RAC], </a:t>
            </a:r>
            <a:r>
              <a:rPr lang="en-US" sz="2400" dirty="0" smtClean="0"/>
              <a:t>Sharks and </a:t>
            </a:r>
            <a:r>
              <a:rPr lang="en-US" sz="2400" dirty="0" smtClean="0"/>
              <a:t>Rays </a:t>
            </a:r>
            <a:r>
              <a:rPr lang="en-US" sz="2400" i="1" dirty="0" smtClean="0"/>
              <a:t>[MARALLIANCE], </a:t>
            </a:r>
            <a:r>
              <a:rPr lang="en-US" sz="2400" dirty="0" smtClean="0"/>
              <a:t>GPML </a:t>
            </a:r>
            <a:r>
              <a:rPr lang="en-US" sz="2400" i="1" dirty="0" smtClean="0"/>
              <a:t>[UNEP], </a:t>
            </a:r>
            <a:r>
              <a:rPr lang="en-US" sz="2400" dirty="0" smtClean="0"/>
              <a:t>data-limited workshops </a:t>
            </a:r>
            <a:r>
              <a:rPr lang="en-US" sz="2400" i="1" dirty="0" smtClean="0"/>
              <a:t>[NOAA</a:t>
            </a:r>
            <a:r>
              <a:rPr lang="en-US" sz="2400" dirty="0" smtClean="0"/>
              <a:t>], SCRFA annual Board meeting)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29320053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8910" y="5347564"/>
            <a:ext cx="823225" cy="103514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88167" y="363147"/>
            <a:ext cx="66238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Initiatives and Other Activities</a:t>
            </a:r>
            <a:endParaRPr lang="en-US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367988" y="1121576"/>
            <a:ext cx="47169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u="sng" dirty="0" smtClean="0"/>
              <a:t>Fisheries for Fishers </a:t>
            </a:r>
            <a:r>
              <a:rPr lang="en-US" sz="2800" dirty="0" smtClean="0"/>
              <a:t>(F4F)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367988" y="1639379"/>
            <a:ext cx="117422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u="sng" dirty="0" smtClean="0"/>
              <a:t>CaMPAM Network and Forum </a:t>
            </a:r>
            <a:r>
              <a:rPr lang="en-US" sz="2600" dirty="0" smtClean="0"/>
              <a:t>(with </a:t>
            </a:r>
            <a:r>
              <a:rPr lang="en-US" sz="2600" dirty="0" smtClean="0"/>
              <a:t>UNEP-CEP and SPAW-RAC)</a:t>
            </a:r>
          </a:p>
          <a:p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367988" y="2826093"/>
            <a:ext cx="114746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u="sng" dirty="0" smtClean="0"/>
              <a:t>Global Partnership on Marine Litter</a:t>
            </a:r>
            <a:r>
              <a:rPr lang="en-US" sz="3200" dirty="0" smtClean="0"/>
              <a:t> – Caribbean Node </a:t>
            </a:r>
            <a:r>
              <a:rPr lang="en-US" sz="2600" dirty="0" smtClean="0"/>
              <a:t>(with </a:t>
            </a:r>
            <a:r>
              <a:rPr lang="en-US" sz="2600" dirty="0" smtClean="0"/>
              <a:t>UNEP-CEP)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67988" y="2232736"/>
            <a:ext cx="108441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u="sng" dirty="0" smtClean="0"/>
              <a:t>NOAA/GCFI Partnership on MPA </a:t>
            </a:r>
            <a:r>
              <a:rPr lang="en-US" sz="3200" u="sng" dirty="0" smtClean="0"/>
              <a:t>Capacity-Building</a:t>
            </a:r>
            <a:endParaRPr lang="en-US" sz="3200" u="sng" dirty="0"/>
          </a:p>
        </p:txBody>
      </p:sp>
      <p:sp>
        <p:nvSpPr>
          <p:cNvPr id="9" name="TextBox 8"/>
          <p:cNvSpPr txBox="1"/>
          <p:nvPr/>
        </p:nvSpPr>
        <p:spPr>
          <a:xfrm>
            <a:off x="367988" y="3419450"/>
            <a:ext cx="96569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u="sng" dirty="0" smtClean="0"/>
              <a:t>NOAA </a:t>
            </a:r>
            <a:r>
              <a:rPr lang="en-US" sz="3200" u="sng" dirty="0" smtClean="0"/>
              <a:t>Lionfish </a:t>
            </a:r>
            <a:r>
              <a:rPr lang="en-US" sz="2800" dirty="0" smtClean="0"/>
              <a:t>including hosting the </a:t>
            </a:r>
            <a:r>
              <a:rPr lang="en-US" sz="2800" u="sng" dirty="0" smtClean="0"/>
              <a:t>Lionfish Portal</a:t>
            </a:r>
            <a:endParaRPr lang="en-US" sz="2800" u="sng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367988" y="4608105"/>
            <a:ext cx="108441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u="sng" dirty="0" smtClean="0"/>
              <a:t>Education Initiative</a:t>
            </a:r>
            <a:r>
              <a:rPr lang="en-US" sz="3200" dirty="0" smtClean="0"/>
              <a:t> </a:t>
            </a:r>
            <a:r>
              <a:rPr lang="en-US" sz="2600" dirty="0" smtClean="0"/>
              <a:t>(student </a:t>
            </a:r>
            <a:r>
              <a:rPr lang="en-US" sz="2600" dirty="0" smtClean="0"/>
              <a:t>awards and fisheries officer training)</a:t>
            </a:r>
            <a:endParaRPr lang="en-US" sz="2600" dirty="0" smtClean="0"/>
          </a:p>
        </p:txBody>
      </p:sp>
      <p:sp>
        <p:nvSpPr>
          <p:cNvPr id="11" name="TextBox 10"/>
          <p:cNvSpPr txBox="1"/>
          <p:nvPr/>
        </p:nvSpPr>
        <p:spPr>
          <a:xfrm>
            <a:off x="367988" y="5233886"/>
            <a:ext cx="96569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u="sng" dirty="0" smtClean="0"/>
              <a:t>Ocean Innovation Award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67988" y="5818354"/>
            <a:ext cx="96569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u="sng" dirty="0" smtClean="0"/>
              <a:t>Climate Change Adaptation </a:t>
            </a:r>
            <a:r>
              <a:rPr lang="en-US" sz="2800" dirty="0" smtClean="0"/>
              <a:t>using Alternative Scenarios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67988" y="4035431"/>
            <a:ext cx="117422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u="sng" dirty="0" smtClean="0"/>
              <a:t>Meta-database</a:t>
            </a:r>
            <a:r>
              <a:rPr lang="en-US" sz="3200" dirty="0" smtClean="0"/>
              <a:t> for Caribbean marine resources </a:t>
            </a:r>
            <a:r>
              <a:rPr lang="en-US" sz="2600" dirty="0" smtClean="0"/>
              <a:t>(IOCARIBE under CLME)</a:t>
            </a:r>
            <a:endParaRPr lang="en-US" sz="2600" dirty="0" smtClean="0"/>
          </a:p>
        </p:txBody>
      </p:sp>
    </p:spTree>
    <p:extLst>
      <p:ext uri="{BB962C8B-B14F-4D97-AF65-F5344CB8AC3E}">
        <p14:creationId xmlns:p14="http://schemas.microsoft.com/office/powerpoint/2010/main" val="21491754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8910" y="5347564"/>
            <a:ext cx="823225" cy="103514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87692" y="0"/>
            <a:ext cx="805724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Aligning with the </a:t>
            </a:r>
            <a:r>
              <a:rPr lang="en-US" sz="4000" dirty="0" smtClean="0"/>
              <a:t>CLME+ and the SAP</a:t>
            </a:r>
          </a:p>
          <a:p>
            <a:pPr algn="ctr"/>
            <a:r>
              <a:rPr lang="en-US" sz="2800" dirty="0" smtClean="0"/>
              <a:t>3 transboundary </a:t>
            </a:r>
            <a:r>
              <a:rPr lang="en-US" sz="2800" dirty="0"/>
              <a:t>issues</a:t>
            </a:r>
            <a:endParaRPr lang="en-US" sz="28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802848"/>
              </p:ext>
            </p:extLst>
          </p:nvPr>
        </p:nvGraphicFramePr>
        <p:xfrm>
          <a:off x="1062789" y="2075870"/>
          <a:ext cx="10459452" cy="33758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86484">
                  <a:extLst>
                    <a:ext uri="{9D8B030D-6E8A-4147-A177-3AD203B41FA5}">
                      <a16:colId xmlns:a16="http://schemas.microsoft.com/office/drawing/2014/main" val="3533091163"/>
                    </a:ext>
                  </a:extLst>
                </a:gridCol>
                <a:gridCol w="3486484">
                  <a:extLst>
                    <a:ext uri="{9D8B030D-6E8A-4147-A177-3AD203B41FA5}">
                      <a16:colId xmlns:a16="http://schemas.microsoft.com/office/drawing/2014/main" val="3504068239"/>
                    </a:ext>
                  </a:extLst>
                </a:gridCol>
                <a:gridCol w="3486484">
                  <a:extLst>
                    <a:ext uri="{9D8B030D-6E8A-4147-A177-3AD203B41FA5}">
                      <a16:colId xmlns:a16="http://schemas.microsoft.com/office/drawing/2014/main" val="477491080"/>
                    </a:ext>
                  </a:extLst>
                </a:gridCol>
              </a:tblGrid>
              <a:tr h="369905">
                <a:tc>
                  <a:txBody>
                    <a:bodyPr/>
                    <a:lstStyle/>
                    <a:p>
                      <a:r>
                        <a:rPr lang="en-US" dirty="0" smtClean="0"/>
                        <a:t>Unsustainable Fisheries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Habitat Degradation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Pollution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402598"/>
                  </a:ext>
                </a:extLst>
              </a:tr>
              <a:tr h="437292">
                <a:tc>
                  <a:txBody>
                    <a:bodyPr/>
                    <a:lstStyle/>
                    <a:p>
                      <a:r>
                        <a:rPr lang="en-US" dirty="0" smtClean="0"/>
                        <a:t>Fisheries</a:t>
                      </a:r>
                      <a:r>
                        <a:rPr lang="en-US" baseline="0" dirty="0" smtClean="0"/>
                        <a:t> Sessions at meeting</a:t>
                      </a:r>
                      <a:endParaRPr lang="en-US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CaMPAM </a:t>
                      </a:r>
                      <a:endParaRPr lang="en-US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GPML</a:t>
                      </a:r>
                      <a:endParaRPr lang="en-US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8438539"/>
                  </a:ext>
                </a:extLst>
              </a:tr>
              <a:tr h="369905">
                <a:tc>
                  <a:txBody>
                    <a:bodyPr/>
                    <a:lstStyle/>
                    <a:p>
                      <a:r>
                        <a:rPr lang="en-US" dirty="0" smtClean="0"/>
                        <a:t>Socio-Economic Sessions</a:t>
                      </a:r>
                      <a:endParaRPr lang="en-US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GCFI/NOAA</a:t>
                      </a:r>
                      <a:r>
                        <a:rPr lang="en-US" baseline="0" dirty="0" smtClean="0"/>
                        <a:t> MPA Capacity Building</a:t>
                      </a:r>
                      <a:endParaRPr lang="en-US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F4F</a:t>
                      </a:r>
                      <a:endParaRPr lang="en-US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554556"/>
                  </a:ext>
                </a:extLst>
              </a:tr>
              <a:tr h="369905">
                <a:tc>
                  <a:txBody>
                    <a:bodyPr/>
                    <a:lstStyle/>
                    <a:p>
                      <a:r>
                        <a:rPr lang="en-US" dirty="0" smtClean="0"/>
                        <a:t>Small Grants</a:t>
                      </a:r>
                      <a:r>
                        <a:rPr lang="en-US" baseline="0" dirty="0" smtClean="0"/>
                        <a:t> for Fishers</a:t>
                      </a:r>
                      <a:endParaRPr lang="en-US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Lionfish activities</a:t>
                      </a:r>
                      <a:endParaRPr lang="en-US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EBM Sessions</a:t>
                      </a:r>
                      <a:endParaRPr lang="en-US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2843290"/>
                  </a:ext>
                </a:extLst>
              </a:tr>
              <a:tr h="123302">
                <a:tc>
                  <a:txBody>
                    <a:bodyPr/>
                    <a:lstStyle/>
                    <a:p>
                      <a:r>
                        <a:rPr lang="en-US" dirty="0" smtClean="0"/>
                        <a:t>Fisheries for Fishers</a:t>
                      </a:r>
                      <a:endParaRPr lang="en-US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Climate Change Adaptation</a:t>
                      </a:r>
                      <a:endParaRPr lang="en-US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Climate Change Adaptation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3443504"/>
                  </a:ext>
                </a:extLst>
              </a:tr>
              <a:tr h="242458">
                <a:tc>
                  <a:txBody>
                    <a:bodyPr/>
                    <a:lstStyle/>
                    <a:p>
                      <a:r>
                        <a:rPr lang="en-US" dirty="0" smtClean="0"/>
                        <a:t>Special workshops and sessions</a:t>
                      </a:r>
                      <a:endParaRPr lang="en-US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Special workshops and sessions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Special workshops and sessions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4334828"/>
                  </a:ext>
                </a:extLst>
              </a:tr>
              <a:tr h="123302">
                <a:tc>
                  <a:txBody>
                    <a:bodyPr/>
                    <a:lstStyle/>
                    <a:p>
                      <a:r>
                        <a:rPr lang="en-US" dirty="0" smtClean="0"/>
                        <a:t>Proceedings</a:t>
                      </a:r>
                      <a:endParaRPr lang="en-US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Proceedings</a:t>
                      </a:r>
                      <a:endParaRPr lang="en-US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Proceedings</a:t>
                      </a:r>
                      <a:endParaRPr lang="en-US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6394180"/>
                  </a:ext>
                </a:extLst>
              </a:tr>
              <a:tr h="242458">
                <a:tc>
                  <a:txBody>
                    <a:bodyPr/>
                    <a:lstStyle/>
                    <a:p>
                      <a:r>
                        <a:rPr lang="en-US" dirty="0" smtClean="0"/>
                        <a:t>Special Publications</a:t>
                      </a:r>
                      <a:endParaRPr lang="en-US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Special Publications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Special Publications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5986842"/>
                  </a:ext>
                </a:extLst>
              </a:tr>
              <a:tr h="123302">
                <a:tc>
                  <a:txBody>
                    <a:bodyPr/>
                    <a:lstStyle/>
                    <a:p>
                      <a:r>
                        <a:rPr lang="en-US" dirty="0" smtClean="0"/>
                        <a:t>Portals and websites</a:t>
                      </a:r>
                      <a:endParaRPr lang="en-US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Portals and websites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Portals and websites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1877626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9459488"/>
              </p:ext>
            </p:extLst>
          </p:nvPr>
        </p:nvGraphicFramePr>
        <p:xfrm>
          <a:off x="4171949" y="5777441"/>
          <a:ext cx="4467226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3613">
                  <a:extLst>
                    <a:ext uri="{9D8B030D-6E8A-4147-A177-3AD203B41FA5}">
                      <a16:colId xmlns:a16="http://schemas.microsoft.com/office/drawing/2014/main" val="1154193969"/>
                    </a:ext>
                  </a:extLst>
                </a:gridCol>
                <a:gridCol w="2233613">
                  <a:extLst>
                    <a:ext uri="{9D8B030D-6E8A-4147-A177-3AD203B41FA5}">
                      <a16:colId xmlns:a16="http://schemas.microsoft.com/office/drawing/2014/main" val="314539950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Core Activities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Initiatives</a:t>
                      </a:r>
                      <a:r>
                        <a:rPr lang="en-US" sz="1600" b="0" baseline="0" dirty="0" smtClean="0">
                          <a:solidFill>
                            <a:schemeClr val="tx1"/>
                          </a:solidFill>
                        </a:rPr>
                        <a:t> and projects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0326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17702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616928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2363" y="5483922"/>
            <a:ext cx="823225" cy="103514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87692" y="0"/>
            <a:ext cx="80572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Linkages to the Strategy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5098" t="1596" r="6719"/>
          <a:stretch/>
        </p:blipFill>
        <p:spPr>
          <a:xfrm>
            <a:off x="1820272" y="786064"/>
            <a:ext cx="8117812" cy="6013442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1516982" y="2037347"/>
            <a:ext cx="8606589" cy="3964147"/>
          </a:xfrm>
          <a:prstGeom prst="round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8625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2363" y="5483922"/>
            <a:ext cx="823225" cy="103514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87692" y="0"/>
            <a:ext cx="80572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Linkages to the Strategy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6328" r="7618" b="1406"/>
          <a:stretch/>
        </p:blipFill>
        <p:spPr>
          <a:xfrm>
            <a:off x="1819776" y="772781"/>
            <a:ext cx="8001000" cy="6085219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1516981" y="2199272"/>
            <a:ext cx="8606589" cy="4411078"/>
          </a:xfrm>
          <a:prstGeom prst="round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5788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409</TotalTime>
  <Words>356</Words>
  <Application>Microsoft Office PowerPoint</Application>
  <PresentationFormat>Widescreen</PresentationFormat>
  <Paragraphs>55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Bob Glazer</dc:creator>
  <cp:lastModifiedBy>Bob Glazer</cp:lastModifiedBy>
  <cp:revision>39</cp:revision>
  <dcterms:created xsi:type="dcterms:W3CDTF">2016-01-27T13:27:15Z</dcterms:created>
  <dcterms:modified xsi:type="dcterms:W3CDTF">2016-01-27T22:25:10Z</dcterms:modified>
</cp:coreProperties>
</file>