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66" r:id="rId2"/>
    <p:sldId id="401" r:id="rId3"/>
    <p:sldId id="402" r:id="rId4"/>
    <p:sldId id="430" r:id="rId5"/>
    <p:sldId id="389" r:id="rId6"/>
    <p:sldId id="384" r:id="rId7"/>
    <p:sldId id="403" r:id="rId8"/>
    <p:sldId id="405" r:id="rId9"/>
    <p:sldId id="388" r:id="rId10"/>
    <p:sldId id="368" r:id="rId11"/>
    <p:sldId id="406" r:id="rId12"/>
    <p:sldId id="404" r:id="rId13"/>
    <p:sldId id="431" r:id="rId14"/>
    <p:sldId id="407" r:id="rId15"/>
    <p:sldId id="410" r:id="rId16"/>
    <p:sldId id="432" r:id="rId17"/>
    <p:sldId id="433" r:id="rId18"/>
    <p:sldId id="434" r:id="rId19"/>
    <p:sldId id="437" r:id="rId20"/>
    <p:sldId id="429" r:id="rId21"/>
    <p:sldId id="436" r:id="rId22"/>
    <p:sldId id="412" r:id="rId23"/>
    <p:sldId id="415" r:id="rId24"/>
    <p:sldId id="418" r:id="rId25"/>
    <p:sldId id="440" r:id="rId26"/>
    <p:sldId id="441" r:id="rId27"/>
    <p:sldId id="427" r:id="rId28"/>
    <p:sldId id="419" r:id="rId29"/>
    <p:sldId id="425" r:id="rId30"/>
    <p:sldId id="414" r:id="rId31"/>
    <p:sldId id="438" r:id="rId32"/>
    <p:sldId id="426" r:id="rId33"/>
    <p:sldId id="421" r:id="rId34"/>
    <p:sldId id="420" r:id="rId35"/>
    <p:sldId id="372" r:id="rId36"/>
    <p:sldId id="371" r:id="rId37"/>
    <p:sldId id="423" r:id="rId38"/>
    <p:sldId id="439" r:id="rId39"/>
    <p:sldId id="424" r:id="rId40"/>
  </p:sldIdLst>
  <p:sldSz cx="9144000" cy="6858000" type="screen4x3"/>
  <p:notesSz cx="7086600" cy="85582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O CLMEPROJECT" initials="SC" lastIdx="2" clrIdx="0">
    <p:extLst>
      <p:ext uri="{19B8F6BF-5375-455C-9EA6-DF929625EA0E}">
        <p15:presenceInfo xmlns:p15="http://schemas.microsoft.com/office/powerpoint/2012/main" userId="493b0112b42518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00"/>
    <a:srgbClr val="008000"/>
    <a:srgbClr val="6600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383" y="4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178" cy="428889"/>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sz="quarter" idx="1"/>
          </p:nvPr>
        </p:nvSpPr>
        <p:spPr>
          <a:xfrm>
            <a:off x="4013833" y="0"/>
            <a:ext cx="3071178" cy="428889"/>
          </a:xfrm>
          <a:prstGeom prst="rect">
            <a:avLst/>
          </a:prstGeom>
        </p:spPr>
        <p:txBody>
          <a:bodyPr vert="horz" lIns="91440" tIns="45720" rIns="91440" bIns="45720" rtlCol="0"/>
          <a:lstStyle>
            <a:lvl1pPr algn="r">
              <a:defRPr sz="1200"/>
            </a:lvl1pPr>
          </a:lstStyle>
          <a:p>
            <a:fld id="{DBB06AE0-39D5-454E-94F6-EA9AACFB58F3}" type="datetimeFigureOut">
              <a:rPr lang="es-CO" smtClean="0"/>
              <a:t>26/01/2016</a:t>
            </a:fld>
            <a:endParaRPr lang="es-CO"/>
          </a:p>
        </p:txBody>
      </p:sp>
      <p:sp>
        <p:nvSpPr>
          <p:cNvPr id="4" name="Footer Placeholder 3"/>
          <p:cNvSpPr>
            <a:spLocks noGrp="1"/>
          </p:cNvSpPr>
          <p:nvPr>
            <p:ph type="ftr" sz="quarter" idx="2"/>
          </p:nvPr>
        </p:nvSpPr>
        <p:spPr>
          <a:xfrm>
            <a:off x="0" y="8129324"/>
            <a:ext cx="3071178" cy="428889"/>
          </a:xfrm>
          <a:prstGeom prst="rect">
            <a:avLst/>
          </a:prstGeom>
        </p:spPr>
        <p:txBody>
          <a:bodyPr vert="horz" lIns="91440" tIns="45720" rIns="91440" bIns="45720" rtlCol="0" anchor="b"/>
          <a:lstStyle>
            <a:lvl1pPr algn="l">
              <a:defRPr sz="1200"/>
            </a:lvl1pPr>
          </a:lstStyle>
          <a:p>
            <a:endParaRPr lang="es-CO"/>
          </a:p>
        </p:txBody>
      </p:sp>
      <p:sp>
        <p:nvSpPr>
          <p:cNvPr id="5" name="Slide Number Placeholder 4"/>
          <p:cNvSpPr>
            <a:spLocks noGrp="1"/>
          </p:cNvSpPr>
          <p:nvPr>
            <p:ph type="sldNum" sz="quarter" idx="3"/>
          </p:nvPr>
        </p:nvSpPr>
        <p:spPr>
          <a:xfrm>
            <a:off x="4013833" y="8129324"/>
            <a:ext cx="3071178" cy="428889"/>
          </a:xfrm>
          <a:prstGeom prst="rect">
            <a:avLst/>
          </a:prstGeom>
        </p:spPr>
        <p:txBody>
          <a:bodyPr vert="horz" lIns="91440" tIns="45720" rIns="91440" bIns="45720" rtlCol="0" anchor="b"/>
          <a:lstStyle>
            <a:lvl1pPr algn="r">
              <a:defRPr sz="1200"/>
            </a:lvl1pPr>
          </a:lstStyle>
          <a:p>
            <a:fld id="{A0EC9C7A-5864-4CE6-B011-110829E4DCDB}" type="slidenum">
              <a:rPr lang="es-CO" smtClean="0"/>
              <a:t>‹#›</a:t>
            </a:fld>
            <a:endParaRPr lang="es-CO"/>
          </a:p>
        </p:txBody>
      </p:sp>
    </p:spTree>
    <p:extLst>
      <p:ext uri="{BB962C8B-B14F-4D97-AF65-F5344CB8AC3E}">
        <p14:creationId xmlns:p14="http://schemas.microsoft.com/office/powerpoint/2010/main" val="571161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2"/>
            <a:ext cx="3071071" cy="427446"/>
          </a:xfrm>
          <a:prstGeom prst="rect">
            <a:avLst/>
          </a:prstGeom>
          <a:noFill/>
          <a:ln w="9525">
            <a:noFill/>
            <a:miter lim="800000"/>
            <a:headEnd/>
            <a:tailEnd/>
          </a:ln>
          <a:effectLst/>
        </p:spPr>
        <p:txBody>
          <a:bodyPr vert="horz" wrap="square" lIns="93650" tIns="46825" rIns="93650" bIns="46825" numCol="1" anchor="t" anchorCtr="0" compatLnSpc="1">
            <a:prstTxWarp prst="textNoShape">
              <a:avLst/>
            </a:prstTxWarp>
          </a:bodyPr>
          <a:lstStyle>
            <a:lvl1pPr>
              <a:defRPr sz="1200"/>
            </a:lvl1pPr>
          </a:lstStyle>
          <a:p>
            <a:pPr>
              <a:defRPr/>
            </a:pPr>
            <a:endParaRPr lang="es-ES"/>
          </a:p>
        </p:txBody>
      </p:sp>
      <p:sp>
        <p:nvSpPr>
          <p:cNvPr id="3075" name="Rectangle 3"/>
          <p:cNvSpPr>
            <a:spLocks noGrp="1" noChangeArrowheads="1"/>
          </p:cNvSpPr>
          <p:nvPr>
            <p:ph type="dt" idx="1"/>
          </p:nvPr>
        </p:nvSpPr>
        <p:spPr bwMode="auto">
          <a:xfrm>
            <a:off x="4013945" y="2"/>
            <a:ext cx="3071071" cy="427446"/>
          </a:xfrm>
          <a:prstGeom prst="rect">
            <a:avLst/>
          </a:prstGeom>
          <a:noFill/>
          <a:ln w="9525">
            <a:noFill/>
            <a:miter lim="800000"/>
            <a:headEnd/>
            <a:tailEnd/>
          </a:ln>
          <a:effectLst/>
        </p:spPr>
        <p:txBody>
          <a:bodyPr vert="horz" wrap="square" lIns="93650" tIns="46825" rIns="93650" bIns="46825" numCol="1" anchor="t" anchorCtr="0" compatLnSpc="1">
            <a:prstTxWarp prst="textNoShape">
              <a:avLst/>
            </a:prstTxWarp>
          </a:bodyPr>
          <a:lstStyle>
            <a:lvl1pPr algn="r">
              <a:defRPr sz="1200"/>
            </a:lvl1pPr>
          </a:lstStyle>
          <a:p>
            <a:pPr>
              <a:defRPr/>
            </a:pPr>
            <a:endParaRPr lang="es-ES"/>
          </a:p>
        </p:txBody>
      </p:sp>
      <p:sp>
        <p:nvSpPr>
          <p:cNvPr id="12292" name="Rectangle 4"/>
          <p:cNvSpPr>
            <a:spLocks noGrp="1" noRot="1" noChangeAspect="1" noChangeArrowheads="1" noTextEdit="1"/>
          </p:cNvSpPr>
          <p:nvPr>
            <p:ph type="sldImg" idx="2"/>
          </p:nvPr>
        </p:nvSpPr>
        <p:spPr bwMode="auto">
          <a:xfrm>
            <a:off x="1404938" y="642938"/>
            <a:ext cx="4276725" cy="32083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8345" y="4064721"/>
            <a:ext cx="5669914" cy="3850997"/>
          </a:xfrm>
          <a:prstGeom prst="rect">
            <a:avLst/>
          </a:prstGeom>
          <a:noFill/>
          <a:ln w="9525">
            <a:noFill/>
            <a:miter lim="800000"/>
            <a:headEnd/>
            <a:tailEnd/>
          </a:ln>
          <a:effectLst/>
        </p:spPr>
        <p:txBody>
          <a:bodyPr vert="horz" wrap="square" lIns="93650" tIns="46825" rIns="93650" bIns="46825"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1" y="8129441"/>
            <a:ext cx="3071071" cy="427446"/>
          </a:xfrm>
          <a:prstGeom prst="rect">
            <a:avLst/>
          </a:prstGeom>
          <a:noFill/>
          <a:ln w="9525">
            <a:noFill/>
            <a:miter lim="800000"/>
            <a:headEnd/>
            <a:tailEnd/>
          </a:ln>
          <a:effectLst/>
        </p:spPr>
        <p:txBody>
          <a:bodyPr vert="horz" wrap="square" lIns="93650" tIns="46825" rIns="93650" bIns="46825" numCol="1" anchor="b" anchorCtr="0" compatLnSpc="1">
            <a:prstTxWarp prst="textNoShape">
              <a:avLst/>
            </a:prstTxWarp>
          </a:bodyPr>
          <a:lstStyle>
            <a:lvl1pPr>
              <a:defRPr sz="1200"/>
            </a:lvl1pPr>
          </a:lstStyle>
          <a:p>
            <a:pPr>
              <a:defRPr/>
            </a:pPr>
            <a:endParaRPr lang="es-ES"/>
          </a:p>
        </p:txBody>
      </p:sp>
      <p:sp>
        <p:nvSpPr>
          <p:cNvPr id="3079" name="Rectangle 7"/>
          <p:cNvSpPr>
            <a:spLocks noGrp="1" noChangeArrowheads="1"/>
          </p:cNvSpPr>
          <p:nvPr>
            <p:ph type="sldNum" sz="quarter" idx="5"/>
          </p:nvPr>
        </p:nvSpPr>
        <p:spPr bwMode="auto">
          <a:xfrm>
            <a:off x="4013945" y="8129441"/>
            <a:ext cx="3071071" cy="427446"/>
          </a:xfrm>
          <a:prstGeom prst="rect">
            <a:avLst/>
          </a:prstGeom>
          <a:noFill/>
          <a:ln w="9525">
            <a:noFill/>
            <a:miter lim="800000"/>
            <a:headEnd/>
            <a:tailEnd/>
          </a:ln>
          <a:effectLst/>
        </p:spPr>
        <p:txBody>
          <a:bodyPr vert="horz" wrap="square" lIns="93650" tIns="46825" rIns="93650" bIns="46825" numCol="1" anchor="b" anchorCtr="0" compatLnSpc="1">
            <a:prstTxWarp prst="textNoShape">
              <a:avLst/>
            </a:prstTxWarp>
          </a:bodyPr>
          <a:lstStyle>
            <a:lvl1pPr algn="r">
              <a:defRPr sz="1200"/>
            </a:lvl1pPr>
          </a:lstStyle>
          <a:p>
            <a:pPr>
              <a:defRPr/>
            </a:pPr>
            <a:fld id="{BC6CFF1F-A3BD-40E7-8EC9-138EB8AD3B24}" type="slidenum">
              <a:rPr lang="es-ES"/>
              <a:pPr>
                <a:defRPr/>
              </a:pPr>
              <a:t>‹#›</a:t>
            </a:fld>
            <a:endParaRPr lang="es-ES"/>
          </a:p>
        </p:txBody>
      </p:sp>
    </p:spTree>
    <p:extLst>
      <p:ext uri="{BB962C8B-B14F-4D97-AF65-F5344CB8AC3E}">
        <p14:creationId xmlns:p14="http://schemas.microsoft.com/office/powerpoint/2010/main" val="1791620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FE3A1C5A-0936-4BBB-B7B4-909CED9AFF9F}" type="slidenum">
              <a:rPr lang="es-ES" smtClean="0"/>
              <a:pPr/>
              <a:t>1</a:t>
            </a:fld>
            <a:endParaRPr lang="es-E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s-CO" dirty="0" smtClean="0"/>
          </a:p>
        </p:txBody>
      </p:sp>
    </p:spTree>
    <p:extLst>
      <p:ext uri="{BB962C8B-B14F-4D97-AF65-F5344CB8AC3E}">
        <p14:creationId xmlns:p14="http://schemas.microsoft.com/office/powerpoint/2010/main" val="156198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15CA22B5-D11E-4D24-B946-F24712EBC4DD}" type="slidenum">
              <a:rPr lang="es-CO" smtClean="0"/>
              <a:t>32</a:t>
            </a:fld>
            <a:endParaRPr lang="es-CO"/>
          </a:p>
        </p:txBody>
      </p:sp>
    </p:spTree>
    <p:extLst>
      <p:ext uri="{BB962C8B-B14F-4D97-AF65-F5344CB8AC3E}">
        <p14:creationId xmlns:p14="http://schemas.microsoft.com/office/powerpoint/2010/main" val="423004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15CA22B5-D11E-4D24-B946-F24712EBC4DD}" type="slidenum">
              <a:rPr lang="es-CO" smtClean="0"/>
              <a:t>33</a:t>
            </a:fld>
            <a:endParaRPr lang="es-CO"/>
          </a:p>
        </p:txBody>
      </p:sp>
    </p:spTree>
    <p:extLst>
      <p:ext uri="{BB962C8B-B14F-4D97-AF65-F5344CB8AC3E}">
        <p14:creationId xmlns:p14="http://schemas.microsoft.com/office/powerpoint/2010/main" val="326095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35</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176187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36</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317101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37</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1692056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38</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2680488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39</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322829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D43E1-45A7-4215-9434-44DC6EDA4C3E}" type="slidenum">
              <a:rPr lang="en-GB" smtClean="0"/>
              <a:pPr/>
              <a:t>4</a:t>
            </a:fld>
            <a:endParaRPr lang="en-GB"/>
          </a:p>
        </p:txBody>
      </p:sp>
    </p:spTree>
    <p:extLst>
      <p:ext uri="{BB962C8B-B14F-4D97-AF65-F5344CB8AC3E}">
        <p14:creationId xmlns:p14="http://schemas.microsoft.com/office/powerpoint/2010/main" val="103069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5DBC3C-4B10-4C02-BF6F-7CEA003BBAA4}" type="slidenum">
              <a:rPr lang="es-ES" smtClean="0"/>
              <a:pPr fontAlgn="base">
                <a:spcBef>
                  <a:spcPct val="0"/>
                </a:spcBef>
                <a:spcAft>
                  <a:spcPct val="0"/>
                </a:spcAft>
                <a:defRPr/>
              </a:pPr>
              <a:t>6</a:t>
            </a:fld>
            <a:endParaRPr lang="es-ES"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Tree>
    <p:extLst>
      <p:ext uri="{BB962C8B-B14F-4D97-AF65-F5344CB8AC3E}">
        <p14:creationId xmlns:p14="http://schemas.microsoft.com/office/powerpoint/2010/main" val="237719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15CA22B5-D11E-4D24-B946-F24712EBC4DD}" type="slidenum">
              <a:rPr lang="es-CO" smtClean="0"/>
              <a:t>8</a:t>
            </a:fld>
            <a:endParaRPr lang="es-CO"/>
          </a:p>
        </p:txBody>
      </p:sp>
    </p:spTree>
    <p:extLst>
      <p:ext uri="{BB962C8B-B14F-4D97-AF65-F5344CB8AC3E}">
        <p14:creationId xmlns:p14="http://schemas.microsoft.com/office/powerpoint/2010/main" val="124559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16DA82-A6CF-44C2-8E0E-045FFA2C16A2}" type="slidenum">
              <a:rPr lang="en-US" altLang="en-US"/>
              <a:pPr eaLnBrk="1" hangingPunct="1"/>
              <a:t>9</a:t>
            </a:fld>
            <a:endParaRPr lang="en-US" altLang="en-US"/>
          </a:p>
        </p:txBody>
      </p:sp>
      <p:sp>
        <p:nvSpPr>
          <p:cNvPr id="29699" name="Rectangle 7"/>
          <p:cNvSpPr txBox="1">
            <a:spLocks noGrp="1" noChangeArrowheads="1"/>
          </p:cNvSpPr>
          <p:nvPr/>
        </p:nvSpPr>
        <p:spPr bwMode="auto">
          <a:xfrm>
            <a:off x="3891430" y="8236170"/>
            <a:ext cx="2975800" cy="43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25" tIns="47262" rIns="94525" bIns="47262" anchor="b"/>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7AEABA3-906E-468C-A797-FCF4B8C349D0}" type="slidenum">
              <a:rPr lang="de-DE" altLang="en-US" sz="1300">
                <a:latin typeface="Times New Roman" panose="02020603050405020304" pitchFamily="18" charset="0"/>
              </a:rPr>
              <a:pPr algn="r" eaLnBrk="1" hangingPunct="1"/>
              <a:t>9</a:t>
            </a:fld>
            <a:endParaRPr lang="de-DE" altLang="en-US" sz="1300">
              <a:latin typeface="Times New Roman" panose="02020603050405020304" pitchFamily="18" charset="0"/>
            </a:endParaRPr>
          </a:p>
        </p:txBody>
      </p:sp>
      <p:sp>
        <p:nvSpPr>
          <p:cNvPr id="297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3"/>
          <p:cNvSpPr>
            <a:spLocks noGrp="1" noChangeArrowheads="1"/>
          </p:cNvSpPr>
          <p:nvPr>
            <p:ph type="body" idx="1"/>
          </p:nvPr>
        </p:nvSpPr>
        <p:spPr bwMode="auto">
          <a:xfrm>
            <a:off x="914042" y="4117332"/>
            <a:ext cx="5039148" cy="3900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25" tIns="47262" rIns="94525" bIns="47262"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92740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15CA22B5-D11E-4D24-B946-F24712EBC4DD}" type="slidenum">
              <a:rPr lang="es-CO" smtClean="0"/>
              <a:t>10</a:t>
            </a:fld>
            <a:endParaRPr lang="es-CO"/>
          </a:p>
        </p:txBody>
      </p:sp>
    </p:spTree>
    <p:extLst>
      <p:ext uri="{BB962C8B-B14F-4D97-AF65-F5344CB8AC3E}">
        <p14:creationId xmlns:p14="http://schemas.microsoft.com/office/powerpoint/2010/main" val="3245211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16DA82-A6CF-44C2-8E0E-045FFA2C16A2}" type="slidenum">
              <a:rPr lang="en-US" altLang="en-US"/>
              <a:pPr eaLnBrk="1" hangingPunct="1"/>
              <a:t>11</a:t>
            </a:fld>
            <a:endParaRPr lang="en-US" altLang="en-US"/>
          </a:p>
        </p:txBody>
      </p:sp>
      <p:sp>
        <p:nvSpPr>
          <p:cNvPr id="29699" name="Rectangle 7"/>
          <p:cNvSpPr txBox="1">
            <a:spLocks noGrp="1" noChangeArrowheads="1"/>
          </p:cNvSpPr>
          <p:nvPr/>
        </p:nvSpPr>
        <p:spPr bwMode="auto">
          <a:xfrm>
            <a:off x="3891430" y="8236170"/>
            <a:ext cx="2975800" cy="43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25" tIns="47262" rIns="94525" bIns="47262" anchor="b"/>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7AEABA3-906E-468C-A797-FCF4B8C349D0}" type="slidenum">
              <a:rPr lang="de-DE" altLang="en-US" sz="1300">
                <a:latin typeface="Times New Roman" panose="02020603050405020304" pitchFamily="18" charset="0"/>
              </a:rPr>
              <a:pPr algn="r" eaLnBrk="1" hangingPunct="1"/>
              <a:t>11</a:t>
            </a:fld>
            <a:endParaRPr lang="de-DE" altLang="en-US" sz="1300">
              <a:latin typeface="Times New Roman" panose="02020603050405020304" pitchFamily="18" charset="0"/>
            </a:endParaRPr>
          </a:p>
        </p:txBody>
      </p:sp>
      <p:sp>
        <p:nvSpPr>
          <p:cNvPr id="297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3"/>
          <p:cNvSpPr>
            <a:spLocks noGrp="1" noChangeArrowheads="1"/>
          </p:cNvSpPr>
          <p:nvPr>
            <p:ph type="body" idx="1"/>
          </p:nvPr>
        </p:nvSpPr>
        <p:spPr bwMode="auto">
          <a:xfrm>
            <a:off x="914042" y="4117332"/>
            <a:ext cx="5039148" cy="3900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25" tIns="47262" rIns="94525" bIns="47262"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44781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3C551B-FB78-B248-85BC-CAC8E1FB7F04}" type="slidenum">
              <a:rPr lang="en-US" smtClean="0"/>
              <a:pPr/>
              <a:t>25</a:t>
            </a:fld>
            <a:endParaRPr lang="en-US"/>
          </a:p>
        </p:txBody>
      </p:sp>
    </p:spTree>
    <p:extLst>
      <p:ext uri="{BB962C8B-B14F-4D97-AF65-F5344CB8AC3E}">
        <p14:creationId xmlns:p14="http://schemas.microsoft.com/office/powerpoint/2010/main" val="180366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3C551B-FB78-B248-85BC-CAC8E1FB7F04}" type="slidenum">
              <a:rPr lang="en-US" smtClean="0"/>
              <a:pPr/>
              <a:t>26</a:t>
            </a:fld>
            <a:endParaRPr lang="en-US"/>
          </a:p>
        </p:txBody>
      </p:sp>
    </p:spTree>
    <p:extLst>
      <p:ext uri="{BB962C8B-B14F-4D97-AF65-F5344CB8AC3E}">
        <p14:creationId xmlns:p14="http://schemas.microsoft.com/office/powerpoint/2010/main" val="165231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39F0FBC-1C1E-47D3-B245-FED445F1537C}"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93BA1E2-E7D0-43E3-BD80-68F5B489B2C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190DED3-E8BF-4A82-9803-7553F45A0599}"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point1">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228600" y="1524000"/>
            <a:ext cx="7239000" cy="0"/>
          </a:xfrm>
          <a:prstGeom prst="line">
            <a:avLst/>
          </a:prstGeom>
          <a:noFill/>
          <a:ln w="12700">
            <a:solidFill>
              <a:schemeClr val="bg1"/>
            </a:solidFill>
            <a:round/>
            <a:headEnd/>
            <a:tailEnd/>
          </a:ln>
        </p:spPr>
        <p:txBody>
          <a:bodyPr/>
          <a:lstStyle/>
          <a:p>
            <a:pPr>
              <a:defRPr/>
            </a:pPr>
            <a:endParaRPr lang="en-US">
              <a:latin typeface="Times New Roman" pitchFamily="18" charset="0"/>
              <a:ea typeface="ＭＳ Ｐゴシック" charset="-128"/>
              <a:cs typeface="+mn-cs"/>
            </a:endParaRPr>
          </a:p>
        </p:txBody>
      </p:sp>
      <p:sp>
        <p:nvSpPr>
          <p:cNvPr id="2" name="Title 1"/>
          <p:cNvSpPr>
            <a:spLocks noGrp="1"/>
          </p:cNvSpPr>
          <p:nvPr>
            <p:ph type="title"/>
          </p:nvPr>
        </p:nvSpPr>
        <p:spPr>
          <a:xfrm>
            <a:off x="76200" y="228600"/>
            <a:ext cx="8001000" cy="685800"/>
          </a:xfrm>
          <a:prstGeom prst="rect">
            <a:avLst/>
          </a:prstGeom>
        </p:spPr>
        <p:txBody>
          <a:bodyPr/>
          <a:lstStyle>
            <a:lvl1pPr algn="l">
              <a:defRPr sz="3600">
                <a:solidFill>
                  <a:schemeClr val="tx1"/>
                </a:solidFill>
              </a:defRPr>
            </a:lvl1pPr>
          </a:lstStyle>
          <a:p>
            <a:r>
              <a:rPr lang="en-US" smtClean="0"/>
              <a:t>Click to edit Master title style</a:t>
            </a:r>
            <a:endParaRPr lang="en-US"/>
          </a:p>
        </p:txBody>
      </p:sp>
      <p:sp>
        <p:nvSpPr>
          <p:cNvPr id="10" name="Text Placeholder 9"/>
          <p:cNvSpPr>
            <a:spLocks noGrp="1"/>
          </p:cNvSpPr>
          <p:nvPr>
            <p:ph type="body" sz="quarter" idx="10"/>
          </p:nvPr>
        </p:nvSpPr>
        <p:spPr>
          <a:xfrm>
            <a:off x="76200" y="1066800"/>
            <a:ext cx="8001000" cy="5562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831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E51A72A-F96E-4DFC-8814-39146BF6311D}"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1FA9A7B-C92B-4D35-ACDA-A8E75CD88026}"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A548056-8C37-4D4B-B4FC-5C591529A2E2}"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F77DF21-E5AC-4A31-A05C-E6E181192348}"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DA1FA55-1E0C-4666-81B2-1E4449F3D40F}"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6BEDBBD-03A1-4890-AA82-3438AF1E6315}"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9DE9D32-5572-4301-BA1C-732187CB63F1}"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467B6FE-6210-48F0-ACA8-4F9DA90F8C91}"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01793D1-BA52-4025-9915-33B6BB9B7214}"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thegef.or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hyperlink" Target="http://www.undp.org/" TargetMode="Externa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hyperlink" Target="http://www.thegef.org/gef/node/4373" TargetMode="External"/><Relationship Id="rId7" Type="http://schemas.openxmlformats.org/officeDocument/2006/relationships/hyperlink" Target="https://intranet.undp.org/unit/pb/communicate/tagline/SitePages/Home.asp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us8.campaign-archive1.com/?u=35f9dfe8df54e8b7e84db8a96&amp;id=ea1f3606bd&amp;e=d18bad78c5" TargetMode="External"/><Relationship Id="rId5" Type="http://schemas.openxmlformats.org/officeDocument/2006/relationships/hyperlink" Target="https://www.youtube.com/watch?v=dq234w56n2o" TargetMode="External"/><Relationship Id="rId4" Type="http://schemas.openxmlformats.org/officeDocument/2006/relationships/hyperlink" Target="https://intranet.undp.org/unit/pb/communicate/communicationstoolkit/Pages/default.a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undp.org/" TargetMode="External"/><Relationship Id="rId2" Type="http://schemas.openxmlformats.org/officeDocument/2006/relationships/hyperlink" Target="http://www.thegef.org/" TargetMode="External"/><Relationship Id="rId1" Type="http://schemas.openxmlformats.org/officeDocument/2006/relationships/slideLayout" Target="../slideLayouts/slideLayout1.xml"/><Relationship Id="rId5" Type="http://schemas.openxmlformats.org/officeDocument/2006/relationships/hyperlink" Target="mailto:info@clmeproject.org" TargetMode="External"/><Relationship Id="rId4" Type="http://schemas.openxmlformats.org/officeDocument/2006/relationships/hyperlink" Target="http://www.unops.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opcion 4"/>
          <p:cNvPicPr>
            <a:picLocks noChangeAspect="1" noChangeArrowheads="1"/>
          </p:cNvPicPr>
          <p:nvPr/>
        </p:nvPicPr>
        <p:blipFill>
          <a:blip r:embed="rId3" cstate="print"/>
          <a:srcRect/>
          <a:stretch>
            <a:fillRect/>
          </a:stretch>
        </p:blipFill>
        <p:spPr bwMode="auto">
          <a:xfrm>
            <a:off x="0" y="5057775"/>
            <a:ext cx="9144000" cy="1800225"/>
          </a:xfrm>
          <a:prstGeom prst="rect">
            <a:avLst/>
          </a:prstGeom>
          <a:noFill/>
          <a:ln w="9525">
            <a:noFill/>
            <a:miter lim="800000"/>
            <a:headEnd/>
            <a:tailEnd/>
          </a:ln>
        </p:spPr>
      </p:pic>
      <p:sp>
        <p:nvSpPr>
          <p:cNvPr id="2055" name="Title 1"/>
          <p:cNvSpPr>
            <a:spLocks/>
          </p:cNvSpPr>
          <p:nvPr/>
        </p:nvSpPr>
        <p:spPr bwMode="auto">
          <a:xfrm>
            <a:off x="179512" y="2506968"/>
            <a:ext cx="8856984" cy="1470025"/>
          </a:xfrm>
          <a:prstGeom prst="rect">
            <a:avLst/>
          </a:prstGeom>
          <a:noFill/>
          <a:ln w="9525">
            <a:noFill/>
            <a:miter lim="800000"/>
            <a:headEnd/>
            <a:tailEnd/>
          </a:ln>
        </p:spPr>
        <p:txBody>
          <a:bodyPr anchor="ctr"/>
          <a:lstStyle/>
          <a:p>
            <a:pPr algn="ctr">
              <a:defRPr/>
            </a:pPr>
            <a:r>
              <a:rPr lang="en-US" sz="3800" b="1" u="sng" dirty="0" smtClean="0">
                <a:solidFill>
                  <a:srgbClr val="00B0F0"/>
                </a:solidFill>
                <a:effectLst>
                  <a:outerShdw blurRad="38100" dist="38100" dir="2700000" algn="tl">
                    <a:srgbClr val="000000">
                      <a:alpha val="43137"/>
                    </a:srgbClr>
                  </a:outerShdw>
                </a:effectLst>
              </a:rPr>
              <a:t>Agenda Item # 10</a:t>
            </a:r>
          </a:p>
          <a:p>
            <a:pPr algn="ctr">
              <a:defRPr/>
            </a:pPr>
            <a:endParaRPr lang="en-US" sz="1000" b="1" dirty="0" smtClean="0">
              <a:solidFill>
                <a:srgbClr val="00B0F0"/>
              </a:solidFill>
              <a:effectLst>
                <a:outerShdw blurRad="38100" dist="38100" dir="2700000" algn="tl">
                  <a:srgbClr val="000000">
                    <a:alpha val="43137"/>
                  </a:srgbClr>
                </a:outerShdw>
              </a:effectLst>
            </a:endParaRPr>
          </a:p>
          <a:p>
            <a:pPr algn="ctr">
              <a:defRPr/>
            </a:pPr>
            <a:r>
              <a:rPr lang="en-US" sz="3800" b="1" dirty="0" smtClean="0">
                <a:solidFill>
                  <a:srgbClr val="00B0F0"/>
                </a:solidFill>
                <a:effectLst>
                  <a:outerShdw blurRad="38100" dist="38100" dir="2700000" algn="tl">
                    <a:srgbClr val="000000">
                      <a:alpha val="43137"/>
                    </a:srgbClr>
                  </a:outerShdw>
                </a:effectLst>
              </a:rPr>
              <a:t>CLME+ Over-arching </a:t>
            </a:r>
            <a:endParaRPr lang="en-US" sz="3800" b="1" dirty="0">
              <a:solidFill>
                <a:srgbClr val="00B0F0"/>
              </a:solidFill>
              <a:effectLst>
                <a:outerShdw blurRad="38100" dist="38100" dir="2700000" algn="tl">
                  <a:srgbClr val="000000">
                    <a:alpha val="43137"/>
                  </a:srgbClr>
                </a:outerShdw>
              </a:effectLst>
            </a:endParaRPr>
          </a:p>
          <a:p>
            <a:pPr algn="ctr">
              <a:defRPr/>
            </a:pPr>
            <a:r>
              <a:rPr lang="en-US" sz="3800" b="1" dirty="0" smtClean="0">
                <a:solidFill>
                  <a:srgbClr val="00B0F0"/>
                </a:solidFill>
                <a:effectLst>
                  <a:outerShdw blurRad="38100" dist="38100" dir="2700000" algn="tl">
                    <a:srgbClr val="000000">
                      <a:alpha val="43137"/>
                    </a:srgbClr>
                  </a:outerShdw>
                </a:effectLst>
              </a:rPr>
              <a:t>Communication Strategy</a:t>
            </a:r>
          </a:p>
          <a:p>
            <a:pPr algn="ctr">
              <a:defRPr/>
            </a:pPr>
            <a:r>
              <a:rPr lang="en-US" sz="2600" b="1" i="1" dirty="0" smtClean="0">
                <a:solidFill>
                  <a:srgbClr val="00B0F0"/>
                </a:solidFill>
                <a:effectLst>
                  <a:outerShdw blurRad="38100" dist="38100" dir="2700000" algn="tl">
                    <a:srgbClr val="000000">
                      <a:alpha val="43137"/>
                    </a:srgbClr>
                  </a:outerShdw>
                </a:effectLst>
              </a:rPr>
              <a:t>with central and decentralized components</a:t>
            </a:r>
            <a:endParaRPr lang="en-US" sz="2600" i="1" dirty="0">
              <a:solidFill>
                <a:srgbClr val="00B0F0"/>
              </a:solidFill>
            </a:endParaRPr>
          </a:p>
        </p:txBody>
      </p:sp>
      <p:sp>
        <p:nvSpPr>
          <p:cNvPr id="2052" name="Rectangle 10"/>
          <p:cNvSpPr>
            <a:spLocks noChangeArrowheads="1"/>
          </p:cNvSpPr>
          <p:nvPr/>
        </p:nvSpPr>
        <p:spPr bwMode="auto">
          <a:xfrm>
            <a:off x="4788024" y="534322"/>
            <a:ext cx="4104456" cy="1200329"/>
          </a:xfrm>
          <a:prstGeom prst="rect">
            <a:avLst/>
          </a:prstGeom>
          <a:noFill/>
          <a:ln w="9525">
            <a:noFill/>
            <a:miter lim="800000"/>
            <a:headEnd/>
            <a:tailEnd/>
          </a:ln>
        </p:spPr>
        <p:txBody>
          <a:bodyPr wrap="square">
            <a:spAutoFit/>
          </a:bodyPr>
          <a:lstStyle/>
          <a:p>
            <a:pPr algn="ctr"/>
            <a:r>
              <a:rPr lang="en-US" b="1" dirty="0" smtClean="0"/>
              <a:t>1</a:t>
            </a:r>
            <a:r>
              <a:rPr lang="en-US" b="1" baseline="30000" dirty="0" smtClean="0"/>
              <a:t>st</a:t>
            </a:r>
            <a:r>
              <a:rPr lang="en-US" b="1" dirty="0" smtClean="0"/>
              <a:t> CLME+ </a:t>
            </a:r>
            <a:r>
              <a:rPr lang="en-US" b="1" dirty="0"/>
              <a:t>Steering Committee </a:t>
            </a:r>
            <a:r>
              <a:rPr lang="en-US" b="1" dirty="0" smtClean="0"/>
              <a:t>Meeting &amp; Inception Workshop</a:t>
            </a:r>
            <a:endParaRPr lang="en-US" b="1" dirty="0"/>
          </a:p>
          <a:p>
            <a:pPr algn="ctr"/>
            <a:r>
              <a:rPr lang="en-US" b="1" dirty="0" smtClean="0"/>
              <a:t>26 – 28 January 2016, </a:t>
            </a:r>
            <a:r>
              <a:rPr lang="es-CO" b="1" dirty="0" smtClean="0"/>
              <a:t>Cartagena</a:t>
            </a:r>
            <a:r>
              <a:rPr lang="es-CO" b="1" dirty="0"/>
              <a:t>, Colombia </a:t>
            </a:r>
            <a:endParaRPr lang="es-ES" b="1" dirty="0"/>
          </a:p>
        </p:txBody>
      </p:sp>
      <p:grpSp>
        <p:nvGrpSpPr>
          <p:cNvPr id="2" name="Group 1"/>
          <p:cNvGrpSpPr/>
          <p:nvPr/>
        </p:nvGrpSpPr>
        <p:grpSpPr>
          <a:xfrm>
            <a:off x="35496" y="116632"/>
            <a:ext cx="4286250" cy="1801817"/>
            <a:chOff x="35496" y="116632"/>
            <a:chExt cx="4286250" cy="1801817"/>
          </a:xfrm>
        </p:grpSpPr>
        <p:pic>
          <p:nvPicPr>
            <p:cNvPr id="2057" name="Picture 15" descr="UNOPS-Logo-1024x187"/>
            <p:cNvPicPr>
              <a:picLocks noChangeAspect="1" noChangeArrowheads="1"/>
            </p:cNvPicPr>
            <p:nvPr/>
          </p:nvPicPr>
          <p:blipFill>
            <a:blip r:embed="rId4" cstate="print"/>
            <a:srcRect/>
            <a:stretch>
              <a:fillRect/>
            </a:stretch>
          </p:blipFill>
          <p:spPr bwMode="auto">
            <a:xfrm>
              <a:off x="2627784" y="1682958"/>
              <a:ext cx="1296144" cy="235491"/>
            </a:xfrm>
            <a:prstGeom prst="rect">
              <a:avLst/>
            </a:prstGeom>
            <a:noFill/>
            <a:ln w="9525">
              <a:noFill/>
              <a:miter lim="800000"/>
              <a:headEnd/>
              <a:tailEnd/>
            </a:ln>
          </p:spPr>
        </p:pic>
        <p:pic>
          <p:nvPicPr>
            <p:cNvPr id="3" name="Picture 2"/>
            <p:cNvPicPr>
              <a:picLocks noChangeAspect="1"/>
            </p:cNvPicPr>
            <p:nvPr/>
          </p:nvPicPr>
          <p:blipFill>
            <a:blip r:embed="rId5"/>
            <a:stretch>
              <a:fillRect/>
            </a:stretch>
          </p:blipFill>
          <p:spPr>
            <a:xfrm>
              <a:off x="35496" y="116632"/>
              <a:ext cx="4286250" cy="1562100"/>
            </a:xfrm>
            <a:prstGeom prst="rect">
              <a:avLst/>
            </a:prstGeom>
          </p:spPr>
        </p:pic>
      </p:grpSp>
      <p:cxnSp>
        <p:nvCxnSpPr>
          <p:cNvPr id="5" name="Straight Connector 4"/>
          <p:cNvCxnSpPr/>
          <p:nvPr/>
        </p:nvCxnSpPr>
        <p:spPr>
          <a:xfrm>
            <a:off x="359532" y="1988840"/>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84515" y="476672"/>
            <a:ext cx="360040" cy="523220"/>
          </a:xfrm>
          <a:prstGeom prst="rect">
            <a:avLst/>
          </a:prstGeom>
          <a:noFill/>
        </p:spPr>
        <p:txBody>
          <a:bodyPr wrap="square" rtlCol="0">
            <a:spAutoFit/>
          </a:bodyPr>
          <a:lstStyle/>
          <a:p>
            <a:r>
              <a:rPr lang="es-CO" sz="2800" dirty="0" smtClean="0">
                <a:solidFill>
                  <a:srgbClr val="00B0F0"/>
                </a:solidFill>
              </a:rPr>
              <a:t>+</a:t>
            </a:r>
            <a:endParaRPr lang="en-US" dirty="0">
              <a:solidFill>
                <a:srgbClr val="00B0F0"/>
              </a:solidFill>
            </a:endParaRPr>
          </a:p>
        </p:txBody>
      </p:sp>
      <p:sp>
        <p:nvSpPr>
          <p:cNvPr id="4" name="TextBox 3"/>
          <p:cNvSpPr txBox="1"/>
          <p:nvPr/>
        </p:nvSpPr>
        <p:spPr>
          <a:xfrm>
            <a:off x="827584" y="4605174"/>
            <a:ext cx="7848872" cy="400110"/>
          </a:xfrm>
          <a:prstGeom prst="rect">
            <a:avLst/>
          </a:prstGeom>
          <a:noFill/>
        </p:spPr>
        <p:txBody>
          <a:bodyPr wrap="square" rtlCol="0">
            <a:spAutoFit/>
          </a:bodyPr>
          <a:lstStyle/>
          <a:p>
            <a:pPr algn="ctr"/>
            <a:r>
              <a:rPr lang="en-US" sz="2000" b="1" dirty="0" smtClean="0"/>
              <a:t>“</a:t>
            </a:r>
            <a:r>
              <a:rPr lang="en-US" sz="2000" b="1" dirty="0"/>
              <a:t>Communication to, by and through </a:t>
            </a:r>
            <a:r>
              <a:rPr lang="en-US" sz="2000" b="1" dirty="0" smtClean="0"/>
              <a:t>partners”</a:t>
            </a:r>
            <a:endParaRPr lang="es-CO" b="1" dirty="0"/>
          </a:p>
        </p:txBody>
      </p:sp>
    </p:spTree>
    <p:extLst>
      <p:ext uri="{BB962C8B-B14F-4D97-AF65-F5344CB8AC3E}">
        <p14:creationId xmlns:p14="http://schemas.microsoft.com/office/powerpoint/2010/main" val="243804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349" y="2760728"/>
            <a:ext cx="6048672" cy="388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9 CuadroTexto"/>
          <p:cNvSpPr txBox="1">
            <a:spLocks noChangeArrowheads="1"/>
          </p:cNvSpPr>
          <p:nvPr/>
        </p:nvSpPr>
        <p:spPr bwMode="auto">
          <a:xfrm>
            <a:off x="7380312" y="2924944"/>
            <a:ext cx="12961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CO" altLang="es-CO" sz="1200" b="1" dirty="0">
                <a:solidFill>
                  <a:srgbClr val="C00000"/>
                </a:solidFill>
              </a:rPr>
              <a:t>APPLY </a:t>
            </a:r>
          </a:p>
          <a:p>
            <a:pPr algn="ctr" eaLnBrk="1" hangingPunct="1"/>
            <a:r>
              <a:rPr lang="es-CO" altLang="es-CO" sz="1200" b="1" dirty="0">
                <a:solidFill>
                  <a:srgbClr val="C00000"/>
                </a:solidFill>
              </a:rPr>
              <a:t>SUBSIDIARITY</a:t>
            </a:r>
          </a:p>
          <a:p>
            <a:pPr algn="ctr" eaLnBrk="1" hangingPunct="1"/>
            <a:r>
              <a:rPr lang="es-CO" altLang="es-CO" sz="1200" b="1" dirty="0">
                <a:solidFill>
                  <a:srgbClr val="C00000"/>
                </a:solidFill>
              </a:rPr>
              <a:t>PRINCIPLE!</a:t>
            </a:r>
          </a:p>
        </p:txBody>
      </p:sp>
      <p:pic>
        <p:nvPicPr>
          <p:cNvPr id="8" name="Picture 7"/>
          <p:cNvPicPr>
            <a:picLocks noChangeAspect="1"/>
          </p:cNvPicPr>
          <p:nvPr/>
        </p:nvPicPr>
        <p:blipFill>
          <a:blip r:embed="rId4"/>
          <a:stretch>
            <a:fillRect/>
          </a:stretch>
        </p:blipFill>
        <p:spPr>
          <a:xfrm>
            <a:off x="24986" y="15712"/>
            <a:ext cx="3250870" cy="1184762"/>
          </a:xfrm>
          <a:prstGeom prst="rect">
            <a:avLst/>
          </a:prstGeom>
        </p:spPr>
      </p:pic>
      <p:sp>
        <p:nvSpPr>
          <p:cNvPr id="2" name="TextBox 1"/>
          <p:cNvSpPr txBox="1"/>
          <p:nvPr/>
        </p:nvSpPr>
        <p:spPr>
          <a:xfrm>
            <a:off x="179512" y="1772816"/>
            <a:ext cx="5400600" cy="2031325"/>
          </a:xfrm>
          <a:prstGeom prst="rect">
            <a:avLst/>
          </a:prstGeom>
          <a:noFill/>
        </p:spPr>
        <p:txBody>
          <a:bodyPr wrap="square" rtlCol="0">
            <a:spAutoFit/>
          </a:bodyPr>
          <a:lstStyle/>
          <a:p>
            <a:pPr marL="342900" indent="-342900">
              <a:buFont typeface="+mj-lt"/>
              <a:buAutoNum type="arabicPeriod"/>
            </a:pPr>
            <a:r>
              <a:rPr lang="en-US" b="1" dirty="0" smtClean="0"/>
              <a:t>Wo has a formal mandate(s)</a:t>
            </a:r>
          </a:p>
          <a:p>
            <a:pPr marL="342900" indent="-342900">
              <a:buFont typeface="+mj-lt"/>
              <a:buAutoNum type="arabicPeriod"/>
            </a:pPr>
            <a:r>
              <a:rPr lang="en-US" b="1" dirty="0" smtClean="0"/>
              <a:t>Who has played a broadly recognized role </a:t>
            </a:r>
          </a:p>
          <a:p>
            <a:pPr marL="342900" indent="-342900">
              <a:buFont typeface="+mj-lt"/>
              <a:buAutoNum type="arabicPeriod"/>
            </a:pPr>
            <a:endParaRPr lang="en-US" dirty="0" smtClean="0"/>
          </a:p>
          <a:p>
            <a:pPr marL="800100" lvl="1" indent="-342900">
              <a:buFont typeface="Wingdings" panose="05000000000000000000" pitchFamily="2" charset="2"/>
              <a:buChar char="ü"/>
            </a:pPr>
            <a:r>
              <a:rPr lang="en-US" dirty="0" smtClean="0"/>
              <a:t>Within what thematic area?</a:t>
            </a:r>
          </a:p>
          <a:p>
            <a:pPr marL="800100" lvl="1" indent="-342900">
              <a:buFont typeface="Wingdings" panose="05000000000000000000" pitchFamily="2" charset="2"/>
              <a:buChar char="ü"/>
            </a:pPr>
            <a:r>
              <a:rPr lang="en-US" dirty="0"/>
              <a:t>w</a:t>
            </a:r>
            <a:r>
              <a:rPr lang="en-US" dirty="0" smtClean="0"/>
              <a:t>ithin which geographic scope?</a:t>
            </a:r>
          </a:p>
          <a:p>
            <a:pPr marL="1714500" lvl="3" indent="-342900">
              <a:buFont typeface="Wingdings" panose="05000000000000000000" pitchFamily="2" charset="2"/>
              <a:buChar char="ü"/>
            </a:pPr>
            <a:endParaRPr lang="en-US" dirty="0" smtClean="0"/>
          </a:p>
          <a:p>
            <a:pPr marL="342900" indent="-342900">
              <a:buFont typeface="+mj-lt"/>
              <a:buAutoNum type="arabicPeriod"/>
            </a:pPr>
            <a:endParaRPr lang="es-CO" dirty="0"/>
          </a:p>
        </p:txBody>
      </p:sp>
      <p:sp>
        <p:nvSpPr>
          <p:cNvPr id="3" name="TextBox 2"/>
          <p:cNvSpPr txBox="1"/>
          <p:nvPr/>
        </p:nvSpPr>
        <p:spPr>
          <a:xfrm>
            <a:off x="3779912" y="260648"/>
            <a:ext cx="4896544" cy="954107"/>
          </a:xfrm>
          <a:prstGeom prst="rect">
            <a:avLst/>
          </a:prstGeom>
          <a:noFill/>
        </p:spPr>
        <p:txBody>
          <a:bodyPr wrap="square" rtlCol="0">
            <a:spAutoFit/>
          </a:bodyPr>
          <a:lstStyle/>
          <a:p>
            <a:pPr algn="ctr"/>
            <a:r>
              <a:rPr lang="en-US" sz="2800" b="1" dirty="0" smtClean="0"/>
              <a:t>DECENTRALIZED COMPONENTS</a:t>
            </a:r>
            <a:endParaRPr lang="es-CO" sz="2800" b="1" dirty="0"/>
          </a:p>
        </p:txBody>
      </p:sp>
    </p:spTree>
    <p:extLst>
      <p:ext uri="{BB962C8B-B14F-4D97-AF65-F5344CB8AC3E}">
        <p14:creationId xmlns:p14="http://schemas.microsoft.com/office/powerpoint/2010/main" val="587111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10" y="2117725"/>
            <a:ext cx="5528072" cy="358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1979712" y="1124744"/>
            <a:ext cx="4400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GB" altLang="en-US" sz="2400" dirty="0" smtClean="0">
                <a:latin typeface="Calibri" panose="020F0502020204030204" pitchFamily="34" charset="0"/>
                <a:cs typeface="Times New Roman" panose="02020603050405020304" pitchFamily="18" charset="0"/>
              </a:rPr>
              <a:t>a </a:t>
            </a:r>
            <a:r>
              <a:rPr lang="en-GB" altLang="en-US" sz="2400" dirty="0">
                <a:latin typeface="Calibri" panose="020F0502020204030204" pitchFamily="34" charset="0"/>
                <a:cs typeface="Times New Roman" panose="02020603050405020304" pitchFamily="18" charset="0"/>
              </a:rPr>
              <a:t>multi-level policy-cycle based governance framework</a:t>
            </a:r>
            <a:endParaRPr lang="de-DE" altLang="en-US" sz="2400" dirty="0">
              <a:latin typeface="Calibri" panose="020F0502020204030204" pitchFamily="34" charset="0"/>
              <a:cs typeface="Times New Roman" panose="02020603050405020304" pitchFamily="18" charset="0"/>
            </a:endParaRPr>
          </a:p>
        </p:txBody>
      </p:sp>
      <p:sp>
        <p:nvSpPr>
          <p:cNvPr id="17413" name="Text Box 9"/>
          <p:cNvSpPr txBox="1">
            <a:spLocks noChangeArrowheads="1"/>
          </p:cNvSpPr>
          <p:nvPr/>
        </p:nvSpPr>
        <p:spPr bwMode="auto">
          <a:xfrm>
            <a:off x="6901781" y="2150212"/>
            <a:ext cx="12573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dirty="0">
                <a:latin typeface="Calibri" panose="020F0502020204030204" pitchFamily="34" charset="0"/>
              </a:rPr>
              <a:t>Policy cycles must </a:t>
            </a:r>
            <a:r>
              <a:rPr lang="en-US" altLang="en-US" b="1" dirty="0" smtClean="0">
                <a:latin typeface="Calibri" panose="020F0502020204030204" pitchFamily="34" charset="0"/>
              </a:rPr>
              <a:t>be:</a:t>
            </a:r>
          </a:p>
          <a:p>
            <a:pPr eaLnBrk="1" hangingPunct="1">
              <a:spcBef>
                <a:spcPct val="50000"/>
              </a:spcBef>
            </a:pPr>
            <a:r>
              <a:rPr lang="en-US" altLang="en-US" dirty="0" smtClean="0">
                <a:latin typeface="Calibri" panose="020F0502020204030204" pitchFamily="34" charset="0"/>
              </a:rPr>
              <a:t>Complete</a:t>
            </a:r>
            <a:endParaRPr lang="en-US" altLang="en-US" dirty="0">
              <a:latin typeface="Calibri" panose="020F0502020204030204" pitchFamily="34" charset="0"/>
            </a:endParaRPr>
          </a:p>
        </p:txBody>
      </p:sp>
      <p:grpSp>
        <p:nvGrpSpPr>
          <p:cNvPr id="3" name="Group 10"/>
          <p:cNvGrpSpPr>
            <a:grpSpLocks/>
          </p:cNvGrpSpPr>
          <p:nvPr/>
        </p:nvGrpSpPr>
        <p:grpSpPr bwMode="auto">
          <a:xfrm>
            <a:off x="2235995" y="2593973"/>
            <a:ext cx="5689997" cy="2957513"/>
            <a:chOff x="918" y="1642"/>
            <a:chExt cx="4779" cy="2484"/>
          </a:xfrm>
        </p:grpSpPr>
        <p:grpSp>
          <p:nvGrpSpPr>
            <p:cNvPr id="17442" name="Group 11"/>
            <p:cNvGrpSpPr>
              <a:grpSpLocks/>
            </p:cNvGrpSpPr>
            <p:nvPr/>
          </p:nvGrpSpPr>
          <p:grpSpPr bwMode="auto">
            <a:xfrm>
              <a:off x="918" y="1642"/>
              <a:ext cx="3738" cy="2484"/>
              <a:chOff x="918" y="1314"/>
              <a:chExt cx="3738" cy="2484"/>
            </a:xfrm>
          </p:grpSpPr>
          <p:grpSp>
            <p:nvGrpSpPr>
              <p:cNvPr id="17444" name="Group 12"/>
              <p:cNvGrpSpPr>
                <a:grpSpLocks/>
              </p:cNvGrpSpPr>
              <p:nvPr/>
            </p:nvGrpSpPr>
            <p:grpSpPr bwMode="auto">
              <a:xfrm>
                <a:off x="918" y="1314"/>
                <a:ext cx="3738" cy="2484"/>
                <a:chOff x="918" y="1314"/>
                <a:chExt cx="3738" cy="2484"/>
              </a:xfrm>
            </p:grpSpPr>
            <p:sp>
              <p:nvSpPr>
                <p:cNvPr id="17446" name="Line 13"/>
                <p:cNvSpPr>
                  <a:spLocks noChangeShapeType="1"/>
                </p:cNvSpPr>
                <p:nvPr/>
              </p:nvSpPr>
              <p:spPr bwMode="auto">
                <a:xfrm flipV="1">
                  <a:off x="918" y="3546"/>
                  <a:ext cx="240" cy="25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7" name="Line 14"/>
                <p:cNvSpPr>
                  <a:spLocks noChangeShapeType="1"/>
                </p:cNvSpPr>
                <p:nvPr/>
              </p:nvSpPr>
              <p:spPr bwMode="auto">
                <a:xfrm flipV="1">
                  <a:off x="1200" y="3318"/>
                  <a:ext cx="414" cy="216"/>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8" name="Line 15"/>
                <p:cNvSpPr>
                  <a:spLocks noChangeShapeType="1"/>
                </p:cNvSpPr>
                <p:nvPr/>
              </p:nvSpPr>
              <p:spPr bwMode="auto">
                <a:xfrm flipV="1">
                  <a:off x="948" y="3600"/>
                  <a:ext cx="990" cy="198"/>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9" name="Line 16"/>
                <p:cNvSpPr>
                  <a:spLocks noChangeShapeType="1"/>
                </p:cNvSpPr>
                <p:nvPr/>
              </p:nvSpPr>
              <p:spPr bwMode="auto">
                <a:xfrm>
                  <a:off x="1248" y="2946"/>
                  <a:ext cx="954" cy="1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0" name="Line 17"/>
                <p:cNvSpPr>
                  <a:spLocks noChangeShapeType="1"/>
                </p:cNvSpPr>
                <p:nvPr/>
              </p:nvSpPr>
              <p:spPr bwMode="auto">
                <a:xfrm>
                  <a:off x="2250" y="2952"/>
                  <a:ext cx="1230" cy="1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1" name="Line 18"/>
                <p:cNvSpPr>
                  <a:spLocks noChangeShapeType="1"/>
                </p:cNvSpPr>
                <p:nvPr/>
              </p:nvSpPr>
              <p:spPr bwMode="auto">
                <a:xfrm flipV="1">
                  <a:off x="2172" y="3576"/>
                  <a:ext cx="192" cy="114"/>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2" name="Line 19"/>
                <p:cNvSpPr>
                  <a:spLocks noChangeShapeType="1"/>
                </p:cNvSpPr>
                <p:nvPr/>
              </p:nvSpPr>
              <p:spPr bwMode="auto">
                <a:xfrm flipV="1">
                  <a:off x="2388" y="3486"/>
                  <a:ext cx="696" cy="7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3" name="Line 20"/>
                <p:cNvSpPr>
                  <a:spLocks noChangeShapeType="1"/>
                </p:cNvSpPr>
                <p:nvPr/>
              </p:nvSpPr>
              <p:spPr bwMode="auto">
                <a:xfrm>
                  <a:off x="3078" y="3486"/>
                  <a:ext cx="300" cy="1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4" name="Line 21"/>
                <p:cNvSpPr>
                  <a:spLocks noChangeShapeType="1"/>
                </p:cNvSpPr>
                <p:nvPr/>
              </p:nvSpPr>
              <p:spPr bwMode="auto">
                <a:xfrm flipV="1">
                  <a:off x="3378" y="3456"/>
                  <a:ext cx="612" cy="21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5" name="Line 22"/>
                <p:cNvSpPr>
                  <a:spLocks noChangeShapeType="1"/>
                </p:cNvSpPr>
                <p:nvPr/>
              </p:nvSpPr>
              <p:spPr bwMode="auto">
                <a:xfrm>
                  <a:off x="3096" y="3480"/>
                  <a:ext cx="624" cy="114"/>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6" name="Line 23"/>
                <p:cNvSpPr>
                  <a:spLocks noChangeShapeType="1"/>
                </p:cNvSpPr>
                <p:nvPr/>
              </p:nvSpPr>
              <p:spPr bwMode="auto">
                <a:xfrm flipV="1">
                  <a:off x="3732" y="3444"/>
                  <a:ext cx="258" cy="156"/>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7" name="Line 24"/>
                <p:cNvSpPr>
                  <a:spLocks noChangeShapeType="1"/>
                </p:cNvSpPr>
                <p:nvPr/>
              </p:nvSpPr>
              <p:spPr bwMode="auto">
                <a:xfrm>
                  <a:off x="3708" y="1314"/>
                  <a:ext cx="948" cy="6"/>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445" name="Line 25"/>
              <p:cNvSpPr>
                <a:spLocks noChangeShapeType="1"/>
              </p:cNvSpPr>
              <p:nvPr/>
            </p:nvSpPr>
            <p:spPr bwMode="auto">
              <a:xfrm>
                <a:off x="1734" y="2268"/>
                <a:ext cx="1002" cy="19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443" name="Text Box 26"/>
            <p:cNvSpPr txBox="1">
              <a:spLocks noChangeArrowheads="1"/>
            </p:cNvSpPr>
            <p:nvPr/>
          </p:nvSpPr>
          <p:spPr bwMode="auto">
            <a:xfrm>
              <a:off x="4853" y="3271"/>
              <a:ext cx="84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Linked laterally</a:t>
              </a:r>
            </a:p>
          </p:txBody>
        </p:sp>
      </p:grpSp>
      <p:grpSp>
        <p:nvGrpSpPr>
          <p:cNvPr id="6" name="Group 27"/>
          <p:cNvGrpSpPr>
            <a:grpSpLocks/>
          </p:cNvGrpSpPr>
          <p:nvPr/>
        </p:nvGrpSpPr>
        <p:grpSpPr bwMode="auto">
          <a:xfrm>
            <a:off x="2169046" y="2508248"/>
            <a:ext cx="5888831" cy="3043238"/>
            <a:chOff x="894" y="1574"/>
            <a:chExt cx="4946" cy="2556"/>
          </a:xfrm>
        </p:grpSpPr>
        <p:pic>
          <p:nvPicPr>
            <p:cNvPr id="1744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 y="1574"/>
              <a:ext cx="3868" cy="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1" name="Text Box 29"/>
            <p:cNvSpPr txBox="1">
              <a:spLocks noChangeArrowheads="1"/>
            </p:cNvSpPr>
            <p:nvPr/>
          </p:nvSpPr>
          <p:spPr bwMode="auto">
            <a:xfrm>
              <a:off x="4774" y="2541"/>
              <a:ext cx="1066"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Linked vertically</a:t>
              </a:r>
            </a:p>
          </p:txBody>
        </p:sp>
      </p:grpSp>
      <p:sp>
        <p:nvSpPr>
          <p:cNvPr id="7177" name="Rectangle 30"/>
          <p:cNvSpPr>
            <a:spLocks noChangeArrowheads="1"/>
          </p:cNvSpPr>
          <p:nvPr/>
        </p:nvSpPr>
        <p:spPr bwMode="auto">
          <a:xfrm>
            <a:off x="899592" y="3484"/>
            <a:ext cx="6906791" cy="1077218"/>
          </a:xfrm>
          <a:prstGeom prst="rect">
            <a:avLst/>
          </a:prstGeom>
          <a:noFill/>
          <a:ln w="25400">
            <a:noFill/>
            <a:miter lim="800000"/>
            <a:headEnd/>
            <a:tailEnd/>
          </a:ln>
        </p:spPr>
        <p:txBody>
          <a:bodyPr wrap="square">
            <a:spAutoFit/>
          </a:bodyPr>
          <a:lstStyle/>
          <a:p>
            <a:pPr algn="ctr">
              <a:defRPr/>
            </a:pPr>
            <a:r>
              <a:rPr lang="en-029" sz="3200" b="1" dirty="0">
                <a:effectLst>
                  <a:outerShdw blurRad="38100" dist="38100" dir="2700000" algn="tl">
                    <a:srgbClr val="000000">
                      <a:alpha val="43137"/>
                    </a:srgbClr>
                  </a:outerShdw>
                </a:effectLst>
                <a:cs typeface="Times New Roman" pitchFamily="18" charset="0"/>
              </a:rPr>
              <a:t>The </a:t>
            </a:r>
            <a:r>
              <a:rPr lang="en-029" sz="3200" b="1" dirty="0" smtClean="0">
                <a:effectLst>
                  <a:outerShdw blurRad="38100" dist="38100" dir="2700000" algn="tl">
                    <a:srgbClr val="000000">
                      <a:alpha val="43137"/>
                    </a:srgbClr>
                  </a:outerShdw>
                </a:effectLst>
                <a:cs typeface="Times New Roman" pitchFamily="18" charset="0"/>
              </a:rPr>
              <a:t>CLME+ </a:t>
            </a:r>
          </a:p>
          <a:p>
            <a:pPr algn="ctr">
              <a:defRPr/>
            </a:pPr>
            <a:r>
              <a:rPr lang="en-029" sz="3200" b="1" dirty="0" smtClean="0">
                <a:effectLst>
                  <a:outerShdw blurRad="38100" dist="38100" dir="2700000" algn="tl">
                    <a:srgbClr val="000000">
                      <a:alpha val="43137"/>
                    </a:srgbClr>
                  </a:outerShdw>
                </a:effectLst>
                <a:cs typeface="Times New Roman" pitchFamily="18" charset="0"/>
              </a:rPr>
              <a:t>Regional Governance Framework</a:t>
            </a:r>
            <a:endParaRPr lang="de-DE" sz="3200" b="1" dirty="0">
              <a:effectLst>
                <a:outerShdw blurRad="38100" dist="38100" dir="2700000" algn="tl">
                  <a:srgbClr val="000000">
                    <a:alpha val="43137"/>
                  </a:srgbClr>
                </a:outerShdw>
              </a:effectLst>
              <a:cs typeface="Times New Roman" pitchFamily="18" charset="0"/>
            </a:endParaRPr>
          </a:p>
        </p:txBody>
      </p:sp>
      <p:sp>
        <p:nvSpPr>
          <p:cNvPr id="2" name="CuadroTexto 1"/>
          <p:cNvSpPr txBox="1"/>
          <p:nvPr/>
        </p:nvSpPr>
        <p:spPr>
          <a:xfrm>
            <a:off x="1294210" y="5877272"/>
            <a:ext cx="7166222" cy="707886"/>
          </a:xfrm>
          <a:prstGeom prst="rect">
            <a:avLst/>
          </a:prstGeom>
          <a:solidFill>
            <a:srgbClr val="FFFF00"/>
          </a:solidFill>
        </p:spPr>
        <p:txBody>
          <a:bodyPr wrap="square" rtlCol="0">
            <a:spAutoFit/>
          </a:bodyPr>
          <a:lstStyle/>
          <a:p>
            <a:r>
              <a:rPr lang="en-AU" sz="4000" dirty="0">
                <a:sym typeface="Wingdings" panose="05000000000000000000" pitchFamily="2" charset="2"/>
              </a:rPr>
              <a:t> multi-level communication</a:t>
            </a:r>
            <a:endParaRPr lang="en-AU" sz="2400" dirty="0"/>
          </a:p>
        </p:txBody>
      </p:sp>
    </p:spTree>
    <p:extLst>
      <p:ext uri="{BB962C8B-B14F-4D97-AF65-F5344CB8AC3E}">
        <p14:creationId xmlns:p14="http://schemas.microsoft.com/office/powerpoint/2010/main" val="3422935124"/>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3336"/>
            <a:ext cx="8784976" cy="1200329"/>
          </a:xfrm>
          <a:prstGeom prst="rect">
            <a:avLst/>
          </a:prstGeom>
          <a:noFill/>
        </p:spPr>
        <p:txBody>
          <a:bodyPr wrap="square" rtlCol="0">
            <a:spAutoFit/>
          </a:bodyPr>
          <a:lstStyle/>
          <a:p>
            <a:pPr algn="ctr"/>
            <a:r>
              <a:rPr lang="en-US" sz="3600" b="1" dirty="0" smtClean="0"/>
              <a:t>CLME+ </a:t>
            </a:r>
          </a:p>
          <a:p>
            <a:pPr algn="ctr"/>
            <a:r>
              <a:rPr lang="en-US" sz="3600" b="1" dirty="0" smtClean="0"/>
              <a:t>COMMUNICATION STRATEGY</a:t>
            </a:r>
            <a:endParaRPr lang="es-CO" sz="3600" b="1" dirty="0"/>
          </a:p>
        </p:txBody>
      </p:sp>
      <p:sp>
        <p:nvSpPr>
          <p:cNvPr id="4" name="TextBox 3"/>
          <p:cNvSpPr txBox="1"/>
          <p:nvPr/>
        </p:nvSpPr>
        <p:spPr>
          <a:xfrm>
            <a:off x="755576" y="1484784"/>
            <a:ext cx="7835202" cy="5724644"/>
          </a:xfrm>
          <a:prstGeom prst="rect">
            <a:avLst/>
          </a:prstGeom>
          <a:noFill/>
        </p:spPr>
        <p:txBody>
          <a:bodyPr wrap="square" rtlCol="0">
            <a:spAutoFit/>
          </a:bodyPr>
          <a:lstStyle/>
          <a:p>
            <a:r>
              <a:rPr lang="en-US" sz="2100" u="sng" dirty="0" smtClean="0"/>
              <a:t>CLME+ </a:t>
            </a:r>
            <a:r>
              <a:rPr lang="en-US" sz="2100" u="sng" dirty="0" err="1" smtClean="0"/>
              <a:t>ProDoc</a:t>
            </a:r>
            <a:r>
              <a:rPr lang="en-US" sz="2100" u="sng" dirty="0" smtClean="0"/>
              <a:t> Section 2.3.2 (Component 2)</a:t>
            </a:r>
          </a:p>
          <a:p>
            <a:endParaRPr lang="en-US" sz="2100" dirty="0" smtClean="0"/>
          </a:p>
          <a:p>
            <a:r>
              <a:rPr lang="en-US" sz="2400" b="1" i="1" dirty="0" smtClean="0">
                <a:solidFill>
                  <a:srgbClr val="0070C0"/>
                </a:solidFill>
              </a:rPr>
              <a:t>OUTPUT 2.4 (O2.4) – Overarching Strategy, with central and decentralized components and responsibilities</a:t>
            </a:r>
          </a:p>
          <a:p>
            <a:endParaRPr lang="en-US" sz="2100" i="1" dirty="0"/>
          </a:p>
          <a:p>
            <a:pPr marL="342900" indent="-342900">
              <a:buFont typeface="Wingdings" panose="05000000000000000000" pitchFamily="2" charset="2"/>
              <a:buChar char="q"/>
            </a:pPr>
            <a:r>
              <a:rPr lang="en-US" sz="2100" b="1" i="1" dirty="0" smtClean="0"/>
              <a:t>Enhanced communication </a:t>
            </a:r>
            <a:r>
              <a:rPr lang="en-US" sz="2100" i="1" dirty="0" smtClean="0"/>
              <a:t>and </a:t>
            </a:r>
            <a:r>
              <a:rPr lang="en-US" sz="2100" b="1" i="1" dirty="0" smtClean="0"/>
              <a:t>info exchange among key actors </a:t>
            </a:r>
            <a:r>
              <a:rPr lang="en-US" sz="2100" i="1" dirty="0" smtClean="0"/>
              <a:t>involved in the different </a:t>
            </a:r>
            <a:r>
              <a:rPr lang="en-US" sz="2100" i="1" dirty="0" err="1" smtClean="0"/>
              <a:t>Programmes</a:t>
            </a:r>
            <a:r>
              <a:rPr lang="en-US" sz="2100" i="1" dirty="0" smtClean="0"/>
              <a:t>, Projects and Initiatives that (can) contribute to the CLME+ SAP will be </a:t>
            </a:r>
            <a:r>
              <a:rPr lang="en-US" sz="2100" b="1" i="1" dirty="0" smtClean="0"/>
              <a:t>of crucial importance</a:t>
            </a:r>
            <a:r>
              <a:rPr lang="en-US" sz="2100" i="1" dirty="0" smtClean="0"/>
              <a:t>. </a:t>
            </a:r>
          </a:p>
          <a:p>
            <a:pPr marL="342900" indent="-342900">
              <a:buFont typeface="Wingdings" panose="05000000000000000000" pitchFamily="2" charset="2"/>
              <a:buChar char="q"/>
            </a:pPr>
            <a:endParaRPr lang="en-US" sz="2100" i="1" dirty="0"/>
          </a:p>
          <a:p>
            <a:pPr marL="342900" indent="-342900">
              <a:buFont typeface="Wingdings" panose="05000000000000000000" pitchFamily="2" charset="2"/>
              <a:buChar char="q"/>
            </a:pPr>
            <a:r>
              <a:rPr lang="en-US" sz="2100" i="1" dirty="0" smtClean="0"/>
              <a:t>In full </a:t>
            </a:r>
            <a:r>
              <a:rPr lang="en-US" sz="2100" b="1" i="1" dirty="0" smtClean="0"/>
              <a:t>alignment </a:t>
            </a:r>
            <a:r>
              <a:rPr lang="en-US" sz="2100" i="1" dirty="0" smtClean="0"/>
              <a:t>with their </a:t>
            </a:r>
            <a:r>
              <a:rPr lang="en-US" sz="2100" b="1" i="1" dirty="0" smtClean="0"/>
              <a:t>formal mandates </a:t>
            </a:r>
            <a:r>
              <a:rPr lang="en-US" sz="2100" i="1" dirty="0" smtClean="0"/>
              <a:t>and/or </a:t>
            </a:r>
            <a:r>
              <a:rPr lang="en-US" sz="2100" b="1" i="1" dirty="0" smtClean="0"/>
              <a:t>recognized roles </a:t>
            </a:r>
            <a:r>
              <a:rPr lang="en-US" sz="2100" i="1" dirty="0" smtClean="0"/>
              <a:t>in the CLME+, </a:t>
            </a:r>
            <a:r>
              <a:rPr lang="en-US" sz="2100" b="1" i="1" dirty="0" smtClean="0"/>
              <a:t>responsibilities (…) will be shared </a:t>
            </a:r>
            <a:r>
              <a:rPr lang="en-US" sz="2100" i="1" dirty="0" smtClean="0"/>
              <a:t>by a number of international and regional </a:t>
            </a:r>
            <a:r>
              <a:rPr lang="en-US" sz="2100" b="1" i="1" dirty="0" smtClean="0"/>
              <a:t>CLME+ partners</a:t>
            </a:r>
          </a:p>
          <a:p>
            <a:endParaRPr lang="en-US" sz="2100" i="1" dirty="0"/>
          </a:p>
          <a:p>
            <a:endParaRPr lang="es-CO" sz="2100" i="1" dirty="0"/>
          </a:p>
        </p:txBody>
      </p:sp>
    </p:spTree>
    <p:extLst>
      <p:ext uri="{BB962C8B-B14F-4D97-AF65-F5344CB8AC3E}">
        <p14:creationId xmlns:p14="http://schemas.microsoft.com/office/powerpoint/2010/main" val="2781706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3336"/>
            <a:ext cx="8784976" cy="830997"/>
          </a:xfrm>
          <a:prstGeom prst="rect">
            <a:avLst/>
          </a:prstGeom>
          <a:noFill/>
        </p:spPr>
        <p:txBody>
          <a:bodyPr wrap="square" rtlCol="0">
            <a:spAutoFit/>
          </a:bodyPr>
          <a:lstStyle/>
          <a:p>
            <a:pPr algn="ctr"/>
            <a:r>
              <a:rPr lang="en-US" sz="2400" b="1" dirty="0"/>
              <a:t>COMMUNICATION STRATEGY </a:t>
            </a:r>
            <a:endParaRPr lang="en-US" sz="2400" b="1" dirty="0" smtClean="0"/>
          </a:p>
          <a:p>
            <a:pPr algn="ctr"/>
            <a:r>
              <a:rPr lang="en-US" sz="2400" b="1" dirty="0" smtClean="0"/>
              <a:t>DRAFT </a:t>
            </a:r>
            <a:r>
              <a:rPr lang="en-US" sz="2400" b="1" i="1" dirty="0"/>
              <a:t>OUTLINE (“KEY </a:t>
            </a:r>
            <a:r>
              <a:rPr lang="en-US" sz="2400" b="1" dirty="0"/>
              <a:t>ELEMENTS</a:t>
            </a:r>
            <a:r>
              <a:rPr lang="en-US" sz="2400" b="1" dirty="0" smtClean="0"/>
              <a:t>”</a:t>
            </a:r>
            <a:r>
              <a:rPr lang="en-US" sz="2400" b="1" i="1" dirty="0" smtClean="0"/>
              <a:t>)</a:t>
            </a:r>
            <a:endParaRPr lang="es-CO" sz="2400" dirty="0"/>
          </a:p>
        </p:txBody>
      </p:sp>
      <p:sp>
        <p:nvSpPr>
          <p:cNvPr id="3" name="TextBox 2"/>
          <p:cNvSpPr txBox="1"/>
          <p:nvPr/>
        </p:nvSpPr>
        <p:spPr>
          <a:xfrm>
            <a:off x="1043608" y="1052736"/>
            <a:ext cx="7128792" cy="646331"/>
          </a:xfrm>
          <a:prstGeom prst="rect">
            <a:avLst/>
          </a:prstGeom>
          <a:noFill/>
        </p:spPr>
        <p:txBody>
          <a:bodyPr wrap="square" rtlCol="0">
            <a:spAutoFit/>
          </a:bodyPr>
          <a:lstStyle/>
          <a:p>
            <a:r>
              <a:rPr lang="en-US" dirty="0" smtClean="0"/>
              <a:t>More detailed outline in Meeting Documents</a:t>
            </a:r>
            <a:r>
              <a:rPr lang="en-US" dirty="0"/>
              <a:t>: </a:t>
            </a:r>
            <a:r>
              <a:rPr lang="en-US" dirty="0">
                <a:solidFill>
                  <a:srgbClr val="0070C0"/>
                </a:solidFill>
              </a:rPr>
              <a:t>“Agenda Item 10 - Draft Outline Communications Strategy (proposal</a:t>
            </a:r>
            <a:r>
              <a:rPr lang="en-US" dirty="0" smtClean="0">
                <a:solidFill>
                  <a:srgbClr val="0070C0"/>
                </a:solidFill>
              </a:rPr>
              <a:t>)”</a:t>
            </a:r>
            <a:endParaRPr lang="es-CO" dirty="0">
              <a:solidFill>
                <a:srgbClr val="0070C0"/>
              </a:solidFill>
            </a:endParaRPr>
          </a:p>
        </p:txBody>
      </p:sp>
      <p:pic>
        <p:nvPicPr>
          <p:cNvPr id="5" name="Picture 4"/>
          <p:cNvPicPr>
            <a:picLocks noChangeAspect="1"/>
          </p:cNvPicPr>
          <p:nvPr/>
        </p:nvPicPr>
        <p:blipFill>
          <a:blip r:embed="rId2"/>
          <a:stretch>
            <a:fillRect/>
          </a:stretch>
        </p:blipFill>
        <p:spPr>
          <a:xfrm>
            <a:off x="2483768" y="1857888"/>
            <a:ext cx="3842233" cy="5000112"/>
          </a:xfrm>
          <a:prstGeom prst="rect">
            <a:avLst/>
          </a:prstGeom>
        </p:spPr>
      </p:pic>
    </p:spTree>
    <p:extLst>
      <p:ext uri="{BB962C8B-B14F-4D97-AF65-F5344CB8AC3E}">
        <p14:creationId xmlns:p14="http://schemas.microsoft.com/office/powerpoint/2010/main" val="3300836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3336"/>
            <a:ext cx="8784976" cy="1200329"/>
          </a:xfrm>
          <a:prstGeom prst="rect">
            <a:avLst/>
          </a:prstGeom>
          <a:noFill/>
        </p:spPr>
        <p:txBody>
          <a:bodyPr wrap="square" rtlCol="0">
            <a:spAutoFit/>
          </a:bodyPr>
          <a:lstStyle/>
          <a:p>
            <a:pPr algn="ctr"/>
            <a:r>
              <a:rPr lang="en-US" sz="3600" b="1" dirty="0"/>
              <a:t>COMMUNICATION STRATEGY </a:t>
            </a:r>
            <a:endParaRPr lang="en-US" sz="3600" b="1" dirty="0" smtClean="0"/>
          </a:p>
          <a:p>
            <a:pPr algn="ctr"/>
            <a:r>
              <a:rPr lang="en-US" sz="3600" b="1" dirty="0" smtClean="0"/>
              <a:t>DRAFT </a:t>
            </a:r>
            <a:r>
              <a:rPr lang="en-US" sz="3600" b="1" i="1" dirty="0"/>
              <a:t>OUTLINE (“KEY </a:t>
            </a:r>
            <a:r>
              <a:rPr lang="en-US" sz="3600" b="1" dirty="0"/>
              <a:t>ELEMENTS</a:t>
            </a:r>
            <a:r>
              <a:rPr lang="en-US" sz="3600" b="1" dirty="0" smtClean="0"/>
              <a:t>”</a:t>
            </a:r>
            <a:r>
              <a:rPr lang="en-US" sz="3600" b="1" i="1" dirty="0" smtClean="0"/>
              <a:t>)</a:t>
            </a:r>
            <a:endParaRPr lang="es-CO" sz="3600" dirty="0"/>
          </a:p>
        </p:txBody>
      </p:sp>
      <p:sp>
        <p:nvSpPr>
          <p:cNvPr id="2" name="TextBox 1"/>
          <p:cNvSpPr txBox="1"/>
          <p:nvPr/>
        </p:nvSpPr>
        <p:spPr>
          <a:xfrm>
            <a:off x="323528" y="6381328"/>
            <a:ext cx="8496944" cy="369332"/>
          </a:xfrm>
          <a:prstGeom prst="rect">
            <a:avLst/>
          </a:prstGeom>
          <a:noFill/>
        </p:spPr>
        <p:txBody>
          <a:bodyPr wrap="square" rtlCol="0">
            <a:spAutoFit/>
          </a:bodyPr>
          <a:lstStyle/>
          <a:p>
            <a:pPr algn="ctr"/>
            <a:r>
              <a:rPr lang="en-US" i="1" dirty="0" smtClean="0">
                <a:solidFill>
                  <a:srgbClr val="FF0000"/>
                </a:solidFill>
              </a:rPr>
              <a:t>Red = to </a:t>
            </a:r>
            <a:r>
              <a:rPr lang="en-US" i="1" dirty="0">
                <a:solidFill>
                  <a:srgbClr val="FF0000"/>
                </a:solidFill>
              </a:rPr>
              <a:t>already be discussed and, if possible, agreed upon at IWS/SCM1</a:t>
            </a:r>
            <a:r>
              <a:rPr lang="en-US" dirty="0"/>
              <a:t> </a:t>
            </a:r>
            <a:endParaRPr lang="es-CO" dirty="0"/>
          </a:p>
        </p:txBody>
      </p:sp>
      <p:sp>
        <p:nvSpPr>
          <p:cNvPr id="4" name="TextBox 3"/>
          <p:cNvSpPr txBox="1"/>
          <p:nvPr/>
        </p:nvSpPr>
        <p:spPr>
          <a:xfrm>
            <a:off x="683568" y="1556792"/>
            <a:ext cx="7835202" cy="4647426"/>
          </a:xfrm>
          <a:prstGeom prst="rect">
            <a:avLst/>
          </a:prstGeom>
          <a:noFill/>
        </p:spPr>
        <p:txBody>
          <a:bodyPr wrap="square" rtlCol="0">
            <a:spAutoFit/>
          </a:bodyPr>
          <a:lstStyle/>
          <a:p>
            <a:pPr marL="342900" lvl="0" indent="-342900">
              <a:buFont typeface="+mj-lt"/>
              <a:buAutoNum type="arabicPeriod"/>
            </a:pPr>
            <a:r>
              <a:rPr lang="en-US" sz="2000" dirty="0"/>
              <a:t>Stakeholder mapping (inventory </a:t>
            </a:r>
            <a:r>
              <a:rPr lang="en-US" sz="2000" dirty="0" smtClean="0"/>
              <a:t>&amp; characterization</a:t>
            </a:r>
            <a:r>
              <a:rPr lang="en-US" sz="2000" dirty="0"/>
              <a:t>): </a:t>
            </a:r>
            <a:r>
              <a:rPr lang="en-US" sz="2000" dirty="0" smtClean="0"/>
              <a:t>Project </a:t>
            </a:r>
            <a:r>
              <a:rPr lang="en-US" sz="2000" dirty="0"/>
              <a:t>&amp; </a:t>
            </a:r>
            <a:r>
              <a:rPr lang="en-US" sz="2000" dirty="0" smtClean="0"/>
              <a:t>SAP</a:t>
            </a:r>
          </a:p>
          <a:p>
            <a:pPr marL="342900" lvl="0" indent="-342900">
              <a:buFont typeface="+mj-lt"/>
              <a:buAutoNum type="arabicPeriod"/>
            </a:pPr>
            <a:endParaRPr lang="es-CO" sz="1400" dirty="0"/>
          </a:p>
          <a:p>
            <a:pPr marL="342900" lvl="0" indent="-342900">
              <a:buFont typeface="+mj-lt"/>
              <a:buAutoNum type="arabicPeriod"/>
            </a:pPr>
            <a:r>
              <a:rPr lang="en-US" sz="2000" dirty="0">
                <a:solidFill>
                  <a:srgbClr val="FF0000"/>
                </a:solidFill>
              </a:rPr>
              <a:t>Communication between PCU and CLME+ Project countries and co-executing </a:t>
            </a:r>
            <a:r>
              <a:rPr lang="en-US" sz="2000" dirty="0" smtClean="0">
                <a:solidFill>
                  <a:srgbClr val="FF0000"/>
                </a:solidFill>
              </a:rPr>
              <a:t>partners</a:t>
            </a:r>
          </a:p>
          <a:p>
            <a:pPr marL="342900" lvl="0" indent="-342900">
              <a:buFont typeface="+mj-lt"/>
              <a:buAutoNum type="arabicPeriod"/>
            </a:pPr>
            <a:endParaRPr lang="es-CO" sz="1400" dirty="0"/>
          </a:p>
          <a:p>
            <a:pPr marL="342900" lvl="0" indent="-342900">
              <a:buFont typeface="+mj-lt"/>
              <a:buAutoNum type="arabicPeriod"/>
            </a:pPr>
            <a:r>
              <a:rPr lang="en-US" sz="2000" dirty="0"/>
              <a:t>Communication between PCU and co-executing partners </a:t>
            </a:r>
            <a:r>
              <a:rPr lang="en-US" sz="2000" i="1" dirty="0"/>
              <a:t>(PEG)</a:t>
            </a:r>
            <a:r>
              <a:rPr lang="en-US" sz="2000" dirty="0"/>
              <a:t>, and the broader CLME+ Partnership </a:t>
            </a:r>
            <a:r>
              <a:rPr lang="en-US" sz="2000" i="1" dirty="0"/>
              <a:t>(SAP Coordination Mechanism</a:t>
            </a:r>
            <a:r>
              <a:rPr lang="en-US" sz="2000" i="1" dirty="0" smtClean="0"/>
              <a:t>)</a:t>
            </a:r>
          </a:p>
          <a:p>
            <a:pPr marL="342900" lvl="0" indent="-342900">
              <a:buFont typeface="+mj-lt"/>
              <a:buAutoNum type="arabicPeriod"/>
            </a:pPr>
            <a:endParaRPr lang="es-CO" sz="1400" dirty="0"/>
          </a:p>
          <a:p>
            <a:pPr marL="342900" lvl="0" indent="-342900">
              <a:buFont typeface="+mj-lt"/>
              <a:buAutoNum type="arabicPeriod"/>
            </a:pPr>
            <a:r>
              <a:rPr lang="en-US" sz="2000" dirty="0"/>
              <a:t>Communications between the CLME+ Project and the general public in the CLME+ </a:t>
            </a:r>
            <a:r>
              <a:rPr lang="en-US" sz="2000" dirty="0" smtClean="0"/>
              <a:t>region/in CLME+ countries</a:t>
            </a:r>
          </a:p>
          <a:p>
            <a:pPr marL="342900" lvl="0" indent="-342900">
              <a:buFont typeface="+mj-lt"/>
              <a:buAutoNum type="arabicPeriod"/>
            </a:pPr>
            <a:endParaRPr lang="es-CO" sz="1400" dirty="0"/>
          </a:p>
          <a:p>
            <a:pPr marL="342900" lvl="0" indent="-342900">
              <a:buFont typeface="+mj-lt"/>
              <a:buAutoNum type="arabicPeriod"/>
            </a:pPr>
            <a:r>
              <a:rPr lang="en-US" sz="2000" dirty="0" smtClean="0"/>
              <a:t>Communications </a:t>
            </a:r>
            <a:r>
              <a:rPr lang="en-US" sz="2000" dirty="0"/>
              <a:t>between the CLME+ Project and the global </a:t>
            </a:r>
            <a:r>
              <a:rPr lang="en-US" sz="2000" dirty="0" smtClean="0"/>
              <a:t>public</a:t>
            </a:r>
            <a:endParaRPr lang="es-CO" sz="2000" dirty="0"/>
          </a:p>
          <a:p>
            <a:r>
              <a:rPr lang="en-US" sz="2000" dirty="0"/>
              <a:t> </a:t>
            </a:r>
            <a:endParaRPr lang="es-CO" sz="2000" dirty="0"/>
          </a:p>
        </p:txBody>
      </p:sp>
    </p:spTree>
    <p:extLst>
      <p:ext uri="{BB962C8B-B14F-4D97-AF65-F5344CB8AC3E}">
        <p14:creationId xmlns:p14="http://schemas.microsoft.com/office/powerpoint/2010/main" val="274791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3336"/>
            <a:ext cx="8784976" cy="1200329"/>
          </a:xfrm>
          <a:prstGeom prst="rect">
            <a:avLst/>
          </a:prstGeom>
          <a:noFill/>
        </p:spPr>
        <p:txBody>
          <a:bodyPr wrap="square" rtlCol="0">
            <a:spAutoFit/>
          </a:bodyPr>
          <a:lstStyle/>
          <a:p>
            <a:pPr algn="ctr"/>
            <a:r>
              <a:rPr lang="en-US" sz="3600" b="1" dirty="0"/>
              <a:t>COMMUNICATION STRATEGY </a:t>
            </a:r>
            <a:endParaRPr lang="en-US" sz="3600" b="1" dirty="0" smtClean="0"/>
          </a:p>
          <a:p>
            <a:pPr algn="ctr"/>
            <a:r>
              <a:rPr lang="en-US" sz="3600" b="1" dirty="0" smtClean="0"/>
              <a:t>DRAFT </a:t>
            </a:r>
            <a:r>
              <a:rPr lang="en-US" sz="3600" b="1" i="1" dirty="0"/>
              <a:t>OUTLINE (“KEY </a:t>
            </a:r>
            <a:r>
              <a:rPr lang="en-US" sz="3600" b="1" dirty="0"/>
              <a:t>ELEMENTS</a:t>
            </a:r>
            <a:r>
              <a:rPr lang="en-US" sz="3600" b="1" dirty="0" smtClean="0"/>
              <a:t>”</a:t>
            </a:r>
            <a:r>
              <a:rPr lang="en-US" sz="3600" b="1" i="1" dirty="0" smtClean="0"/>
              <a:t>)</a:t>
            </a:r>
            <a:endParaRPr lang="es-CO" sz="3600" dirty="0"/>
          </a:p>
        </p:txBody>
      </p:sp>
      <p:sp>
        <p:nvSpPr>
          <p:cNvPr id="4" name="TextBox 3"/>
          <p:cNvSpPr txBox="1"/>
          <p:nvPr/>
        </p:nvSpPr>
        <p:spPr>
          <a:xfrm>
            <a:off x="683568" y="1700808"/>
            <a:ext cx="7835202" cy="4247317"/>
          </a:xfrm>
          <a:prstGeom prst="rect">
            <a:avLst/>
          </a:prstGeom>
          <a:noFill/>
        </p:spPr>
        <p:txBody>
          <a:bodyPr wrap="square" rtlCol="0">
            <a:spAutoFit/>
          </a:bodyPr>
          <a:lstStyle/>
          <a:p>
            <a:pPr marL="457200" lvl="0" indent="-457200">
              <a:buFont typeface="+mj-lt"/>
              <a:buAutoNum type="arabicPeriod" startAt="6"/>
            </a:pPr>
            <a:r>
              <a:rPr lang="en-US" sz="2400" dirty="0" smtClean="0"/>
              <a:t>Communication tools</a:t>
            </a:r>
          </a:p>
          <a:p>
            <a:pPr marL="342900" lvl="0" indent="-342900">
              <a:buFont typeface="+mj-lt"/>
              <a:buAutoNum type="arabicPeriod" startAt="6"/>
            </a:pPr>
            <a:endParaRPr lang="en-US" dirty="0" smtClean="0"/>
          </a:p>
          <a:p>
            <a:pPr marL="342900" lvl="0" indent="-342900">
              <a:buFont typeface="+mj-lt"/>
              <a:buAutoNum type="arabicPeriod" startAt="6"/>
            </a:pPr>
            <a:endParaRPr lang="es-CO" dirty="0"/>
          </a:p>
          <a:p>
            <a:pPr marL="342900" lvl="0" indent="-342900">
              <a:buFont typeface="+mj-lt"/>
              <a:buAutoNum type="arabicPeriod" startAt="6"/>
            </a:pPr>
            <a:r>
              <a:rPr lang="en-US" sz="2400" dirty="0" smtClean="0">
                <a:solidFill>
                  <a:srgbClr val="FF0000"/>
                </a:solidFill>
              </a:rPr>
              <a:t>Languages</a:t>
            </a:r>
            <a:r>
              <a:rPr lang="en-US" sz="2400" dirty="0">
                <a:solidFill>
                  <a:srgbClr val="FF0000"/>
                </a:solidFill>
              </a:rPr>
              <a:t>, Logos, </a:t>
            </a:r>
            <a:r>
              <a:rPr lang="en-US" sz="2400" dirty="0"/>
              <a:t>Templates, </a:t>
            </a:r>
            <a:r>
              <a:rPr lang="en-US" sz="2400" dirty="0" smtClean="0">
                <a:solidFill>
                  <a:srgbClr val="FF0000"/>
                </a:solidFill>
              </a:rPr>
              <a:t>Acknowledgements </a:t>
            </a:r>
            <a:r>
              <a:rPr lang="en-US" sz="2400" dirty="0">
                <a:solidFill>
                  <a:srgbClr val="FF0000"/>
                </a:solidFill>
              </a:rPr>
              <a:t>and </a:t>
            </a:r>
            <a:r>
              <a:rPr lang="en-US" sz="2400" dirty="0" smtClean="0">
                <a:solidFill>
                  <a:srgbClr val="FF0000"/>
                </a:solidFill>
              </a:rPr>
              <a:t>Legal Disclaimers</a:t>
            </a:r>
          </a:p>
          <a:p>
            <a:pPr marL="342900" lvl="0" indent="-342900">
              <a:buFont typeface="+mj-lt"/>
              <a:buAutoNum type="arabicPeriod" startAt="6"/>
            </a:pPr>
            <a:endParaRPr lang="en-US" dirty="0" smtClean="0"/>
          </a:p>
          <a:p>
            <a:pPr marL="342900" lvl="0" indent="-342900">
              <a:buFont typeface="+mj-lt"/>
              <a:buAutoNum type="arabicPeriod" startAt="6"/>
            </a:pPr>
            <a:endParaRPr lang="es-CO" dirty="0"/>
          </a:p>
          <a:p>
            <a:pPr marL="342900" lvl="0" indent="-342900">
              <a:buFont typeface="+mj-lt"/>
              <a:buAutoNum type="arabicPeriod" startAt="6"/>
            </a:pPr>
            <a:r>
              <a:rPr lang="en-US" sz="2400" dirty="0"/>
              <a:t>Central and decentralized elements of the CLME+ Communication </a:t>
            </a:r>
            <a:r>
              <a:rPr lang="en-US" sz="2400" dirty="0" smtClean="0"/>
              <a:t>Strategy: responsibilities</a:t>
            </a:r>
          </a:p>
          <a:p>
            <a:pPr marL="342900" lvl="0" indent="-342900">
              <a:buFont typeface="+mj-lt"/>
              <a:buAutoNum type="arabicPeriod" startAt="6"/>
            </a:pPr>
            <a:endParaRPr lang="en-US" dirty="0" smtClean="0"/>
          </a:p>
          <a:p>
            <a:pPr marL="342900" lvl="0" indent="-342900">
              <a:buFont typeface="+mj-lt"/>
              <a:buAutoNum type="arabicPeriod" startAt="6"/>
            </a:pPr>
            <a:endParaRPr lang="es-CO" dirty="0"/>
          </a:p>
          <a:p>
            <a:pPr marL="342900" lvl="0" indent="-342900">
              <a:buFont typeface="+mj-lt"/>
              <a:buAutoNum type="arabicPeriod" startAt="6"/>
            </a:pPr>
            <a:r>
              <a:rPr lang="en-US" sz="2400" dirty="0" smtClean="0"/>
              <a:t>Key </a:t>
            </a:r>
            <a:r>
              <a:rPr lang="en-US" sz="2400" dirty="0"/>
              <a:t>products/outputs &amp; outcomes</a:t>
            </a:r>
            <a:endParaRPr lang="es-CO" sz="2400" dirty="0"/>
          </a:p>
          <a:p>
            <a:r>
              <a:rPr lang="en-US" dirty="0"/>
              <a:t> </a:t>
            </a:r>
            <a:endParaRPr lang="es-CO" dirty="0"/>
          </a:p>
        </p:txBody>
      </p:sp>
      <p:sp>
        <p:nvSpPr>
          <p:cNvPr id="9" name="TextBox 8"/>
          <p:cNvSpPr txBox="1"/>
          <p:nvPr/>
        </p:nvSpPr>
        <p:spPr>
          <a:xfrm>
            <a:off x="323528" y="6381328"/>
            <a:ext cx="8496944" cy="369332"/>
          </a:xfrm>
          <a:prstGeom prst="rect">
            <a:avLst/>
          </a:prstGeom>
          <a:noFill/>
        </p:spPr>
        <p:txBody>
          <a:bodyPr wrap="square" rtlCol="0">
            <a:spAutoFit/>
          </a:bodyPr>
          <a:lstStyle/>
          <a:p>
            <a:pPr algn="ctr"/>
            <a:r>
              <a:rPr lang="en-US" i="1" dirty="0" smtClean="0">
                <a:solidFill>
                  <a:srgbClr val="FF0000"/>
                </a:solidFill>
              </a:rPr>
              <a:t>Red = to </a:t>
            </a:r>
            <a:r>
              <a:rPr lang="en-US" i="1" dirty="0">
                <a:solidFill>
                  <a:srgbClr val="FF0000"/>
                </a:solidFill>
              </a:rPr>
              <a:t>already be discussed and, if possible, agreed upon at IWS/SCM1</a:t>
            </a:r>
            <a:r>
              <a:rPr lang="en-US" dirty="0"/>
              <a:t> </a:t>
            </a:r>
            <a:endParaRPr lang="es-CO" dirty="0"/>
          </a:p>
        </p:txBody>
      </p:sp>
    </p:spTree>
    <p:extLst>
      <p:ext uri="{BB962C8B-B14F-4D97-AF65-F5344CB8AC3E}">
        <p14:creationId xmlns:p14="http://schemas.microsoft.com/office/powerpoint/2010/main" val="75555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4624"/>
            <a:ext cx="7416824" cy="1107996"/>
          </a:xfrm>
          <a:prstGeom prst="rect">
            <a:avLst/>
          </a:prstGeom>
          <a:noFill/>
        </p:spPr>
        <p:txBody>
          <a:bodyPr wrap="square" rtlCol="0">
            <a:spAutoFit/>
          </a:bodyPr>
          <a:lstStyle/>
          <a:p>
            <a:pPr lvl="0" algn="ctr"/>
            <a:r>
              <a:rPr lang="en-US" sz="2400" b="1" dirty="0" smtClean="0">
                <a:solidFill>
                  <a:srgbClr val="0070C0"/>
                </a:solidFill>
              </a:rPr>
              <a:t>2. Communication </a:t>
            </a:r>
            <a:r>
              <a:rPr lang="en-US" sz="2400" b="1" dirty="0">
                <a:solidFill>
                  <a:srgbClr val="0070C0"/>
                </a:solidFill>
              </a:rPr>
              <a:t>between PCU and CLME+ Project countries and co-executing partners</a:t>
            </a:r>
          </a:p>
          <a:p>
            <a:endParaRPr lang="es-CO" dirty="0"/>
          </a:p>
        </p:txBody>
      </p:sp>
      <p:sp>
        <p:nvSpPr>
          <p:cNvPr id="3" name="TextBox 2"/>
          <p:cNvSpPr txBox="1"/>
          <p:nvPr/>
        </p:nvSpPr>
        <p:spPr>
          <a:xfrm>
            <a:off x="323528" y="980728"/>
            <a:ext cx="3816424" cy="4147289"/>
          </a:xfrm>
          <a:prstGeom prst="rect">
            <a:avLst/>
          </a:prstGeom>
          <a:noFill/>
          <a:ln>
            <a:solidFill>
              <a:schemeClr val="bg2">
                <a:lumMod val="20000"/>
                <a:lumOff val="80000"/>
              </a:schemeClr>
            </a:solidFill>
          </a:ln>
        </p:spPr>
        <p:txBody>
          <a:bodyPr wrap="square" rtlCol="0">
            <a:spAutoFit/>
          </a:bodyPr>
          <a:lstStyle/>
          <a:p>
            <a:r>
              <a:rPr lang="en-US" b="1" dirty="0" err="1" smtClean="0"/>
              <a:t>ProDoc</a:t>
            </a:r>
            <a:r>
              <a:rPr lang="en-US" b="1" dirty="0" smtClean="0"/>
              <a:t> Section 5.1.7 National-level arrangements (</a:t>
            </a:r>
            <a:r>
              <a:rPr lang="en-US" b="1" dirty="0" smtClean="0">
                <a:solidFill>
                  <a:srgbClr val="0070C0"/>
                </a:solidFill>
              </a:rPr>
              <a:t>CLME+ Project implementation</a:t>
            </a:r>
            <a:r>
              <a:rPr lang="en-US" b="1" dirty="0" smtClean="0"/>
              <a:t>)</a:t>
            </a:r>
          </a:p>
          <a:p>
            <a:endParaRPr lang="en-US" sz="1000" dirty="0"/>
          </a:p>
          <a:p>
            <a:r>
              <a:rPr lang="en-US" sz="1650" i="1" dirty="0" smtClean="0"/>
              <a:t>“</a:t>
            </a:r>
            <a:r>
              <a:rPr lang="en-US" sz="1650" b="1" i="1" dirty="0" smtClean="0">
                <a:solidFill>
                  <a:srgbClr val="0070C0"/>
                </a:solidFill>
              </a:rPr>
              <a:t>Complementing the appointment of a NFP with Sectoral Project Contacts </a:t>
            </a:r>
            <a:r>
              <a:rPr lang="en-US" sz="1650" i="1" dirty="0" smtClean="0"/>
              <a:t>among the different relevant ministries or institutions will be put to the consideration of the SC members at the Inception Steering Committee Meeting”</a:t>
            </a:r>
          </a:p>
          <a:p>
            <a:endParaRPr lang="en-US" sz="1000" i="1" dirty="0"/>
          </a:p>
          <a:p>
            <a:r>
              <a:rPr lang="en-US" sz="1650" i="1" dirty="0" smtClean="0"/>
              <a:t>“Such action can be part of the operationalization of national inter-sectoral consultation &amp; coordination mechanism(s).”</a:t>
            </a:r>
            <a:endParaRPr lang="en-US" sz="1650" i="1" dirty="0"/>
          </a:p>
        </p:txBody>
      </p:sp>
      <p:sp>
        <p:nvSpPr>
          <p:cNvPr id="6" name="TextBox 5"/>
          <p:cNvSpPr txBox="1"/>
          <p:nvPr/>
        </p:nvSpPr>
        <p:spPr>
          <a:xfrm>
            <a:off x="4499992" y="980728"/>
            <a:ext cx="4032448" cy="3901068"/>
          </a:xfrm>
          <a:prstGeom prst="rect">
            <a:avLst/>
          </a:prstGeom>
          <a:noFill/>
          <a:ln>
            <a:solidFill>
              <a:schemeClr val="bg1">
                <a:lumMod val="85000"/>
              </a:schemeClr>
            </a:solidFill>
          </a:ln>
        </p:spPr>
        <p:txBody>
          <a:bodyPr wrap="square" rtlCol="0">
            <a:spAutoFit/>
          </a:bodyPr>
          <a:lstStyle/>
          <a:p>
            <a:r>
              <a:rPr lang="en-US" b="1" dirty="0" err="1" smtClean="0"/>
              <a:t>ProDoc</a:t>
            </a:r>
            <a:r>
              <a:rPr lang="en-US" b="1" dirty="0" smtClean="0"/>
              <a:t> Section 5.2.2 National-level arrangements </a:t>
            </a:r>
            <a:r>
              <a:rPr lang="en-US" b="1" dirty="0" smtClean="0">
                <a:solidFill>
                  <a:srgbClr val="C00000"/>
                </a:solidFill>
              </a:rPr>
              <a:t>(CLME+ SAP implementation)</a:t>
            </a:r>
          </a:p>
          <a:p>
            <a:endParaRPr lang="en-US" sz="1000" dirty="0"/>
          </a:p>
          <a:p>
            <a:r>
              <a:rPr lang="en-US" sz="1650" i="1" dirty="0" smtClean="0"/>
              <a:t>“At the national level, arrangements (…) can contemplate the </a:t>
            </a:r>
            <a:r>
              <a:rPr lang="en-US" sz="1650" b="1" i="1" dirty="0" smtClean="0">
                <a:solidFill>
                  <a:srgbClr val="0070C0"/>
                </a:solidFill>
              </a:rPr>
              <a:t>appointment of national focal/contact points for the different SAP Strategies</a:t>
            </a:r>
            <a:r>
              <a:rPr lang="en-US" sz="1650" i="1" dirty="0" smtClean="0"/>
              <a:t>. </a:t>
            </a:r>
          </a:p>
          <a:p>
            <a:endParaRPr lang="en-US" sz="1000" i="1" dirty="0"/>
          </a:p>
          <a:p>
            <a:r>
              <a:rPr lang="en-US" sz="1650" i="1" dirty="0" smtClean="0"/>
              <a:t>“Such appointments can take reference of the existing CLME+ NFP and national focal/contact points under international conventions and/or (sub-)regional governance bodies”</a:t>
            </a:r>
          </a:p>
          <a:p>
            <a:endParaRPr lang="en-US" sz="1700" i="1" dirty="0"/>
          </a:p>
        </p:txBody>
      </p:sp>
      <p:sp>
        <p:nvSpPr>
          <p:cNvPr id="4" name="TextBox 3"/>
          <p:cNvSpPr txBox="1"/>
          <p:nvPr/>
        </p:nvSpPr>
        <p:spPr>
          <a:xfrm>
            <a:off x="580030" y="5013176"/>
            <a:ext cx="7776864" cy="1631216"/>
          </a:xfrm>
          <a:prstGeom prst="rect">
            <a:avLst/>
          </a:prstGeom>
          <a:solidFill>
            <a:schemeClr val="accent2">
              <a:lumMod val="20000"/>
              <a:lumOff val="80000"/>
            </a:schemeClr>
          </a:solidFill>
        </p:spPr>
        <p:txBody>
          <a:bodyPr wrap="square" rtlCol="0">
            <a:spAutoFit/>
          </a:bodyPr>
          <a:lstStyle/>
          <a:p>
            <a:pPr algn="ctr"/>
            <a:r>
              <a:rPr lang="en-US" sz="2000" dirty="0" smtClean="0"/>
              <a:t>→ suggestion from CLME+ co-executing partner to formalize nomination of </a:t>
            </a:r>
            <a:r>
              <a:rPr lang="en-US" sz="2000" b="1" dirty="0" smtClean="0">
                <a:solidFill>
                  <a:srgbClr val="0070C0"/>
                </a:solidFill>
              </a:rPr>
              <a:t>Sub-Project National Focal Points</a:t>
            </a:r>
            <a:r>
              <a:rPr lang="en-US" sz="2000" dirty="0" smtClean="0"/>
              <a:t> </a:t>
            </a:r>
          </a:p>
          <a:p>
            <a:pPr algn="ctr"/>
            <a:r>
              <a:rPr lang="en-US" sz="2000" dirty="0"/>
              <a:t>→ </a:t>
            </a:r>
            <a:r>
              <a:rPr lang="en-US" sz="2000" dirty="0" smtClean="0"/>
              <a:t>agreement on </a:t>
            </a:r>
            <a:r>
              <a:rPr lang="en-US" sz="2000" b="1" dirty="0" smtClean="0"/>
              <a:t>CLME+ PCU ↔ Partner </a:t>
            </a:r>
            <a:r>
              <a:rPr lang="en-US" sz="2000" b="1" dirty="0"/>
              <a:t>↔</a:t>
            </a:r>
            <a:r>
              <a:rPr lang="en-US" sz="2000" b="1" dirty="0" smtClean="0"/>
              <a:t> CLME+ NFP </a:t>
            </a:r>
            <a:r>
              <a:rPr lang="en-US" sz="2000" b="1" dirty="0"/>
              <a:t>↔</a:t>
            </a:r>
            <a:r>
              <a:rPr lang="en-US" sz="2000" b="1" dirty="0" smtClean="0"/>
              <a:t> CLME+ Alternative NFP </a:t>
            </a:r>
            <a:r>
              <a:rPr lang="en-US" sz="2000" b="1" dirty="0"/>
              <a:t>↔</a:t>
            </a:r>
            <a:r>
              <a:rPr lang="en-US" sz="2000" b="1" dirty="0" smtClean="0"/>
              <a:t> CLME+ Sub-Project NFP </a:t>
            </a:r>
            <a:r>
              <a:rPr lang="en-US" sz="2000" i="1" dirty="0" smtClean="0">
                <a:solidFill>
                  <a:srgbClr val="0070C0"/>
                </a:solidFill>
              </a:rPr>
              <a:t>“</a:t>
            </a:r>
            <a:r>
              <a:rPr lang="en-US" sz="2000" b="1" i="1" dirty="0" smtClean="0">
                <a:solidFill>
                  <a:srgbClr val="0070C0"/>
                </a:solidFill>
              </a:rPr>
              <a:t>Communications Protocol</a:t>
            </a:r>
            <a:r>
              <a:rPr lang="en-US" sz="2000" i="1" dirty="0" smtClean="0">
                <a:solidFill>
                  <a:srgbClr val="0070C0"/>
                </a:solidFill>
              </a:rPr>
              <a:t>” </a:t>
            </a:r>
            <a:endParaRPr lang="es-CO" sz="2000" i="1" dirty="0">
              <a:solidFill>
                <a:srgbClr val="0070C0"/>
              </a:solidFill>
            </a:endParaRPr>
          </a:p>
        </p:txBody>
      </p:sp>
      <p:sp>
        <p:nvSpPr>
          <p:cNvPr id="8" name="TextBox 7"/>
          <p:cNvSpPr txBox="1"/>
          <p:nvPr/>
        </p:nvSpPr>
        <p:spPr>
          <a:xfrm>
            <a:off x="8064388" y="5185068"/>
            <a:ext cx="936104" cy="430887"/>
          </a:xfrm>
          <a:prstGeom prst="rect">
            <a:avLst/>
          </a:prstGeom>
          <a:solidFill>
            <a:srgbClr val="FFFF00"/>
          </a:solidFill>
        </p:spPr>
        <p:txBody>
          <a:bodyPr wrap="square" rtlCol="0">
            <a:spAutoFit/>
          </a:bodyPr>
          <a:lstStyle/>
          <a:p>
            <a:pPr algn="ctr"/>
            <a:r>
              <a:rPr lang="en-US" sz="1100" dirty="0" smtClean="0"/>
              <a:t>DECISION REQUIRED</a:t>
            </a:r>
            <a:endParaRPr lang="es-CO" sz="1100" dirty="0"/>
          </a:p>
        </p:txBody>
      </p:sp>
    </p:spTree>
    <p:extLst>
      <p:ext uri="{BB962C8B-B14F-4D97-AF65-F5344CB8AC3E}">
        <p14:creationId xmlns:p14="http://schemas.microsoft.com/office/powerpoint/2010/main" val="3046926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4624"/>
            <a:ext cx="7416824" cy="1107996"/>
          </a:xfrm>
          <a:prstGeom prst="rect">
            <a:avLst/>
          </a:prstGeom>
          <a:noFill/>
        </p:spPr>
        <p:txBody>
          <a:bodyPr wrap="square" rtlCol="0">
            <a:spAutoFit/>
          </a:bodyPr>
          <a:lstStyle/>
          <a:p>
            <a:pPr lvl="0" algn="ctr"/>
            <a:r>
              <a:rPr lang="en-US" sz="2400" b="1" dirty="0" smtClean="0">
                <a:solidFill>
                  <a:srgbClr val="0070C0"/>
                </a:solidFill>
              </a:rPr>
              <a:t>2. Communication </a:t>
            </a:r>
            <a:r>
              <a:rPr lang="en-US" sz="2400" b="1" dirty="0">
                <a:solidFill>
                  <a:srgbClr val="0070C0"/>
                </a:solidFill>
              </a:rPr>
              <a:t>between PCU and CLME+ Project countries and co-executing partners</a:t>
            </a:r>
          </a:p>
          <a:p>
            <a:endParaRPr lang="es-CO" dirty="0"/>
          </a:p>
        </p:txBody>
      </p:sp>
      <p:sp>
        <p:nvSpPr>
          <p:cNvPr id="4" name="TextBox 3"/>
          <p:cNvSpPr txBox="1"/>
          <p:nvPr/>
        </p:nvSpPr>
        <p:spPr>
          <a:xfrm>
            <a:off x="323528" y="958185"/>
            <a:ext cx="8280920" cy="5509200"/>
          </a:xfrm>
          <a:prstGeom prst="rect">
            <a:avLst/>
          </a:prstGeom>
          <a:solidFill>
            <a:schemeClr val="accent2">
              <a:lumMod val="20000"/>
              <a:lumOff val="80000"/>
            </a:schemeClr>
          </a:solidFill>
        </p:spPr>
        <p:txBody>
          <a:bodyPr wrap="square" rtlCol="0">
            <a:spAutoFit/>
          </a:bodyPr>
          <a:lstStyle/>
          <a:p>
            <a:pPr algn="ctr"/>
            <a:r>
              <a:rPr lang="en-US" sz="2000" b="1" dirty="0" smtClean="0"/>
              <a:t> </a:t>
            </a:r>
            <a:r>
              <a:rPr lang="en-US" sz="2000" i="1" dirty="0" smtClean="0"/>
              <a:t>“</a:t>
            </a:r>
            <a:r>
              <a:rPr lang="en-US" sz="2000" b="1" i="1" dirty="0" smtClean="0"/>
              <a:t>Communications Protocol</a:t>
            </a:r>
            <a:r>
              <a:rPr lang="en-US" sz="2000" i="1" dirty="0" smtClean="0"/>
              <a:t>” </a:t>
            </a:r>
          </a:p>
          <a:p>
            <a:pPr algn="ctr"/>
            <a:endParaRPr lang="en-US" sz="2000" i="1" dirty="0" smtClean="0">
              <a:solidFill>
                <a:srgbClr val="0070C0"/>
              </a:solidFill>
            </a:endParaRPr>
          </a:p>
          <a:p>
            <a:pPr algn="ctr"/>
            <a:r>
              <a:rPr lang="en-US" sz="2000" i="1" u="sng" dirty="0" smtClean="0"/>
              <a:t>PRINCIPLE # 1</a:t>
            </a:r>
            <a:r>
              <a:rPr lang="en-US" sz="2000" i="1" dirty="0" smtClean="0"/>
              <a:t> PROPOSED FOR ADOPTION </a:t>
            </a:r>
          </a:p>
          <a:p>
            <a:pPr algn="ctr"/>
            <a:r>
              <a:rPr lang="en-US" sz="2000" i="1" dirty="0" smtClean="0"/>
              <a:t>(written communications):</a:t>
            </a:r>
          </a:p>
          <a:p>
            <a:pPr algn="ctr"/>
            <a:endParaRPr lang="en-US" sz="2000" i="1" dirty="0"/>
          </a:p>
          <a:p>
            <a:pPr algn="ctr"/>
            <a:r>
              <a:rPr lang="en-US" sz="2000" b="1" i="1" dirty="0" smtClean="0"/>
              <a:t>CLME+ PCU </a:t>
            </a:r>
          </a:p>
          <a:p>
            <a:pPr algn="ctr"/>
            <a:r>
              <a:rPr lang="en-US" sz="2000" i="1" dirty="0" smtClean="0"/>
              <a:t>and CLME+ </a:t>
            </a:r>
            <a:r>
              <a:rPr lang="en-US" sz="2000" b="1" i="1" dirty="0" smtClean="0"/>
              <a:t>Co-Executing Partners </a:t>
            </a:r>
          </a:p>
          <a:p>
            <a:pPr algn="ctr"/>
            <a:r>
              <a:rPr lang="en-US" sz="2000" i="1" dirty="0" smtClean="0"/>
              <a:t>can communicate, and exchange CLME+ related materials </a:t>
            </a:r>
          </a:p>
          <a:p>
            <a:pPr algn="ctr"/>
            <a:r>
              <a:rPr lang="en-US" sz="2000" b="1" i="1" dirty="0"/>
              <a:t>d</a:t>
            </a:r>
            <a:r>
              <a:rPr lang="en-US" sz="2000" b="1" i="1" dirty="0" smtClean="0"/>
              <a:t>irectly </a:t>
            </a:r>
            <a:r>
              <a:rPr lang="en-US" sz="2000" i="1" dirty="0" smtClean="0"/>
              <a:t>with </a:t>
            </a:r>
          </a:p>
          <a:p>
            <a:pPr algn="ctr"/>
            <a:r>
              <a:rPr lang="en-US" sz="2000" b="1" i="1" dirty="0" smtClean="0"/>
              <a:t>Alternate/Deputy National Focal Points</a:t>
            </a:r>
          </a:p>
          <a:p>
            <a:pPr algn="ctr"/>
            <a:r>
              <a:rPr lang="en-US" sz="2000" b="1" i="1" dirty="0" smtClean="0"/>
              <a:t>Sub-Project Focal Points</a:t>
            </a:r>
          </a:p>
          <a:p>
            <a:pPr algn="ctr"/>
            <a:r>
              <a:rPr lang="en-US" sz="2000" b="1" i="1" dirty="0" smtClean="0"/>
              <a:t>SAP Strategy Focal Point</a:t>
            </a:r>
          </a:p>
          <a:p>
            <a:pPr algn="ctr"/>
            <a:endParaRPr lang="en-US" sz="1600" i="1" dirty="0"/>
          </a:p>
          <a:p>
            <a:pPr algn="ctr"/>
            <a:r>
              <a:rPr lang="en-US" sz="2000" i="1" dirty="0" smtClean="0"/>
              <a:t>BUT</a:t>
            </a:r>
          </a:p>
          <a:p>
            <a:pPr algn="ctr"/>
            <a:endParaRPr lang="en-US" sz="1600" i="1" dirty="0">
              <a:solidFill>
                <a:srgbClr val="0070C0"/>
              </a:solidFill>
            </a:endParaRPr>
          </a:p>
          <a:p>
            <a:pPr algn="ctr"/>
            <a:r>
              <a:rPr lang="en-US" sz="2000" i="1" dirty="0" smtClean="0"/>
              <a:t>It is </a:t>
            </a:r>
            <a:r>
              <a:rPr lang="en-US" sz="2000" i="1" dirty="0" smtClean="0">
                <a:solidFill>
                  <a:srgbClr val="FF0000"/>
                </a:solidFill>
              </a:rPr>
              <a:t>[recommended] [recommended, at the discretion of the PCU/Partner] </a:t>
            </a:r>
            <a:r>
              <a:rPr lang="en-US" sz="2000" i="1" dirty="0">
                <a:solidFill>
                  <a:srgbClr val="FF0000"/>
                </a:solidFill>
              </a:rPr>
              <a:t>[mandatory] </a:t>
            </a:r>
            <a:r>
              <a:rPr lang="en-US" sz="2000" i="1" dirty="0" smtClean="0"/>
              <a:t>that the principal </a:t>
            </a:r>
          </a:p>
          <a:p>
            <a:pPr algn="ctr"/>
            <a:r>
              <a:rPr lang="en-US" sz="2000" i="1" dirty="0" smtClean="0"/>
              <a:t>CLME+ National Focal Point is </a:t>
            </a:r>
            <a:r>
              <a:rPr lang="en-US" sz="2000" i="1" dirty="0" smtClean="0">
                <a:solidFill>
                  <a:srgbClr val="FF0000"/>
                </a:solidFill>
              </a:rPr>
              <a:t>[always]</a:t>
            </a:r>
            <a:r>
              <a:rPr lang="en-US" sz="2000" i="1" dirty="0" smtClean="0">
                <a:solidFill>
                  <a:srgbClr val="0070C0"/>
                </a:solidFill>
              </a:rPr>
              <a:t> </a:t>
            </a:r>
            <a:r>
              <a:rPr lang="en-US" sz="2000" i="1" dirty="0" smtClean="0"/>
              <a:t>put in cc</a:t>
            </a:r>
          </a:p>
        </p:txBody>
      </p:sp>
      <p:sp>
        <p:nvSpPr>
          <p:cNvPr id="5" name="TextBox 4"/>
          <p:cNvSpPr txBox="1"/>
          <p:nvPr/>
        </p:nvSpPr>
        <p:spPr>
          <a:xfrm>
            <a:off x="395536" y="4509120"/>
            <a:ext cx="1656184" cy="646331"/>
          </a:xfrm>
          <a:prstGeom prst="rect">
            <a:avLst/>
          </a:prstGeom>
          <a:solidFill>
            <a:srgbClr val="FFFF00"/>
          </a:solidFill>
        </p:spPr>
        <p:txBody>
          <a:bodyPr wrap="square" rtlCol="0">
            <a:spAutoFit/>
          </a:bodyPr>
          <a:lstStyle/>
          <a:p>
            <a:pPr algn="ctr"/>
            <a:r>
              <a:rPr lang="en-US" dirty="0" smtClean="0"/>
              <a:t>DECISION REQUIRED</a:t>
            </a:r>
            <a:endParaRPr lang="es-CO" dirty="0"/>
          </a:p>
        </p:txBody>
      </p:sp>
    </p:spTree>
    <p:extLst>
      <p:ext uri="{BB962C8B-B14F-4D97-AF65-F5344CB8AC3E}">
        <p14:creationId xmlns:p14="http://schemas.microsoft.com/office/powerpoint/2010/main" val="738785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4624"/>
            <a:ext cx="7416824" cy="1107996"/>
          </a:xfrm>
          <a:prstGeom prst="rect">
            <a:avLst/>
          </a:prstGeom>
          <a:noFill/>
        </p:spPr>
        <p:txBody>
          <a:bodyPr wrap="square" rtlCol="0">
            <a:spAutoFit/>
          </a:bodyPr>
          <a:lstStyle/>
          <a:p>
            <a:pPr lvl="0" algn="ctr"/>
            <a:r>
              <a:rPr lang="en-US" sz="2400" b="1" dirty="0" smtClean="0">
                <a:solidFill>
                  <a:srgbClr val="0070C0"/>
                </a:solidFill>
              </a:rPr>
              <a:t>2. Communication </a:t>
            </a:r>
            <a:r>
              <a:rPr lang="en-US" sz="2400" b="1" dirty="0">
                <a:solidFill>
                  <a:srgbClr val="0070C0"/>
                </a:solidFill>
              </a:rPr>
              <a:t>between PCU and CLME+ Project countries and co-executing partners</a:t>
            </a:r>
          </a:p>
          <a:p>
            <a:endParaRPr lang="es-CO" dirty="0"/>
          </a:p>
        </p:txBody>
      </p:sp>
      <p:sp>
        <p:nvSpPr>
          <p:cNvPr id="4" name="TextBox 3"/>
          <p:cNvSpPr txBox="1"/>
          <p:nvPr/>
        </p:nvSpPr>
        <p:spPr>
          <a:xfrm>
            <a:off x="463808" y="980728"/>
            <a:ext cx="8280920" cy="5632311"/>
          </a:xfrm>
          <a:prstGeom prst="rect">
            <a:avLst/>
          </a:prstGeom>
          <a:solidFill>
            <a:schemeClr val="accent2">
              <a:lumMod val="20000"/>
              <a:lumOff val="80000"/>
            </a:schemeClr>
          </a:solidFill>
        </p:spPr>
        <p:txBody>
          <a:bodyPr wrap="square" rtlCol="0">
            <a:spAutoFit/>
          </a:bodyPr>
          <a:lstStyle/>
          <a:p>
            <a:pPr algn="ctr"/>
            <a:r>
              <a:rPr lang="en-US" sz="2000" b="1" dirty="0" smtClean="0"/>
              <a:t> </a:t>
            </a:r>
            <a:r>
              <a:rPr lang="en-US" sz="2000" i="1" dirty="0" smtClean="0"/>
              <a:t>“</a:t>
            </a:r>
            <a:r>
              <a:rPr lang="en-US" sz="2000" b="1" i="1" dirty="0" smtClean="0"/>
              <a:t>Communications Protocol</a:t>
            </a:r>
            <a:r>
              <a:rPr lang="en-US" sz="2000" i="1" dirty="0" smtClean="0"/>
              <a:t>” </a:t>
            </a:r>
          </a:p>
          <a:p>
            <a:pPr algn="ctr"/>
            <a:endParaRPr lang="en-US" sz="2000" i="1" dirty="0" smtClean="0">
              <a:solidFill>
                <a:srgbClr val="0070C0"/>
              </a:solidFill>
            </a:endParaRPr>
          </a:p>
          <a:p>
            <a:pPr algn="ctr"/>
            <a:r>
              <a:rPr lang="en-US" sz="2000" i="1" u="sng" dirty="0" smtClean="0"/>
              <a:t>PRINCIPLE # 2</a:t>
            </a:r>
            <a:r>
              <a:rPr lang="en-US" sz="2000" i="1" dirty="0" smtClean="0"/>
              <a:t> PROPOSED FOR ADOPTION </a:t>
            </a:r>
          </a:p>
          <a:p>
            <a:pPr algn="ctr"/>
            <a:r>
              <a:rPr lang="en-US" sz="2000" i="1" dirty="0" smtClean="0"/>
              <a:t>(written communications):</a:t>
            </a:r>
          </a:p>
          <a:p>
            <a:pPr algn="ctr"/>
            <a:endParaRPr lang="en-US" sz="2000" i="1" dirty="0" smtClean="0"/>
          </a:p>
          <a:p>
            <a:pPr algn="ctr"/>
            <a:r>
              <a:rPr lang="en-US" sz="2000" i="1" dirty="0" smtClean="0">
                <a:solidFill>
                  <a:srgbClr val="0070C0"/>
                </a:solidFill>
              </a:rPr>
              <a:t>[Standard] [best practice]*</a:t>
            </a:r>
            <a:r>
              <a:rPr lang="en-US" sz="2000" i="1" dirty="0" smtClean="0"/>
              <a:t> is to </a:t>
            </a:r>
            <a:r>
              <a:rPr lang="en-US" sz="2000" i="1" dirty="0" smtClean="0">
                <a:solidFill>
                  <a:srgbClr val="0070C0"/>
                </a:solidFill>
              </a:rPr>
              <a:t>put</a:t>
            </a:r>
            <a:endParaRPr lang="en-US" sz="2000" i="1" dirty="0">
              <a:solidFill>
                <a:srgbClr val="0070C0"/>
              </a:solidFill>
            </a:endParaRPr>
          </a:p>
          <a:p>
            <a:pPr algn="ctr"/>
            <a:r>
              <a:rPr lang="en-US" sz="2000" b="1" i="1" dirty="0" smtClean="0"/>
              <a:t>Alternate/Deputy National Focal Points</a:t>
            </a:r>
          </a:p>
          <a:p>
            <a:pPr algn="ctr"/>
            <a:r>
              <a:rPr lang="en-US" sz="2000" b="1" i="1" dirty="0" smtClean="0"/>
              <a:t>Sub-Project Focal Points</a:t>
            </a:r>
          </a:p>
          <a:p>
            <a:pPr algn="ctr"/>
            <a:r>
              <a:rPr lang="en-US" sz="2000" b="1" i="1" dirty="0" smtClean="0"/>
              <a:t>SAP Strategy Focal Point</a:t>
            </a:r>
          </a:p>
          <a:p>
            <a:pPr algn="ctr"/>
            <a:r>
              <a:rPr lang="en-US" sz="2000" i="1" dirty="0" smtClean="0">
                <a:solidFill>
                  <a:srgbClr val="0070C0"/>
                </a:solidFill>
              </a:rPr>
              <a:t>directly in cc </a:t>
            </a:r>
          </a:p>
          <a:p>
            <a:pPr algn="ctr"/>
            <a:r>
              <a:rPr lang="en-US" sz="2000" i="1" dirty="0" smtClean="0"/>
              <a:t>in </a:t>
            </a:r>
            <a:r>
              <a:rPr lang="en-US" sz="2000" b="1" i="1" dirty="0" smtClean="0"/>
              <a:t>communications/exchanges </a:t>
            </a:r>
          </a:p>
          <a:p>
            <a:pPr algn="ctr"/>
            <a:r>
              <a:rPr lang="en-US" sz="2000" i="1" dirty="0" smtClean="0"/>
              <a:t>between the </a:t>
            </a:r>
            <a:r>
              <a:rPr lang="en-US" sz="2000" b="1" i="1" dirty="0" smtClean="0"/>
              <a:t>CLME+ PCU </a:t>
            </a:r>
            <a:r>
              <a:rPr lang="en-US" sz="2000" i="1" dirty="0" smtClean="0"/>
              <a:t>and the </a:t>
            </a:r>
          </a:p>
          <a:p>
            <a:pPr algn="ctr"/>
            <a:r>
              <a:rPr lang="en-US" sz="2000" b="1" i="1" dirty="0" smtClean="0"/>
              <a:t>principal CLME</a:t>
            </a:r>
            <a:r>
              <a:rPr lang="en-US" sz="2000" b="1" i="1" dirty="0"/>
              <a:t>+ National Focal </a:t>
            </a:r>
            <a:r>
              <a:rPr lang="en-US" sz="2000" b="1" i="1" dirty="0" smtClean="0"/>
              <a:t>Point</a:t>
            </a:r>
          </a:p>
          <a:p>
            <a:pPr algn="ctr"/>
            <a:endParaRPr lang="en-US" sz="2000" i="1" dirty="0"/>
          </a:p>
          <a:p>
            <a:pPr algn="ctr"/>
            <a:r>
              <a:rPr lang="en-US" sz="2000" i="1" dirty="0" smtClean="0"/>
              <a:t>(*</a:t>
            </a:r>
            <a:r>
              <a:rPr lang="en-US" sz="2000" i="1" dirty="0"/>
              <a:t>sound judgment is to be applied)</a:t>
            </a:r>
          </a:p>
          <a:p>
            <a:pPr algn="ctr"/>
            <a:r>
              <a:rPr lang="en-US" sz="2000" i="1" dirty="0" smtClean="0"/>
              <a:t>(exceptions may be justified)</a:t>
            </a:r>
          </a:p>
          <a:p>
            <a:pPr algn="ctr"/>
            <a:endParaRPr lang="en-US" sz="2000" b="1" i="1" dirty="0"/>
          </a:p>
          <a:p>
            <a:pPr algn="ctr"/>
            <a:endParaRPr lang="en-US" sz="2000" i="1" dirty="0" smtClean="0"/>
          </a:p>
        </p:txBody>
      </p:sp>
      <p:sp>
        <p:nvSpPr>
          <p:cNvPr id="5" name="TextBox 4"/>
          <p:cNvSpPr txBox="1"/>
          <p:nvPr/>
        </p:nvSpPr>
        <p:spPr>
          <a:xfrm>
            <a:off x="539552" y="5877272"/>
            <a:ext cx="1656184" cy="646331"/>
          </a:xfrm>
          <a:prstGeom prst="rect">
            <a:avLst/>
          </a:prstGeom>
          <a:solidFill>
            <a:srgbClr val="FFFF00"/>
          </a:solidFill>
        </p:spPr>
        <p:txBody>
          <a:bodyPr wrap="square" rtlCol="0">
            <a:spAutoFit/>
          </a:bodyPr>
          <a:lstStyle/>
          <a:p>
            <a:pPr algn="ctr"/>
            <a:r>
              <a:rPr lang="en-US" dirty="0" smtClean="0"/>
              <a:t>DECISION REQUIRED</a:t>
            </a:r>
            <a:endParaRPr lang="es-CO" dirty="0"/>
          </a:p>
        </p:txBody>
      </p:sp>
    </p:spTree>
    <p:extLst>
      <p:ext uri="{BB962C8B-B14F-4D97-AF65-F5344CB8AC3E}">
        <p14:creationId xmlns:p14="http://schemas.microsoft.com/office/powerpoint/2010/main" val="3333403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4624"/>
            <a:ext cx="7416824" cy="1107996"/>
          </a:xfrm>
          <a:prstGeom prst="rect">
            <a:avLst/>
          </a:prstGeom>
          <a:noFill/>
        </p:spPr>
        <p:txBody>
          <a:bodyPr wrap="square" rtlCol="0">
            <a:spAutoFit/>
          </a:bodyPr>
          <a:lstStyle/>
          <a:p>
            <a:pPr lvl="0" algn="ctr"/>
            <a:r>
              <a:rPr lang="en-US" sz="2400" b="1" dirty="0" smtClean="0">
                <a:solidFill>
                  <a:srgbClr val="0070C0"/>
                </a:solidFill>
              </a:rPr>
              <a:t>2. Communication </a:t>
            </a:r>
            <a:r>
              <a:rPr lang="en-US" sz="2400" b="1" dirty="0">
                <a:solidFill>
                  <a:srgbClr val="0070C0"/>
                </a:solidFill>
              </a:rPr>
              <a:t>between PCU and CLME+ Project countries and co-executing partners</a:t>
            </a:r>
          </a:p>
          <a:p>
            <a:endParaRPr lang="es-CO" dirty="0"/>
          </a:p>
        </p:txBody>
      </p:sp>
      <p:sp>
        <p:nvSpPr>
          <p:cNvPr id="4" name="TextBox 3"/>
          <p:cNvSpPr txBox="1"/>
          <p:nvPr/>
        </p:nvSpPr>
        <p:spPr>
          <a:xfrm>
            <a:off x="263078" y="980728"/>
            <a:ext cx="8640960" cy="5355312"/>
          </a:xfrm>
          <a:prstGeom prst="rect">
            <a:avLst/>
          </a:prstGeom>
          <a:solidFill>
            <a:schemeClr val="accent2">
              <a:lumMod val="20000"/>
              <a:lumOff val="80000"/>
            </a:schemeClr>
          </a:solidFill>
        </p:spPr>
        <p:txBody>
          <a:bodyPr wrap="square" rtlCol="0">
            <a:spAutoFit/>
          </a:bodyPr>
          <a:lstStyle/>
          <a:p>
            <a:pPr algn="ctr"/>
            <a:r>
              <a:rPr lang="en-US" b="1" dirty="0" smtClean="0"/>
              <a:t> </a:t>
            </a:r>
            <a:r>
              <a:rPr lang="en-US" i="1" dirty="0" smtClean="0"/>
              <a:t>“</a:t>
            </a:r>
            <a:r>
              <a:rPr lang="en-US" b="1" i="1" dirty="0" smtClean="0"/>
              <a:t>Communications Protocol</a:t>
            </a:r>
            <a:r>
              <a:rPr lang="en-US" i="1" dirty="0" smtClean="0"/>
              <a:t>” </a:t>
            </a:r>
          </a:p>
          <a:p>
            <a:pPr algn="ctr"/>
            <a:endParaRPr lang="en-US" i="1" dirty="0" smtClean="0">
              <a:solidFill>
                <a:srgbClr val="0070C0"/>
              </a:solidFill>
            </a:endParaRPr>
          </a:p>
          <a:p>
            <a:pPr algn="ctr"/>
            <a:r>
              <a:rPr lang="en-US" i="1" u="sng" dirty="0" smtClean="0"/>
              <a:t>PRINCIPLE # 3</a:t>
            </a:r>
            <a:r>
              <a:rPr lang="en-US" i="1" dirty="0" smtClean="0"/>
              <a:t> PROPOSED FOR ADOPTION </a:t>
            </a:r>
          </a:p>
          <a:p>
            <a:pPr algn="ctr"/>
            <a:r>
              <a:rPr lang="en-US" i="1" dirty="0" smtClean="0"/>
              <a:t>(written communications):</a:t>
            </a:r>
          </a:p>
          <a:p>
            <a:pPr algn="ctr"/>
            <a:endParaRPr lang="en-US" i="1" dirty="0" smtClean="0"/>
          </a:p>
          <a:p>
            <a:pPr algn="ctr"/>
            <a:r>
              <a:rPr lang="en-US" i="1" dirty="0" smtClean="0">
                <a:solidFill>
                  <a:srgbClr val="0070C0"/>
                </a:solidFill>
              </a:rPr>
              <a:t>It is the responsibility of the </a:t>
            </a:r>
          </a:p>
          <a:p>
            <a:pPr algn="ctr"/>
            <a:r>
              <a:rPr lang="en-US" b="1" i="1" dirty="0"/>
              <a:t>principal CLME+ National Focal Point</a:t>
            </a:r>
          </a:p>
          <a:p>
            <a:pPr algn="ctr"/>
            <a:r>
              <a:rPr lang="en-US" b="1" i="1" dirty="0" smtClean="0"/>
              <a:t>Alternate/Deputy National Focal Points</a:t>
            </a:r>
          </a:p>
          <a:p>
            <a:pPr algn="ctr"/>
            <a:r>
              <a:rPr lang="en-US" b="1" i="1" dirty="0" smtClean="0"/>
              <a:t>Sub-Project Focal Points</a:t>
            </a:r>
          </a:p>
          <a:p>
            <a:pPr algn="ctr"/>
            <a:r>
              <a:rPr lang="en-US" b="1" i="1" dirty="0" smtClean="0"/>
              <a:t>SAP Strategy Focal Point</a:t>
            </a:r>
          </a:p>
          <a:p>
            <a:pPr algn="ctr"/>
            <a:r>
              <a:rPr lang="en-US" i="1" dirty="0" smtClean="0">
                <a:solidFill>
                  <a:srgbClr val="0070C0"/>
                </a:solidFill>
              </a:rPr>
              <a:t>to bring relevant, CLME+ related information </a:t>
            </a:r>
          </a:p>
          <a:p>
            <a:pPr algn="ctr"/>
            <a:r>
              <a:rPr lang="en-US" i="1" dirty="0" smtClean="0">
                <a:solidFill>
                  <a:srgbClr val="0070C0"/>
                </a:solidFill>
              </a:rPr>
              <a:t>to the knowledge of the applicable </a:t>
            </a:r>
          </a:p>
          <a:p>
            <a:pPr algn="ctr"/>
            <a:r>
              <a:rPr lang="en-US" b="1" i="1" dirty="0" smtClean="0"/>
              <a:t>National </a:t>
            </a:r>
            <a:r>
              <a:rPr lang="en-US" b="1" i="1" dirty="0" err="1" smtClean="0"/>
              <a:t>Intersectoral</a:t>
            </a:r>
            <a:r>
              <a:rPr lang="en-US" b="1" i="1" dirty="0" smtClean="0"/>
              <a:t> Coordination Committee or Mechanism (NIC)</a:t>
            </a:r>
          </a:p>
          <a:p>
            <a:pPr algn="ctr"/>
            <a:endParaRPr lang="en-US" i="1" dirty="0" smtClean="0">
              <a:solidFill>
                <a:srgbClr val="0070C0"/>
              </a:solidFill>
            </a:endParaRPr>
          </a:p>
          <a:p>
            <a:pPr algn="ctr"/>
            <a:r>
              <a:rPr lang="en-US" i="1" dirty="0">
                <a:solidFill>
                  <a:srgbClr val="0070C0"/>
                </a:solidFill>
              </a:rPr>
              <a:t>It is the responsibility of the</a:t>
            </a:r>
          </a:p>
          <a:p>
            <a:pPr algn="ctr"/>
            <a:r>
              <a:rPr lang="en-US" b="1" i="1" dirty="0"/>
              <a:t>principal CLME+ National Focal </a:t>
            </a:r>
            <a:r>
              <a:rPr lang="en-US" b="1" i="1" dirty="0" smtClean="0"/>
              <a:t>Point</a:t>
            </a:r>
          </a:p>
          <a:p>
            <a:pPr algn="ctr"/>
            <a:r>
              <a:rPr lang="en-US" i="1" dirty="0" smtClean="0">
                <a:solidFill>
                  <a:srgbClr val="0070C0"/>
                </a:solidFill>
              </a:rPr>
              <a:t>to report back on any relevant NIC outcomes/decisions/conclusions, or to share any relevant information from the NIC processes, </a:t>
            </a:r>
            <a:endParaRPr lang="en-US" b="1" i="1" dirty="0" smtClean="0"/>
          </a:p>
          <a:p>
            <a:pPr algn="ctr"/>
            <a:r>
              <a:rPr lang="en-US" b="1" i="1" dirty="0" smtClean="0"/>
              <a:t>with the CLME+ PCU </a:t>
            </a:r>
            <a:r>
              <a:rPr lang="en-US" i="1" dirty="0" smtClean="0"/>
              <a:t>and </a:t>
            </a:r>
            <a:r>
              <a:rPr lang="en-US" b="1" i="1" dirty="0" smtClean="0"/>
              <a:t>relevant Project Co-executing Partners</a:t>
            </a:r>
            <a:endParaRPr lang="en-US" i="1" dirty="0" smtClean="0"/>
          </a:p>
        </p:txBody>
      </p:sp>
      <p:sp>
        <p:nvSpPr>
          <p:cNvPr id="5" name="TextBox 4"/>
          <p:cNvSpPr txBox="1"/>
          <p:nvPr/>
        </p:nvSpPr>
        <p:spPr>
          <a:xfrm>
            <a:off x="7247854" y="980728"/>
            <a:ext cx="1656184" cy="646331"/>
          </a:xfrm>
          <a:prstGeom prst="rect">
            <a:avLst/>
          </a:prstGeom>
          <a:solidFill>
            <a:srgbClr val="FFFF00"/>
          </a:solidFill>
        </p:spPr>
        <p:txBody>
          <a:bodyPr wrap="square" rtlCol="0">
            <a:spAutoFit/>
          </a:bodyPr>
          <a:lstStyle/>
          <a:p>
            <a:pPr algn="ctr"/>
            <a:r>
              <a:rPr lang="en-US" dirty="0" smtClean="0"/>
              <a:t>DECISION REQUIRED</a:t>
            </a:r>
            <a:endParaRPr lang="es-CO" dirty="0"/>
          </a:p>
        </p:txBody>
      </p:sp>
    </p:spTree>
    <p:extLst>
      <p:ext uri="{BB962C8B-B14F-4D97-AF65-F5344CB8AC3E}">
        <p14:creationId xmlns:p14="http://schemas.microsoft.com/office/powerpoint/2010/main" val="350820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Elipse"/>
          <p:cNvSpPr/>
          <p:nvPr/>
        </p:nvSpPr>
        <p:spPr>
          <a:xfrm>
            <a:off x="1277541" y="6072211"/>
            <a:ext cx="270272" cy="270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9" name="28 Elipse"/>
          <p:cNvSpPr/>
          <p:nvPr/>
        </p:nvSpPr>
        <p:spPr>
          <a:xfrm>
            <a:off x="3505201" y="6072211"/>
            <a:ext cx="270272" cy="27027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6173" name="10 Imagen" descr="GEF_logo_lowres.jpg"/>
          <p:cNvPicPr>
            <a:picLocks noChangeAspect="1"/>
          </p:cNvPicPr>
          <p:nvPr/>
        </p:nvPicPr>
        <p:blipFill>
          <a:blip r:embed="rId2" cstate="print"/>
          <a:srcRect/>
          <a:stretch>
            <a:fillRect/>
          </a:stretch>
        </p:blipFill>
        <p:spPr bwMode="auto">
          <a:xfrm>
            <a:off x="5289949" y="5922192"/>
            <a:ext cx="601265" cy="703659"/>
          </a:xfrm>
          <a:prstGeom prst="rect">
            <a:avLst/>
          </a:prstGeom>
          <a:noFill/>
          <a:ln w="9525">
            <a:noFill/>
            <a:miter lim="800000"/>
            <a:headEnd/>
            <a:tailEnd/>
          </a:ln>
        </p:spPr>
      </p:pic>
      <p:sp>
        <p:nvSpPr>
          <p:cNvPr id="6174" name="30 CuadroTexto"/>
          <p:cNvSpPr txBox="1">
            <a:spLocks noChangeArrowheads="1"/>
          </p:cNvSpPr>
          <p:nvPr/>
        </p:nvSpPr>
        <p:spPr bwMode="auto">
          <a:xfrm>
            <a:off x="1656160" y="6072211"/>
            <a:ext cx="1890261" cy="369332"/>
          </a:xfrm>
          <a:prstGeom prst="rect">
            <a:avLst/>
          </a:prstGeom>
          <a:noFill/>
          <a:ln w="9525">
            <a:noFill/>
            <a:miter lim="800000"/>
            <a:headEnd/>
            <a:tailEnd/>
          </a:ln>
        </p:spPr>
        <p:txBody>
          <a:bodyPr wrap="none">
            <a:spAutoFit/>
          </a:bodyPr>
          <a:lstStyle/>
          <a:p>
            <a:r>
              <a:rPr lang="es-CO" dirty="0" err="1"/>
              <a:t>Exisitng</a:t>
            </a:r>
            <a:r>
              <a:rPr lang="es-CO" dirty="0"/>
              <a:t> </a:t>
            </a:r>
            <a:r>
              <a:rPr lang="es-CO" dirty="0" err="1"/>
              <a:t>Projects</a:t>
            </a:r>
            <a:endParaRPr lang="es-CO" dirty="0"/>
          </a:p>
        </p:txBody>
      </p:sp>
      <p:sp>
        <p:nvSpPr>
          <p:cNvPr id="6175" name="32 CuadroTexto"/>
          <p:cNvSpPr txBox="1">
            <a:spLocks noChangeArrowheads="1"/>
          </p:cNvSpPr>
          <p:nvPr/>
        </p:nvSpPr>
        <p:spPr bwMode="auto">
          <a:xfrm>
            <a:off x="3808811" y="6062686"/>
            <a:ext cx="1544012" cy="369332"/>
          </a:xfrm>
          <a:prstGeom prst="rect">
            <a:avLst/>
          </a:prstGeom>
          <a:noFill/>
          <a:ln w="9525">
            <a:noFill/>
            <a:miter lim="800000"/>
            <a:headEnd/>
            <a:tailEnd/>
          </a:ln>
        </p:spPr>
        <p:txBody>
          <a:bodyPr wrap="none">
            <a:spAutoFit/>
          </a:bodyPr>
          <a:lstStyle/>
          <a:p>
            <a:r>
              <a:rPr lang="es-CO" dirty="0"/>
              <a:t>New </a:t>
            </a:r>
            <a:r>
              <a:rPr lang="es-CO" dirty="0" err="1"/>
              <a:t>Projects</a:t>
            </a:r>
            <a:endParaRPr lang="es-CO" dirty="0"/>
          </a:p>
        </p:txBody>
      </p:sp>
      <p:sp>
        <p:nvSpPr>
          <p:cNvPr id="6176" name="33 CuadroTexto"/>
          <p:cNvSpPr txBox="1">
            <a:spLocks noChangeArrowheads="1"/>
          </p:cNvSpPr>
          <p:nvPr/>
        </p:nvSpPr>
        <p:spPr bwMode="auto">
          <a:xfrm>
            <a:off x="5918598" y="5890046"/>
            <a:ext cx="2621230" cy="923330"/>
          </a:xfrm>
          <a:prstGeom prst="rect">
            <a:avLst/>
          </a:prstGeom>
          <a:noFill/>
          <a:ln w="9525">
            <a:noFill/>
            <a:miter lim="800000"/>
            <a:headEnd/>
            <a:tailEnd/>
          </a:ln>
        </p:spPr>
        <p:txBody>
          <a:bodyPr wrap="none">
            <a:spAutoFit/>
          </a:bodyPr>
          <a:lstStyle/>
          <a:p>
            <a:r>
              <a:rPr lang="es-CO" dirty="0" err="1"/>
              <a:t>Implementation</a:t>
            </a:r>
            <a:r>
              <a:rPr lang="es-CO" dirty="0"/>
              <a:t> of new</a:t>
            </a:r>
          </a:p>
          <a:p>
            <a:r>
              <a:rPr lang="es-CO" dirty="0"/>
              <a:t> </a:t>
            </a:r>
            <a:r>
              <a:rPr lang="es-CO" dirty="0" err="1"/>
              <a:t>projects</a:t>
            </a:r>
            <a:r>
              <a:rPr lang="es-CO" dirty="0"/>
              <a:t> </a:t>
            </a:r>
            <a:r>
              <a:rPr lang="es-CO" dirty="0" err="1"/>
              <a:t>under</a:t>
            </a:r>
            <a:r>
              <a:rPr lang="es-CO" dirty="0"/>
              <a:t> </a:t>
            </a:r>
            <a:r>
              <a:rPr lang="es-CO" dirty="0" err="1"/>
              <a:t>the</a:t>
            </a:r>
            <a:r>
              <a:rPr lang="es-CO" dirty="0"/>
              <a:t> SAP</a:t>
            </a:r>
          </a:p>
          <a:p>
            <a:r>
              <a:rPr lang="es-CO" dirty="0" err="1"/>
              <a:t>supported</a:t>
            </a:r>
            <a:r>
              <a:rPr lang="es-CO" dirty="0"/>
              <a:t> </a:t>
            </a:r>
            <a:r>
              <a:rPr lang="es-CO" dirty="0" err="1"/>
              <a:t>by</a:t>
            </a:r>
            <a:r>
              <a:rPr lang="es-CO" dirty="0"/>
              <a:t> the </a:t>
            </a:r>
            <a:r>
              <a:rPr lang="es-CO" dirty="0" smtClean="0"/>
              <a:t>GEF</a:t>
            </a:r>
            <a:endParaRPr lang="es-CO" dirty="0"/>
          </a:p>
        </p:txBody>
      </p:sp>
      <p:cxnSp>
        <p:nvCxnSpPr>
          <p:cNvPr id="36" name="35 Conector recto"/>
          <p:cNvCxnSpPr/>
          <p:nvPr/>
        </p:nvCxnSpPr>
        <p:spPr>
          <a:xfrm>
            <a:off x="1143000" y="5836467"/>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545435" y="5347972"/>
            <a:ext cx="8163389" cy="369332"/>
          </a:xfrm>
          <a:prstGeom prst="rect">
            <a:avLst/>
          </a:prstGeom>
          <a:noFill/>
        </p:spPr>
        <p:txBody>
          <a:bodyPr wrap="none" rtlCol="0">
            <a:spAutoFit/>
          </a:bodyPr>
          <a:lstStyle/>
          <a:p>
            <a:r>
              <a:rPr lang="es-CO" b="1" dirty="0" smtClean="0">
                <a:solidFill>
                  <a:srgbClr val="00B0F0"/>
                </a:solidFill>
              </a:rPr>
              <a:t>CLME+ PROJECT</a:t>
            </a:r>
            <a:r>
              <a:rPr lang="es-CO" b="1" dirty="0" smtClean="0"/>
              <a:t>: PROGRAMME </a:t>
            </a:r>
            <a:r>
              <a:rPr lang="es-CO" b="1" dirty="0"/>
              <a:t>COORDINATION &amp; </a:t>
            </a:r>
            <a:r>
              <a:rPr lang="es-CO" b="1" dirty="0" smtClean="0"/>
              <a:t>OVERSIGHT (M&amp;E)</a:t>
            </a:r>
            <a:endParaRPr lang="en-US" b="1" dirty="0"/>
          </a:p>
        </p:txBody>
      </p:sp>
      <p:sp>
        <p:nvSpPr>
          <p:cNvPr id="30" name="37 Rectángulo"/>
          <p:cNvSpPr/>
          <p:nvPr/>
        </p:nvSpPr>
        <p:spPr>
          <a:xfrm>
            <a:off x="1250157" y="220267"/>
            <a:ext cx="6588919" cy="573881"/>
          </a:xfrm>
          <a:prstGeom prst="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31" name="5 CuadroTexto"/>
          <p:cNvSpPr txBox="1">
            <a:spLocks noChangeArrowheads="1"/>
          </p:cNvSpPr>
          <p:nvPr/>
        </p:nvSpPr>
        <p:spPr bwMode="auto">
          <a:xfrm>
            <a:off x="1209675" y="269975"/>
            <a:ext cx="6669881" cy="461665"/>
          </a:xfrm>
          <a:prstGeom prst="rect">
            <a:avLst/>
          </a:prstGeom>
          <a:noFill/>
          <a:ln w="9525">
            <a:noFill/>
            <a:miter lim="800000"/>
            <a:headEnd/>
            <a:tailEnd/>
          </a:ln>
        </p:spPr>
        <p:txBody>
          <a:bodyPr>
            <a:spAutoFit/>
          </a:bodyPr>
          <a:lstStyle/>
          <a:p>
            <a:pPr algn="ctr"/>
            <a:r>
              <a:rPr lang="es-CO" sz="2400" b="1" dirty="0">
                <a:solidFill>
                  <a:schemeClr val="accent4">
                    <a:lumMod val="50000"/>
                  </a:schemeClr>
                </a:solidFill>
              </a:rPr>
              <a:t>The </a:t>
            </a:r>
            <a:r>
              <a:rPr lang="es-CO" sz="2400" b="1" dirty="0">
                <a:solidFill>
                  <a:srgbClr val="00B0F0"/>
                </a:solidFill>
              </a:rPr>
              <a:t>CLME+ SAP</a:t>
            </a:r>
            <a:r>
              <a:rPr lang="es-CO" sz="2400" b="1" dirty="0">
                <a:solidFill>
                  <a:schemeClr val="accent4">
                    <a:lumMod val="50000"/>
                  </a:schemeClr>
                </a:solidFill>
              </a:rPr>
              <a:t> </a:t>
            </a:r>
            <a:r>
              <a:rPr lang="es-CO" sz="2400" b="1" dirty="0" smtClean="0">
                <a:solidFill>
                  <a:schemeClr val="accent4">
                    <a:lumMod val="50000"/>
                  </a:schemeClr>
                </a:solidFill>
              </a:rPr>
              <a:t>= “</a:t>
            </a:r>
            <a:r>
              <a:rPr lang="es-CO" sz="2400" b="1" dirty="0" err="1" smtClean="0">
                <a:solidFill>
                  <a:schemeClr val="accent4">
                    <a:lumMod val="50000"/>
                  </a:schemeClr>
                </a:solidFill>
              </a:rPr>
              <a:t>Umbrella</a:t>
            </a:r>
            <a:r>
              <a:rPr lang="es-CO" sz="2400" b="1" dirty="0" smtClean="0">
                <a:solidFill>
                  <a:schemeClr val="accent4">
                    <a:lumMod val="50000"/>
                  </a:schemeClr>
                </a:solidFill>
              </a:rPr>
              <a:t> Programme” </a:t>
            </a:r>
            <a:endParaRPr lang="es-CO" sz="2400" b="1" dirty="0">
              <a:solidFill>
                <a:schemeClr val="accent4">
                  <a:lumMod val="50000"/>
                </a:schemeClr>
              </a:solidFill>
            </a:endParaRPr>
          </a:p>
        </p:txBody>
      </p:sp>
      <p:grpSp>
        <p:nvGrpSpPr>
          <p:cNvPr id="4" name="Group 3"/>
          <p:cNvGrpSpPr/>
          <p:nvPr/>
        </p:nvGrpSpPr>
        <p:grpSpPr>
          <a:xfrm>
            <a:off x="2267744" y="794148"/>
            <a:ext cx="4896544" cy="4616332"/>
            <a:chOff x="2771800" y="957857"/>
            <a:chExt cx="4032448" cy="3711435"/>
          </a:xfrm>
        </p:grpSpPr>
        <p:grpSp>
          <p:nvGrpSpPr>
            <p:cNvPr id="2" name="Group 1"/>
            <p:cNvGrpSpPr/>
            <p:nvPr/>
          </p:nvGrpSpPr>
          <p:grpSpPr>
            <a:xfrm>
              <a:off x="2771800" y="957857"/>
              <a:ext cx="4032448" cy="3711435"/>
              <a:chOff x="4602163" y="1176960"/>
              <a:chExt cx="3529013" cy="3546475"/>
            </a:xfrm>
          </p:grpSpPr>
          <p:pic>
            <p:nvPicPr>
              <p:cNvPr id="6146" name="Picture 2" descr="C:\Users\RPC\AppData\Local\Microsoft\Windows\Temporary Internet Files\Content.IE5\P47Q083B\MC900311086[1].wmf"/>
              <p:cNvPicPr>
                <a:picLocks noChangeAspect="1" noChangeArrowheads="1"/>
              </p:cNvPicPr>
              <p:nvPr/>
            </p:nvPicPr>
            <p:blipFill>
              <a:blip r:embed="rId3" cstate="print"/>
              <a:srcRect/>
              <a:stretch>
                <a:fillRect/>
              </a:stretch>
            </p:blipFill>
            <p:spPr bwMode="auto">
              <a:xfrm>
                <a:off x="4673601" y="1176960"/>
                <a:ext cx="3457575" cy="3546475"/>
              </a:xfrm>
              <a:prstGeom prst="rect">
                <a:avLst/>
              </a:prstGeom>
              <a:noFill/>
              <a:ln w="9525">
                <a:noFill/>
                <a:miter lim="800000"/>
                <a:headEnd/>
                <a:tailEnd/>
              </a:ln>
            </p:spPr>
          </p:pic>
          <p:sp>
            <p:nvSpPr>
              <p:cNvPr id="9" name="8 CuadroTexto"/>
              <p:cNvSpPr txBox="1"/>
              <p:nvPr/>
            </p:nvSpPr>
            <p:spPr>
              <a:xfrm>
                <a:off x="5105400" y="1608760"/>
                <a:ext cx="2736850" cy="426337"/>
              </a:xfrm>
              <a:prstGeom prst="rect">
                <a:avLst/>
              </a:prstGeom>
              <a:solidFill>
                <a:schemeClr val="tx2">
                  <a:lumMod val="20000"/>
                  <a:lumOff val="80000"/>
                  <a:alpha val="91000"/>
                </a:schemeClr>
              </a:solidFill>
            </p:spPr>
            <p:txBody>
              <a:bodyPr>
                <a:spAutoFit/>
              </a:bodyPr>
              <a:lstStyle/>
              <a:p>
                <a:pPr algn="ctr">
                  <a:defRPr/>
                </a:pPr>
                <a:r>
                  <a:rPr lang="es-CO" dirty="0"/>
                  <a:t>SAP “UMBRELLA”</a:t>
                </a:r>
              </a:p>
            </p:txBody>
          </p:sp>
          <p:sp>
            <p:nvSpPr>
              <p:cNvPr id="10" name="9 Elipse"/>
              <p:cNvSpPr/>
              <p:nvPr/>
            </p:nvSpPr>
            <p:spPr>
              <a:xfrm>
                <a:off x="4962526" y="2635872"/>
                <a:ext cx="142875"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1" name="10 Elipse"/>
              <p:cNvSpPr/>
              <p:nvPr/>
            </p:nvSpPr>
            <p:spPr>
              <a:xfrm>
                <a:off x="4602163" y="3067672"/>
                <a:ext cx="360362"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2" name="11 Elipse"/>
              <p:cNvSpPr/>
              <p:nvPr/>
            </p:nvSpPr>
            <p:spPr>
              <a:xfrm>
                <a:off x="5178426" y="3067672"/>
                <a:ext cx="360363"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3" name="12 Elipse"/>
              <p:cNvSpPr/>
              <p:nvPr/>
            </p:nvSpPr>
            <p:spPr>
              <a:xfrm>
                <a:off x="5681663" y="2491410"/>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4" name="13 Elipse"/>
              <p:cNvSpPr/>
              <p:nvPr/>
            </p:nvSpPr>
            <p:spPr>
              <a:xfrm>
                <a:off x="5322889" y="3572497"/>
                <a:ext cx="35877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5" name="14 Elipse"/>
              <p:cNvSpPr/>
              <p:nvPr/>
            </p:nvSpPr>
            <p:spPr>
              <a:xfrm>
                <a:off x="4962525" y="3499472"/>
                <a:ext cx="215900"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6" name="15 Elipse"/>
              <p:cNvSpPr/>
              <p:nvPr/>
            </p:nvSpPr>
            <p:spPr>
              <a:xfrm>
                <a:off x="6473826" y="2707310"/>
                <a:ext cx="360363" cy="36036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7" name="16 Elipse"/>
              <p:cNvSpPr/>
              <p:nvPr/>
            </p:nvSpPr>
            <p:spPr>
              <a:xfrm>
                <a:off x="6978650" y="3283572"/>
                <a:ext cx="215900" cy="2159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8" name="17 Elipse"/>
              <p:cNvSpPr/>
              <p:nvPr/>
            </p:nvSpPr>
            <p:spPr>
              <a:xfrm>
                <a:off x="6546851" y="4148760"/>
                <a:ext cx="358775" cy="3587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9" name="18 Elipse"/>
              <p:cNvSpPr/>
              <p:nvPr/>
            </p:nvSpPr>
            <p:spPr>
              <a:xfrm>
                <a:off x="6905626" y="3788398"/>
                <a:ext cx="288925" cy="28733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0" name="19 Elipse"/>
              <p:cNvSpPr/>
              <p:nvPr/>
            </p:nvSpPr>
            <p:spPr>
              <a:xfrm>
                <a:off x="5897563" y="4148760"/>
                <a:ext cx="360362" cy="3587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1" name="20 Elipse"/>
              <p:cNvSpPr/>
              <p:nvPr/>
            </p:nvSpPr>
            <p:spPr>
              <a:xfrm>
                <a:off x="7410451" y="3428035"/>
                <a:ext cx="360363" cy="36036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6170" name="10 Imagen" descr="GEF_logo_lowres.jpg"/>
              <p:cNvPicPr>
                <a:picLocks noChangeAspect="1"/>
              </p:cNvPicPr>
              <p:nvPr/>
            </p:nvPicPr>
            <p:blipFill>
              <a:blip r:embed="rId2" cstate="print"/>
              <a:srcRect/>
              <a:stretch>
                <a:fillRect/>
              </a:stretch>
            </p:blipFill>
            <p:spPr bwMode="auto">
              <a:xfrm>
                <a:off x="5745164" y="2986710"/>
                <a:ext cx="801687" cy="938213"/>
              </a:xfrm>
              <a:prstGeom prst="rect">
                <a:avLst/>
              </a:prstGeom>
              <a:noFill/>
              <a:ln w="9525">
                <a:noFill/>
                <a:miter lim="800000"/>
                <a:headEnd/>
                <a:tailEnd/>
              </a:ln>
            </p:spPr>
          </p:pic>
        </p:grpSp>
        <p:pic>
          <p:nvPicPr>
            <p:cNvPr id="32" name="10 Imagen" descr="GEF_logo_lowres.jpg"/>
            <p:cNvPicPr>
              <a:picLocks noChangeAspect="1"/>
            </p:cNvPicPr>
            <p:nvPr/>
          </p:nvPicPr>
          <p:blipFill>
            <a:blip r:embed="rId2" cstate="print"/>
            <a:srcRect/>
            <a:stretch>
              <a:fillRect/>
            </a:stretch>
          </p:blipFill>
          <p:spPr bwMode="auto">
            <a:xfrm>
              <a:off x="5658671" y="4063694"/>
              <a:ext cx="281779" cy="329765"/>
            </a:xfrm>
            <a:prstGeom prst="rect">
              <a:avLst/>
            </a:prstGeom>
            <a:noFill/>
            <a:ln w="9525">
              <a:noFill/>
              <a:miter lim="800000"/>
              <a:headEnd/>
              <a:tailEnd/>
            </a:ln>
          </p:spPr>
        </p:pic>
        <p:pic>
          <p:nvPicPr>
            <p:cNvPr id="34" name="10 Imagen" descr="GEF_logo_lowres.jpg"/>
            <p:cNvPicPr>
              <a:picLocks noChangeAspect="1"/>
            </p:cNvPicPr>
            <p:nvPr/>
          </p:nvPicPr>
          <p:blipFill>
            <a:blip r:embed="rId2" cstate="print"/>
            <a:srcRect/>
            <a:stretch>
              <a:fillRect/>
            </a:stretch>
          </p:blipFill>
          <p:spPr bwMode="auto">
            <a:xfrm>
              <a:off x="5913779" y="2854615"/>
              <a:ext cx="281779" cy="329765"/>
            </a:xfrm>
            <a:prstGeom prst="rect">
              <a:avLst/>
            </a:prstGeom>
            <a:noFill/>
            <a:ln w="9525">
              <a:noFill/>
              <a:miter lim="800000"/>
              <a:headEnd/>
              <a:tailEnd/>
            </a:ln>
          </p:spPr>
        </p:pic>
        <p:pic>
          <p:nvPicPr>
            <p:cNvPr id="35" name="10 Imagen" descr="GEF_logo_lowres.jpg"/>
            <p:cNvPicPr>
              <a:picLocks noChangeAspect="1"/>
            </p:cNvPicPr>
            <p:nvPr/>
          </p:nvPicPr>
          <p:blipFill>
            <a:blip r:embed="rId2" cstate="print"/>
            <a:srcRect/>
            <a:stretch>
              <a:fillRect/>
            </a:stretch>
          </p:blipFill>
          <p:spPr bwMode="auto">
            <a:xfrm>
              <a:off x="4776783" y="3780638"/>
              <a:ext cx="281779" cy="329765"/>
            </a:xfrm>
            <a:prstGeom prst="rect">
              <a:avLst/>
            </a:prstGeom>
            <a:noFill/>
            <a:ln w="9525">
              <a:noFill/>
              <a:miter lim="800000"/>
              <a:headEnd/>
              <a:tailEnd/>
            </a:ln>
          </p:spPr>
        </p:pic>
        <p:pic>
          <p:nvPicPr>
            <p:cNvPr id="37" name="10 Imagen" descr="GEF_logo_lowres.jpg"/>
            <p:cNvPicPr>
              <a:picLocks noChangeAspect="1"/>
            </p:cNvPicPr>
            <p:nvPr/>
          </p:nvPicPr>
          <p:blipFill>
            <a:blip r:embed="rId2" cstate="print"/>
            <a:srcRect/>
            <a:stretch>
              <a:fillRect/>
            </a:stretch>
          </p:blipFill>
          <p:spPr bwMode="auto">
            <a:xfrm>
              <a:off x="5184250" y="3221818"/>
              <a:ext cx="281779" cy="329765"/>
            </a:xfrm>
            <a:prstGeom prst="rect">
              <a:avLst/>
            </a:prstGeom>
            <a:noFill/>
            <a:ln w="9525">
              <a:noFill/>
              <a:miter lim="800000"/>
              <a:headEnd/>
              <a:tailEnd/>
            </a:ln>
          </p:spPr>
        </p:pic>
      </p:grpSp>
      <p:sp>
        <p:nvSpPr>
          <p:cNvPr id="3" name="TextBox 2"/>
          <p:cNvSpPr txBox="1"/>
          <p:nvPr/>
        </p:nvSpPr>
        <p:spPr>
          <a:xfrm>
            <a:off x="4065125" y="3236216"/>
            <a:ext cx="786357" cy="553998"/>
          </a:xfrm>
          <a:prstGeom prst="rect">
            <a:avLst/>
          </a:prstGeom>
          <a:noFill/>
        </p:spPr>
        <p:txBody>
          <a:bodyPr wrap="square" rtlCol="0">
            <a:spAutoFit/>
          </a:bodyPr>
          <a:lstStyle/>
          <a:p>
            <a:r>
              <a:rPr lang="en-US" sz="1200" b="1" dirty="0" smtClean="0">
                <a:solidFill>
                  <a:schemeClr val="bg1"/>
                </a:solidFill>
              </a:rPr>
              <a:t>CLME+</a:t>
            </a:r>
          </a:p>
          <a:p>
            <a:endParaRPr lang="en-US" sz="600" b="1" dirty="0">
              <a:solidFill>
                <a:schemeClr val="bg1"/>
              </a:solidFill>
            </a:endParaRPr>
          </a:p>
          <a:p>
            <a:r>
              <a:rPr lang="en-US" sz="1200" b="1" dirty="0" smtClean="0">
                <a:solidFill>
                  <a:schemeClr val="bg1"/>
                </a:solidFill>
              </a:rPr>
              <a:t>project</a:t>
            </a:r>
            <a:endParaRPr lang="es-CO" sz="1200" b="1" dirty="0">
              <a:solidFill>
                <a:schemeClr val="bg1"/>
              </a:solidFill>
            </a:endParaRPr>
          </a:p>
        </p:txBody>
      </p:sp>
      <p:pic>
        <p:nvPicPr>
          <p:cNvPr id="39" name="10 Imagen" descr="GEF_logo_lowres.jpg"/>
          <p:cNvPicPr>
            <a:picLocks noChangeAspect="1"/>
          </p:cNvPicPr>
          <p:nvPr/>
        </p:nvPicPr>
        <p:blipFill>
          <a:blip r:embed="rId2" cstate="print"/>
          <a:srcRect/>
          <a:stretch>
            <a:fillRect/>
          </a:stretch>
        </p:blipFill>
        <p:spPr bwMode="auto">
          <a:xfrm>
            <a:off x="3273621" y="2608724"/>
            <a:ext cx="342160" cy="410166"/>
          </a:xfrm>
          <a:prstGeom prst="rect">
            <a:avLst/>
          </a:prstGeom>
          <a:noFill/>
          <a:ln w="9525">
            <a:noFill/>
            <a:miter lim="800000"/>
            <a:headEnd/>
            <a:tailEnd/>
          </a:ln>
        </p:spPr>
      </p:pic>
      <p:pic>
        <p:nvPicPr>
          <p:cNvPr id="41" name="10 Imagen" descr="GEF_logo_lowres.jpg"/>
          <p:cNvPicPr>
            <a:picLocks noChangeAspect="1"/>
          </p:cNvPicPr>
          <p:nvPr/>
        </p:nvPicPr>
        <p:blipFill>
          <a:blip r:embed="rId2" cstate="print"/>
          <a:srcRect/>
          <a:stretch>
            <a:fillRect/>
          </a:stretch>
        </p:blipFill>
        <p:spPr bwMode="auto">
          <a:xfrm>
            <a:off x="2430210" y="2094959"/>
            <a:ext cx="342160" cy="410166"/>
          </a:xfrm>
          <a:prstGeom prst="rect">
            <a:avLst/>
          </a:prstGeom>
          <a:noFill/>
          <a:ln w="9525">
            <a:noFill/>
            <a:miter lim="800000"/>
            <a:headEnd/>
            <a:tailEnd/>
          </a:ln>
        </p:spPr>
      </p:pic>
    </p:spTree>
    <p:extLst>
      <p:ext uri="{BB962C8B-B14F-4D97-AF65-F5344CB8AC3E}">
        <p14:creationId xmlns:p14="http://schemas.microsoft.com/office/powerpoint/2010/main" val="2426994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4624"/>
            <a:ext cx="7416824" cy="2215991"/>
          </a:xfrm>
          <a:prstGeom prst="rect">
            <a:avLst/>
          </a:prstGeom>
          <a:noFill/>
        </p:spPr>
        <p:txBody>
          <a:bodyPr wrap="square" rtlCol="0">
            <a:spAutoFit/>
          </a:bodyPr>
          <a:lstStyle/>
          <a:p>
            <a:pPr algn="ctr"/>
            <a:r>
              <a:rPr lang="en-US" sz="2400" b="1" dirty="0" smtClean="0">
                <a:solidFill>
                  <a:srgbClr val="0070C0"/>
                </a:solidFill>
              </a:rPr>
              <a:t>3.</a:t>
            </a:r>
            <a:r>
              <a:rPr lang="en-US" b="1" dirty="0" smtClean="0">
                <a:solidFill>
                  <a:srgbClr val="0070C0"/>
                </a:solidFill>
              </a:rPr>
              <a:t> </a:t>
            </a:r>
            <a:r>
              <a:rPr lang="en-US" sz="2400" b="1" dirty="0" smtClean="0">
                <a:solidFill>
                  <a:srgbClr val="0070C0"/>
                </a:solidFill>
              </a:rPr>
              <a:t>Communication </a:t>
            </a:r>
            <a:r>
              <a:rPr lang="en-US" sz="2400" b="1" dirty="0">
                <a:solidFill>
                  <a:srgbClr val="0070C0"/>
                </a:solidFill>
              </a:rPr>
              <a:t>between PCU and co-executing partners </a:t>
            </a:r>
            <a:r>
              <a:rPr lang="en-US" sz="2400" b="1" i="1" dirty="0">
                <a:solidFill>
                  <a:srgbClr val="0070C0"/>
                </a:solidFill>
              </a:rPr>
              <a:t>(PEG)</a:t>
            </a:r>
            <a:r>
              <a:rPr lang="en-US" sz="2400" b="1" dirty="0">
                <a:solidFill>
                  <a:srgbClr val="0070C0"/>
                </a:solidFill>
              </a:rPr>
              <a:t>, and the broader CLME+ Partnership </a:t>
            </a:r>
            <a:r>
              <a:rPr lang="en-US" sz="2400" i="1" dirty="0" smtClean="0"/>
              <a:t>(through the SAP </a:t>
            </a:r>
            <a:r>
              <a:rPr lang="en-US" sz="2400" i="1" dirty="0"/>
              <a:t>Coordination Mechanism)</a:t>
            </a:r>
          </a:p>
          <a:p>
            <a:pPr lvl="0" algn="ctr"/>
            <a:endParaRPr lang="en-US" sz="2400" b="1" dirty="0" smtClean="0"/>
          </a:p>
          <a:p>
            <a:endParaRPr lang="es-CO" dirty="0"/>
          </a:p>
        </p:txBody>
      </p:sp>
      <p:grpSp>
        <p:nvGrpSpPr>
          <p:cNvPr id="17" name="Group 16"/>
          <p:cNvGrpSpPr/>
          <p:nvPr/>
        </p:nvGrpSpPr>
        <p:grpSpPr>
          <a:xfrm>
            <a:off x="251520" y="1844824"/>
            <a:ext cx="8640960" cy="4743225"/>
            <a:chOff x="539552" y="2375309"/>
            <a:chExt cx="7789475" cy="421274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212976"/>
              <a:ext cx="5760640" cy="276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807804" y="5635761"/>
              <a:ext cx="4608512" cy="309895"/>
            </a:xfrm>
            <a:prstGeom prst="rect">
              <a:avLst/>
            </a:prstGeom>
            <a:solidFill>
              <a:schemeClr val="accent1">
                <a:lumMod val="75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b="1" dirty="0" smtClean="0">
                  <a:solidFill>
                    <a:srgbClr val="FFFF00"/>
                  </a:solidFill>
                </a:rPr>
                <a:t>Interim Fisheries and Interim SAP Coordination Mechanisms </a:t>
              </a:r>
              <a:endParaRPr lang="en-GB" sz="1200" b="1" dirty="0">
                <a:solidFill>
                  <a:srgbClr val="FFFF00"/>
                </a:solidFill>
              </a:endParaRPr>
            </a:p>
          </p:txBody>
        </p:sp>
        <p:pic>
          <p:nvPicPr>
            <p:cNvPr id="6" name="Picture 15" descr="https://lh3.googleusercontent.com/-kV5DdiNTqP4/AAAAAAAAAAI/AAAAAAAAL_I/5p0zIYsrqzc/s120-c/pho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9952" y="2375309"/>
              <a:ext cx="585661" cy="5856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552" y="6112607"/>
              <a:ext cx="1512168" cy="475442"/>
            </a:xfrm>
            <a:prstGeom prst="rect">
              <a:avLst/>
            </a:prstGeom>
          </p:spPr>
        </p:pic>
        <p:pic>
          <p:nvPicPr>
            <p:cNvPr id="9" name="Picture 17" descr="The Nature Conservanc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152" y="2418418"/>
              <a:ext cx="883718" cy="3183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9" descr="https://lh3.googleusercontent.com/-muprKcFGtcA/AAAAAAAAAAI/AAAAAAAAAPQ/gTnJpMHEdMs/s120-c/phot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8344" y="2511906"/>
              <a:ext cx="660683" cy="6606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028" idx="0"/>
              <a:endCxn id="6" idx="2"/>
            </p:cNvCxnSpPr>
            <p:nvPr/>
          </p:nvCxnSpPr>
          <p:spPr>
            <a:xfrm flipH="1" flipV="1">
              <a:off x="4432783" y="2960970"/>
              <a:ext cx="139217" cy="252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868144" y="2736795"/>
              <a:ext cx="360040" cy="476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380312" y="3086973"/>
              <a:ext cx="288032" cy="198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123728" y="5945656"/>
              <a:ext cx="252028" cy="333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8268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4624"/>
            <a:ext cx="7416824" cy="1477328"/>
          </a:xfrm>
          <a:prstGeom prst="rect">
            <a:avLst/>
          </a:prstGeom>
          <a:noFill/>
        </p:spPr>
        <p:txBody>
          <a:bodyPr wrap="square" rtlCol="0">
            <a:spAutoFit/>
          </a:bodyPr>
          <a:lstStyle/>
          <a:p>
            <a:pPr algn="ctr"/>
            <a:r>
              <a:rPr lang="en-US" sz="2400" b="1" dirty="0">
                <a:solidFill>
                  <a:srgbClr val="0070C0"/>
                </a:solidFill>
              </a:rPr>
              <a:t>4</a:t>
            </a:r>
            <a:r>
              <a:rPr lang="en-US" sz="2400" b="1" dirty="0" smtClean="0">
                <a:solidFill>
                  <a:srgbClr val="0070C0"/>
                </a:solidFill>
              </a:rPr>
              <a:t>. </a:t>
            </a:r>
            <a:r>
              <a:rPr lang="en-US" sz="2400" b="1" dirty="0">
                <a:solidFill>
                  <a:srgbClr val="0070C0"/>
                </a:solidFill>
              </a:rPr>
              <a:t>Communications between the CLME+ Project and the general public in </a:t>
            </a:r>
            <a:r>
              <a:rPr lang="en-US" sz="2400" b="1" u="sng" dirty="0" smtClean="0">
                <a:solidFill>
                  <a:srgbClr val="0070C0"/>
                </a:solidFill>
              </a:rPr>
              <a:t>CLME</a:t>
            </a:r>
            <a:r>
              <a:rPr lang="en-US" sz="2400" b="1" u="sng" dirty="0">
                <a:solidFill>
                  <a:srgbClr val="0070C0"/>
                </a:solidFill>
              </a:rPr>
              <a:t>+ </a:t>
            </a:r>
            <a:r>
              <a:rPr lang="en-US" sz="2400" b="1" u="sng" dirty="0" smtClean="0">
                <a:solidFill>
                  <a:srgbClr val="0070C0"/>
                </a:solidFill>
              </a:rPr>
              <a:t>countries</a:t>
            </a:r>
            <a:endParaRPr lang="en-US" sz="2400" b="1" u="sng" dirty="0">
              <a:solidFill>
                <a:srgbClr val="0070C0"/>
              </a:solidFill>
            </a:endParaRPr>
          </a:p>
          <a:p>
            <a:pPr lvl="0" algn="ctr"/>
            <a:endParaRPr lang="en-US" sz="2400" b="1" dirty="0">
              <a:solidFill>
                <a:srgbClr val="0070C0"/>
              </a:solidFill>
            </a:endParaRPr>
          </a:p>
          <a:p>
            <a:endParaRPr lang="es-CO" dirty="0"/>
          </a:p>
        </p:txBody>
      </p:sp>
      <p:sp>
        <p:nvSpPr>
          <p:cNvPr id="4" name="TextBox 3"/>
          <p:cNvSpPr txBox="1"/>
          <p:nvPr/>
        </p:nvSpPr>
        <p:spPr>
          <a:xfrm>
            <a:off x="323528" y="958185"/>
            <a:ext cx="8424936" cy="5632311"/>
          </a:xfrm>
          <a:prstGeom prst="rect">
            <a:avLst/>
          </a:prstGeom>
          <a:solidFill>
            <a:schemeClr val="accent2">
              <a:lumMod val="20000"/>
              <a:lumOff val="80000"/>
            </a:schemeClr>
          </a:solidFill>
        </p:spPr>
        <p:txBody>
          <a:bodyPr wrap="square" rtlCol="0">
            <a:spAutoFit/>
          </a:bodyPr>
          <a:lstStyle/>
          <a:p>
            <a:pPr algn="ctr"/>
            <a:r>
              <a:rPr lang="en-US" sz="2000" b="1" dirty="0" smtClean="0"/>
              <a:t> </a:t>
            </a:r>
            <a:r>
              <a:rPr lang="en-US" sz="2000" i="1" dirty="0" smtClean="0"/>
              <a:t>“</a:t>
            </a:r>
            <a:r>
              <a:rPr lang="en-US" sz="2000" b="1" i="1" dirty="0" smtClean="0"/>
              <a:t>Communications Protocol</a:t>
            </a:r>
            <a:r>
              <a:rPr lang="en-US" sz="2000" i="1" dirty="0" smtClean="0"/>
              <a:t>” </a:t>
            </a:r>
          </a:p>
          <a:p>
            <a:pPr algn="ctr"/>
            <a:endParaRPr lang="en-US" sz="2000" i="1" dirty="0" smtClean="0">
              <a:solidFill>
                <a:srgbClr val="0070C0"/>
              </a:solidFill>
            </a:endParaRPr>
          </a:p>
          <a:p>
            <a:pPr algn="ctr"/>
            <a:r>
              <a:rPr lang="en-US" sz="2000" i="1" u="sng" dirty="0" smtClean="0"/>
              <a:t>PRINCIPLE # 4</a:t>
            </a:r>
            <a:r>
              <a:rPr lang="en-US" sz="2000" i="1" dirty="0" smtClean="0"/>
              <a:t> PROPOSED FOR ADOPTION </a:t>
            </a:r>
          </a:p>
          <a:p>
            <a:pPr algn="ctr"/>
            <a:r>
              <a:rPr lang="en-US" sz="2000" i="1" dirty="0" smtClean="0"/>
              <a:t>(written communications):</a:t>
            </a:r>
          </a:p>
          <a:p>
            <a:pPr algn="ctr"/>
            <a:endParaRPr lang="en-US" sz="2000" i="1" dirty="0"/>
          </a:p>
          <a:p>
            <a:pPr algn="ctr"/>
            <a:r>
              <a:rPr lang="en-US" sz="2000" i="1" dirty="0" smtClean="0">
                <a:solidFill>
                  <a:srgbClr val="0070C0"/>
                </a:solidFill>
              </a:rPr>
              <a:t>Best practice*</a:t>
            </a:r>
            <a:r>
              <a:rPr lang="en-US" sz="2000" i="1" dirty="0" smtClean="0"/>
              <a:t> </a:t>
            </a:r>
          </a:p>
          <a:p>
            <a:pPr algn="ctr"/>
            <a:r>
              <a:rPr lang="en-US" sz="2000" i="1" dirty="0" smtClean="0"/>
              <a:t>is to </a:t>
            </a:r>
            <a:r>
              <a:rPr lang="en-US" sz="2000" i="1" dirty="0" smtClean="0">
                <a:solidFill>
                  <a:srgbClr val="0070C0"/>
                </a:solidFill>
              </a:rPr>
              <a:t>put at least the </a:t>
            </a:r>
          </a:p>
          <a:p>
            <a:pPr algn="ctr"/>
            <a:r>
              <a:rPr lang="en-US" sz="2000" b="1" i="1" dirty="0" smtClean="0"/>
              <a:t>principal </a:t>
            </a:r>
            <a:r>
              <a:rPr lang="en-US" sz="2000" b="1" i="1" dirty="0"/>
              <a:t>CLME+ National Focal Point</a:t>
            </a:r>
          </a:p>
          <a:p>
            <a:pPr algn="ctr"/>
            <a:r>
              <a:rPr lang="en-US" sz="2000" i="1" dirty="0" smtClean="0">
                <a:solidFill>
                  <a:srgbClr val="0070C0"/>
                </a:solidFill>
              </a:rPr>
              <a:t>in cc</a:t>
            </a:r>
            <a:r>
              <a:rPr lang="en-US" sz="2000" i="1" dirty="0" smtClean="0"/>
              <a:t> </a:t>
            </a:r>
          </a:p>
          <a:p>
            <a:pPr algn="ctr"/>
            <a:r>
              <a:rPr lang="en-US" sz="2000" i="1" dirty="0" smtClean="0"/>
              <a:t>when corresponding with, responding to requests from, </a:t>
            </a:r>
          </a:p>
          <a:p>
            <a:pPr algn="ctr"/>
            <a:r>
              <a:rPr lang="en-US" sz="2000" i="1" dirty="0" smtClean="0"/>
              <a:t>or disseminating materials among </a:t>
            </a:r>
          </a:p>
          <a:p>
            <a:pPr algn="ctr"/>
            <a:r>
              <a:rPr lang="en-US" sz="2000" b="1" i="1" dirty="0" smtClean="0"/>
              <a:t>stakeholders/general public in CLME+ countries</a:t>
            </a:r>
          </a:p>
          <a:p>
            <a:pPr algn="ctr"/>
            <a:endParaRPr lang="en-US" sz="2000" i="1" dirty="0"/>
          </a:p>
          <a:p>
            <a:pPr algn="ctr"/>
            <a:endParaRPr lang="en-US" sz="2000" i="1" dirty="0" smtClean="0"/>
          </a:p>
          <a:p>
            <a:pPr algn="ctr"/>
            <a:endParaRPr lang="en-US" sz="2000" i="1" dirty="0"/>
          </a:p>
          <a:p>
            <a:pPr algn="ctr"/>
            <a:r>
              <a:rPr lang="en-US" sz="2000" i="1" dirty="0" smtClean="0"/>
              <a:t>(*sound judgment is to be applied)</a:t>
            </a:r>
          </a:p>
          <a:p>
            <a:pPr algn="ctr"/>
            <a:r>
              <a:rPr lang="en-US" sz="2000" i="1" dirty="0"/>
              <a:t>(exceptions may be justified</a:t>
            </a:r>
            <a:r>
              <a:rPr lang="en-US" sz="2000" i="1" dirty="0" smtClean="0"/>
              <a:t>)</a:t>
            </a:r>
          </a:p>
          <a:p>
            <a:pPr algn="ctr"/>
            <a:endParaRPr lang="en-US" sz="2000" i="1" dirty="0" smtClean="0"/>
          </a:p>
        </p:txBody>
      </p:sp>
      <p:sp>
        <p:nvSpPr>
          <p:cNvPr id="5" name="TextBox 4"/>
          <p:cNvSpPr txBox="1"/>
          <p:nvPr/>
        </p:nvSpPr>
        <p:spPr>
          <a:xfrm>
            <a:off x="395536" y="5229200"/>
            <a:ext cx="1656184" cy="646331"/>
          </a:xfrm>
          <a:prstGeom prst="rect">
            <a:avLst/>
          </a:prstGeom>
          <a:solidFill>
            <a:srgbClr val="FFFF00"/>
          </a:solidFill>
        </p:spPr>
        <p:txBody>
          <a:bodyPr wrap="square" rtlCol="0">
            <a:spAutoFit/>
          </a:bodyPr>
          <a:lstStyle/>
          <a:p>
            <a:pPr algn="ctr"/>
            <a:r>
              <a:rPr lang="en-US" dirty="0" smtClean="0"/>
              <a:t>DECISION REQUIRED</a:t>
            </a:r>
            <a:endParaRPr lang="es-CO" dirty="0"/>
          </a:p>
        </p:txBody>
      </p:sp>
    </p:spTree>
    <p:extLst>
      <p:ext uri="{BB962C8B-B14F-4D97-AF65-F5344CB8AC3E}">
        <p14:creationId xmlns:p14="http://schemas.microsoft.com/office/powerpoint/2010/main" val="2977926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3336"/>
            <a:ext cx="8784976" cy="646331"/>
          </a:xfrm>
          <a:prstGeom prst="rect">
            <a:avLst/>
          </a:prstGeom>
          <a:noFill/>
        </p:spPr>
        <p:txBody>
          <a:bodyPr wrap="square" rtlCol="0">
            <a:spAutoFit/>
          </a:bodyPr>
          <a:lstStyle/>
          <a:p>
            <a:pPr algn="ctr"/>
            <a:r>
              <a:rPr lang="en-US" sz="3600" b="1" dirty="0" smtClean="0"/>
              <a:t>LANGUAGES</a:t>
            </a:r>
          </a:p>
        </p:txBody>
      </p:sp>
      <p:sp>
        <p:nvSpPr>
          <p:cNvPr id="4" name="TextBox 3"/>
          <p:cNvSpPr txBox="1"/>
          <p:nvPr/>
        </p:nvSpPr>
        <p:spPr>
          <a:xfrm>
            <a:off x="755576" y="836712"/>
            <a:ext cx="7835202" cy="5909310"/>
          </a:xfrm>
          <a:prstGeom prst="rect">
            <a:avLst/>
          </a:prstGeom>
          <a:noFill/>
        </p:spPr>
        <p:txBody>
          <a:bodyPr wrap="square" rtlCol="0">
            <a:spAutoFit/>
          </a:bodyPr>
          <a:lstStyle/>
          <a:p>
            <a:r>
              <a:rPr lang="en-US" b="1" u="sng" dirty="0" smtClean="0"/>
              <a:t>MEETINGS</a:t>
            </a:r>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smtClean="0"/>
          </a:p>
          <a:p>
            <a:pPr algn="ctr"/>
            <a:endParaRPr lang="en-US" i="1" dirty="0" smtClean="0"/>
          </a:p>
          <a:p>
            <a:pPr algn="ctr"/>
            <a:r>
              <a:rPr lang="en-US" i="1" dirty="0" smtClean="0">
                <a:solidFill>
                  <a:srgbClr val="C00000"/>
                </a:solidFill>
              </a:rPr>
              <a:t>CONSTRAINTS: FINANCIAL &amp; HUMAN RESOURCES</a:t>
            </a:r>
            <a:r>
              <a:rPr lang="en-US" i="1" dirty="0"/>
              <a:t> </a:t>
            </a:r>
            <a:endParaRPr lang="es-CO" i="1" dirty="0"/>
          </a:p>
        </p:txBody>
      </p:sp>
      <p:graphicFrame>
        <p:nvGraphicFramePr>
          <p:cNvPr id="2" name="Table 1"/>
          <p:cNvGraphicFramePr>
            <a:graphicFrameLocks noGrp="1"/>
          </p:cNvGraphicFramePr>
          <p:nvPr>
            <p:extLst>
              <p:ext uri="{D42A27DB-BD31-4B8C-83A1-F6EECF244321}">
                <p14:modId xmlns:p14="http://schemas.microsoft.com/office/powerpoint/2010/main" val="27767976"/>
              </p:ext>
            </p:extLst>
          </p:nvPr>
        </p:nvGraphicFramePr>
        <p:xfrm>
          <a:off x="781488" y="1268760"/>
          <a:ext cx="7704856" cy="4582160"/>
        </p:xfrm>
        <a:graphic>
          <a:graphicData uri="http://schemas.openxmlformats.org/drawingml/2006/table">
            <a:tbl>
              <a:tblPr firstRow="1" bandRow="1">
                <a:tableStyleId>{5C22544A-7EE6-4342-B048-85BDC9FD1C3A}</a:tableStyleId>
              </a:tblPr>
              <a:tblGrid>
                <a:gridCol w="3852428"/>
                <a:gridCol w="3852428"/>
              </a:tblGrid>
              <a:tr h="370840">
                <a:tc>
                  <a:txBody>
                    <a:bodyPr/>
                    <a:lstStyle/>
                    <a:p>
                      <a:endParaRPr lang="es-CO" dirty="0"/>
                    </a:p>
                  </a:txBody>
                  <a:tcPr/>
                </a:tc>
                <a:tc>
                  <a:txBody>
                    <a:bodyPr/>
                    <a:lstStyle/>
                    <a:p>
                      <a:endParaRPr lang="es-CO"/>
                    </a:p>
                  </a:txBody>
                  <a:tcPr/>
                </a:tc>
              </a:tr>
              <a:tr h="370840">
                <a:tc>
                  <a:txBody>
                    <a:bodyPr/>
                    <a:lstStyle/>
                    <a:p>
                      <a:r>
                        <a:rPr lang="en-US" dirty="0" smtClean="0"/>
                        <a:t>Steering Committee Meeting (full)</a:t>
                      </a:r>
                      <a:endParaRPr lang="es-CO" dirty="0"/>
                    </a:p>
                  </a:txBody>
                  <a:tcPr/>
                </a:tc>
                <a:tc>
                  <a:txBody>
                    <a:bodyPr/>
                    <a:lstStyle/>
                    <a:p>
                      <a:r>
                        <a:rPr lang="en-US" dirty="0" smtClean="0"/>
                        <a:t>English &amp; Spanish </a:t>
                      </a:r>
                      <a:r>
                        <a:rPr lang="en-US" dirty="0" smtClean="0">
                          <a:solidFill>
                            <a:srgbClr val="FF0000"/>
                          </a:solidFill>
                        </a:rPr>
                        <a:t>(French: if deemed necessary?)</a:t>
                      </a:r>
                      <a:endParaRPr lang="es-CO" dirty="0">
                        <a:solidFill>
                          <a:srgbClr val="FF0000"/>
                        </a:solidFill>
                      </a:endParaRPr>
                    </a:p>
                  </a:txBody>
                  <a:tcPr/>
                </a:tc>
              </a:tr>
              <a:tr h="370840">
                <a:tc>
                  <a:txBody>
                    <a:bodyPr/>
                    <a:lstStyle/>
                    <a:p>
                      <a:r>
                        <a:rPr lang="en-US" dirty="0" smtClean="0"/>
                        <a:t>PEG Meeting</a:t>
                      </a:r>
                      <a:endParaRPr lang="es-C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English </a:t>
                      </a:r>
                      <a:r>
                        <a:rPr lang="en-US" i="1" dirty="0" smtClean="0"/>
                        <a:t>(</a:t>
                      </a:r>
                      <a:r>
                        <a:rPr lang="en-US" i="1" dirty="0" smtClean="0">
                          <a:solidFill>
                            <a:srgbClr val="0070C0"/>
                          </a:solidFill>
                        </a:rPr>
                        <a:t>+</a:t>
                      </a:r>
                      <a:r>
                        <a:rPr lang="en-US" i="1" baseline="0" dirty="0" smtClean="0">
                          <a:solidFill>
                            <a:srgbClr val="0070C0"/>
                          </a:solidFill>
                        </a:rPr>
                        <a:t> </a:t>
                      </a:r>
                      <a:r>
                        <a:rPr lang="en-US" i="1" dirty="0" smtClean="0">
                          <a:solidFill>
                            <a:srgbClr val="0070C0"/>
                          </a:solidFill>
                        </a:rPr>
                        <a:t>Spanish, as deemed</a:t>
                      </a:r>
                      <a:r>
                        <a:rPr lang="en-US" i="1" baseline="0" dirty="0" smtClean="0">
                          <a:solidFill>
                            <a:srgbClr val="0070C0"/>
                          </a:solidFill>
                        </a:rPr>
                        <a:t> necessary)</a:t>
                      </a:r>
                      <a:endParaRPr lang="es-CO" i="1" dirty="0" smtClean="0"/>
                    </a:p>
                  </a:txBody>
                  <a:tcPr/>
                </a:tc>
              </a:tr>
              <a:tr h="370840">
                <a:tc>
                  <a:txBody>
                    <a:bodyPr/>
                    <a:lstStyle/>
                    <a:p>
                      <a:r>
                        <a:rPr lang="en-US" dirty="0" smtClean="0"/>
                        <a:t>Representative’s Committee Meeting</a:t>
                      </a:r>
                      <a:endParaRPr lang="es-CO" dirty="0"/>
                    </a:p>
                  </a:txBody>
                  <a:tcPr/>
                </a:tc>
                <a:tc>
                  <a:txBody>
                    <a:bodyPr/>
                    <a:lstStyle/>
                    <a:p>
                      <a:r>
                        <a:rPr lang="en-US" dirty="0" smtClean="0"/>
                        <a:t>English &amp; Spanish</a:t>
                      </a:r>
                      <a:endParaRPr lang="es-CO" dirty="0"/>
                    </a:p>
                  </a:txBody>
                  <a:tcPr/>
                </a:tc>
              </a:tr>
              <a:tr h="370840">
                <a:tc>
                  <a:txBody>
                    <a:bodyPr/>
                    <a:lstStyle/>
                    <a:p>
                      <a:r>
                        <a:rPr lang="en-US" dirty="0" smtClean="0"/>
                        <a:t>Inter-sessional</a:t>
                      </a:r>
                      <a:r>
                        <a:rPr lang="en-US" baseline="0" dirty="0" smtClean="0"/>
                        <a:t> SC Meeting (teleconference)</a:t>
                      </a:r>
                      <a:endParaRPr lang="es-CO" dirty="0"/>
                    </a:p>
                  </a:txBody>
                  <a:tcPr/>
                </a:tc>
                <a:tc>
                  <a:txBody>
                    <a:bodyPr/>
                    <a:lstStyle/>
                    <a:p>
                      <a:r>
                        <a:rPr lang="en-US" dirty="0" smtClean="0"/>
                        <a:t>English &amp; Spanish </a:t>
                      </a:r>
                      <a:endParaRPr lang="es-CO" dirty="0"/>
                    </a:p>
                  </a:txBody>
                  <a:tcPr/>
                </a:tc>
              </a:tr>
              <a:tr h="370840">
                <a:tc>
                  <a:txBody>
                    <a:bodyPr/>
                    <a:lstStyle/>
                    <a:p>
                      <a:r>
                        <a:rPr lang="en-US" dirty="0" smtClean="0"/>
                        <a:t>Interim Fisheries Coordination Mechanism Meeting</a:t>
                      </a:r>
                      <a:endParaRPr lang="es-C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English </a:t>
                      </a:r>
                      <a:r>
                        <a:rPr lang="en-US" i="1" dirty="0" smtClean="0"/>
                        <a:t>(</a:t>
                      </a:r>
                      <a:r>
                        <a:rPr lang="en-US" i="1" dirty="0" smtClean="0">
                          <a:solidFill>
                            <a:srgbClr val="0070C0"/>
                          </a:solidFill>
                        </a:rPr>
                        <a:t>+</a:t>
                      </a:r>
                      <a:r>
                        <a:rPr lang="en-US" i="1" baseline="0" dirty="0" smtClean="0">
                          <a:solidFill>
                            <a:srgbClr val="0070C0"/>
                          </a:solidFill>
                        </a:rPr>
                        <a:t> </a:t>
                      </a:r>
                      <a:r>
                        <a:rPr lang="en-US" i="1" dirty="0" smtClean="0">
                          <a:solidFill>
                            <a:srgbClr val="0070C0"/>
                          </a:solidFill>
                        </a:rPr>
                        <a:t>Spanish, as deemed</a:t>
                      </a:r>
                      <a:r>
                        <a:rPr lang="en-US" i="1" baseline="0" dirty="0" smtClean="0">
                          <a:solidFill>
                            <a:srgbClr val="0070C0"/>
                          </a:solidFill>
                        </a:rPr>
                        <a:t> necessary)</a:t>
                      </a:r>
                      <a:endParaRPr lang="es-CO" i="1" dirty="0" smtClean="0"/>
                    </a:p>
                  </a:txBody>
                  <a:tcPr/>
                </a:tc>
              </a:tr>
              <a:tr h="370840">
                <a:tc>
                  <a:txBody>
                    <a:bodyPr/>
                    <a:lstStyle/>
                    <a:p>
                      <a:r>
                        <a:rPr lang="en-US" dirty="0" smtClean="0"/>
                        <a:t>Interim</a:t>
                      </a:r>
                      <a:r>
                        <a:rPr lang="en-US" baseline="0" dirty="0" smtClean="0"/>
                        <a:t> SAP Coordination Mechanism</a:t>
                      </a:r>
                      <a:endParaRPr lang="es-CO" dirty="0"/>
                    </a:p>
                  </a:txBody>
                  <a:tcPr/>
                </a:tc>
                <a:tc>
                  <a:txBody>
                    <a:bodyPr/>
                    <a:lstStyle/>
                    <a:p>
                      <a:r>
                        <a:rPr lang="en-US" dirty="0" smtClean="0"/>
                        <a:t>English </a:t>
                      </a:r>
                      <a:r>
                        <a:rPr lang="en-US" i="1" dirty="0" smtClean="0"/>
                        <a:t>(</a:t>
                      </a:r>
                      <a:r>
                        <a:rPr lang="en-US" i="1" dirty="0" smtClean="0">
                          <a:solidFill>
                            <a:srgbClr val="0070C0"/>
                          </a:solidFill>
                        </a:rPr>
                        <a:t>+</a:t>
                      </a:r>
                      <a:r>
                        <a:rPr lang="en-US" i="1" baseline="0" dirty="0" smtClean="0">
                          <a:solidFill>
                            <a:srgbClr val="0070C0"/>
                          </a:solidFill>
                        </a:rPr>
                        <a:t> </a:t>
                      </a:r>
                      <a:r>
                        <a:rPr lang="en-US" i="1" dirty="0" smtClean="0">
                          <a:solidFill>
                            <a:srgbClr val="0070C0"/>
                          </a:solidFill>
                        </a:rPr>
                        <a:t>Spanish, as deemed</a:t>
                      </a:r>
                      <a:r>
                        <a:rPr lang="en-US" i="1" baseline="0" dirty="0" smtClean="0">
                          <a:solidFill>
                            <a:srgbClr val="0070C0"/>
                          </a:solidFill>
                        </a:rPr>
                        <a:t> necessary)</a:t>
                      </a:r>
                      <a:endParaRPr lang="es-CO" i="1" dirty="0"/>
                    </a:p>
                  </a:txBody>
                  <a:tcPr/>
                </a:tc>
              </a:tr>
              <a:tr h="370840">
                <a:tc>
                  <a:txBody>
                    <a:bodyPr/>
                    <a:lstStyle/>
                    <a:p>
                      <a:r>
                        <a:rPr lang="en-US" dirty="0" smtClean="0"/>
                        <a:t>Technical</a:t>
                      </a:r>
                      <a:r>
                        <a:rPr lang="en-US" baseline="0" dirty="0" smtClean="0"/>
                        <a:t> Workshops</a:t>
                      </a:r>
                      <a:endParaRPr lang="es-CO" dirty="0"/>
                    </a:p>
                  </a:txBody>
                  <a:tcPr/>
                </a:tc>
                <a:tc>
                  <a:txBody>
                    <a:bodyPr/>
                    <a:lstStyle/>
                    <a:p>
                      <a:r>
                        <a:rPr lang="en-US" i="1" dirty="0" smtClean="0">
                          <a:solidFill>
                            <a:srgbClr val="0070C0"/>
                          </a:solidFill>
                        </a:rPr>
                        <a:t>as deemed</a:t>
                      </a:r>
                      <a:r>
                        <a:rPr lang="en-US" i="1" baseline="0" dirty="0" smtClean="0">
                          <a:solidFill>
                            <a:srgbClr val="0070C0"/>
                          </a:solidFill>
                        </a:rPr>
                        <a:t> necessary</a:t>
                      </a:r>
                      <a:endParaRPr lang="es-CO" i="1" dirty="0"/>
                    </a:p>
                  </a:txBody>
                  <a:tcPr/>
                </a:tc>
              </a:tr>
            </a:tbl>
          </a:graphicData>
        </a:graphic>
      </p:graphicFrame>
      <p:sp>
        <p:nvSpPr>
          <p:cNvPr id="7" name="TextBox 6"/>
          <p:cNvSpPr txBox="1"/>
          <p:nvPr/>
        </p:nvSpPr>
        <p:spPr>
          <a:xfrm>
            <a:off x="0" y="6021288"/>
            <a:ext cx="1403648" cy="830997"/>
          </a:xfrm>
          <a:prstGeom prst="rect">
            <a:avLst/>
          </a:prstGeom>
          <a:solidFill>
            <a:srgbClr val="FFFF00"/>
          </a:solidFill>
        </p:spPr>
        <p:txBody>
          <a:bodyPr wrap="square" rtlCol="0">
            <a:spAutoFit/>
          </a:bodyPr>
          <a:lstStyle/>
          <a:p>
            <a:pPr algn="ctr"/>
            <a:r>
              <a:rPr lang="en-US" sz="1600" dirty="0" smtClean="0"/>
              <a:t>FOR ADOPTION BY SCM</a:t>
            </a:r>
            <a:endParaRPr lang="es-CO" sz="1600" dirty="0"/>
          </a:p>
        </p:txBody>
      </p:sp>
    </p:spTree>
    <p:extLst>
      <p:ext uri="{BB962C8B-B14F-4D97-AF65-F5344CB8AC3E}">
        <p14:creationId xmlns:p14="http://schemas.microsoft.com/office/powerpoint/2010/main" val="2324611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3336"/>
            <a:ext cx="8784976" cy="646331"/>
          </a:xfrm>
          <a:prstGeom prst="rect">
            <a:avLst/>
          </a:prstGeom>
          <a:noFill/>
        </p:spPr>
        <p:txBody>
          <a:bodyPr wrap="square" rtlCol="0">
            <a:spAutoFit/>
          </a:bodyPr>
          <a:lstStyle/>
          <a:p>
            <a:pPr algn="ctr"/>
            <a:r>
              <a:rPr lang="en-US" sz="3600" b="1" dirty="0" smtClean="0"/>
              <a:t>LANGUAGES</a:t>
            </a:r>
          </a:p>
        </p:txBody>
      </p:sp>
      <p:sp>
        <p:nvSpPr>
          <p:cNvPr id="4" name="TextBox 3"/>
          <p:cNvSpPr txBox="1"/>
          <p:nvPr/>
        </p:nvSpPr>
        <p:spPr>
          <a:xfrm>
            <a:off x="755576" y="908720"/>
            <a:ext cx="7835202" cy="5632311"/>
          </a:xfrm>
          <a:prstGeom prst="rect">
            <a:avLst/>
          </a:prstGeom>
          <a:noFill/>
        </p:spPr>
        <p:txBody>
          <a:bodyPr wrap="square" rtlCol="0">
            <a:spAutoFit/>
          </a:bodyPr>
          <a:lstStyle/>
          <a:p>
            <a:pPr algn="ctr"/>
            <a:r>
              <a:rPr lang="en-US" b="1" u="sng" dirty="0" smtClean="0"/>
              <a:t>PROJECT OUTPUTS, MATERIALS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pPr algn="ctr"/>
            <a:r>
              <a:rPr lang="en-US" dirty="0" smtClean="0">
                <a:solidFill>
                  <a:srgbClr val="C00000"/>
                </a:solidFill>
              </a:rPr>
              <a:t>CONSTRAINTS: FINANCIAL &amp; HUMAN RESOURCES</a:t>
            </a:r>
            <a:r>
              <a:rPr lang="en-US" dirty="0">
                <a:solidFill>
                  <a:srgbClr val="C00000"/>
                </a:solidFill>
              </a:rPr>
              <a:t> </a:t>
            </a:r>
            <a:endParaRPr lang="es-CO" dirty="0">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99480705"/>
              </p:ext>
            </p:extLst>
          </p:nvPr>
        </p:nvGraphicFramePr>
        <p:xfrm>
          <a:off x="1403648" y="1700808"/>
          <a:ext cx="6096000" cy="3942080"/>
        </p:xfrm>
        <a:graphic>
          <a:graphicData uri="http://schemas.openxmlformats.org/drawingml/2006/table">
            <a:tbl>
              <a:tblPr firstRow="1" bandRow="1">
                <a:tableStyleId>{5C22544A-7EE6-4342-B048-85BDC9FD1C3A}</a:tableStyleId>
              </a:tblPr>
              <a:tblGrid>
                <a:gridCol w="3048000"/>
                <a:gridCol w="3048000"/>
              </a:tblGrid>
              <a:tr h="370840">
                <a:tc>
                  <a:txBody>
                    <a:bodyPr/>
                    <a:lstStyle/>
                    <a:p>
                      <a:endParaRPr lang="es-CO" dirty="0"/>
                    </a:p>
                  </a:txBody>
                  <a:tcPr/>
                </a:tc>
                <a:tc>
                  <a:txBody>
                    <a:bodyPr/>
                    <a:lstStyle/>
                    <a:p>
                      <a:endParaRPr lang="es-CO"/>
                    </a:p>
                  </a:txBody>
                  <a:tcPr/>
                </a:tc>
              </a:tr>
              <a:tr h="370840">
                <a:tc>
                  <a:txBody>
                    <a:bodyPr/>
                    <a:lstStyle/>
                    <a:p>
                      <a:r>
                        <a:rPr lang="en-US" dirty="0" smtClean="0"/>
                        <a:t>Project</a:t>
                      </a:r>
                      <a:r>
                        <a:rPr lang="en-US" baseline="0" dirty="0" smtClean="0"/>
                        <a:t> Outputs, Reports</a:t>
                      </a:r>
                      <a:endParaRPr lang="es-CO" dirty="0"/>
                    </a:p>
                  </a:txBody>
                  <a:tcPr/>
                </a:tc>
                <a:tc>
                  <a:txBody>
                    <a:bodyPr/>
                    <a:lstStyle/>
                    <a:p>
                      <a:r>
                        <a:rPr lang="en-US" i="1" dirty="0" smtClean="0"/>
                        <a:t>Decide on a case-by-case basis. </a:t>
                      </a:r>
                    </a:p>
                    <a:p>
                      <a:endParaRPr lang="en-US" i="1" dirty="0" smtClean="0"/>
                    </a:p>
                    <a:p>
                      <a:r>
                        <a:rPr lang="en-US" dirty="0" smtClean="0"/>
                        <a:t>Principle: if to be approved/endorsed</a:t>
                      </a:r>
                      <a:r>
                        <a:rPr lang="en-US" baseline="0" dirty="0" smtClean="0"/>
                        <a:t> by full Steering Committee, then at least in English &amp; Spanish</a:t>
                      </a:r>
                      <a:endParaRPr lang="es-CO" dirty="0">
                        <a:solidFill>
                          <a:srgbClr val="FF0000"/>
                        </a:solidFill>
                      </a:endParaRPr>
                    </a:p>
                  </a:txBody>
                  <a:tcPr/>
                </a:tc>
              </a:tr>
              <a:tr h="370840">
                <a:tc>
                  <a:txBody>
                    <a:bodyPr/>
                    <a:lstStyle/>
                    <a:p>
                      <a:r>
                        <a:rPr lang="en-US" dirty="0" smtClean="0"/>
                        <a:t>CLME+ Website</a:t>
                      </a:r>
                      <a:endParaRPr lang="es-C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English &amp; Spanish, </a:t>
                      </a:r>
                      <a:r>
                        <a:rPr lang="en-US" i="1" dirty="0" smtClean="0"/>
                        <a:t>as min.</a:t>
                      </a:r>
                      <a:endParaRPr lang="es-CO" i="1" dirty="0" smtClean="0"/>
                    </a:p>
                  </a:txBody>
                  <a:tcPr/>
                </a:tc>
              </a:tr>
              <a:tr h="370840">
                <a:tc>
                  <a:txBody>
                    <a:bodyPr/>
                    <a:lstStyle/>
                    <a:p>
                      <a:r>
                        <a:rPr lang="en-US" dirty="0" smtClean="0"/>
                        <a:t>CLME+ dissemination materials</a:t>
                      </a:r>
                      <a:endParaRPr lang="es-CO" dirty="0"/>
                    </a:p>
                  </a:txBody>
                  <a:tcPr/>
                </a:tc>
                <a:tc>
                  <a:txBody>
                    <a:bodyPr/>
                    <a:lstStyle/>
                    <a:p>
                      <a:r>
                        <a:rPr lang="en-US" i="1" dirty="0" smtClean="0"/>
                        <a:t>Decide on a case-by-case basis</a:t>
                      </a:r>
                    </a:p>
                    <a:p>
                      <a:endParaRPr lang="en-US" dirty="0" smtClean="0"/>
                    </a:p>
                    <a:p>
                      <a:r>
                        <a:rPr lang="en-US" dirty="0" smtClean="0"/>
                        <a:t>based on target public</a:t>
                      </a:r>
                      <a:endParaRPr lang="es-CO" dirty="0"/>
                    </a:p>
                  </a:txBody>
                  <a:tcPr/>
                </a:tc>
              </a:tr>
            </a:tbl>
          </a:graphicData>
        </a:graphic>
      </p:graphicFrame>
      <p:sp>
        <p:nvSpPr>
          <p:cNvPr id="5" name="TextBox 4"/>
          <p:cNvSpPr txBox="1"/>
          <p:nvPr/>
        </p:nvSpPr>
        <p:spPr>
          <a:xfrm>
            <a:off x="-23543" y="6027003"/>
            <a:ext cx="1403648" cy="830997"/>
          </a:xfrm>
          <a:prstGeom prst="rect">
            <a:avLst/>
          </a:prstGeom>
          <a:solidFill>
            <a:srgbClr val="FFFF00"/>
          </a:solidFill>
        </p:spPr>
        <p:txBody>
          <a:bodyPr wrap="square" rtlCol="0">
            <a:spAutoFit/>
          </a:bodyPr>
          <a:lstStyle/>
          <a:p>
            <a:pPr algn="ctr"/>
            <a:r>
              <a:rPr lang="en-US" sz="1600" dirty="0" smtClean="0"/>
              <a:t>FOR ADOPTION BY SCM</a:t>
            </a:r>
            <a:endParaRPr lang="es-CO" sz="1600" dirty="0"/>
          </a:p>
        </p:txBody>
      </p:sp>
    </p:spTree>
    <p:extLst>
      <p:ext uri="{BB962C8B-B14F-4D97-AF65-F5344CB8AC3E}">
        <p14:creationId xmlns:p14="http://schemas.microsoft.com/office/powerpoint/2010/main" val="3962436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220" y="170069"/>
            <a:ext cx="8784976" cy="492443"/>
          </a:xfrm>
          <a:prstGeom prst="rect">
            <a:avLst/>
          </a:prstGeom>
          <a:noFill/>
        </p:spPr>
        <p:txBody>
          <a:bodyPr wrap="square" rtlCol="0">
            <a:spAutoFit/>
          </a:bodyPr>
          <a:lstStyle/>
          <a:p>
            <a:pPr algn="ctr"/>
            <a:r>
              <a:rPr lang="en-US" sz="2600" b="1" dirty="0" smtClean="0"/>
              <a:t>PROJECT REFERENCES &amp; ACKNOWLEDEGEMENTS </a:t>
            </a:r>
          </a:p>
        </p:txBody>
      </p:sp>
      <p:sp>
        <p:nvSpPr>
          <p:cNvPr id="2" name="TextBox 1"/>
          <p:cNvSpPr txBox="1"/>
          <p:nvPr/>
        </p:nvSpPr>
        <p:spPr>
          <a:xfrm>
            <a:off x="755576" y="786026"/>
            <a:ext cx="7632848" cy="523220"/>
          </a:xfrm>
          <a:prstGeom prst="rect">
            <a:avLst/>
          </a:prstGeom>
          <a:noFill/>
        </p:spPr>
        <p:txBody>
          <a:bodyPr wrap="square" rtlCol="0">
            <a:spAutoFit/>
          </a:bodyPr>
          <a:lstStyle/>
          <a:p>
            <a:pPr algn="ctr"/>
            <a:r>
              <a:rPr lang="en-US" sz="2800" b="1" dirty="0">
                <a:solidFill>
                  <a:srgbClr val="0070C0"/>
                </a:solidFill>
              </a:rPr>
              <a:t>GEF Communication and Visibility Policy</a:t>
            </a:r>
            <a:endParaRPr lang="es-CO" sz="2800" b="1" dirty="0">
              <a:solidFill>
                <a:srgbClr val="0070C0"/>
              </a:solidFill>
            </a:endParaRPr>
          </a:p>
        </p:txBody>
      </p:sp>
      <p:pic>
        <p:nvPicPr>
          <p:cNvPr id="3" name="Picture 2"/>
          <p:cNvPicPr>
            <a:picLocks noChangeAspect="1"/>
          </p:cNvPicPr>
          <p:nvPr/>
        </p:nvPicPr>
        <p:blipFill>
          <a:blip r:embed="rId2"/>
          <a:stretch>
            <a:fillRect/>
          </a:stretch>
        </p:blipFill>
        <p:spPr>
          <a:xfrm>
            <a:off x="262794" y="1803041"/>
            <a:ext cx="8726329" cy="4316710"/>
          </a:xfrm>
          <a:prstGeom prst="rect">
            <a:avLst/>
          </a:prstGeom>
        </p:spPr>
      </p:pic>
      <p:sp>
        <p:nvSpPr>
          <p:cNvPr id="5" name="TextBox 4"/>
          <p:cNvSpPr txBox="1"/>
          <p:nvPr/>
        </p:nvSpPr>
        <p:spPr>
          <a:xfrm>
            <a:off x="323528" y="6165304"/>
            <a:ext cx="8706952" cy="523220"/>
          </a:xfrm>
          <a:prstGeom prst="rect">
            <a:avLst/>
          </a:prstGeom>
          <a:noFill/>
        </p:spPr>
        <p:txBody>
          <a:bodyPr wrap="square" rtlCol="0">
            <a:spAutoFit/>
          </a:bodyPr>
          <a:lstStyle/>
          <a:p>
            <a:r>
              <a:rPr lang="es-CO" sz="1400" dirty="0" smtClean="0">
                <a:solidFill>
                  <a:srgbClr val="FF0000"/>
                </a:solidFill>
              </a:rPr>
              <a:t>SEE FOR FULL DETAILS: https</a:t>
            </a:r>
            <a:r>
              <a:rPr lang="es-CO" sz="1400" dirty="0">
                <a:solidFill>
                  <a:srgbClr val="FF0000"/>
                </a:solidFill>
              </a:rPr>
              <a:t>://www.thegef.org/gef/sites/thegef.org/files/documents/C.40.08_Branding_the_GEF%20final_0.pdf</a:t>
            </a:r>
          </a:p>
        </p:txBody>
      </p:sp>
      <p:sp>
        <p:nvSpPr>
          <p:cNvPr id="7" name="TextBox 6"/>
          <p:cNvSpPr txBox="1"/>
          <p:nvPr/>
        </p:nvSpPr>
        <p:spPr>
          <a:xfrm>
            <a:off x="395536" y="1403484"/>
            <a:ext cx="1368152" cy="369332"/>
          </a:xfrm>
          <a:prstGeom prst="rect">
            <a:avLst/>
          </a:prstGeom>
          <a:solidFill>
            <a:srgbClr val="FFFF00"/>
          </a:solidFill>
        </p:spPr>
        <p:txBody>
          <a:bodyPr wrap="square" rtlCol="0">
            <a:spAutoFit/>
          </a:bodyPr>
          <a:lstStyle/>
          <a:p>
            <a:r>
              <a:rPr lang="en-US" b="1" u="sng" dirty="0" smtClean="0"/>
              <a:t>EXTRACT</a:t>
            </a:r>
            <a:endParaRPr lang="es-CO" b="1" u="sng" dirty="0"/>
          </a:p>
        </p:txBody>
      </p:sp>
      <p:sp>
        <p:nvSpPr>
          <p:cNvPr id="8" name="Rectangle 7"/>
          <p:cNvSpPr/>
          <p:nvPr/>
        </p:nvSpPr>
        <p:spPr>
          <a:xfrm>
            <a:off x="1979712" y="3068960"/>
            <a:ext cx="6912768" cy="36004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8"/>
          <p:cNvSpPr/>
          <p:nvPr/>
        </p:nvSpPr>
        <p:spPr>
          <a:xfrm>
            <a:off x="6660233" y="2780668"/>
            <a:ext cx="1320856" cy="36004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angle 9"/>
          <p:cNvSpPr/>
          <p:nvPr/>
        </p:nvSpPr>
        <p:spPr>
          <a:xfrm>
            <a:off x="7085825" y="4788398"/>
            <a:ext cx="1518622" cy="36004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10"/>
          <p:cNvSpPr/>
          <p:nvPr/>
        </p:nvSpPr>
        <p:spPr>
          <a:xfrm>
            <a:off x="377568" y="3284984"/>
            <a:ext cx="2034192" cy="36004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11"/>
          <p:cNvSpPr/>
          <p:nvPr/>
        </p:nvSpPr>
        <p:spPr>
          <a:xfrm>
            <a:off x="6660232" y="3294533"/>
            <a:ext cx="1944215" cy="36004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12"/>
          <p:cNvSpPr/>
          <p:nvPr/>
        </p:nvSpPr>
        <p:spPr>
          <a:xfrm>
            <a:off x="395536" y="3573016"/>
            <a:ext cx="6192688" cy="36004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angle 13"/>
          <p:cNvSpPr/>
          <p:nvPr/>
        </p:nvSpPr>
        <p:spPr>
          <a:xfrm>
            <a:off x="377568" y="4788398"/>
            <a:ext cx="6714712" cy="656826"/>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14"/>
          <p:cNvSpPr/>
          <p:nvPr/>
        </p:nvSpPr>
        <p:spPr>
          <a:xfrm>
            <a:off x="6012160" y="2489106"/>
            <a:ext cx="2520280" cy="36004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41434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001000" cy="685800"/>
          </a:xfrm>
        </p:spPr>
        <p:txBody>
          <a:bodyPr/>
          <a:lstStyle/>
          <a:p>
            <a:r>
              <a:rPr lang="en-US" b="1" dirty="0"/>
              <a:t>B</a:t>
            </a:r>
            <a:r>
              <a:rPr lang="en-US" b="1" dirty="0" smtClean="0"/>
              <a:t>. Publications</a:t>
            </a:r>
            <a:endParaRPr lang="en-US" b="1" dirty="0"/>
          </a:p>
        </p:txBody>
      </p:sp>
      <p:sp>
        <p:nvSpPr>
          <p:cNvPr id="3" name="Text Placeholder 2"/>
          <p:cNvSpPr>
            <a:spLocks noGrp="1"/>
          </p:cNvSpPr>
          <p:nvPr>
            <p:ph type="body" sz="quarter" idx="10"/>
          </p:nvPr>
        </p:nvSpPr>
        <p:spPr>
          <a:xfrm>
            <a:off x="304800" y="2779066"/>
            <a:ext cx="7772400" cy="1324726"/>
          </a:xfrm>
        </p:spPr>
        <p:txBody>
          <a:bodyPr/>
          <a:lstStyle/>
          <a:p>
            <a:pPr marL="0" indent="0">
              <a:buNone/>
            </a:pPr>
            <a:r>
              <a:rPr lang="en-US" sz="1200" dirty="0">
                <a:latin typeface="Myriad Pro"/>
              </a:rPr>
              <a:t>When one or more of the projects in a UNDP or external party publication is a UNDP-supported GEF/LDCF/SCCF-financed project, please use the following guidelines. </a:t>
            </a:r>
            <a:endParaRPr lang="en-US" sz="1200" dirty="0" smtClean="0">
              <a:latin typeface="Myriad Pro"/>
            </a:endParaRPr>
          </a:p>
          <a:p>
            <a:pPr marL="0" indent="0">
              <a:buNone/>
            </a:pPr>
            <a:endParaRPr lang="en-US" sz="600" dirty="0">
              <a:latin typeface="Myriad Pro"/>
            </a:endParaRPr>
          </a:p>
          <a:p>
            <a:pPr indent="-225425"/>
            <a:r>
              <a:rPr lang="en-GB" sz="1200" b="1" dirty="0">
                <a:latin typeface="Myriad Pro"/>
              </a:rPr>
              <a:t>Acknowledgement box</a:t>
            </a:r>
            <a:r>
              <a:rPr lang="en-GB" sz="1200" b="1" i="1" dirty="0">
                <a:latin typeface="Myriad Pro"/>
              </a:rPr>
              <a:t>:  </a:t>
            </a:r>
            <a:r>
              <a:rPr lang="en-GB" sz="1200" dirty="0">
                <a:latin typeface="Myriad Pro"/>
              </a:rPr>
              <a:t>The support provided by UNDP and the GEF/LDCF/SCCF financing of the project(s) should be recognised in an acknowledgement box in the communications material (typically included on the inside cover).  If this is not feasible, then the UNDP support and GEF financing must be acknowledged in the section related to the UNDP-supported GEF-financed project</a:t>
            </a:r>
            <a:r>
              <a:rPr lang="en-GB" sz="1200" dirty="0" smtClean="0">
                <a:latin typeface="Myriad Pro"/>
              </a:rPr>
              <a:t>.</a:t>
            </a:r>
            <a:endParaRPr lang="en-US" sz="1400" dirty="0" smtClean="0">
              <a:latin typeface="Myriad Pro"/>
            </a:endParaRPr>
          </a:p>
        </p:txBody>
      </p:sp>
      <p:sp>
        <p:nvSpPr>
          <p:cNvPr id="4" name="TextBox 3"/>
          <p:cNvSpPr txBox="1"/>
          <p:nvPr/>
        </p:nvSpPr>
        <p:spPr>
          <a:xfrm>
            <a:off x="381000" y="1524000"/>
            <a:ext cx="7696200" cy="1015663"/>
          </a:xfrm>
          <a:prstGeom prst="rect">
            <a:avLst/>
          </a:prstGeom>
          <a:solidFill>
            <a:schemeClr val="accent5">
              <a:lumMod val="50000"/>
            </a:schemeClr>
          </a:solidFill>
          <a:ln>
            <a:noFill/>
          </a:ln>
          <a:effectLst>
            <a:softEdge rad="31750"/>
          </a:effectLst>
        </p:spPr>
        <p:txBody>
          <a:bodyPr wrap="square" rtlCol="0">
            <a:spAutoFit/>
          </a:bodyPr>
          <a:lstStyle/>
          <a:p>
            <a:r>
              <a:rPr lang="en-US" sz="2000" b="1" dirty="0" smtClean="0">
                <a:latin typeface="Myriad Pro"/>
              </a:rPr>
              <a:t>B2. UNDP (outside of UNDP-GEF) or External Party Publications that include UNDP-supported GEF/LDCF/SCCF-financed projects</a:t>
            </a:r>
            <a:r>
              <a:rPr lang="en-US" sz="1400" i="1" dirty="0" smtClean="0">
                <a:latin typeface="Myriad Pro"/>
              </a:rPr>
              <a:t> </a:t>
            </a:r>
            <a:endParaRPr lang="en-US" sz="2000" i="1" dirty="0">
              <a:latin typeface="Myriad Pro"/>
            </a:endParaRPr>
          </a:p>
        </p:txBody>
      </p:sp>
      <p:cxnSp>
        <p:nvCxnSpPr>
          <p:cNvPr id="9" name="Straight Connector 8"/>
          <p:cNvCxnSpPr/>
          <p:nvPr/>
        </p:nvCxnSpPr>
        <p:spPr bwMode="auto">
          <a:xfrm>
            <a:off x="381000" y="1295400"/>
            <a:ext cx="7696200"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6" name="Text Box 3"/>
          <p:cNvSpPr txBox="1">
            <a:spLocks noChangeArrowheads="1"/>
          </p:cNvSpPr>
          <p:nvPr/>
        </p:nvSpPr>
        <p:spPr bwMode="auto">
          <a:xfrm>
            <a:off x="714375" y="4862195"/>
            <a:ext cx="3400425" cy="1843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900" dirty="0">
                <a:solidFill>
                  <a:schemeClr val="bg1"/>
                </a:solidFill>
                <a:effectLst/>
                <a:latin typeface="Myriad Pro"/>
                <a:ea typeface="Times New Roman" panose="02020603050405020304" pitchFamily="18" charset="0"/>
              </a:rPr>
              <a:t>We would like to recognize the many partners who have contributed to the projects outlined in this publication, and thank the Global Environment Facility (</a:t>
            </a:r>
            <a:r>
              <a:rPr lang="en-US" sz="900" u="sng" dirty="0">
                <a:solidFill>
                  <a:schemeClr val="bg1"/>
                </a:solidFill>
                <a:effectLst/>
                <a:latin typeface="Myriad Pro"/>
                <a:ea typeface="Times New Roman" panose="02020603050405020304" pitchFamily="18" charset="0"/>
                <a:hlinkClick r:id="rId3"/>
              </a:rPr>
              <a:t>www.thegef.org</a:t>
            </a:r>
            <a:r>
              <a:rPr lang="en-US" sz="900" dirty="0">
                <a:solidFill>
                  <a:schemeClr val="bg1"/>
                </a:solidFill>
                <a:effectLst/>
                <a:latin typeface="Myriad Pro"/>
                <a:ea typeface="Times New Roman" panose="02020603050405020304" pitchFamily="18" charset="0"/>
              </a:rPr>
              <a:t>) along </a:t>
            </a:r>
            <a:r>
              <a:rPr lang="en-US" sz="900" i="1" dirty="0">
                <a:solidFill>
                  <a:schemeClr val="bg1"/>
                </a:solidFill>
                <a:effectLst/>
                <a:latin typeface="Myriad Pro"/>
                <a:ea typeface="Times New Roman" panose="02020603050405020304" pitchFamily="18" charset="0"/>
              </a:rPr>
              <a:t>with </a:t>
            </a:r>
            <a:r>
              <a:rPr lang="en-US" sz="900" i="1" dirty="0" smtClean="0">
                <a:solidFill>
                  <a:srgbClr val="C00000"/>
                </a:solidFill>
                <a:effectLst/>
                <a:latin typeface="Myriad Pro"/>
                <a:ea typeface="Times New Roman" panose="02020603050405020304" pitchFamily="18" charset="0"/>
              </a:rPr>
              <a:t>[insert </a:t>
            </a:r>
            <a:r>
              <a:rPr lang="en-US" sz="900" i="1" dirty="0">
                <a:solidFill>
                  <a:srgbClr val="C00000"/>
                </a:solidFill>
                <a:effectLst/>
                <a:latin typeface="Myriad Pro"/>
                <a:ea typeface="Times New Roman" panose="02020603050405020304" pitchFamily="18" charset="0"/>
              </a:rPr>
              <a:t>names of other financial </a:t>
            </a:r>
            <a:r>
              <a:rPr lang="en-US" sz="900" i="1" dirty="0" smtClean="0">
                <a:solidFill>
                  <a:srgbClr val="C00000"/>
                </a:solidFill>
                <a:effectLst/>
                <a:latin typeface="Myriad Pro"/>
                <a:ea typeface="Times New Roman" panose="02020603050405020304" pitchFamily="18" charset="0"/>
              </a:rPr>
              <a:t>donors and include logos, as appropriate] </a:t>
            </a:r>
            <a:r>
              <a:rPr lang="en-US" sz="900" dirty="0">
                <a:solidFill>
                  <a:schemeClr val="bg1"/>
                </a:solidFill>
                <a:effectLst/>
                <a:latin typeface="Myriad Pro"/>
                <a:ea typeface="Times New Roman" panose="02020603050405020304" pitchFamily="18" charset="0"/>
              </a:rPr>
              <a:t>for their financial contribution to these projects.</a:t>
            </a:r>
          </a:p>
          <a:p>
            <a:pPr marL="0" marR="0">
              <a:spcBef>
                <a:spcPts val="0"/>
              </a:spcBef>
              <a:spcAft>
                <a:spcPts val="0"/>
              </a:spcAft>
            </a:pPr>
            <a:r>
              <a:rPr lang="en-US" sz="900" i="1" dirty="0">
                <a:solidFill>
                  <a:schemeClr val="bg1"/>
                </a:solidFill>
                <a:effectLst/>
                <a:latin typeface="Myriad Pro"/>
                <a:ea typeface="Times New Roman" panose="02020603050405020304" pitchFamily="18" charset="0"/>
              </a:rPr>
              <a:t> </a:t>
            </a:r>
            <a:endParaRPr lang="en-US" sz="900" dirty="0">
              <a:solidFill>
                <a:schemeClr val="bg1"/>
              </a:solidFill>
              <a:effectLst/>
              <a:latin typeface="Myriad Pro"/>
              <a:ea typeface="Times New Roman" panose="02020603050405020304" pitchFamily="18" charset="0"/>
            </a:endParaRPr>
          </a:p>
          <a:p>
            <a:pPr marL="0" marR="0">
              <a:lnSpc>
                <a:spcPct val="130000"/>
              </a:lnSpc>
              <a:spcBef>
                <a:spcPts val="0"/>
              </a:spcBef>
              <a:spcAft>
                <a:spcPts val="0"/>
              </a:spcAft>
            </a:pPr>
            <a:r>
              <a:rPr lang="en-US" sz="1100" i="1" dirty="0">
                <a:solidFill>
                  <a:schemeClr val="bg1"/>
                </a:solidFill>
                <a:effectLst/>
                <a:latin typeface="Calibri" panose="020F0502020204030204" pitchFamily="34"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a:p>
            <a:pPr marL="0" marR="0">
              <a:lnSpc>
                <a:spcPct val="130000"/>
              </a:lnSpc>
              <a:spcBef>
                <a:spcPts val="0"/>
              </a:spcBef>
              <a:spcAft>
                <a:spcPts val="0"/>
              </a:spcAft>
            </a:pPr>
            <a:r>
              <a:rPr lang="en-US" sz="1100" i="1" dirty="0">
                <a:solidFill>
                  <a:schemeClr val="bg1"/>
                </a:solidFill>
                <a:effectLst/>
                <a:latin typeface="Calibri" panose="020F0502020204030204" pitchFamily="34"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a:p>
            <a:pPr marL="0" marR="0">
              <a:lnSpc>
                <a:spcPct val="130000"/>
              </a:lnSpc>
              <a:spcBef>
                <a:spcPts val="0"/>
              </a:spcBef>
              <a:spcAft>
                <a:spcPts val="0"/>
              </a:spcAft>
            </a:pPr>
            <a:r>
              <a:rPr lang="en-US" sz="1100" i="1" dirty="0">
                <a:solidFill>
                  <a:schemeClr val="bg1"/>
                </a:solidFill>
                <a:effectLst/>
                <a:latin typeface="Calibri" panose="020F0502020204030204" pitchFamily="34"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p:txBody>
      </p:sp>
      <p:pic>
        <p:nvPicPr>
          <p:cNvPr id="7" name="Picture 6" descr="C:\Documents and Settings\nancy.bennet\Local Settings\Temp\_ZCTmp.Dir\GEF-newlogo-short.jpg"/>
          <p:cNvPicPr/>
          <p:nvPr/>
        </p:nvPicPr>
        <p:blipFill>
          <a:blip r:embed="rId4"/>
          <a:srcRect/>
          <a:stretch>
            <a:fillRect/>
          </a:stretch>
        </p:blipFill>
        <p:spPr bwMode="auto">
          <a:xfrm>
            <a:off x="838200" y="5621127"/>
            <a:ext cx="781050" cy="838200"/>
          </a:xfrm>
          <a:prstGeom prst="rect">
            <a:avLst/>
          </a:prstGeom>
          <a:noFill/>
          <a:ln w="9525">
            <a:noFill/>
            <a:miter lim="800000"/>
            <a:headEnd/>
            <a:tailEnd/>
          </a:ln>
        </p:spPr>
      </p:pic>
      <p:sp>
        <p:nvSpPr>
          <p:cNvPr id="5" name="Rectangle 4"/>
          <p:cNvSpPr/>
          <p:nvPr/>
        </p:nvSpPr>
        <p:spPr>
          <a:xfrm>
            <a:off x="647700" y="4230469"/>
            <a:ext cx="3581400" cy="461665"/>
          </a:xfrm>
          <a:prstGeom prst="rect">
            <a:avLst/>
          </a:prstGeom>
        </p:spPr>
        <p:txBody>
          <a:bodyPr wrap="square">
            <a:spAutoFit/>
          </a:bodyPr>
          <a:lstStyle/>
          <a:p>
            <a:pPr marL="169863" marR="0" lvl="1" indent="-168275">
              <a:spcBef>
                <a:spcPts val="0"/>
              </a:spcBef>
              <a:spcAft>
                <a:spcPts val="0"/>
              </a:spcAft>
              <a:buFont typeface="+mj-lt"/>
              <a:buAutoNum type="alphaLcPeriod"/>
            </a:pPr>
            <a:r>
              <a:rPr lang="en-US" sz="1200" b="1" i="1" dirty="0" smtClean="0">
                <a:latin typeface="Myriad Pro"/>
                <a:ea typeface="Times New Roman" panose="02020603050405020304" pitchFamily="18" charset="0"/>
                <a:cs typeface="Times New Roman" panose="02020603050405020304" pitchFamily="18" charset="0"/>
              </a:rPr>
              <a:t>UNDP publication acknowledgement box</a:t>
            </a:r>
            <a:r>
              <a:rPr lang="en-US" sz="1200" dirty="0" smtClean="0">
                <a:latin typeface="Myriad Pro"/>
                <a:ea typeface="Times New Roman" panose="02020603050405020304" pitchFamily="18" charset="0"/>
                <a:cs typeface="Times New Roman" panose="02020603050405020304" pitchFamily="18" charset="0"/>
              </a:rPr>
              <a:t> (to be included in a UNDP-led publication)</a:t>
            </a:r>
            <a:endParaRPr lang="en-US" sz="1000" dirty="0">
              <a:effectLst/>
              <a:latin typeface="Myriad Pro"/>
              <a:ea typeface="Times New Roman" panose="02020603050405020304" pitchFamily="18" charset="0"/>
              <a:cs typeface="Times New Roman" panose="02020603050405020304" pitchFamily="18" charset="0"/>
            </a:endParaRPr>
          </a:p>
        </p:txBody>
      </p:sp>
      <p:sp>
        <p:nvSpPr>
          <p:cNvPr id="8" name="Rectangle 7"/>
          <p:cNvSpPr/>
          <p:nvPr/>
        </p:nvSpPr>
        <p:spPr>
          <a:xfrm>
            <a:off x="4419600" y="4230469"/>
            <a:ext cx="3657600" cy="646331"/>
          </a:xfrm>
          <a:prstGeom prst="rect">
            <a:avLst/>
          </a:prstGeom>
        </p:spPr>
        <p:txBody>
          <a:bodyPr wrap="square">
            <a:spAutoFit/>
          </a:bodyPr>
          <a:lstStyle/>
          <a:p>
            <a:pPr marL="169863" indent="-169863"/>
            <a:r>
              <a:rPr lang="en-US" sz="1200" b="1" i="1" dirty="0" smtClean="0">
                <a:latin typeface="Myriad Pro"/>
                <a:ea typeface="Times New Roman" panose="02020603050405020304" pitchFamily="18" charset="0"/>
                <a:cs typeface="Times New Roman" panose="02020603050405020304" pitchFamily="18" charset="0"/>
              </a:rPr>
              <a:t>b. External </a:t>
            </a:r>
            <a:r>
              <a:rPr lang="en-US" sz="1200" b="1" i="1" dirty="0">
                <a:latin typeface="Myriad Pro"/>
                <a:ea typeface="Times New Roman" panose="02020603050405020304" pitchFamily="18" charset="0"/>
                <a:cs typeface="Times New Roman" panose="02020603050405020304" pitchFamily="18" charset="0"/>
              </a:rPr>
              <a:t>party publication acknowledgement box</a:t>
            </a:r>
            <a:r>
              <a:rPr lang="en-US" sz="1200" dirty="0">
                <a:latin typeface="Myriad Pro"/>
                <a:ea typeface="Times New Roman" panose="02020603050405020304" pitchFamily="18" charset="0"/>
                <a:cs typeface="Times New Roman" panose="02020603050405020304" pitchFamily="18" charset="0"/>
              </a:rPr>
              <a:t> (to be included in publications led by external parties)</a:t>
            </a:r>
            <a:endParaRPr lang="en-US" sz="1200" dirty="0">
              <a:latin typeface="Myriad Pro"/>
            </a:endParaRPr>
          </a:p>
        </p:txBody>
      </p:sp>
      <p:sp>
        <p:nvSpPr>
          <p:cNvPr id="10" name="Text Box 2"/>
          <p:cNvSpPr txBox="1">
            <a:spLocks noChangeArrowheads="1"/>
          </p:cNvSpPr>
          <p:nvPr/>
        </p:nvSpPr>
        <p:spPr bwMode="auto">
          <a:xfrm>
            <a:off x="4478965" y="4862195"/>
            <a:ext cx="3598235" cy="18434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900" dirty="0">
                <a:solidFill>
                  <a:schemeClr val="bg1"/>
                </a:solidFill>
                <a:effectLst/>
                <a:latin typeface="Myriad Pro"/>
                <a:ea typeface="Times New Roman" panose="02020603050405020304" pitchFamily="18" charset="0"/>
              </a:rPr>
              <a:t>We would like to recognize the many partners who have contributed to the projects outlined in this publication, </a:t>
            </a:r>
            <a:r>
              <a:rPr lang="en-US" sz="900" dirty="0" smtClean="0">
                <a:solidFill>
                  <a:schemeClr val="bg1"/>
                </a:solidFill>
                <a:effectLst/>
                <a:latin typeface="Myriad Pro"/>
                <a:ea typeface="Times New Roman" panose="02020603050405020304" pitchFamily="18" charset="0"/>
              </a:rPr>
              <a:t>the </a:t>
            </a:r>
            <a:r>
              <a:rPr lang="en-US" sz="900" dirty="0">
                <a:solidFill>
                  <a:schemeClr val="bg1"/>
                </a:solidFill>
                <a:effectLst/>
                <a:latin typeface="Myriad Pro"/>
                <a:ea typeface="Times New Roman" panose="02020603050405020304" pitchFamily="18" charset="0"/>
              </a:rPr>
              <a:t>United Nation</a:t>
            </a:r>
            <a:r>
              <a:rPr lang="en-US" sz="900" u="sng" dirty="0">
                <a:solidFill>
                  <a:schemeClr val="bg1"/>
                </a:solidFill>
                <a:effectLst/>
                <a:latin typeface="Myriad Pro"/>
                <a:ea typeface="Times New Roman" panose="02020603050405020304" pitchFamily="18" charset="0"/>
              </a:rPr>
              <a:t>s</a:t>
            </a:r>
            <a:r>
              <a:rPr lang="en-US" sz="900" dirty="0">
                <a:solidFill>
                  <a:schemeClr val="bg1"/>
                </a:solidFill>
                <a:effectLst/>
                <a:latin typeface="Myriad Pro"/>
                <a:ea typeface="Times New Roman" panose="02020603050405020304" pitchFamily="18" charset="0"/>
              </a:rPr>
              <a:t> Development Programme (</a:t>
            </a:r>
            <a:r>
              <a:rPr lang="en-US" sz="900" u="sng" dirty="0">
                <a:solidFill>
                  <a:schemeClr val="bg1"/>
                </a:solidFill>
                <a:effectLst/>
                <a:latin typeface="Myriad Pro"/>
                <a:ea typeface="Times New Roman" panose="02020603050405020304" pitchFamily="18" charset="0"/>
                <a:hlinkClick r:id="rId5"/>
              </a:rPr>
              <a:t>www.undp.org</a:t>
            </a:r>
            <a:r>
              <a:rPr lang="en-US" sz="900" dirty="0">
                <a:solidFill>
                  <a:schemeClr val="bg1"/>
                </a:solidFill>
                <a:effectLst/>
                <a:latin typeface="Myriad Pro"/>
                <a:ea typeface="Times New Roman" panose="02020603050405020304" pitchFamily="18" charset="0"/>
              </a:rPr>
              <a:t>) and the Global Environment Facility (</a:t>
            </a:r>
            <a:r>
              <a:rPr lang="en-US" sz="900" u="sng" dirty="0">
                <a:solidFill>
                  <a:schemeClr val="bg1"/>
                </a:solidFill>
                <a:effectLst/>
                <a:latin typeface="Myriad Pro"/>
                <a:ea typeface="Times New Roman" panose="02020603050405020304" pitchFamily="18" charset="0"/>
                <a:hlinkClick r:id="rId3"/>
              </a:rPr>
              <a:t>www.thegef.org</a:t>
            </a:r>
            <a:r>
              <a:rPr lang="en-US" sz="900" dirty="0">
                <a:solidFill>
                  <a:schemeClr val="bg1"/>
                </a:solidFill>
                <a:effectLst/>
                <a:latin typeface="Myriad Pro"/>
                <a:ea typeface="Times New Roman" panose="02020603050405020304" pitchFamily="18" charset="0"/>
              </a:rPr>
              <a:t>) along with </a:t>
            </a:r>
            <a:r>
              <a:rPr lang="en-US" sz="900" dirty="0" smtClean="0">
                <a:solidFill>
                  <a:srgbClr val="C00000"/>
                </a:solidFill>
                <a:effectLst/>
                <a:latin typeface="Myriad Pro"/>
                <a:ea typeface="Times New Roman" panose="02020603050405020304" pitchFamily="18" charset="0"/>
              </a:rPr>
              <a:t>[</a:t>
            </a:r>
            <a:r>
              <a:rPr lang="en-US" sz="900" i="1" dirty="0" smtClean="0">
                <a:solidFill>
                  <a:srgbClr val="C00000"/>
                </a:solidFill>
                <a:effectLst/>
                <a:latin typeface="Myriad Pro"/>
                <a:ea typeface="Times New Roman" panose="02020603050405020304" pitchFamily="18" charset="0"/>
              </a:rPr>
              <a:t>insert </a:t>
            </a:r>
            <a:r>
              <a:rPr lang="en-US" sz="900" i="1" dirty="0">
                <a:solidFill>
                  <a:srgbClr val="C00000"/>
                </a:solidFill>
                <a:effectLst/>
                <a:latin typeface="Myriad Pro"/>
                <a:ea typeface="Times New Roman" panose="02020603050405020304" pitchFamily="18" charset="0"/>
              </a:rPr>
              <a:t>names of other financial </a:t>
            </a:r>
            <a:r>
              <a:rPr lang="en-US" sz="900" i="1" dirty="0" smtClean="0">
                <a:solidFill>
                  <a:srgbClr val="C00000"/>
                </a:solidFill>
                <a:effectLst/>
                <a:latin typeface="Myriad Pro"/>
                <a:ea typeface="Times New Roman" panose="02020603050405020304" pitchFamily="18" charset="0"/>
              </a:rPr>
              <a:t>donors and include logos, as appropriate] </a:t>
            </a:r>
            <a:r>
              <a:rPr lang="en-US" sz="900" dirty="0">
                <a:solidFill>
                  <a:schemeClr val="bg1"/>
                </a:solidFill>
                <a:effectLst/>
                <a:latin typeface="Myriad Pro"/>
                <a:ea typeface="Times New Roman" panose="02020603050405020304" pitchFamily="18" charset="0"/>
              </a:rPr>
              <a:t>for their support and financial contribution to these projects.</a:t>
            </a:r>
            <a:endParaRPr lang="en-US" sz="1000" dirty="0">
              <a:solidFill>
                <a:schemeClr val="bg1"/>
              </a:solidFill>
              <a:effectLst/>
              <a:latin typeface="Myriad Pro"/>
              <a:ea typeface="Times New Roman" panose="02020603050405020304" pitchFamily="18" charset="0"/>
            </a:endParaRPr>
          </a:p>
          <a:p>
            <a:pPr marL="0" marR="0">
              <a:spcBef>
                <a:spcPts val="0"/>
              </a:spcBef>
              <a:spcAft>
                <a:spcPts val="0"/>
              </a:spcAft>
            </a:pPr>
            <a:r>
              <a:rPr lang="en-US" sz="1000" dirty="0">
                <a:solidFill>
                  <a:schemeClr val="bg1"/>
                </a:solidFill>
                <a:effectLst/>
                <a:latin typeface="Calibri" panose="020F0502020204030204" pitchFamily="34" charset="0"/>
                <a:ea typeface="Times New Roman" panose="02020603050405020304" pitchFamily="18" charset="0"/>
              </a:rPr>
              <a:t> </a:t>
            </a:r>
            <a:endParaRPr lang="en-US" sz="105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50" i="1" dirty="0">
                <a:solidFill>
                  <a:schemeClr val="bg1"/>
                </a:solidFill>
                <a:effectLst/>
                <a:latin typeface="Calibri" panose="020F0502020204030204" pitchFamily="34" charset="0"/>
                <a:ea typeface="Times New Roman" panose="02020603050405020304" pitchFamily="18" charset="0"/>
              </a:rPr>
              <a:t> </a:t>
            </a:r>
            <a:endParaRPr lang="en-US" sz="1100" dirty="0">
              <a:solidFill>
                <a:schemeClr val="bg1"/>
              </a:solidFill>
              <a:effectLst/>
              <a:latin typeface="Times New Roman" panose="02020603050405020304" pitchFamily="18" charset="0"/>
              <a:ea typeface="Times New Roman" panose="02020603050405020304" pitchFamily="18" charset="0"/>
            </a:endParaRPr>
          </a:p>
          <a:p>
            <a:pPr marL="0" marR="0">
              <a:lnSpc>
                <a:spcPct val="130000"/>
              </a:lnSpc>
              <a:spcBef>
                <a:spcPts val="0"/>
              </a:spcBef>
              <a:spcAft>
                <a:spcPts val="0"/>
              </a:spcAft>
            </a:pPr>
            <a:r>
              <a:rPr lang="en-US" sz="1050" i="1" dirty="0">
                <a:solidFill>
                  <a:schemeClr val="bg1"/>
                </a:solidFill>
                <a:effectLst/>
                <a:latin typeface="Calibri" panose="020F0502020204030204" pitchFamily="34" charset="0"/>
                <a:ea typeface="Times New Roman" panose="02020603050405020304" pitchFamily="18" charset="0"/>
              </a:rPr>
              <a:t> </a:t>
            </a:r>
            <a:endParaRPr lang="en-US" sz="1100" dirty="0">
              <a:solidFill>
                <a:schemeClr val="bg1"/>
              </a:solidFill>
              <a:effectLst/>
              <a:latin typeface="Times New Roman" panose="02020603050405020304" pitchFamily="18" charset="0"/>
              <a:ea typeface="Times New Roman" panose="02020603050405020304" pitchFamily="18" charset="0"/>
            </a:endParaRPr>
          </a:p>
          <a:p>
            <a:pPr marL="0" marR="0">
              <a:lnSpc>
                <a:spcPct val="130000"/>
              </a:lnSpc>
              <a:spcBef>
                <a:spcPts val="0"/>
              </a:spcBef>
              <a:spcAft>
                <a:spcPts val="0"/>
              </a:spcAft>
            </a:pPr>
            <a:r>
              <a:rPr lang="en-US" sz="1100" i="1" dirty="0">
                <a:solidFill>
                  <a:schemeClr val="bg1"/>
                </a:solidFill>
                <a:effectLst/>
                <a:latin typeface="Calibri" panose="020F0502020204030204" pitchFamily="34"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a:p>
            <a:pPr marL="0" marR="0">
              <a:lnSpc>
                <a:spcPct val="130000"/>
              </a:lnSpc>
              <a:spcBef>
                <a:spcPts val="0"/>
              </a:spcBef>
              <a:spcAft>
                <a:spcPts val="0"/>
              </a:spcAft>
            </a:pPr>
            <a:r>
              <a:rPr lang="en-US" sz="1100" i="1" dirty="0">
                <a:solidFill>
                  <a:schemeClr val="bg1"/>
                </a:solidFill>
                <a:effectLst/>
                <a:latin typeface="Calibri" panose="020F0502020204030204" pitchFamily="34"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10"/>
          <p:cNvPicPr/>
          <p:nvPr/>
        </p:nvPicPr>
        <p:blipFill>
          <a:blip r:embed="rId6" cstate="print"/>
          <a:srcRect l="36538" t="28457" r="29167" b="10822"/>
          <a:stretch>
            <a:fillRect/>
          </a:stretch>
        </p:blipFill>
        <p:spPr bwMode="auto">
          <a:xfrm>
            <a:off x="4686300" y="5771544"/>
            <a:ext cx="533400" cy="802005"/>
          </a:xfrm>
          <a:prstGeom prst="rect">
            <a:avLst/>
          </a:prstGeom>
          <a:noFill/>
          <a:ln w="9525">
            <a:noFill/>
            <a:miter lim="800000"/>
            <a:headEnd/>
            <a:tailEnd/>
          </a:ln>
        </p:spPr>
      </p:pic>
      <p:pic>
        <p:nvPicPr>
          <p:cNvPr id="12" name="Picture 11" descr="C:\Documents and Settings\nancy.bennet\Local Settings\Temp\_ZCTmp.Dir\GEF-newlogo-short.jpg"/>
          <p:cNvPicPr/>
          <p:nvPr/>
        </p:nvPicPr>
        <p:blipFill>
          <a:blip r:embed="rId4"/>
          <a:srcRect/>
          <a:stretch>
            <a:fillRect/>
          </a:stretch>
        </p:blipFill>
        <p:spPr bwMode="auto">
          <a:xfrm>
            <a:off x="5219700" y="5867746"/>
            <a:ext cx="550235" cy="586265"/>
          </a:xfrm>
          <a:prstGeom prst="rect">
            <a:avLst/>
          </a:prstGeom>
          <a:noFill/>
          <a:ln w="9525">
            <a:noFill/>
            <a:miter lim="800000"/>
            <a:headEnd/>
            <a:tailEnd/>
          </a:ln>
        </p:spPr>
      </p:pic>
      <p:sp>
        <p:nvSpPr>
          <p:cNvPr id="13" name="TextBox 12"/>
          <p:cNvSpPr txBox="1"/>
          <p:nvPr/>
        </p:nvSpPr>
        <p:spPr>
          <a:xfrm>
            <a:off x="755576" y="38279"/>
            <a:ext cx="7848872" cy="523220"/>
          </a:xfrm>
          <a:prstGeom prst="rect">
            <a:avLst/>
          </a:prstGeom>
          <a:noFill/>
        </p:spPr>
        <p:txBody>
          <a:bodyPr wrap="square" rtlCol="0">
            <a:spAutoFit/>
          </a:bodyPr>
          <a:lstStyle/>
          <a:p>
            <a:pPr algn="ctr"/>
            <a:r>
              <a:rPr lang="en-US" sz="2800" b="1" dirty="0" smtClean="0">
                <a:solidFill>
                  <a:srgbClr val="0070C0"/>
                </a:solidFill>
              </a:rPr>
              <a:t>UNDP </a:t>
            </a:r>
            <a:r>
              <a:rPr lang="en-US" sz="2800" b="1" dirty="0">
                <a:solidFill>
                  <a:srgbClr val="0070C0"/>
                </a:solidFill>
              </a:rPr>
              <a:t>Communication </a:t>
            </a:r>
            <a:r>
              <a:rPr lang="en-US" sz="2800" b="1" dirty="0" smtClean="0">
                <a:solidFill>
                  <a:srgbClr val="0070C0"/>
                </a:solidFill>
              </a:rPr>
              <a:t>&amp; </a:t>
            </a:r>
            <a:r>
              <a:rPr lang="en-US" sz="2800" b="1" dirty="0" smtClean="0">
                <a:solidFill>
                  <a:srgbClr val="0070C0"/>
                </a:solidFill>
              </a:rPr>
              <a:t>Branding Guidance</a:t>
            </a:r>
            <a:endParaRPr lang="es-CO" sz="2800" b="1" dirty="0">
              <a:solidFill>
                <a:srgbClr val="0070C0"/>
              </a:solidFill>
            </a:endParaRPr>
          </a:p>
        </p:txBody>
      </p:sp>
    </p:spTree>
    <p:extLst>
      <p:ext uri="{BB962C8B-B14F-4D97-AF65-F5344CB8AC3E}">
        <p14:creationId xmlns:p14="http://schemas.microsoft.com/office/powerpoint/2010/main" val="3200555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001000" cy="685800"/>
          </a:xfrm>
        </p:spPr>
        <p:txBody>
          <a:bodyPr/>
          <a:lstStyle/>
          <a:p>
            <a:r>
              <a:rPr lang="en-US" b="1" dirty="0"/>
              <a:t>B</a:t>
            </a:r>
            <a:r>
              <a:rPr lang="en-US" b="1" dirty="0" smtClean="0"/>
              <a:t>. Publications</a:t>
            </a:r>
            <a:endParaRPr lang="en-US" b="1" dirty="0"/>
          </a:p>
        </p:txBody>
      </p:sp>
      <p:sp>
        <p:nvSpPr>
          <p:cNvPr id="3" name="Text Placeholder 2"/>
          <p:cNvSpPr>
            <a:spLocks noGrp="1"/>
          </p:cNvSpPr>
          <p:nvPr>
            <p:ph type="body" sz="quarter" idx="10"/>
          </p:nvPr>
        </p:nvSpPr>
        <p:spPr>
          <a:xfrm>
            <a:off x="304800" y="2169466"/>
            <a:ext cx="7772400" cy="4536134"/>
          </a:xfrm>
        </p:spPr>
        <p:txBody>
          <a:bodyPr/>
          <a:lstStyle/>
          <a:p>
            <a:pPr marL="0" indent="0">
              <a:spcBef>
                <a:spcPts val="0"/>
              </a:spcBef>
              <a:spcAft>
                <a:spcPts val="1000"/>
              </a:spcAft>
              <a:buNone/>
              <a:tabLst>
                <a:tab pos="5429250" algn="l"/>
              </a:tabLst>
            </a:pPr>
            <a:r>
              <a:rPr lang="en-US" sz="1400" dirty="0">
                <a:latin typeface="Myriad Pro"/>
              </a:rPr>
              <a:t>All communications products featuring UNDP-supported and GEF-financed </a:t>
            </a:r>
            <a:r>
              <a:rPr lang="en-US" sz="1400" dirty="0" smtClean="0">
                <a:latin typeface="Myriad Pro"/>
              </a:rPr>
              <a:t>projects — including </a:t>
            </a:r>
            <a:r>
              <a:rPr lang="en-US" sz="1400" dirty="0">
                <a:latin typeface="Myriad Pro"/>
              </a:rPr>
              <a:t>videos, brochures, reports, COP flyers, etc. (portfolio- or project-level</a:t>
            </a:r>
            <a:r>
              <a:rPr lang="en-US" sz="1400" dirty="0" smtClean="0">
                <a:latin typeface="Myriad Pro"/>
              </a:rPr>
              <a:t>) — must </a:t>
            </a:r>
            <a:r>
              <a:rPr lang="en-US" sz="1400" dirty="0">
                <a:latin typeface="Myriad Pro"/>
              </a:rPr>
              <a:t>follow UNDP and GEF guidelines.  Other donors and partners should also be </a:t>
            </a:r>
            <a:r>
              <a:rPr lang="en-US" sz="1400" dirty="0" smtClean="0">
                <a:latin typeface="Myriad Pro"/>
              </a:rPr>
              <a:t>acknowledged</a:t>
            </a:r>
            <a:r>
              <a:rPr lang="en-US" sz="1400" dirty="0">
                <a:latin typeface="Myriad Pro"/>
              </a:rPr>
              <a:t> </a:t>
            </a:r>
            <a:r>
              <a:rPr lang="en-US" sz="1400" dirty="0" smtClean="0">
                <a:latin typeface="Myriad Pro"/>
              </a:rPr>
              <a:t>according to their guidelines.</a:t>
            </a:r>
            <a:endParaRPr lang="en-US" sz="1400" dirty="0">
              <a:latin typeface="Myriad Pro"/>
            </a:endParaRPr>
          </a:p>
          <a:p>
            <a:pPr lvl="0">
              <a:spcBef>
                <a:spcPts val="0"/>
              </a:spcBef>
              <a:spcAft>
                <a:spcPts val="600"/>
              </a:spcAft>
            </a:pPr>
            <a:r>
              <a:rPr lang="en-GB" sz="1400" dirty="0">
                <a:latin typeface="Myriad Pro"/>
              </a:rPr>
              <a:t>See </a:t>
            </a:r>
            <a:r>
              <a:rPr lang="en-GB" sz="1400" u="sng" dirty="0">
                <a:latin typeface="Myriad Pro"/>
                <a:hlinkClick r:id="rId3"/>
              </a:rPr>
              <a:t>Enhancing the Visibility of the GEF</a:t>
            </a:r>
            <a:r>
              <a:rPr lang="en-GB" sz="1400" dirty="0">
                <a:latin typeface="Myriad Pro"/>
              </a:rPr>
              <a:t> </a:t>
            </a:r>
            <a:r>
              <a:rPr lang="en-GB" sz="1400" dirty="0" smtClean="0">
                <a:latin typeface="Myriad Pro"/>
              </a:rPr>
              <a:t>and </a:t>
            </a:r>
            <a:r>
              <a:rPr lang="en-GB" sz="1400" u="sng" dirty="0">
                <a:latin typeface="Myriad Pro"/>
                <a:hlinkClick r:id="rId4"/>
              </a:rPr>
              <a:t>UNDP Communications Toolkit</a:t>
            </a:r>
            <a:endParaRPr lang="en-US" sz="1400" dirty="0">
              <a:latin typeface="Myriad Pro"/>
            </a:endParaRPr>
          </a:p>
          <a:p>
            <a:pPr lvl="0">
              <a:spcBef>
                <a:spcPts val="0"/>
              </a:spcBef>
              <a:spcAft>
                <a:spcPts val="600"/>
              </a:spcAft>
            </a:pPr>
            <a:r>
              <a:rPr lang="en-GB" sz="1400" b="1" dirty="0">
                <a:latin typeface="Myriad Pro"/>
              </a:rPr>
              <a:t>Logos</a:t>
            </a:r>
            <a:r>
              <a:rPr lang="en-GB" sz="1400" dirty="0">
                <a:latin typeface="Myriad Pro"/>
              </a:rPr>
              <a:t>:  The UNDP and GEF logos (</a:t>
            </a:r>
            <a:r>
              <a:rPr lang="en-GB" sz="1400" dirty="0" smtClean="0">
                <a:latin typeface="Myriad Pro"/>
              </a:rPr>
              <a:t>and </a:t>
            </a:r>
            <a:r>
              <a:rPr lang="en-GB" sz="1400" dirty="0">
                <a:latin typeface="Myriad Pro"/>
              </a:rPr>
              <a:t>other partner/donor logos, as appropriate) should appear on all project communication materials.  Please be sure to obtain permission for logo use when required.</a:t>
            </a:r>
            <a:endParaRPr lang="en-US" sz="1400" dirty="0">
              <a:latin typeface="Myriad Pro"/>
            </a:endParaRPr>
          </a:p>
          <a:p>
            <a:pPr lvl="0">
              <a:spcBef>
                <a:spcPts val="0"/>
              </a:spcBef>
              <a:spcAft>
                <a:spcPts val="600"/>
              </a:spcAft>
            </a:pPr>
            <a:r>
              <a:rPr lang="en-GB" sz="1400" b="1" dirty="0">
                <a:latin typeface="Myriad Pro"/>
              </a:rPr>
              <a:t>Editing: </a:t>
            </a:r>
            <a:r>
              <a:rPr lang="en-GB" sz="1400" dirty="0" smtClean="0">
                <a:latin typeface="Myriad Pro"/>
              </a:rPr>
              <a:t>All types of </a:t>
            </a:r>
            <a:r>
              <a:rPr lang="en-GB" sz="1400" dirty="0">
                <a:latin typeface="Myriad Pro"/>
              </a:rPr>
              <a:t>p</a:t>
            </a:r>
            <a:r>
              <a:rPr lang="en-GB" sz="1400" dirty="0" smtClean="0">
                <a:latin typeface="Myriad Pro"/>
              </a:rPr>
              <a:t>roducts should </a:t>
            </a:r>
            <a:r>
              <a:rPr lang="en-US" sz="1400" dirty="0" smtClean="0">
                <a:latin typeface="Myriad Pro"/>
              </a:rPr>
              <a:t>go through substantive editing, copy editing, and proofreading</a:t>
            </a:r>
            <a:endParaRPr lang="en-US" sz="1400" dirty="0">
              <a:latin typeface="Myriad Pro"/>
            </a:endParaRPr>
          </a:p>
          <a:p>
            <a:pPr lvl="0">
              <a:spcBef>
                <a:spcPts val="0"/>
              </a:spcBef>
              <a:spcAft>
                <a:spcPts val="600"/>
              </a:spcAft>
            </a:pPr>
            <a:r>
              <a:rPr lang="en-GB" sz="1400" b="1" dirty="0">
                <a:latin typeface="Myriad Pro"/>
              </a:rPr>
              <a:t>Examples of products:</a:t>
            </a:r>
            <a:endParaRPr lang="en-US" sz="1400" dirty="0">
              <a:latin typeface="Myriad Pro"/>
            </a:endParaRPr>
          </a:p>
          <a:p>
            <a:pPr marL="690563" lvl="0" indent="-236538">
              <a:spcBef>
                <a:spcPts val="0"/>
              </a:spcBef>
              <a:spcAft>
                <a:spcPts val="600"/>
              </a:spcAft>
            </a:pPr>
            <a:r>
              <a:rPr lang="en-GB" sz="1400" dirty="0">
                <a:latin typeface="Myriad Pro"/>
              </a:rPr>
              <a:t>VIDEOS: For videos about UNDP-supported GEF-financed </a:t>
            </a:r>
            <a:r>
              <a:rPr lang="en-GB" sz="1400" dirty="0" smtClean="0">
                <a:latin typeface="Myriad Pro"/>
              </a:rPr>
              <a:t>projects, </a:t>
            </a:r>
            <a:r>
              <a:rPr lang="en-GB" sz="1400" dirty="0">
                <a:latin typeface="Myriad Pro"/>
              </a:rPr>
              <a:t>the UNDP and GEF logos must appear at the beginning and/or the end of the video.  Where space permits, both the UNDP </a:t>
            </a:r>
            <a:r>
              <a:rPr lang="en-GB" sz="1400" dirty="0" smtClean="0">
                <a:latin typeface="Myriad Pro"/>
              </a:rPr>
              <a:t>boilerplate </a:t>
            </a:r>
            <a:r>
              <a:rPr lang="en-GB" sz="1400" dirty="0">
                <a:latin typeface="Myriad Pro"/>
              </a:rPr>
              <a:t>text and the GEF </a:t>
            </a:r>
            <a:r>
              <a:rPr lang="en-GB" sz="1400" dirty="0" smtClean="0">
                <a:latin typeface="Myriad Pro"/>
              </a:rPr>
              <a:t>boilerplate </a:t>
            </a:r>
            <a:r>
              <a:rPr lang="en-GB" sz="1400" dirty="0">
                <a:latin typeface="Myriad Pro"/>
              </a:rPr>
              <a:t>text should </a:t>
            </a:r>
            <a:r>
              <a:rPr lang="en-GB" sz="1400" dirty="0" smtClean="0">
                <a:latin typeface="Myriad Pro"/>
              </a:rPr>
              <a:t>also appear </a:t>
            </a:r>
            <a:r>
              <a:rPr lang="en-GB" sz="1400" dirty="0">
                <a:latin typeface="Myriad Pro"/>
              </a:rPr>
              <a:t>in the </a:t>
            </a:r>
            <a:r>
              <a:rPr lang="en-GB" sz="1400" dirty="0" smtClean="0">
                <a:latin typeface="Myriad Pro"/>
              </a:rPr>
              <a:t>video.  </a:t>
            </a:r>
            <a:r>
              <a:rPr lang="en-GB" sz="1400" dirty="0">
                <a:latin typeface="Myriad Pro"/>
              </a:rPr>
              <a:t>View a sample video </a:t>
            </a:r>
            <a:r>
              <a:rPr lang="en-GB" sz="1400" u="sng" dirty="0">
                <a:latin typeface="Myriad Pro"/>
                <a:hlinkClick r:id="rId5"/>
              </a:rPr>
              <a:t>here</a:t>
            </a:r>
            <a:r>
              <a:rPr lang="en-GB" sz="1400" dirty="0">
                <a:latin typeface="Myriad Pro"/>
              </a:rPr>
              <a:t> </a:t>
            </a:r>
            <a:r>
              <a:rPr lang="en-GB" sz="1400" i="1" dirty="0" smtClean="0">
                <a:latin typeface="Myriad Pro"/>
              </a:rPr>
              <a:t>(</a:t>
            </a:r>
            <a:r>
              <a:rPr lang="en-GB" sz="1400" i="1" dirty="0">
                <a:latin typeface="Myriad Pro"/>
              </a:rPr>
              <a:t>UNDP and GEF logos appear at the end).</a:t>
            </a:r>
            <a:endParaRPr lang="en-US" sz="1400" i="1" dirty="0">
              <a:latin typeface="Myriad Pro"/>
            </a:endParaRPr>
          </a:p>
          <a:p>
            <a:pPr marL="690563" lvl="0" indent="-236538">
              <a:spcBef>
                <a:spcPts val="0"/>
              </a:spcBef>
              <a:spcAft>
                <a:spcPts val="600"/>
              </a:spcAft>
            </a:pPr>
            <a:r>
              <a:rPr lang="en-GB" sz="1400" dirty="0" smtClean="0">
                <a:latin typeface="Myriad Pro"/>
              </a:rPr>
              <a:t>NEWSLETTERS</a:t>
            </a:r>
            <a:r>
              <a:rPr lang="en-GB" sz="1400" dirty="0">
                <a:latin typeface="Myriad Pro"/>
              </a:rPr>
              <a:t>: </a:t>
            </a:r>
            <a:r>
              <a:rPr lang="en-GB" sz="1400" dirty="0" smtClean="0">
                <a:latin typeface="Myriad Pro"/>
                <a:hlinkClick r:id="rId6"/>
              </a:rPr>
              <a:t>example</a:t>
            </a:r>
            <a:r>
              <a:rPr lang="en-GB" sz="1400" i="1" dirty="0" smtClean="0">
                <a:latin typeface="Myriad Pro"/>
              </a:rPr>
              <a:t> (UNDP logo at top, partner logos listed at bottom)</a:t>
            </a:r>
            <a:endParaRPr lang="en-US" sz="1400" dirty="0">
              <a:latin typeface="Myriad Pro"/>
            </a:endParaRPr>
          </a:p>
          <a:p>
            <a:pPr marL="690563" indent="-236538">
              <a:spcBef>
                <a:spcPts val="0"/>
              </a:spcBef>
              <a:spcAft>
                <a:spcPts val="600"/>
              </a:spcAft>
            </a:pPr>
            <a:r>
              <a:rPr lang="en-US" sz="1400" dirty="0" smtClean="0">
                <a:latin typeface="Myriad Pro"/>
              </a:rPr>
              <a:t>PRESENTATIONS: Standard </a:t>
            </a:r>
            <a:r>
              <a:rPr lang="en-US" sz="1400" dirty="0">
                <a:latin typeface="Myriad Pro"/>
              </a:rPr>
              <a:t>UNDP </a:t>
            </a:r>
            <a:r>
              <a:rPr lang="en-US" sz="1400" dirty="0" err="1">
                <a:latin typeface="Myriad Pro"/>
              </a:rPr>
              <a:t>ppt</a:t>
            </a:r>
            <a:r>
              <a:rPr lang="en-US" sz="1400" dirty="0">
                <a:latin typeface="Myriad Pro"/>
              </a:rPr>
              <a:t> </a:t>
            </a:r>
            <a:r>
              <a:rPr lang="en-US" sz="1400" dirty="0" smtClean="0">
                <a:latin typeface="Myriad Pro"/>
              </a:rPr>
              <a:t>templates are available in English, French, and Spanish on the </a:t>
            </a:r>
            <a:r>
              <a:rPr lang="en-US" sz="1400" dirty="0" smtClean="0">
                <a:latin typeface="Myriad Pro"/>
                <a:hlinkClick r:id="rId7"/>
              </a:rPr>
              <a:t>UNDP Logo &amp; Tagline portal  </a:t>
            </a:r>
            <a:endParaRPr lang="en-US" sz="1400" dirty="0">
              <a:latin typeface="Myriad Pro"/>
            </a:endParaRPr>
          </a:p>
          <a:p>
            <a:pPr marL="690563" indent="-236538">
              <a:spcBef>
                <a:spcPts val="0"/>
              </a:spcBef>
              <a:spcAft>
                <a:spcPts val="1000"/>
              </a:spcAft>
              <a:buNone/>
              <a:tabLst>
                <a:tab pos="5429250" algn="l"/>
              </a:tabLst>
            </a:pPr>
            <a:endParaRPr lang="en-US" sz="1400" dirty="0" smtClean="0">
              <a:latin typeface="Myriad Pro"/>
            </a:endParaRPr>
          </a:p>
        </p:txBody>
      </p:sp>
      <p:sp>
        <p:nvSpPr>
          <p:cNvPr id="4" name="TextBox 3"/>
          <p:cNvSpPr txBox="1"/>
          <p:nvPr/>
        </p:nvSpPr>
        <p:spPr>
          <a:xfrm>
            <a:off x="381000" y="1524000"/>
            <a:ext cx="7696200" cy="400110"/>
          </a:xfrm>
          <a:prstGeom prst="rect">
            <a:avLst/>
          </a:prstGeom>
          <a:solidFill>
            <a:schemeClr val="accent5">
              <a:lumMod val="50000"/>
            </a:schemeClr>
          </a:solidFill>
          <a:ln>
            <a:noFill/>
          </a:ln>
          <a:effectLst>
            <a:softEdge rad="31750"/>
          </a:effectLst>
        </p:spPr>
        <p:txBody>
          <a:bodyPr wrap="square" rtlCol="0">
            <a:spAutoFit/>
          </a:bodyPr>
          <a:lstStyle/>
          <a:p>
            <a:r>
              <a:rPr lang="en-US" sz="2000" b="1" dirty="0" smtClean="0">
                <a:latin typeface="Myriad Pro"/>
              </a:rPr>
              <a:t>B3. Other Products</a:t>
            </a:r>
            <a:r>
              <a:rPr lang="en-US" sz="1400" i="1" dirty="0" smtClean="0">
                <a:latin typeface="Myriad Pro"/>
              </a:rPr>
              <a:t> </a:t>
            </a:r>
            <a:endParaRPr lang="en-US" sz="2000" i="1" dirty="0">
              <a:latin typeface="Myriad Pro"/>
            </a:endParaRPr>
          </a:p>
        </p:txBody>
      </p:sp>
      <p:cxnSp>
        <p:nvCxnSpPr>
          <p:cNvPr id="9" name="Straight Connector 8"/>
          <p:cNvCxnSpPr/>
          <p:nvPr/>
        </p:nvCxnSpPr>
        <p:spPr bwMode="auto">
          <a:xfrm>
            <a:off x="381000" y="1295400"/>
            <a:ext cx="7696200"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7" name="TextBox 6"/>
          <p:cNvSpPr txBox="1"/>
          <p:nvPr/>
        </p:nvSpPr>
        <p:spPr>
          <a:xfrm>
            <a:off x="755576" y="38279"/>
            <a:ext cx="7848872" cy="523220"/>
          </a:xfrm>
          <a:prstGeom prst="rect">
            <a:avLst/>
          </a:prstGeom>
          <a:noFill/>
        </p:spPr>
        <p:txBody>
          <a:bodyPr wrap="square" rtlCol="0">
            <a:spAutoFit/>
          </a:bodyPr>
          <a:lstStyle/>
          <a:p>
            <a:pPr algn="ctr"/>
            <a:r>
              <a:rPr lang="en-US" sz="2800" b="1" dirty="0" smtClean="0">
                <a:solidFill>
                  <a:srgbClr val="0070C0"/>
                </a:solidFill>
              </a:rPr>
              <a:t>UNDP </a:t>
            </a:r>
            <a:r>
              <a:rPr lang="en-US" sz="2800" b="1" dirty="0">
                <a:solidFill>
                  <a:srgbClr val="0070C0"/>
                </a:solidFill>
              </a:rPr>
              <a:t>Communication </a:t>
            </a:r>
            <a:r>
              <a:rPr lang="en-US" sz="2800" b="1" dirty="0" smtClean="0">
                <a:solidFill>
                  <a:srgbClr val="0070C0"/>
                </a:solidFill>
              </a:rPr>
              <a:t>&amp; </a:t>
            </a:r>
            <a:r>
              <a:rPr lang="en-US" sz="2800" b="1" dirty="0" smtClean="0">
                <a:solidFill>
                  <a:srgbClr val="0070C0"/>
                </a:solidFill>
              </a:rPr>
              <a:t>Branding Guidance</a:t>
            </a:r>
            <a:endParaRPr lang="es-CO" sz="2800" b="1" dirty="0">
              <a:solidFill>
                <a:srgbClr val="0070C0"/>
              </a:solidFill>
            </a:endParaRPr>
          </a:p>
        </p:txBody>
      </p:sp>
    </p:spTree>
    <p:extLst>
      <p:ext uri="{BB962C8B-B14F-4D97-AF65-F5344CB8AC3E}">
        <p14:creationId xmlns:p14="http://schemas.microsoft.com/office/powerpoint/2010/main" val="3978295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9552" y="1228938"/>
            <a:ext cx="7992888" cy="4864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extBox 5"/>
          <p:cNvSpPr txBox="1"/>
          <p:nvPr/>
        </p:nvSpPr>
        <p:spPr>
          <a:xfrm>
            <a:off x="179512" y="13336"/>
            <a:ext cx="8784976" cy="646331"/>
          </a:xfrm>
          <a:prstGeom prst="rect">
            <a:avLst/>
          </a:prstGeom>
          <a:noFill/>
        </p:spPr>
        <p:txBody>
          <a:bodyPr wrap="square" rtlCol="0">
            <a:spAutoFit/>
          </a:bodyPr>
          <a:lstStyle/>
          <a:p>
            <a:pPr algn="ctr"/>
            <a:r>
              <a:rPr lang="en-US" sz="3600" b="1" dirty="0" smtClean="0"/>
              <a:t>ACKNOWLEDEGEMENTS </a:t>
            </a:r>
          </a:p>
        </p:txBody>
      </p:sp>
      <p:sp>
        <p:nvSpPr>
          <p:cNvPr id="4" name="TextBox 3"/>
          <p:cNvSpPr txBox="1"/>
          <p:nvPr/>
        </p:nvSpPr>
        <p:spPr>
          <a:xfrm>
            <a:off x="611560" y="1268760"/>
            <a:ext cx="7835202" cy="5001369"/>
          </a:xfrm>
          <a:prstGeom prst="rect">
            <a:avLst/>
          </a:prstGeom>
          <a:noFill/>
        </p:spPr>
        <p:txBody>
          <a:bodyPr wrap="square" rtlCol="0">
            <a:spAutoFit/>
          </a:bodyPr>
          <a:lstStyle/>
          <a:p>
            <a:pPr algn="just"/>
            <a:r>
              <a:rPr lang="en-US" sz="1400" dirty="0" smtClean="0"/>
              <a:t>The UNDP/GEF </a:t>
            </a:r>
            <a:r>
              <a:rPr lang="en-US" sz="1400" b="1" dirty="0" smtClean="0"/>
              <a:t>CLME+ Project </a:t>
            </a:r>
            <a:r>
              <a:rPr lang="en-US" sz="1400" dirty="0" smtClean="0"/>
              <a:t>is a 5-year project (2015-2020) </a:t>
            </a:r>
            <a:r>
              <a:rPr lang="en-US" sz="1400" dirty="0"/>
              <a:t>implemented by </a:t>
            </a:r>
            <a:r>
              <a:rPr lang="en-US" sz="1400" dirty="0" smtClean="0"/>
              <a:t>the United Nations Development Programme (UNDP) </a:t>
            </a:r>
            <a:r>
              <a:rPr lang="en-US" sz="1400" dirty="0"/>
              <a:t>and co-financed </a:t>
            </a:r>
            <a:r>
              <a:rPr lang="en-US" sz="1400" dirty="0" smtClean="0"/>
              <a:t>by the </a:t>
            </a:r>
            <a:r>
              <a:rPr lang="en-US" sz="1400" i="1" dirty="0" smtClean="0"/>
              <a:t>Global Environment Facility</a:t>
            </a:r>
            <a:r>
              <a:rPr lang="en-US" sz="1400" dirty="0" smtClean="0"/>
              <a:t> </a:t>
            </a:r>
            <a:r>
              <a:rPr lang="en-US" sz="1400" b="1" dirty="0" smtClean="0"/>
              <a:t>(GEF)</a:t>
            </a:r>
            <a:r>
              <a:rPr lang="en-US" sz="1400" i="1" dirty="0" smtClean="0"/>
              <a:t>. </a:t>
            </a:r>
            <a:r>
              <a:rPr lang="en-US" sz="1400" b="1" dirty="0">
                <a:solidFill>
                  <a:srgbClr val="FF0000"/>
                </a:solidFill>
              </a:rPr>
              <a:t>[OPTION 1</a:t>
            </a:r>
            <a:r>
              <a:rPr lang="en-US" sz="1400" b="1" dirty="0" smtClean="0">
                <a:solidFill>
                  <a:srgbClr val="FF0000"/>
                </a:solidFill>
              </a:rPr>
              <a:t>: </a:t>
            </a:r>
            <a:r>
              <a:rPr lang="en-US" sz="1400" b="1" dirty="0">
                <a:solidFill>
                  <a:srgbClr val="FF0000"/>
                </a:solidFill>
              </a:rPr>
              <a:t>ADD IN HERE </a:t>
            </a:r>
            <a:r>
              <a:rPr lang="en-US" sz="1400" b="1" dirty="0" smtClean="0">
                <a:solidFill>
                  <a:srgbClr val="FF0000"/>
                </a:solidFill>
              </a:rPr>
              <a:t>A SHORT TEXT </a:t>
            </a:r>
            <a:r>
              <a:rPr lang="en-US" sz="1400" b="1" dirty="0">
                <a:solidFill>
                  <a:srgbClr val="FF0000"/>
                </a:solidFill>
              </a:rPr>
              <a:t>RELATIVE TO YOUR ORGANIZATION’S ROLE IN THE PROJECT</a:t>
            </a:r>
            <a:r>
              <a:rPr lang="en-US" sz="1400" b="1" dirty="0" smtClean="0">
                <a:solidFill>
                  <a:srgbClr val="FF0000"/>
                </a:solidFill>
              </a:rPr>
              <a:t>]</a:t>
            </a:r>
            <a:r>
              <a:rPr lang="en-US" sz="1400" b="1" dirty="0" smtClean="0"/>
              <a:t>.</a:t>
            </a:r>
            <a:r>
              <a:rPr lang="en-US" sz="1400" b="1" dirty="0" smtClean="0">
                <a:solidFill>
                  <a:srgbClr val="FF0000"/>
                </a:solidFill>
              </a:rPr>
              <a:t> </a:t>
            </a:r>
          </a:p>
          <a:p>
            <a:pPr algn="just"/>
            <a:endParaRPr lang="en-US" sz="1400" b="1" dirty="0">
              <a:solidFill>
                <a:srgbClr val="FF0000"/>
              </a:solidFill>
            </a:endParaRPr>
          </a:p>
          <a:p>
            <a:pPr algn="just"/>
            <a:r>
              <a:rPr lang="en-US" sz="1400" dirty="0" smtClean="0"/>
              <a:t>The CLME+ Project is executed by the </a:t>
            </a:r>
            <a:r>
              <a:rPr lang="en-US" sz="1400" i="1" dirty="0" smtClean="0"/>
              <a:t>United Nations Office for Project Services </a:t>
            </a:r>
            <a:r>
              <a:rPr lang="en-US" sz="1400" b="1" dirty="0" smtClean="0"/>
              <a:t>(UNOPS)</a:t>
            </a:r>
            <a:r>
              <a:rPr lang="en-US" sz="1400" dirty="0" smtClean="0"/>
              <a:t>,</a:t>
            </a:r>
            <a:r>
              <a:rPr lang="en-US" sz="1400" b="1" dirty="0" smtClean="0"/>
              <a:t> </a:t>
            </a:r>
            <a:r>
              <a:rPr lang="en-US" sz="1400" dirty="0"/>
              <a:t>in close collaboration with a large number of global, regional and national-level </a:t>
            </a:r>
            <a:r>
              <a:rPr lang="en-US" sz="1400" dirty="0" smtClean="0"/>
              <a:t>partners.</a:t>
            </a:r>
            <a:r>
              <a:rPr lang="en-US" sz="1400" b="1" dirty="0" smtClean="0"/>
              <a:t> </a:t>
            </a:r>
            <a:r>
              <a:rPr lang="en-US" sz="1400" dirty="0" smtClean="0"/>
              <a:t>The </a:t>
            </a:r>
            <a:r>
              <a:rPr lang="en-US" sz="1400" i="1" dirty="0" smtClean="0"/>
              <a:t>regional Project Coordination Unit (the “CLME+ PCU”) </a:t>
            </a:r>
            <a:r>
              <a:rPr lang="en-US" sz="1400" dirty="0" smtClean="0"/>
              <a:t>is located within the </a:t>
            </a:r>
            <a:r>
              <a:rPr lang="en-US" sz="1400" i="1" dirty="0" smtClean="0"/>
              <a:t>IOCARIBE Offices </a:t>
            </a:r>
            <a:r>
              <a:rPr lang="en-US" sz="1400" dirty="0" smtClean="0"/>
              <a:t>of the </a:t>
            </a:r>
            <a:r>
              <a:rPr lang="en-US" sz="1400" i="1" dirty="0" smtClean="0"/>
              <a:t>IOC of UNESCO, </a:t>
            </a:r>
            <a:r>
              <a:rPr lang="en-US" sz="1400" dirty="0" smtClean="0"/>
              <a:t>in </a:t>
            </a:r>
            <a:r>
              <a:rPr lang="en-US" sz="1400" i="1" dirty="0" smtClean="0"/>
              <a:t>Cartagena, Colombia</a:t>
            </a:r>
            <a:r>
              <a:rPr lang="en-US" sz="1400" b="1" dirty="0" smtClean="0"/>
              <a:t>. </a:t>
            </a:r>
            <a:r>
              <a:rPr lang="en-US" sz="1400" b="1" dirty="0" smtClean="0">
                <a:solidFill>
                  <a:srgbClr val="FF0000"/>
                </a:solidFill>
              </a:rPr>
              <a:t>[OPTION 2: ADD IN HERE SHORT TEXT RELATIVE TO YOUR ORGANIZATION’S ROLE IN THE PROJECT]</a:t>
            </a:r>
          </a:p>
          <a:p>
            <a:pPr algn="just"/>
            <a:endParaRPr lang="en-US" b="1" dirty="0" smtClean="0">
              <a:solidFill>
                <a:srgbClr val="FF0000"/>
              </a:solidFill>
            </a:endParaRPr>
          </a:p>
          <a:p>
            <a:pPr algn="just"/>
            <a:r>
              <a:rPr lang="en-US" sz="1400" b="1" dirty="0">
                <a:solidFill>
                  <a:srgbClr val="FF0000"/>
                </a:solidFill>
              </a:rPr>
              <a:t>[link to your organizations’ website]</a:t>
            </a:r>
            <a:endParaRPr lang="es-CO" sz="1400" dirty="0">
              <a:solidFill>
                <a:srgbClr val="FF0000"/>
              </a:solidFill>
            </a:endParaRPr>
          </a:p>
          <a:p>
            <a:r>
              <a:rPr lang="en-US" sz="1200" b="1" u="sng" dirty="0" smtClean="0">
                <a:hlinkClick r:id="rId2"/>
              </a:rPr>
              <a:t>www.thegef.org</a:t>
            </a:r>
            <a:r>
              <a:rPr lang="en-US" sz="1200" dirty="0"/>
              <a:t>	Under its </a:t>
            </a:r>
            <a:r>
              <a:rPr lang="en-US" sz="1200" i="1" dirty="0"/>
              <a:t>International Waters Focal Area, the Global Environment Facility (GEF)</a:t>
            </a:r>
            <a:r>
              <a:rPr lang="en-US" sz="1200" dirty="0"/>
              <a:t> </a:t>
            </a:r>
            <a:r>
              <a:rPr lang="en-US" sz="1200" dirty="0" smtClean="0"/>
              <a:t>			helps </a:t>
            </a:r>
            <a:r>
              <a:rPr lang="en-US" sz="1200" dirty="0"/>
              <a:t>countries to collectively and sustainably manage their transboundary surface </a:t>
            </a:r>
            <a:r>
              <a:rPr lang="en-US" sz="1200" dirty="0" smtClean="0"/>
              <a:t>		water </a:t>
            </a:r>
            <a:r>
              <a:rPr lang="en-US" sz="1200" dirty="0"/>
              <a:t>basins, groundwater basins, and coastal and marine ecosystems.</a:t>
            </a:r>
            <a:endParaRPr lang="es-CO" sz="1200" dirty="0"/>
          </a:p>
          <a:p>
            <a:r>
              <a:rPr lang="en-US" sz="1200" b="1" u="sng" dirty="0">
                <a:hlinkClick r:id="rId3"/>
              </a:rPr>
              <a:t>www.undp.org</a:t>
            </a:r>
            <a:r>
              <a:rPr lang="en-US" sz="1200" dirty="0"/>
              <a:t>	</a:t>
            </a:r>
            <a:r>
              <a:rPr lang="en-US" sz="1200" dirty="0" smtClean="0"/>
              <a:t>As </a:t>
            </a:r>
            <a:r>
              <a:rPr lang="en-US" sz="1200" dirty="0"/>
              <a:t>a GEF Agency, the </a:t>
            </a:r>
            <a:r>
              <a:rPr lang="en-US" sz="1200" i="1" dirty="0"/>
              <a:t>United Nations Development Programme (UNDP) </a:t>
            </a:r>
            <a:r>
              <a:rPr lang="en-US" sz="1200" dirty="0"/>
              <a:t>implements a </a:t>
            </a:r>
            <a:r>
              <a:rPr lang="en-US" sz="1200" dirty="0" smtClean="0"/>
              <a:t>		global </a:t>
            </a:r>
            <a:r>
              <a:rPr lang="en-US" sz="1200" dirty="0"/>
              <a:t>portfolio of GEF co-funded Large Marine Ecosystem projects, among which the </a:t>
            </a:r>
            <a:r>
              <a:rPr lang="en-US" sz="1200" dirty="0" smtClean="0"/>
              <a:t>		CLME</a:t>
            </a:r>
            <a:r>
              <a:rPr lang="en-US" sz="1200" dirty="0"/>
              <a:t>+ Project.</a:t>
            </a:r>
            <a:endParaRPr lang="es-CO" sz="1200" dirty="0"/>
          </a:p>
          <a:p>
            <a:r>
              <a:rPr lang="en-US" sz="1200" b="1" u="sng" dirty="0">
                <a:hlinkClick r:id="rId4"/>
              </a:rPr>
              <a:t>www.unops.org</a:t>
            </a:r>
            <a:r>
              <a:rPr lang="en-US" sz="1200" dirty="0"/>
              <a:t>	UNOPS mission is to serve people in need by expanding the ability of the United </a:t>
            </a:r>
            <a:r>
              <a:rPr lang="en-US" sz="1200" dirty="0" smtClean="0"/>
              <a:t>			Nations</a:t>
            </a:r>
            <a:r>
              <a:rPr lang="en-US" sz="1200" dirty="0"/>
              <a:t>, governments and other partners to manage projects, infrastructure and </a:t>
            </a:r>
            <a:r>
              <a:rPr lang="en-US" sz="1200" dirty="0" smtClean="0"/>
              <a:t>			procurement </a:t>
            </a:r>
            <a:r>
              <a:rPr lang="en-US" sz="1200" dirty="0"/>
              <a:t>in a sustainable and efficient manner.</a:t>
            </a:r>
            <a:endParaRPr lang="es-CO" sz="1200" dirty="0"/>
          </a:p>
          <a:p>
            <a:endParaRPr lang="en-US" sz="1000" b="1" dirty="0" smtClean="0"/>
          </a:p>
          <a:p>
            <a:r>
              <a:rPr lang="en-US" sz="1100" b="1" dirty="0" smtClean="0"/>
              <a:t>Contacts</a:t>
            </a:r>
            <a:r>
              <a:rPr lang="en-US" sz="1100" b="1" dirty="0"/>
              <a:t>: </a:t>
            </a:r>
            <a:r>
              <a:rPr lang="en-US" sz="1100" b="1" dirty="0">
                <a:solidFill>
                  <a:srgbClr val="FF0000"/>
                </a:solidFill>
              </a:rPr>
              <a:t>[PROVIDE YOUR CONTACT INFO HERE] </a:t>
            </a:r>
            <a:r>
              <a:rPr lang="en-US" sz="1100" b="1" dirty="0"/>
              <a:t>/ </a:t>
            </a:r>
            <a:r>
              <a:rPr lang="en-US" sz="1100" dirty="0"/>
              <a:t>CLME+ PCU: </a:t>
            </a:r>
            <a:r>
              <a:rPr lang="en-US" sz="1100" u="sng" dirty="0">
                <a:hlinkClick r:id="rId5"/>
              </a:rPr>
              <a:t>info@clmeproject.org</a:t>
            </a:r>
            <a:r>
              <a:rPr lang="en-US" sz="1100" dirty="0"/>
              <a:t>, +(57) 5 664 88 82</a:t>
            </a:r>
            <a:endParaRPr lang="es-CO" sz="1100" dirty="0"/>
          </a:p>
          <a:p>
            <a:pPr algn="just"/>
            <a:endParaRPr lang="es-CO" b="1" dirty="0">
              <a:solidFill>
                <a:srgbClr val="FF0000"/>
              </a:solidFill>
            </a:endParaRPr>
          </a:p>
        </p:txBody>
      </p:sp>
      <p:sp>
        <p:nvSpPr>
          <p:cNvPr id="3" name="TextBox 2"/>
          <p:cNvSpPr txBox="1"/>
          <p:nvPr/>
        </p:nvSpPr>
        <p:spPr>
          <a:xfrm>
            <a:off x="971600" y="6381328"/>
            <a:ext cx="7056783" cy="369332"/>
          </a:xfrm>
          <a:prstGeom prst="rect">
            <a:avLst/>
          </a:prstGeom>
          <a:solidFill>
            <a:srgbClr val="FFFF00"/>
          </a:solidFill>
        </p:spPr>
        <p:txBody>
          <a:bodyPr wrap="square" rtlCol="0">
            <a:spAutoFit/>
          </a:bodyPr>
          <a:lstStyle/>
          <a:p>
            <a:pPr algn="ctr"/>
            <a:r>
              <a:rPr lang="en-US" b="1" dirty="0" smtClean="0"/>
              <a:t>PROPOSED STANDARD TEXT FOR ADOPTION BY THE PSC</a:t>
            </a:r>
            <a:endParaRPr lang="es-CO" b="1" dirty="0"/>
          </a:p>
        </p:txBody>
      </p:sp>
      <p:sp>
        <p:nvSpPr>
          <p:cNvPr id="5" name="TextBox 4"/>
          <p:cNvSpPr txBox="1"/>
          <p:nvPr/>
        </p:nvSpPr>
        <p:spPr>
          <a:xfrm>
            <a:off x="107504" y="582607"/>
            <a:ext cx="8928992" cy="584775"/>
          </a:xfrm>
          <a:prstGeom prst="rect">
            <a:avLst/>
          </a:prstGeom>
          <a:noFill/>
        </p:spPr>
        <p:txBody>
          <a:bodyPr wrap="square" rtlCol="0">
            <a:spAutoFit/>
          </a:bodyPr>
          <a:lstStyle/>
          <a:p>
            <a:pPr algn="ctr"/>
            <a:r>
              <a:rPr lang="en-US" sz="1600" b="1" dirty="0" smtClean="0"/>
              <a:t>The following text is proposed as </a:t>
            </a:r>
            <a:r>
              <a:rPr lang="en-US" sz="1600" b="1" u="sng" dirty="0" smtClean="0"/>
              <a:t>standard</a:t>
            </a:r>
            <a:r>
              <a:rPr lang="en-US" sz="1600" b="1" dirty="0" smtClean="0"/>
              <a:t> text for </a:t>
            </a:r>
            <a:r>
              <a:rPr lang="en-US" sz="1600" b="1" u="sng" dirty="0" smtClean="0"/>
              <a:t>mandatory</a:t>
            </a:r>
            <a:r>
              <a:rPr lang="en-US" sz="1600" b="1" dirty="0" smtClean="0"/>
              <a:t> inclusion in any materials or products that have been created with (financial) support from the CLME+ </a:t>
            </a:r>
            <a:r>
              <a:rPr lang="en-US" sz="1600" b="1" u="sng" dirty="0" smtClean="0">
                <a:solidFill>
                  <a:srgbClr val="0070C0"/>
                </a:solidFill>
              </a:rPr>
              <a:t>PROJECT</a:t>
            </a:r>
            <a:endParaRPr lang="es-CO" sz="1600" b="1" u="sng" dirty="0">
              <a:solidFill>
                <a:srgbClr val="0070C0"/>
              </a:solidFill>
            </a:endParaRPr>
          </a:p>
        </p:txBody>
      </p:sp>
    </p:spTree>
    <p:extLst>
      <p:ext uri="{BB962C8B-B14F-4D97-AF65-F5344CB8AC3E}">
        <p14:creationId xmlns:p14="http://schemas.microsoft.com/office/powerpoint/2010/main" val="648841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1916832"/>
            <a:ext cx="8136904" cy="4608512"/>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extBox 5"/>
          <p:cNvSpPr txBox="1"/>
          <p:nvPr/>
        </p:nvSpPr>
        <p:spPr>
          <a:xfrm>
            <a:off x="179512" y="13336"/>
            <a:ext cx="8784976" cy="646331"/>
          </a:xfrm>
          <a:prstGeom prst="rect">
            <a:avLst/>
          </a:prstGeom>
          <a:noFill/>
        </p:spPr>
        <p:txBody>
          <a:bodyPr wrap="square" rtlCol="0">
            <a:spAutoFit/>
          </a:bodyPr>
          <a:lstStyle/>
          <a:p>
            <a:pPr algn="ctr"/>
            <a:r>
              <a:rPr lang="en-US" sz="3600" b="1" dirty="0" smtClean="0"/>
              <a:t>ACKNOWLEDEGEMENTS </a:t>
            </a:r>
          </a:p>
        </p:txBody>
      </p:sp>
      <p:sp>
        <p:nvSpPr>
          <p:cNvPr id="2" name="TextBox 1"/>
          <p:cNvSpPr txBox="1"/>
          <p:nvPr/>
        </p:nvSpPr>
        <p:spPr>
          <a:xfrm>
            <a:off x="467544" y="764704"/>
            <a:ext cx="8064896" cy="5686172"/>
          </a:xfrm>
          <a:prstGeom prst="rect">
            <a:avLst/>
          </a:prstGeom>
          <a:noFill/>
        </p:spPr>
        <p:txBody>
          <a:bodyPr wrap="square" rtlCol="0">
            <a:spAutoFit/>
          </a:bodyPr>
          <a:lstStyle/>
          <a:p>
            <a:r>
              <a:rPr lang="en-GB" sz="2400" b="1" dirty="0" smtClean="0"/>
              <a:t>Brief </a:t>
            </a:r>
            <a:r>
              <a:rPr lang="en-GB" sz="2400" b="1" dirty="0" smtClean="0">
                <a:solidFill>
                  <a:srgbClr val="0070C0"/>
                </a:solidFill>
              </a:rPr>
              <a:t>Project</a:t>
            </a:r>
            <a:r>
              <a:rPr lang="en-GB" sz="2400" b="1" dirty="0" smtClean="0"/>
              <a:t> Description </a:t>
            </a:r>
          </a:p>
          <a:p>
            <a:r>
              <a:rPr lang="en-GB" b="1" i="1" dirty="0" smtClean="0">
                <a:solidFill>
                  <a:srgbClr val="FF0000"/>
                </a:solidFill>
              </a:rPr>
              <a:t>for inclusion in dissemination materials, reports,… </a:t>
            </a:r>
          </a:p>
          <a:p>
            <a:r>
              <a:rPr lang="en-GB" b="1" i="1" dirty="0" smtClean="0">
                <a:solidFill>
                  <a:srgbClr val="FF0000"/>
                </a:solidFill>
              </a:rPr>
              <a:t>(</a:t>
            </a:r>
            <a:r>
              <a:rPr lang="en-GB" b="1" i="1" u="sng" dirty="0" smtClean="0">
                <a:solidFill>
                  <a:srgbClr val="FF0000"/>
                </a:solidFill>
              </a:rPr>
              <a:t>recommended standard text</a:t>
            </a:r>
            <a:r>
              <a:rPr lang="en-GB" b="1" i="1" dirty="0" smtClean="0">
                <a:solidFill>
                  <a:srgbClr val="FF0000"/>
                </a:solidFill>
              </a:rPr>
              <a:t> - optional)</a:t>
            </a:r>
          </a:p>
          <a:p>
            <a:endParaRPr lang="es-CO" dirty="0"/>
          </a:p>
          <a:p>
            <a:pPr algn="just"/>
            <a:r>
              <a:rPr lang="en-GB" sz="1600" dirty="0"/>
              <a:t>The UNDP/GEF Project “</a:t>
            </a:r>
            <a:r>
              <a:rPr lang="en-GB" sz="1600" b="1" dirty="0"/>
              <a:t>CLME</a:t>
            </a:r>
            <a:r>
              <a:rPr lang="en-GB" sz="1600" b="1" baseline="30000" dirty="0"/>
              <a:t>+</a:t>
            </a:r>
            <a:r>
              <a:rPr lang="en-GB" sz="1600" b="1" dirty="0"/>
              <a:t>: </a:t>
            </a:r>
            <a:r>
              <a:rPr lang="en-GB" sz="1600" b="1" i="1" dirty="0"/>
              <a:t>Catalysing Implementation of the Strategic Action Programme for the Sustainable Management of shared Living Marine Resources in the Caribbean and North Brazil Shelf Large Marine Ecosystems</a:t>
            </a:r>
            <a:r>
              <a:rPr lang="en-GB" sz="1600" i="1" dirty="0"/>
              <a:t>”</a:t>
            </a:r>
            <a:r>
              <a:rPr lang="en-GB" sz="1600" dirty="0"/>
              <a:t> (GEF ID 5542; </a:t>
            </a:r>
            <a:r>
              <a:rPr lang="en-GB" sz="1600" dirty="0" smtClean="0"/>
              <a:t>2015-2020) </a:t>
            </a:r>
            <a:r>
              <a:rPr lang="en-GB" sz="1600" dirty="0"/>
              <a:t>is a </a:t>
            </a:r>
            <a:r>
              <a:rPr lang="en-GB" sz="1600" dirty="0" smtClean="0"/>
              <a:t>5-year project </a:t>
            </a:r>
            <a:r>
              <a:rPr lang="en-GB" sz="1600" dirty="0"/>
              <a:t>that </a:t>
            </a:r>
            <a:r>
              <a:rPr lang="en-GB" sz="1600" dirty="0" smtClean="0"/>
              <a:t>aims to facilitate the </a:t>
            </a:r>
            <a:r>
              <a:rPr lang="en-GB" sz="1600" dirty="0"/>
              <a:t>implementation of </a:t>
            </a:r>
            <a:r>
              <a:rPr lang="en-GB" sz="1600" dirty="0" smtClean="0"/>
              <a:t>a 10-year, </a:t>
            </a:r>
            <a:r>
              <a:rPr lang="en-GB" sz="1600" dirty="0"/>
              <a:t>politically endorsed </a:t>
            </a:r>
            <a:r>
              <a:rPr lang="en-GB" sz="1600" i="1" dirty="0"/>
              <a:t>Strategic Action </a:t>
            </a:r>
            <a:r>
              <a:rPr lang="en-GB" sz="1600" i="1" dirty="0" smtClean="0"/>
              <a:t>Programme </a:t>
            </a:r>
            <a:r>
              <a:rPr lang="en-GB" sz="1600" dirty="0" smtClean="0"/>
              <a:t>on the marine environment</a:t>
            </a:r>
            <a:r>
              <a:rPr lang="en-GB" sz="1600" i="1" dirty="0"/>
              <a:t> </a:t>
            </a:r>
            <a:r>
              <a:rPr lang="en-GB" sz="1600" dirty="0" smtClean="0"/>
              <a:t>(the “</a:t>
            </a:r>
            <a:r>
              <a:rPr lang="en-GB" sz="1600" b="1" i="1" dirty="0" smtClean="0"/>
              <a:t>CLME</a:t>
            </a:r>
            <a:r>
              <a:rPr lang="en-GB" sz="1600" b="1" i="1" baseline="30000" dirty="0"/>
              <a:t>+</a:t>
            </a:r>
            <a:r>
              <a:rPr lang="en-GB" sz="1600" b="1" i="1" dirty="0"/>
              <a:t> </a:t>
            </a:r>
            <a:r>
              <a:rPr lang="en-GB" sz="1600" b="1" i="1" dirty="0" smtClean="0"/>
              <a:t>SAP</a:t>
            </a:r>
            <a:r>
              <a:rPr lang="en-GB" sz="1600" dirty="0" smtClean="0"/>
              <a:t>”). The </a:t>
            </a:r>
            <a:r>
              <a:rPr lang="en-GB" sz="1600" dirty="0"/>
              <a:t>project seeks to achieve this by </a:t>
            </a:r>
            <a:r>
              <a:rPr lang="en-GB" sz="1600" dirty="0" smtClean="0"/>
              <a:t>enabling a progressive transition to </a:t>
            </a:r>
            <a:r>
              <a:rPr lang="en-GB" sz="1600" dirty="0"/>
              <a:t>ecosystem based management/an ecosystem approach to fisheries (EBM/EAF) </a:t>
            </a:r>
            <a:r>
              <a:rPr lang="en-GB" sz="1600" dirty="0" smtClean="0"/>
              <a:t>in </a:t>
            </a:r>
            <a:r>
              <a:rPr lang="en-GB" sz="1600" dirty="0"/>
              <a:t>the </a:t>
            </a:r>
            <a:r>
              <a:rPr lang="en-GB" sz="1600" dirty="0" smtClean="0"/>
              <a:t>region, </a:t>
            </a:r>
            <a:r>
              <a:rPr lang="en-GB" sz="1600" dirty="0"/>
              <a:t>in such a way that a sustainable and </a:t>
            </a:r>
            <a:r>
              <a:rPr lang="en-GB" sz="1600" dirty="0" smtClean="0"/>
              <a:t>climate-resilient </a:t>
            </a:r>
            <a:r>
              <a:rPr lang="en-GB" sz="1600" dirty="0"/>
              <a:t>provision of goods and services from </a:t>
            </a:r>
            <a:r>
              <a:rPr lang="en-GB" sz="1600" dirty="0" smtClean="0"/>
              <a:t>living </a:t>
            </a:r>
            <a:r>
              <a:rPr lang="en-GB" sz="1600" dirty="0"/>
              <a:t>marine resources can be secured. Given its </a:t>
            </a:r>
            <a:r>
              <a:rPr lang="en-GB" sz="1600" dirty="0" smtClean="0"/>
              <a:t>geographic scope </a:t>
            </a:r>
            <a:r>
              <a:rPr lang="en-GB" sz="1600" dirty="0"/>
              <a:t>and comprehensive nature, the </a:t>
            </a:r>
            <a:r>
              <a:rPr lang="en-GB" sz="1600" dirty="0" smtClean="0"/>
              <a:t>Project </a:t>
            </a:r>
            <a:r>
              <a:rPr lang="en-GB" sz="1600" dirty="0"/>
              <a:t>is uniquely positioned to address the root causes of environmental degradation, in particular the gaps and weaknesses in transboundary and cross-sectoral governance arrangements. </a:t>
            </a:r>
            <a:r>
              <a:rPr lang="en-GB" sz="1600" dirty="0" smtClean="0"/>
              <a:t>The </a:t>
            </a:r>
            <a:r>
              <a:rPr lang="en-GB" sz="1600" dirty="0"/>
              <a:t>project will assist stakeholders in achieving improved coordination, collaboration and integration among the wide array of ongoing and newly planned projects and initiatives that are of relevance to the wider objectives of the CLME</a:t>
            </a:r>
            <a:r>
              <a:rPr lang="en-GB" sz="1600" baseline="30000" dirty="0"/>
              <a:t>+</a:t>
            </a:r>
            <a:r>
              <a:rPr lang="en-GB" sz="1600" dirty="0"/>
              <a:t> SAP. </a:t>
            </a:r>
            <a:r>
              <a:rPr lang="en-US" sz="1600" b="1" dirty="0" smtClean="0">
                <a:solidFill>
                  <a:srgbClr val="FF0000"/>
                </a:solidFill>
              </a:rPr>
              <a:t>[EXPAND HERE ON YOUR ORGANIZATION’S </a:t>
            </a:r>
            <a:r>
              <a:rPr lang="en-US" sz="1600" b="1" dirty="0">
                <a:solidFill>
                  <a:srgbClr val="FF0000"/>
                </a:solidFill>
              </a:rPr>
              <a:t>ROLE IN THE </a:t>
            </a:r>
            <a:r>
              <a:rPr lang="en-US" sz="1600" b="1" dirty="0" smtClean="0">
                <a:solidFill>
                  <a:srgbClr val="FF0000"/>
                </a:solidFill>
              </a:rPr>
              <a:t>CLME+ PROJECT/SAP]</a:t>
            </a:r>
            <a:r>
              <a:rPr lang="en-US" sz="1600" b="1" dirty="0" smtClean="0"/>
              <a:t>.</a:t>
            </a:r>
            <a:endParaRPr lang="en-GB" sz="1600" dirty="0" smtClean="0"/>
          </a:p>
          <a:p>
            <a:pPr algn="just"/>
            <a:endParaRPr lang="en-GB" sz="1600" dirty="0"/>
          </a:p>
          <a:p>
            <a:pPr algn="just"/>
            <a:r>
              <a:rPr lang="en-GB" sz="1350" i="1" dirty="0" smtClean="0"/>
              <a:t>GEF contribution: US$ 12,500,000. Partner Co-financing*: US$ 134,153,695  (*status: February 2015)</a:t>
            </a:r>
            <a:endParaRPr lang="es-CO" sz="1350" i="1" dirty="0"/>
          </a:p>
        </p:txBody>
      </p:sp>
      <p:sp>
        <p:nvSpPr>
          <p:cNvPr id="9" name="TextBox 8"/>
          <p:cNvSpPr txBox="1"/>
          <p:nvPr/>
        </p:nvSpPr>
        <p:spPr>
          <a:xfrm>
            <a:off x="7452320" y="690236"/>
            <a:ext cx="1403648" cy="830997"/>
          </a:xfrm>
          <a:prstGeom prst="rect">
            <a:avLst/>
          </a:prstGeom>
          <a:solidFill>
            <a:srgbClr val="FFFF00"/>
          </a:solidFill>
        </p:spPr>
        <p:txBody>
          <a:bodyPr wrap="square" rtlCol="0">
            <a:spAutoFit/>
          </a:bodyPr>
          <a:lstStyle/>
          <a:p>
            <a:pPr algn="ctr"/>
            <a:r>
              <a:rPr lang="en-US" sz="1600" dirty="0" smtClean="0"/>
              <a:t>FOR ADOPTION BY SCM</a:t>
            </a:r>
            <a:endParaRPr lang="es-CO" sz="1600" dirty="0"/>
          </a:p>
        </p:txBody>
      </p:sp>
    </p:spTree>
    <p:extLst>
      <p:ext uri="{BB962C8B-B14F-4D97-AF65-F5344CB8AC3E}">
        <p14:creationId xmlns:p14="http://schemas.microsoft.com/office/powerpoint/2010/main" val="2748856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3336"/>
            <a:ext cx="8784976" cy="1200329"/>
          </a:xfrm>
          <a:prstGeom prst="rect">
            <a:avLst/>
          </a:prstGeom>
          <a:noFill/>
        </p:spPr>
        <p:txBody>
          <a:bodyPr wrap="square" rtlCol="0">
            <a:spAutoFit/>
          </a:bodyPr>
          <a:lstStyle/>
          <a:p>
            <a:pPr algn="ctr"/>
            <a:r>
              <a:rPr lang="en-US" sz="3600" b="1" dirty="0" smtClean="0"/>
              <a:t>STANDARDIZED </a:t>
            </a:r>
          </a:p>
          <a:p>
            <a:pPr algn="ctr"/>
            <a:r>
              <a:rPr lang="en-US" sz="3600" b="1" dirty="0" smtClean="0"/>
              <a:t>PROJECT REFERENCES</a:t>
            </a:r>
          </a:p>
        </p:txBody>
      </p:sp>
      <p:sp>
        <p:nvSpPr>
          <p:cNvPr id="3" name="TextBox 2"/>
          <p:cNvSpPr txBox="1"/>
          <p:nvPr/>
        </p:nvSpPr>
        <p:spPr>
          <a:xfrm>
            <a:off x="683568" y="1412776"/>
            <a:ext cx="7596844" cy="4893647"/>
          </a:xfrm>
          <a:prstGeom prst="rect">
            <a:avLst/>
          </a:prstGeom>
          <a:noFill/>
        </p:spPr>
        <p:txBody>
          <a:bodyPr wrap="square" rtlCol="0">
            <a:spAutoFit/>
          </a:bodyPr>
          <a:lstStyle/>
          <a:p>
            <a:pPr algn="ctr"/>
            <a:r>
              <a:rPr lang="en-US" sz="2400" b="1" dirty="0"/>
              <a:t>Use of CLME+ Projects’ long and short </a:t>
            </a:r>
            <a:r>
              <a:rPr lang="en-US" sz="2400" b="1" dirty="0" smtClean="0"/>
              <a:t>title:</a:t>
            </a:r>
          </a:p>
          <a:p>
            <a:r>
              <a:rPr lang="en-US" dirty="0"/>
              <a:t/>
            </a:r>
            <a:br>
              <a:rPr lang="en-US" dirty="0"/>
            </a:br>
            <a:r>
              <a:rPr lang="en-US" b="1" u="sng" dirty="0" smtClean="0">
                <a:solidFill>
                  <a:srgbClr val="0070C0"/>
                </a:solidFill>
              </a:rPr>
              <a:t>LONG TITLE:</a:t>
            </a:r>
            <a:r>
              <a:rPr lang="en-US" u="sng" dirty="0" smtClean="0">
                <a:solidFill>
                  <a:srgbClr val="0070C0"/>
                </a:solidFill>
              </a:rPr>
              <a:t> </a:t>
            </a:r>
          </a:p>
          <a:p>
            <a:endParaRPr lang="en-US" dirty="0"/>
          </a:p>
          <a:p>
            <a:r>
              <a:rPr lang="en-US" b="1" dirty="0" smtClean="0"/>
              <a:t>FIRST TIME THE PROJECT IS BEING REFERRED TO IN A FULL-TEXT DOCUMENT/LEAFLET/WEBSITE:</a:t>
            </a:r>
          </a:p>
          <a:p>
            <a:endParaRPr lang="en-US" dirty="0" smtClean="0"/>
          </a:p>
          <a:p>
            <a:pPr marL="285750" indent="-285750">
              <a:buFont typeface="Wingdings" panose="05000000000000000000" pitchFamily="2" charset="2"/>
              <a:buChar char="ü"/>
            </a:pPr>
            <a:r>
              <a:rPr lang="en-US" b="1" i="1" dirty="0" smtClean="0">
                <a:solidFill>
                  <a:srgbClr val="0070C0"/>
                </a:solidFill>
              </a:rPr>
              <a:t>‘</a:t>
            </a:r>
            <a:r>
              <a:rPr lang="en-US" i="1" dirty="0" smtClean="0"/>
              <a:t>The UNDP/GEF Project: “</a:t>
            </a:r>
            <a:r>
              <a:rPr lang="en-US" i="1" dirty="0" err="1" smtClean="0"/>
              <a:t>Catalysing</a:t>
            </a:r>
            <a:r>
              <a:rPr lang="en-US" i="1" dirty="0" smtClean="0"/>
              <a:t> </a:t>
            </a:r>
            <a:r>
              <a:rPr lang="en-US" i="1" dirty="0"/>
              <a:t>Implementation of the Strategic Action Programme (SAP) for the Sustainable Management of shared Living Marine Resources in the Caribbean and </a:t>
            </a:r>
            <a:r>
              <a:rPr lang="en-US" i="1" dirty="0">
                <a:solidFill>
                  <a:srgbClr val="0070C0"/>
                </a:solidFill>
              </a:rPr>
              <a:t>North Brazil Shelf</a:t>
            </a:r>
            <a:r>
              <a:rPr lang="en-US" i="1" dirty="0"/>
              <a:t> Large Marine </a:t>
            </a:r>
            <a:r>
              <a:rPr lang="en-US" i="1" dirty="0" smtClean="0"/>
              <a:t>Ecosystems” (“CLME</a:t>
            </a:r>
            <a:r>
              <a:rPr lang="en-US" i="1" dirty="0"/>
              <a:t>+ </a:t>
            </a:r>
            <a:r>
              <a:rPr lang="en-US" i="1" dirty="0" smtClean="0"/>
              <a:t>Project”, </a:t>
            </a:r>
            <a:r>
              <a:rPr lang="en-US" i="1" dirty="0"/>
              <a:t>2015-2020</a:t>
            </a:r>
            <a:r>
              <a:rPr lang="en-US" i="1" dirty="0" smtClean="0"/>
              <a:t>)</a:t>
            </a:r>
            <a:r>
              <a:rPr lang="en-US" b="1" i="1" dirty="0" smtClean="0">
                <a:solidFill>
                  <a:srgbClr val="0070C0"/>
                </a:solidFill>
              </a:rPr>
              <a:t>’</a:t>
            </a:r>
            <a:r>
              <a:rPr lang="en-US" i="1" dirty="0"/>
              <a:t/>
            </a:r>
            <a:br>
              <a:rPr lang="en-US" i="1" dirty="0"/>
            </a:br>
            <a:endParaRPr lang="en-US" i="1" dirty="0"/>
          </a:p>
          <a:p>
            <a:r>
              <a:rPr lang="en-US" b="1" u="sng" dirty="0">
                <a:solidFill>
                  <a:srgbClr val="0070C0"/>
                </a:solidFill>
              </a:rPr>
              <a:t>SHORT TITLE(S): </a:t>
            </a:r>
            <a:endParaRPr lang="en-US" b="1" u="sng" dirty="0" smtClean="0">
              <a:solidFill>
                <a:srgbClr val="0070C0"/>
              </a:solidFill>
            </a:endParaRPr>
          </a:p>
          <a:p>
            <a:endParaRPr lang="en-US" b="1" i="1" dirty="0"/>
          </a:p>
          <a:p>
            <a:pPr marL="285750" indent="-285750">
              <a:buFont typeface="Wingdings" panose="05000000000000000000" pitchFamily="2" charset="2"/>
              <a:buChar char="ü"/>
            </a:pPr>
            <a:r>
              <a:rPr lang="en-US" b="1" i="1" dirty="0" smtClean="0"/>
              <a:t>FIRST REFERENCE: </a:t>
            </a:r>
            <a:r>
              <a:rPr lang="en-US" b="1" i="1" dirty="0">
                <a:solidFill>
                  <a:srgbClr val="0070C0"/>
                </a:solidFill>
              </a:rPr>
              <a:t>‘ </a:t>
            </a:r>
            <a:r>
              <a:rPr lang="en-US" b="1" i="1" dirty="0" smtClean="0"/>
              <a:t>The UNDP/GEF </a:t>
            </a:r>
            <a:r>
              <a:rPr lang="en-US" i="1" dirty="0" smtClean="0"/>
              <a:t>CLME</a:t>
            </a:r>
            <a:r>
              <a:rPr lang="en-US" i="1" dirty="0"/>
              <a:t>+ </a:t>
            </a:r>
            <a:r>
              <a:rPr lang="en-US" i="1" dirty="0" smtClean="0"/>
              <a:t>Project (2015-2020)</a:t>
            </a:r>
            <a:r>
              <a:rPr lang="en-US" b="1" i="1" dirty="0" smtClean="0">
                <a:solidFill>
                  <a:srgbClr val="0070C0"/>
                </a:solidFill>
              </a:rPr>
              <a:t>’</a:t>
            </a:r>
            <a:endParaRPr lang="en-US" i="1" dirty="0" smtClean="0"/>
          </a:p>
          <a:p>
            <a:pPr marL="285750" indent="-285750">
              <a:buFont typeface="Wingdings" panose="05000000000000000000" pitchFamily="2" charset="2"/>
              <a:buChar char="ü"/>
            </a:pPr>
            <a:endParaRPr lang="en-US" i="1" dirty="0" smtClean="0"/>
          </a:p>
          <a:p>
            <a:pPr marL="285750" indent="-285750">
              <a:buFont typeface="Wingdings" panose="05000000000000000000" pitchFamily="2" charset="2"/>
              <a:buChar char="ü"/>
            </a:pPr>
            <a:r>
              <a:rPr lang="en-US" b="1" i="1" dirty="0" smtClean="0"/>
              <a:t>Subsequent References: </a:t>
            </a:r>
            <a:r>
              <a:rPr lang="en-US" b="1" i="1" dirty="0" smtClean="0">
                <a:solidFill>
                  <a:srgbClr val="0070C0"/>
                </a:solidFill>
              </a:rPr>
              <a:t>‘</a:t>
            </a:r>
            <a:r>
              <a:rPr lang="en-US" i="1" dirty="0" smtClean="0"/>
              <a:t>The CLME+ Project</a:t>
            </a:r>
            <a:r>
              <a:rPr lang="en-US" b="1" i="1" dirty="0" smtClean="0">
                <a:solidFill>
                  <a:srgbClr val="0070C0"/>
                </a:solidFill>
              </a:rPr>
              <a:t>’</a:t>
            </a:r>
            <a:endParaRPr lang="es-CO" b="1" dirty="0">
              <a:solidFill>
                <a:srgbClr val="0070C0"/>
              </a:solidFill>
            </a:endParaRPr>
          </a:p>
        </p:txBody>
      </p:sp>
      <p:sp>
        <p:nvSpPr>
          <p:cNvPr id="7" name="TextBox 6"/>
          <p:cNvSpPr txBox="1"/>
          <p:nvPr/>
        </p:nvSpPr>
        <p:spPr>
          <a:xfrm>
            <a:off x="7679691" y="5956893"/>
            <a:ext cx="1403648" cy="830997"/>
          </a:xfrm>
          <a:prstGeom prst="rect">
            <a:avLst/>
          </a:prstGeom>
          <a:solidFill>
            <a:srgbClr val="FFFF00"/>
          </a:solidFill>
        </p:spPr>
        <p:txBody>
          <a:bodyPr wrap="square" rtlCol="0">
            <a:spAutoFit/>
          </a:bodyPr>
          <a:lstStyle/>
          <a:p>
            <a:pPr algn="ctr"/>
            <a:r>
              <a:rPr lang="en-US" sz="1600" dirty="0" smtClean="0"/>
              <a:t>FOR ADOPTION BY SCM</a:t>
            </a:r>
            <a:endParaRPr lang="es-CO" sz="1600" dirty="0"/>
          </a:p>
        </p:txBody>
      </p:sp>
    </p:spTree>
    <p:extLst>
      <p:ext uri="{BB962C8B-B14F-4D97-AF65-F5344CB8AC3E}">
        <p14:creationId xmlns:p14="http://schemas.microsoft.com/office/powerpoint/2010/main" val="3764940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916832"/>
            <a:ext cx="8280920" cy="3754874"/>
          </a:xfrm>
          <a:prstGeom prst="rect">
            <a:avLst/>
          </a:prstGeom>
          <a:noFill/>
        </p:spPr>
        <p:txBody>
          <a:bodyPr wrap="square" rtlCol="0">
            <a:spAutoFit/>
          </a:bodyPr>
          <a:lstStyle/>
          <a:p>
            <a:pPr marL="342900" indent="-342900">
              <a:buFont typeface="+mj-lt"/>
              <a:buAutoNum type="arabicPeriod"/>
            </a:pPr>
            <a:r>
              <a:rPr lang="en-US" sz="3200" b="1" dirty="0" smtClean="0"/>
              <a:t>The </a:t>
            </a:r>
            <a:r>
              <a:rPr lang="en-US" sz="3200" b="1" dirty="0" smtClean="0">
                <a:solidFill>
                  <a:srgbClr val="0070C0"/>
                </a:solidFill>
              </a:rPr>
              <a:t>PROJECT</a:t>
            </a:r>
            <a:r>
              <a:rPr lang="en-US" sz="3200" b="1" dirty="0" smtClean="0"/>
              <a:t> (</a:t>
            </a:r>
            <a:r>
              <a:rPr lang="en-US" sz="2000" b="1" i="1" dirty="0" smtClean="0">
                <a:solidFill>
                  <a:srgbClr val="C00000"/>
                </a:solidFill>
              </a:rPr>
              <a:t>5 </a:t>
            </a:r>
            <a:r>
              <a:rPr lang="en-US" sz="2000" b="1" i="1" dirty="0" err="1" smtClean="0">
                <a:solidFill>
                  <a:srgbClr val="C00000"/>
                </a:solidFill>
              </a:rPr>
              <a:t>yrs</a:t>
            </a:r>
            <a:r>
              <a:rPr lang="en-US" sz="3200" b="1" dirty="0" smtClean="0"/>
              <a:t>)</a:t>
            </a:r>
          </a:p>
          <a:p>
            <a:pPr marL="342900" indent="-342900">
              <a:buFont typeface="+mj-lt"/>
              <a:buAutoNum type="arabicPeriod"/>
            </a:pPr>
            <a:endParaRPr lang="en-US" sz="5500" b="1" dirty="0"/>
          </a:p>
          <a:p>
            <a:pPr marL="342900" indent="-342900">
              <a:buFont typeface="+mj-lt"/>
              <a:buAutoNum type="arabicPeriod"/>
            </a:pPr>
            <a:r>
              <a:rPr lang="en-US" sz="3200" b="1" dirty="0" smtClean="0"/>
              <a:t>The </a:t>
            </a:r>
            <a:r>
              <a:rPr lang="en-US" sz="3200" b="1" dirty="0" smtClean="0">
                <a:solidFill>
                  <a:srgbClr val="00B050"/>
                </a:solidFill>
              </a:rPr>
              <a:t>STRATEGIC ACTION PROGRAMME</a:t>
            </a:r>
            <a:r>
              <a:rPr lang="en-US" sz="3200" b="1" dirty="0" smtClean="0"/>
              <a:t> (SAP, </a:t>
            </a:r>
            <a:r>
              <a:rPr lang="en-US" sz="2000" b="1" i="1" dirty="0" smtClean="0">
                <a:solidFill>
                  <a:srgbClr val="C00000"/>
                </a:solidFill>
              </a:rPr>
              <a:t>10 </a:t>
            </a:r>
            <a:r>
              <a:rPr lang="en-US" sz="2000" b="1" i="1" dirty="0" err="1" smtClean="0">
                <a:solidFill>
                  <a:srgbClr val="C00000"/>
                </a:solidFill>
              </a:rPr>
              <a:t>yrs</a:t>
            </a:r>
            <a:r>
              <a:rPr lang="en-US" sz="3200" b="1" dirty="0" smtClean="0"/>
              <a:t>)</a:t>
            </a:r>
          </a:p>
          <a:p>
            <a:pPr marL="342900" indent="-342900">
              <a:buFont typeface="+mj-lt"/>
              <a:buAutoNum type="arabicPeriod"/>
            </a:pPr>
            <a:endParaRPr lang="en-US" sz="5500" b="1" dirty="0"/>
          </a:p>
          <a:p>
            <a:pPr marL="342900" indent="-342900">
              <a:buFont typeface="+mj-lt"/>
              <a:buAutoNum type="arabicPeriod"/>
            </a:pPr>
            <a:r>
              <a:rPr lang="en-US" sz="3200" b="1" dirty="0" smtClean="0"/>
              <a:t>The </a:t>
            </a:r>
            <a:r>
              <a:rPr lang="en-US" sz="3200" b="1" dirty="0" smtClean="0">
                <a:solidFill>
                  <a:srgbClr val="C00000"/>
                </a:solidFill>
              </a:rPr>
              <a:t>PARTNERSHIP</a:t>
            </a:r>
            <a:r>
              <a:rPr lang="en-US" sz="3200" b="1" dirty="0" smtClean="0"/>
              <a:t> </a:t>
            </a:r>
            <a:r>
              <a:rPr lang="en-US" sz="2000" b="1" dirty="0" smtClean="0"/>
              <a:t>(</a:t>
            </a:r>
            <a:r>
              <a:rPr lang="en-US" sz="2000" b="1" i="1" dirty="0" smtClean="0">
                <a:solidFill>
                  <a:srgbClr val="C00000"/>
                </a:solidFill>
              </a:rPr>
              <a:t>10 </a:t>
            </a:r>
            <a:r>
              <a:rPr lang="en-US" sz="2000" b="1" i="1" dirty="0" err="1" smtClean="0">
                <a:solidFill>
                  <a:srgbClr val="C00000"/>
                </a:solidFill>
              </a:rPr>
              <a:t>yrs</a:t>
            </a:r>
            <a:r>
              <a:rPr lang="en-US" sz="2000" b="1" i="1" dirty="0" smtClean="0"/>
              <a:t>, and beyond?</a:t>
            </a:r>
            <a:r>
              <a:rPr lang="en-US" sz="2000" b="1" dirty="0" smtClean="0"/>
              <a:t>)</a:t>
            </a:r>
            <a:endParaRPr lang="es-CO" sz="2000" b="1" dirty="0"/>
          </a:p>
        </p:txBody>
      </p:sp>
      <p:sp>
        <p:nvSpPr>
          <p:cNvPr id="6" name="TextBox 5"/>
          <p:cNvSpPr txBox="1"/>
          <p:nvPr/>
        </p:nvSpPr>
        <p:spPr>
          <a:xfrm>
            <a:off x="2123728" y="188640"/>
            <a:ext cx="5112568" cy="1323439"/>
          </a:xfrm>
          <a:prstGeom prst="rect">
            <a:avLst/>
          </a:prstGeom>
          <a:noFill/>
        </p:spPr>
        <p:txBody>
          <a:bodyPr wrap="square" rtlCol="0">
            <a:spAutoFit/>
          </a:bodyPr>
          <a:lstStyle/>
          <a:p>
            <a:pPr algn="ctr"/>
            <a:r>
              <a:rPr lang="en-US" sz="8000" b="1" dirty="0" smtClean="0"/>
              <a:t>CLME+</a:t>
            </a:r>
            <a:endParaRPr lang="es-CO" sz="8000" b="1" dirty="0"/>
          </a:p>
        </p:txBody>
      </p:sp>
    </p:spTree>
    <p:extLst>
      <p:ext uri="{BB962C8B-B14F-4D97-AF65-F5344CB8AC3E}">
        <p14:creationId xmlns:p14="http://schemas.microsoft.com/office/powerpoint/2010/main" val="832824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3336"/>
            <a:ext cx="8784976" cy="646331"/>
          </a:xfrm>
          <a:prstGeom prst="rect">
            <a:avLst/>
          </a:prstGeom>
          <a:noFill/>
        </p:spPr>
        <p:txBody>
          <a:bodyPr wrap="square" rtlCol="0">
            <a:spAutoFit/>
          </a:bodyPr>
          <a:lstStyle/>
          <a:p>
            <a:pPr algn="ctr"/>
            <a:r>
              <a:rPr lang="en-US" sz="3600" b="1" dirty="0" smtClean="0"/>
              <a:t>LOGOS &amp; TEMPLATES</a:t>
            </a:r>
          </a:p>
        </p:txBody>
      </p:sp>
      <p:sp>
        <p:nvSpPr>
          <p:cNvPr id="4" name="TextBox 3"/>
          <p:cNvSpPr txBox="1"/>
          <p:nvPr/>
        </p:nvSpPr>
        <p:spPr>
          <a:xfrm>
            <a:off x="827584" y="1412776"/>
            <a:ext cx="7835202" cy="1231106"/>
          </a:xfrm>
          <a:prstGeom prst="rect">
            <a:avLst/>
          </a:prstGeom>
          <a:solidFill>
            <a:srgbClr val="FFFFCC"/>
          </a:solidFill>
        </p:spPr>
        <p:txBody>
          <a:bodyPr wrap="square" rtlCol="0">
            <a:spAutoFit/>
          </a:bodyPr>
          <a:lstStyle/>
          <a:p>
            <a:pPr lvl="1"/>
            <a:r>
              <a:rPr lang="en-US" dirty="0"/>
              <a:t>The PEG recommended that the CLME+ PCU should retain, or simply modify, the existing project logo as it is already well established and recognized. It was agreed that the UNDP and GEF logos would be integrated into the CLME+ Project logo.</a:t>
            </a:r>
            <a:endParaRPr lang="es-CO" sz="2000" dirty="0"/>
          </a:p>
        </p:txBody>
      </p:sp>
      <p:sp>
        <p:nvSpPr>
          <p:cNvPr id="5" name="TextBox 4"/>
          <p:cNvSpPr txBox="1"/>
          <p:nvPr/>
        </p:nvSpPr>
        <p:spPr>
          <a:xfrm>
            <a:off x="827584" y="764704"/>
            <a:ext cx="7835202" cy="6463308"/>
          </a:xfrm>
          <a:prstGeom prst="rect">
            <a:avLst/>
          </a:prstGeom>
          <a:noFill/>
        </p:spPr>
        <p:txBody>
          <a:bodyPr wrap="square" rtlCol="0">
            <a:spAutoFit/>
          </a:bodyPr>
          <a:lstStyle/>
          <a:p>
            <a:r>
              <a:rPr lang="en-US" sz="2400" b="1" dirty="0" smtClean="0">
                <a:solidFill>
                  <a:srgbClr val="0070C0"/>
                </a:solidFill>
              </a:rPr>
              <a:t>CLME+ LOGO(s)</a:t>
            </a:r>
            <a:r>
              <a:rPr lang="en-US" sz="2400" dirty="0" smtClean="0"/>
              <a:t> </a:t>
            </a:r>
          </a:p>
          <a:p>
            <a:endParaRPr lang="en-US" sz="2400" dirty="0"/>
          </a:p>
          <a:p>
            <a:endParaRPr lang="en-US" sz="2400" dirty="0" smtClean="0"/>
          </a:p>
          <a:p>
            <a:endParaRPr lang="en-US" sz="2400" dirty="0"/>
          </a:p>
          <a:p>
            <a:endParaRPr lang="en-US" sz="2400" dirty="0" smtClean="0"/>
          </a:p>
          <a:p>
            <a:endParaRPr lang="en-US" sz="1000" dirty="0" smtClean="0"/>
          </a:p>
          <a:p>
            <a:pPr marL="285750" indent="-285750">
              <a:buFont typeface="Wingdings" panose="05000000000000000000" pitchFamily="2" charset="2"/>
              <a:buChar char="§"/>
            </a:pPr>
            <a:r>
              <a:rPr lang="en-US" b="1" dirty="0" smtClean="0"/>
              <a:t>Old CLME Logo will be “updated/refreshed”</a:t>
            </a:r>
            <a:r>
              <a:rPr lang="en-US" dirty="0" smtClean="0"/>
              <a:t>, to reflect the transition to CLME+. </a:t>
            </a:r>
            <a:r>
              <a:rPr lang="en-US" b="1" dirty="0" smtClean="0"/>
              <a:t>Only minor changes</a:t>
            </a:r>
            <a:r>
              <a:rPr lang="en-US" dirty="0" smtClean="0"/>
              <a:t>, to keep the old concept recognizable and to make that the linkage with prior efforts (CLME Project) remains evident</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a:p>
          <a:p>
            <a:pPr algn="ctr"/>
            <a:r>
              <a:rPr lang="en-US" b="1" i="1" dirty="0" smtClean="0">
                <a:solidFill>
                  <a:srgbClr val="C00000"/>
                </a:solidFill>
              </a:rPr>
              <a:t>→  </a:t>
            </a:r>
            <a:r>
              <a:rPr lang="en-US" b="1" i="1" u="sng" dirty="0" smtClean="0">
                <a:solidFill>
                  <a:srgbClr val="C00000"/>
                </a:solidFill>
              </a:rPr>
              <a:t>Fact that CLME+ covers 2 LME’s needs to be </a:t>
            </a:r>
          </a:p>
          <a:p>
            <a:pPr algn="ctr"/>
            <a:r>
              <a:rPr lang="en-US" b="1" i="1" u="sng" dirty="0" smtClean="0">
                <a:solidFill>
                  <a:srgbClr val="C00000"/>
                </a:solidFill>
              </a:rPr>
              <a:t>better reflected in “updated” logo</a:t>
            </a:r>
          </a:p>
          <a:p>
            <a:pPr algn="ctr"/>
            <a:endParaRPr lang="en-US" b="1" i="1" u="sng" dirty="0" smtClean="0">
              <a:solidFill>
                <a:srgbClr val="C00000"/>
              </a:solidFill>
            </a:endParaRPr>
          </a:p>
          <a:p>
            <a:pPr algn="ctr"/>
            <a:r>
              <a:rPr lang="en-US" b="1" i="1" dirty="0" smtClean="0">
                <a:solidFill>
                  <a:srgbClr val="C00000"/>
                </a:solidFill>
              </a:rPr>
              <a:t>	→ Project Logo always to be used in conjunction with UNDP 	&amp; GEF Logos. Co-executing Partner Logo(s) can be added</a:t>
            </a:r>
            <a:endParaRPr lang="en-US" b="1" i="1" u="sng" dirty="0">
              <a:solidFill>
                <a:srgbClr val="C00000"/>
              </a:solidFill>
            </a:endParaRPr>
          </a:p>
          <a:p>
            <a:pPr algn="ctr"/>
            <a:endParaRPr lang="en-US" b="1" i="1" u="sng" dirty="0" smtClean="0">
              <a:solidFill>
                <a:srgbClr val="C00000"/>
              </a:solidFill>
            </a:endParaRPr>
          </a:p>
        </p:txBody>
      </p:sp>
      <p:pic>
        <p:nvPicPr>
          <p:cNvPr id="9" name="Picture 8"/>
          <p:cNvPicPr>
            <a:picLocks noChangeAspect="1"/>
          </p:cNvPicPr>
          <p:nvPr/>
        </p:nvPicPr>
        <p:blipFill>
          <a:blip r:embed="rId2"/>
          <a:stretch>
            <a:fillRect/>
          </a:stretch>
        </p:blipFill>
        <p:spPr>
          <a:xfrm>
            <a:off x="2915816" y="3645024"/>
            <a:ext cx="3804460" cy="1386514"/>
          </a:xfrm>
          <a:prstGeom prst="rect">
            <a:avLst/>
          </a:prstGeom>
        </p:spPr>
      </p:pic>
      <p:sp>
        <p:nvSpPr>
          <p:cNvPr id="2" name="TextBox 1"/>
          <p:cNvSpPr txBox="1"/>
          <p:nvPr/>
        </p:nvSpPr>
        <p:spPr>
          <a:xfrm>
            <a:off x="6660232" y="4169004"/>
            <a:ext cx="1440160" cy="338554"/>
          </a:xfrm>
          <a:prstGeom prst="rect">
            <a:avLst/>
          </a:prstGeom>
          <a:noFill/>
        </p:spPr>
        <p:txBody>
          <a:bodyPr wrap="square" rtlCol="0">
            <a:spAutoFit/>
          </a:bodyPr>
          <a:lstStyle/>
          <a:p>
            <a:r>
              <a:rPr lang="en-US" sz="1600" i="1" dirty="0" smtClean="0"/>
              <a:t>“interim logo”</a:t>
            </a:r>
            <a:endParaRPr lang="es-CO" sz="1600" i="1" dirty="0"/>
          </a:p>
        </p:txBody>
      </p:sp>
      <p:sp>
        <p:nvSpPr>
          <p:cNvPr id="10" name="TextBox 9"/>
          <p:cNvSpPr txBox="1"/>
          <p:nvPr/>
        </p:nvSpPr>
        <p:spPr>
          <a:xfrm>
            <a:off x="107504" y="5589240"/>
            <a:ext cx="1656184" cy="923330"/>
          </a:xfrm>
          <a:prstGeom prst="rect">
            <a:avLst/>
          </a:prstGeom>
          <a:solidFill>
            <a:srgbClr val="FFFF00"/>
          </a:solidFill>
        </p:spPr>
        <p:txBody>
          <a:bodyPr wrap="square" rtlCol="0">
            <a:spAutoFit/>
          </a:bodyPr>
          <a:lstStyle/>
          <a:p>
            <a:pPr algn="ctr"/>
            <a:r>
              <a:rPr lang="en-US" dirty="0" smtClean="0"/>
              <a:t>FOR ADOPTION BY SCM</a:t>
            </a:r>
            <a:endParaRPr lang="es-CO" dirty="0"/>
          </a:p>
        </p:txBody>
      </p:sp>
    </p:spTree>
    <p:extLst>
      <p:ext uri="{BB962C8B-B14F-4D97-AF65-F5344CB8AC3E}">
        <p14:creationId xmlns:p14="http://schemas.microsoft.com/office/powerpoint/2010/main" val="4263698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3336"/>
            <a:ext cx="8784976" cy="646331"/>
          </a:xfrm>
          <a:prstGeom prst="rect">
            <a:avLst/>
          </a:prstGeom>
          <a:noFill/>
        </p:spPr>
        <p:txBody>
          <a:bodyPr wrap="square" rtlCol="0">
            <a:spAutoFit/>
          </a:bodyPr>
          <a:lstStyle/>
          <a:p>
            <a:pPr algn="ctr"/>
            <a:r>
              <a:rPr lang="en-US" sz="3600" b="1" dirty="0" smtClean="0"/>
              <a:t>LOGOS &amp; TEMPLATES</a:t>
            </a:r>
          </a:p>
        </p:txBody>
      </p:sp>
      <p:sp>
        <p:nvSpPr>
          <p:cNvPr id="4" name="TextBox 3"/>
          <p:cNvSpPr txBox="1"/>
          <p:nvPr/>
        </p:nvSpPr>
        <p:spPr>
          <a:xfrm>
            <a:off x="899592" y="2204864"/>
            <a:ext cx="7835202" cy="1846659"/>
          </a:xfrm>
          <a:prstGeom prst="rect">
            <a:avLst/>
          </a:prstGeom>
          <a:noFill/>
        </p:spPr>
        <p:txBody>
          <a:bodyPr wrap="square" rtlCol="0">
            <a:spAutoFit/>
          </a:bodyPr>
          <a:lstStyle/>
          <a:p>
            <a:r>
              <a:rPr lang="en-US" sz="2400" b="1" dirty="0">
                <a:solidFill>
                  <a:srgbClr val="0070C0"/>
                </a:solidFill>
              </a:rPr>
              <a:t>CLME+ </a:t>
            </a:r>
            <a:r>
              <a:rPr lang="en-US" sz="2400" b="1" dirty="0" smtClean="0">
                <a:solidFill>
                  <a:srgbClr val="0070C0"/>
                </a:solidFill>
              </a:rPr>
              <a:t>TEMPLATE</a:t>
            </a:r>
          </a:p>
          <a:p>
            <a:endParaRPr lang="en-US" dirty="0" smtClean="0"/>
          </a:p>
          <a:p>
            <a:pPr marL="285750" indent="-285750">
              <a:buFont typeface="Wingdings" panose="05000000000000000000" pitchFamily="2" charset="2"/>
              <a:buChar char="§"/>
            </a:pPr>
            <a:r>
              <a:rPr lang="en-US" dirty="0" smtClean="0"/>
              <a:t>CLME+ PCU Communications Specialist will develop, in conjunction and consultation with Project Co-executing Partners, a template(s) for Project Reports, incl. for the CLME+ Sub-projects executed by Partner Organizations</a:t>
            </a:r>
            <a:endParaRPr lang="es-CO" dirty="0"/>
          </a:p>
        </p:txBody>
      </p:sp>
    </p:spTree>
    <p:extLst>
      <p:ext uri="{BB962C8B-B14F-4D97-AF65-F5344CB8AC3E}">
        <p14:creationId xmlns:p14="http://schemas.microsoft.com/office/powerpoint/2010/main" val="1200996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9712" y="2420888"/>
            <a:ext cx="4896544" cy="1446550"/>
          </a:xfrm>
          <a:prstGeom prst="rect">
            <a:avLst/>
          </a:prstGeom>
          <a:noFill/>
        </p:spPr>
        <p:txBody>
          <a:bodyPr wrap="square" rtlCol="0">
            <a:spAutoFit/>
          </a:bodyPr>
          <a:lstStyle/>
          <a:p>
            <a:pPr algn="ctr"/>
            <a:r>
              <a:rPr lang="en-US" sz="4400" b="1" dirty="0"/>
              <a:t>LEGAL DISCLAIMERS</a:t>
            </a:r>
            <a:endParaRPr lang="es-CO" sz="2800" b="1" dirty="0"/>
          </a:p>
        </p:txBody>
      </p:sp>
    </p:spTree>
    <p:extLst>
      <p:ext uri="{BB962C8B-B14F-4D97-AF65-F5344CB8AC3E}">
        <p14:creationId xmlns:p14="http://schemas.microsoft.com/office/powerpoint/2010/main" val="93815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986" y="15712"/>
            <a:ext cx="3250870" cy="1184762"/>
          </a:xfrm>
          <a:prstGeom prst="rect">
            <a:avLst/>
          </a:prstGeom>
        </p:spPr>
      </p:pic>
      <p:sp>
        <p:nvSpPr>
          <p:cNvPr id="3" name="TextBox 2"/>
          <p:cNvSpPr txBox="1"/>
          <p:nvPr/>
        </p:nvSpPr>
        <p:spPr>
          <a:xfrm>
            <a:off x="3779912" y="260648"/>
            <a:ext cx="4896544" cy="954107"/>
          </a:xfrm>
          <a:prstGeom prst="rect">
            <a:avLst/>
          </a:prstGeom>
          <a:noFill/>
        </p:spPr>
        <p:txBody>
          <a:bodyPr wrap="square" rtlCol="0">
            <a:spAutoFit/>
          </a:bodyPr>
          <a:lstStyle/>
          <a:p>
            <a:pPr algn="ctr"/>
            <a:r>
              <a:rPr lang="en-US" sz="2800" b="1" u="sng" dirty="0" smtClean="0"/>
              <a:t>Country &amp; maritime boundaries and disclaimers</a:t>
            </a:r>
            <a:endParaRPr lang="es-CO" sz="2800" b="1" dirty="0"/>
          </a:p>
        </p:txBody>
      </p:sp>
      <p:sp>
        <p:nvSpPr>
          <p:cNvPr id="5" name="TextBox 4"/>
          <p:cNvSpPr txBox="1"/>
          <p:nvPr/>
        </p:nvSpPr>
        <p:spPr>
          <a:xfrm>
            <a:off x="323528" y="2348880"/>
            <a:ext cx="3960440" cy="3139321"/>
          </a:xfrm>
          <a:prstGeom prst="rect">
            <a:avLst/>
          </a:prstGeom>
          <a:noFill/>
        </p:spPr>
        <p:txBody>
          <a:bodyPr wrap="square" rtlCol="0">
            <a:spAutoFit/>
          </a:bodyPr>
          <a:lstStyle/>
          <a:p>
            <a:r>
              <a:rPr lang="en-US" b="1" u="sng" dirty="0" smtClean="0"/>
              <a:t>Recommendation from prior project (CLME):</a:t>
            </a:r>
          </a:p>
          <a:p>
            <a:endParaRPr lang="en-US" dirty="0"/>
          </a:p>
          <a:p>
            <a:r>
              <a:rPr lang="en-US" b="1" i="1" dirty="0" smtClean="0">
                <a:solidFill>
                  <a:srgbClr val="0070C0"/>
                </a:solidFill>
              </a:rPr>
              <a:t>“do not use EEZ boundaries on maps”</a:t>
            </a:r>
          </a:p>
          <a:p>
            <a:endParaRPr lang="en-US" dirty="0"/>
          </a:p>
          <a:p>
            <a:r>
              <a:rPr lang="en-US" b="1" u="sng" dirty="0" smtClean="0"/>
              <a:t>But: </a:t>
            </a:r>
          </a:p>
          <a:p>
            <a:endParaRPr lang="en-US" dirty="0"/>
          </a:p>
          <a:p>
            <a:r>
              <a:rPr lang="en-US" b="1" i="1" dirty="0" smtClean="0">
                <a:solidFill>
                  <a:srgbClr val="FF0000"/>
                </a:solidFill>
              </a:rPr>
              <a:t>no objection to use of country boundaries, even without the use of disclaimers</a:t>
            </a:r>
            <a:endParaRPr lang="es-CO" b="1" i="1" dirty="0">
              <a:solidFill>
                <a:srgbClr val="FF0000"/>
              </a:solidFill>
            </a:endParaRPr>
          </a:p>
        </p:txBody>
      </p:sp>
      <p:sp>
        <p:nvSpPr>
          <p:cNvPr id="6" name="TextBox 5"/>
          <p:cNvSpPr txBox="1"/>
          <p:nvPr/>
        </p:nvSpPr>
        <p:spPr>
          <a:xfrm>
            <a:off x="5004048" y="2780928"/>
            <a:ext cx="3960440" cy="2031325"/>
          </a:xfrm>
          <a:prstGeom prst="rect">
            <a:avLst/>
          </a:prstGeom>
          <a:solidFill>
            <a:srgbClr val="FFFFCC"/>
          </a:solidFill>
        </p:spPr>
        <p:txBody>
          <a:bodyPr wrap="square" rtlCol="0">
            <a:spAutoFit/>
          </a:bodyPr>
          <a:lstStyle/>
          <a:p>
            <a:r>
              <a:rPr lang="en-US" b="1" u="sng" dirty="0" smtClean="0"/>
              <a:t>Proposal for CLME+:</a:t>
            </a:r>
          </a:p>
          <a:p>
            <a:endParaRPr lang="en-US" dirty="0"/>
          </a:p>
          <a:p>
            <a:r>
              <a:rPr lang="en-US" dirty="0" smtClean="0"/>
              <a:t>use of EEZ and country boundaries acceptable (and derived statistics), but only when in combination of mandatory Legal Disclaimer, approved by the CLME+ PSC</a:t>
            </a:r>
            <a:endParaRPr lang="es-CO" dirty="0"/>
          </a:p>
        </p:txBody>
      </p:sp>
      <p:sp>
        <p:nvSpPr>
          <p:cNvPr id="4" name="Right Brace 3"/>
          <p:cNvSpPr/>
          <p:nvPr/>
        </p:nvSpPr>
        <p:spPr>
          <a:xfrm>
            <a:off x="3995936" y="2204864"/>
            <a:ext cx="720080" cy="3528392"/>
          </a:xfrm>
          <a:prstGeom prst="rightBrace">
            <a:avLst/>
          </a:pr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4227215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16632"/>
            <a:ext cx="8784976" cy="954107"/>
          </a:xfrm>
          <a:prstGeom prst="rect">
            <a:avLst/>
          </a:prstGeom>
          <a:noFill/>
        </p:spPr>
        <p:txBody>
          <a:bodyPr wrap="square" rtlCol="0">
            <a:spAutoFit/>
          </a:bodyPr>
          <a:lstStyle/>
          <a:p>
            <a:pPr algn="ctr"/>
            <a:r>
              <a:rPr lang="en-US" sz="3600" b="1" dirty="0" smtClean="0"/>
              <a:t>POSSIBLE LEGAL DISCLAIMER</a:t>
            </a:r>
          </a:p>
          <a:p>
            <a:pPr algn="ctr"/>
            <a:r>
              <a:rPr lang="en-US" sz="2000" b="1" dirty="0" smtClean="0"/>
              <a:t>(PROPOSAL FOR CONSIDERATION BY THE CLME+ PSC)</a:t>
            </a:r>
            <a:endParaRPr lang="es-CO" sz="2000" dirty="0"/>
          </a:p>
        </p:txBody>
      </p:sp>
      <p:sp>
        <p:nvSpPr>
          <p:cNvPr id="5" name="TextBox 4"/>
          <p:cNvSpPr txBox="1"/>
          <p:nvPr/>
        </p:nvSpPr>
        <p:spPr>
          <a:xfrm>
            <a:off x="899592" y="6381328"/>
            <a:ext cx="7056783" cy="369332"/>
          </a:xfrm>
          <a:prstGeom prst="rect">
            <a:avLst/>
          </a:prstGeom>
          <a:solidFill>
            <a:srgbClr val="FFFF00"/>
          </a:solidFill>
        </p:spPr>
        <p:txBody>
          <a:bodyPr wrap="square" rtlCol="0">
            <a:spAutoFit/>
          </a:bodyPr>
          <a:lstStyle/>
          <a:p>
            <a:pPr algn="ctr"/>
            <a:r>
              <a:rPr lang="en-US" b="1" dirty="0" smtClean="0"/>
              <a:t>PROPOSED STANDARD TEXT FOR ADOPTION BY THE PSC</a:t>
            </a:r>
            <a:endParaRPr lang="es-CO" b="1" dirty="0"/>
          </a:p>
        </p:txBody>
      </p:sp>
      <p:sp>
        <p:nvSpPr>
          <p:cNvPr id="2" name="TextBox 1"/>
          <p:cNvSpPr txBox="1"/>
          <p:nvPr/>
        </p:nvSpPr>
        <p:spPr>
          <a:xfrm>
            <a:off x="467544" y="2268976"/>
            <a:ext cx="8496944" cy="2862322"/>
          </a:xfrm>
          <a:prstGeom prst="rect">
            <a:avLst/>
          </a:prstGeom>
          <a:noFill/>
        </p:spPr>
        <p:txBody>
          <a:bodyPr wrap="square" rtlCol="0">
            <a:spAutoFit/>
          </a:bodyPr>
          <a:lstStyle/>
          <a:p>
            <a:pPr marL="285750" indent="-285750">
              <a:buFont typeface="Wingdings" panose="05000000000000000000" pitchFamily="2" charset="2"/>
              <a:buChar char="§"/>
            </a:pPr>
            <a:r>
              <a:rPr lang="en-US" i="1" dirty="0" smtClean="0">
                <a:solidFill>
                  <a:srgbClr val="0070C0"/>
                </a:solidFill>
              </a:rPr>
              <a:t>“</a:t>
            </a:r>
            <a:r>
              <a:rPr lang="en-US" dirty="0" smtClean="0">
                <a:solidFill>
                  <a:srgbClr val="0070C0"/>
                </a:solidFill>
              </a:rPr>
              <a:t>The </a:t>
            </a:r>
            <a:r>
              <a:rPr lang="en-US" dirty="0">
                <a:solidFill>
                  <a:srgbClr val="0070C0"/>
                </a:solidFill>
              </a:rPr>
              <a:t>depiction and use of boundaries, geographic names, designations, and related data used </a:t>
            </a:r>
            <a:r>
              <a:rPr lang="en-US" dirty="0" smtClean="0">
                <a:solidFill>
                  <a:srgbClr val="0070C0"/>
                </a:solidFill>
              </a:rPr>
              <a:t>[on maps and] </a:t>
            </a:r>
            <a:r>
              <a:rPr lang="en-US" dirty="0">
                <a:solidFill>
                  <a:srgbClr val="0070C0"/>
                </a:solidFill>
              </a:rPr>
              <a:t>in </a:t>
            </a:r>
            <a:r>
              <a:rPr lang="en-US" dirty="0" smtClean="0">
                <a:solidFill>
                  <a:srgbClr val="0070C0"/>
                </a:solidFill>
              </a:rPr>
              <a:t>[other] </a:t>
            </a:r>
            <a:r>
              <a:rPr lang="en-US" dirty="0">
                <a:solidFill>
                  <a:srgbClr val="0070C0"/>
                </a:solidFill>
              </a:rPr>
              <a:t>documents </a:t>
            </a:r>
            <a:r>
              <a:rPr lang="en-US" dirty="0" smtClean="0">
                <a:solidFill>
                  <a:srgbClr val="0070C0"/>
                </a:solidFill>
              </a:rPr>
              <a:t>[that </a:t>
            </a:r>
            <a:r>
              <a:rPr lang="en-US" dirty="0">
                <a:solidFill>
                  <a:srgbClr val="0070C0"/>
                </a:solidFill>
              </a:rPr>
              <a:t>are on this site or </a:t>
            </a:r>
            <a:r>
              <a:rPr lang="en-US" dirty="0" smtClean="0">
                <a:solidFill>
                  <a:srgbClr val="0070C0"/>
                </a:solidFill>
              </a:rPr>
              <a:t>otherwise] </a:t>
            </a:r>
            <a:r>
              <a:rPr lang="en-US" dirty="0">
                <a:solidFill>
                  <a:srgbClr val="0070C0"/>
                </a:solidFill>
              </a:rPr>
              <a:t>made available by the UNDP/GEF CLME+ Project do not imply any determination on the legal status of any territory, nor does it constitute endorsement or acceptance as to the legal status or frontier of any territory by </a:t>
            </a:r>
            <a:r>
              <a:rPr lang="en-US" dirty="0" smtClean="0">
                <a:solidFill>
                  <a:srgbClr val="0070C0"/>
                </a:solidFill>
              </a:rPr>
              <a:t>[the </a:t>
            </a:r>
            <a:r>
              <a:rPr lang="en-US" dirty="0">
                <a:solidFill>
                  <a:srgbClr val="0070C0"/>
                </a:solidFill>
              </a:rPr>
              <a:t>CLME+ Project Coordination </a:t>
            </a:r>
            <a:r>
              <a:rPr lang="en-US" dirty="0" smtClean="0">
                <a:solidFill>
                  <a:srgbClr val="0070C0"/>
                </a:solidFill>
              </a:rPr>
              <a:t>Unit], the GEF, </a:t>
            </a:r>
            <a:r>
              <a:rPr lang="en-US" dirty="0">
                <a:solidFill>
                  <a:srgbClr val="0070C0"/>
                </a:solidFill>
              </a:rPr>
              <a:t>the GEF Agency, the Executing Agency, the CLME+ Co-executing Partners, and the CLME+ participating countries. In addition, no guarantee is provided as to the accuracy of the available maps.”</a:t>
            </a:r>
            <a:endParaRPr lang="es-CO" dirty="0">
              <a:solidFill>
                <a:srgbClr val="0070C0"/>
              </a:solidFill>
            </a:endParaRPr>
          </a:p>
          <a:p>
            <a:pPr marL="285750" indent="-285750">
              <a:buFont typeface="Wingdings" panose="05000000000000000000" pitchFamily="2" charset="2"/>
              <a:buChar char="§"/>
            </a:pPr>
            <a:endParaRPr lang="en-US" i="1" dirty="0">
              <a:solidFill>
                <a:srgbClr val="0070C0"/>
              </a:solidFill>
            </a:endParaRPr>
          </a:p>
        </p:txBody>
      </p:sp>
    </p:spTree>
    <p:extLst>
      <p:ext uri="{BB962C8B-B14F-4D97-AF65-F5344CB8AC3E}">
        <p14:creationId xmlns:p14="http://schemas.microsoft.com/office/powerpoint/2010/main" val="40535314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16632"/>
            <a:ext cx="8208912" cy="1077218"/>
          </a:xfrm>
          <a:prstGeom prst="rect">
            <a:avLst/>
          </a:prstGeom>
          <a:noFill/>
        </p:spPr>
        <p:txBody>
          <a:bodyPr wrap="square" rtlCol="0">
            <a:spAutoFit/>
          </a:bodyPr>
          <a:lstStyle/>
          <a:p>
            <a:pPr algn="ctr"/>
            <a:r>
              <a:rPr lang="en-US" sz="3200" b="1" dirty="0" smtClean="0"/>
              <a:t>KEY ACTIVITIES FOR </a:t>
            </a:r>
          </a:p>
          <a:p>
            <a:pPr algn="ctr"/>
            <a:r>
              <a:rPr lang="en-US" sz="3200" b="1" dirty="0" smtClean="0"/>
              <a:t>2016 - 2017</a:t>
            </a:r>
            <a:endParaRPr lang="es-CO" sz="4400" b="1" dirty="0"/>
          </a:p>
        </p:txBody>
      </p:sp>
      <p:sp>
        <p:nvSpPr>
          <p:cNvPr id="2" name="TextBox 1"/>
          <p:cNvSpPr txBox="1"/>
          <p:nvPr/>
        </p:nvSpPr>
        <p:spPr>
          <a:xfrm>
            <a:off x="827584" y="1412776"/>
            <a:ext cx="7632848" cy="5355312"/>
          </a:xfrm>
          <a:prstGeom prst="rect">
            <a:avLst/>
          </a:prstGeom>
          <a:noFill/>
        </p:spPr>
        <p:txBody>
          <a:bodyPr wrap="square" rtlCol="0">
            <a:spAutoFit/>
          </a:bodyPr>
          <a:lstStyle/>
          <a:p>
            <a:r>
              <a:rPr lang="en-US" b="1" u="sng" dirty="0" smtClean="0"/>
              <a:t>COMMUNICATIONS STRATEGY DEVELOPMENT</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smtClean="0"/>
              <a:t>HIRING OF CLME+ COMMUNICATIONS SPECIALIST</a:t>
            </a:r>
          </a:p>
          <a:p>
            <a:pPr marL="285750" indent="-285750">
              <a:buFont typeface="Wingdings" panose="05000000000000000000" pitchFamily="2" charset="2"/>
              <a:buChar char="q"/>
            </a:pPr>
            <a:r>
              <a:rPr lang="en-US" dirty="0" smtClean="0"/>
              <a:t>COMMUNICATIONS STRATEGY DOCUMENT</a:t>
            </a:r>
          </a:p>
          <a:p>
            <a:pPr marL="285750" indent="-285750">
              <a:buFont typeface="Wingdings" panose="05000000000000000000" pitchFamily="2" charset="2"/>
              <a:buChar char="q"/>
            </a:pPr>
            <a:endParaRPr lang="en-US" dirty="0"/>
          </a:p>
          <a:p>
            <a:pPr marL="2114550" lvl="4" indent="-285750">
              <a:buFont typeface="Wingdings" panose="05000000000000000000" pitchFamily="2" charset="2"/>
              <a:buChar char="q"/>
            </a:pPr>
            <a:r>
              <a:rPr lang="en-US" dirty="0" smtClean="0"/>
              <a:t>1 OR 2 WORKSHOPS</a:t>
            </a:r>
          </a:p>
          <a:p>
            <a:pPr marL="3028950" lvl="6" indent="-285750">
              <a:buFont typeface="Wingdings" panose="05000000000000000000" pitchFamily="2" charset="2"/>
              <a:buChar char="ü"/>
            </a:pPr>
            <a:r>
              <a:rPr lang="en-US" dirty="0" smtClean="0"/>
              <a:t>Strategy development</a:t>
            </a:r>
          </a:p>
          <a:p>
            <a:pPr marL="3028950" lvl="6" indent="-285750">
              <a:buFont typeface="Wingdings" panose="05000000000000000000" pitchFamily="2" charset="2"/>
              <a:buChar char="ü"/>
            </a:pPr>
            <a:r>
              <a:rPr lang="en-US" dirty="0" smtClean="0"/>
              <a:t>Coordination on decentralized components</a:t>
            </a:r>
          </a:p>
          <a:p>
            <a:pPr marL="2114550" lvl="4" indent="-285750">
              <a:buFont typeface="Wingdings" panose="05000000000000000000" pitchFamily="2" charset="2"/>
              <a:buChar char="q"/>
            </a:pPr>
            <a:r>
              <a:rPr lang="en-US" dirty="0" smtClean="0"/>
              <a:t>DRAFT DOCUMENT - CIRCULATION FOR “ENDORSEMENT”</a:t>
            </a:r>
          </a:p>
          <a:p>
            <a:pPr lvl="4"/>
            <a:endParaRPr lang="en-US" dirty="0" smtClean="0"/>
          </a:p>
          <a:p>
            <a:r>
              <a:rPr lang="en-US" b="1" u="sng" dirty="0" smtClean="0"/>
              <a:t>IMPLEMENTATION</a:t>
            </a:r>
            <a:endParaRPr lang="en-US" b="1" u="sng" dirty="0"/>
          </a:p>
          <a:p>
            <a:pPr lvl="4"/>
            <a:endParaRPr lang="en-US" dirty="0" smtClean="0"/>
          </a:p>
          <a:p>
            <a:pPr marL="285750" indent="-285750">
              <a:buFont typeface="Wingdings" panose="05000000000000000000" pitchFamily="2" charset="2"/>
              <a:buChar char="q"/>
            </a:pPr>
            <a:r>
              <a:rPr lang="en-US" dirty="0"/>
              <a:t>CLME LOGO </a:t>
            </a:r>
            <a:r>
              <a:rPr lang="en-US" dirty="0" smtClean="0"/>
              <a:t>→ </a:t>
            </a:r>
            <a:r>
              <a:rPr lang="en-US" dirty="0"/>
              <a:t>“REFRESHMENT</a:t>
            </a:r>
            <a:r>
              <a:rPr lang="en-US" dirty="0" smtClean="0"/>
              <a:t>”</a:t>
            </a:r>
            <a:endParaRPr lang="en-US" i="1" dirty="0"/>
          </a:p>
          <a:p>
            <a:pPr marL="285750" indent="-285750">
              <a:buFont typeface="Wingdings" panose="05000000000000000000" pitchFamily="2" charset="2"/>
              <a:buChar char="q"/>
            </a:pPr>
            <a:r>
              <a:rPr lang="en-US" dirty="0"/>
              <a:t>CLME+ PROJECT </a:t>
            </a:r>
            <a:r>
              <a:rPr lang="en-US" dirty="0" smtClean="0"/>
              <a:t>WEBSITE</a:t>
            </a:r>
          </a:p>
          <a:p>
            <a:pPr marL="285750" indent="-285750">
              <a:buFont typeface="Wingdings" panose="05000000000000000000" pitchFamily="2" charset="2"/>
              <a:buChar char="q"/>
            </a:pPr>
            <a:r>
              <a:rPr lang="en-US" dirty="0" smtClean="0"/>
              <a:t>“PROTOCOLS”</a:t>
            </a:r>
          </a:p>
          <a:p>
            <a:pPr marL="285750" indent="-285750">
              <a:buFont typeface="Wingdings" panose="05000000000000000000" pitchFamily="2" charset="2"/>
              <a:buChar char="q"/>
            </a:pPr>
            <a:r>
              <a:rPr lang="en-US" dirty="0" smtClean="0"/>
              <a:t>Component 5 – Twinning/Exchange – regional and global LME COP 	</a:t>
            </a:r>
          </a:p>
          <a:p>
            <a:r>
              <a:rPr lang="en-US" dirty="0"/>
              <a:t>	</a:t>
            </a:r>
            <a:r>
              <a:rPr lang="en-US" sz="1600" i="1" dirty="0" smtClean="0"/>
              <a:t>o GEF International Waters Conference      o LME Consultative Group</a:t>
            </a:r>
          </a:p>
          <a:p>
            <a:pPr marL="285750" indent="-285750">
              <a:buFont typeface="Wingdings" panose="05000000000000000000" pitchFamily="2" charset="2"/>
              <a:buChar char="q"/>
            </a:pPr>
            <a:endParaRPr lang="es-CO" dirty="0"/>
          </a:p>
        </p:txBody>
      </p:sp>
    </p:spTree>
    <p:extLst>
      <p:ext uri="{BB962C8B-B14F-4D97-AF65-F5344CB8AC3E}">
        <p14:creationId xmlns:p14="http://schemas.microsoft.com/office/powerpoint/2010/main" val="908450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116632"/>
            <a:ext cx="5544616" cy="984885"/>
          </a:xfrm>
          <a:prstGeom prst="rect">
            <a:avLst/>
          </a:prstGeom>
          <a:solidFill>
            <a:srgbClr val="FFFF00"/>
          </a:solidFill>
        </p:spPr>
        <p:txBody>
          <a:bodyPr wrap="square" rtlCol="0">
            <a:spAutoFit/>
          </a:bodyPr>
          <a:lstStyle/>
          <a:p>
            <a:pPr algn="ctr"/>
            <a:r>
              <a:rPr lang="en-US" sz="3200" b="1" dirty="0" smtClean="0"/>
              <a:t>PROPOSED DECISIONS</a:t>
            </a:r>
          </a:p>
          <a:p>
            <a:pPr algn="ctr"/>
            <a:r>
              <a:rPr lang="en-US" sz="2600" b="1" dirty="0" smtClean="0"/>
              <a:t>related to Agenda Item # 10</a:t>
            </a:r>
            <a:endParaRPr lang="es-CO" sz="2600" b="1" dirty="0"/>
          </a:p>
        </p:txBody>
      </p:sp>
      <p:sp>
        <p:nvSpPr>
          <p:cNvPr id="3" name="TextBox 2"/>
          <p:cNvSpPr txBox="1"/>
          <p:nvPr/>
        </p:nvSpPr>
        <p:spPr>
          <a:xfrm>
            <a:off x="472178" y="1268760"/>
            <a:ext cx="8271652" cy="5324535"/>
          </a:xfrm>
          <a:prstGeom prst="rect">
            <a:avLst/>
          </a:prstGeom>
          <a:noFill/>
        </p:spPr>
        <p:txBody>
          <a:bodyPr wrap="square" rtlCol="0">
            <a:spAutoFit/>
          </a:bodyPr>
          <a:lstStyle/>
          <a:p>
            <a:pPr algn="just"/>
            <a:r>
              <a:rPr lang="en-US" b="1" u="sng" dirty="0" smtClean="0">
                <a:solidFill>
                  <a:srgbClr val="0070C0"/>
                </a:solidFill>
              </a:rPr>
              <a:t>The CLME+ Project Steering Committee (PSC) Members:</a:t>
            </a:r>
          </a:p>
          <a:p>
            <a:pPr algn="just"/>
            <a:endParaRPr lang="en-US" b="1" u="sng" dirty="0" smtClean="0">
              <a:solidFill>
                <a:srgbClr val="0070C0"/>
              </a:solidFill>
            </a:endParaRPr>
          </a:p>
          <a:p>
            <a:pPr algn="just"/>
            <a:endParaRPr lang="en-US" sz="1600" dirty="0" smtClean="0"/>
          </a:p>
          <a:p>
            <a:pPr marL="342900" indent="-342900" algn="just">
              <a:buFont typeface="+mj-lt"/>
              <a:buAutoNum type="arabicPeriod"/>
            </a:pPr>
            <a:r>
              <a:rPr lang="en-US" dirty="0" smtClean="0"/>
              <a:t>commit to </a:t>
            </a:r>
            <a:r>
              <a:rPr lang="en-US" b="1" dirty="0" smtClean="0"/>
              <a:t>support the development &amp; implementation of the relevant elements of the CLME+ Over-Arching Communication Strategy (the “</a:t>
            </a:r>
            <a:r>
              <a:rPr lang="en-US" b="1" i="1" dirty="0" smtClean="0"/>
              <a:t>CLME+ CS</a:t>
            </a:r>
            <a:r>
              <a:rPr lang="en-US" b="1" dirty="0" smtClean="0"/>
              <a:t>”) </a:t>
            </a:r>
            <a:r>
              <a:rPr lang="en-US" dirty="0" smtClean="0"/>
              <a:t>(subject to approval of the Strategy Document, and while giving due consideration of existing logistical and financial constraints)</a:t>
            </a:r>
            <a:endParaRPr lang="en-US" b="1" dirty="0" smtClean="0"/>
          </a:p>
          <a:p>
            <a:pPr marL="342900" indent="-342900" algn="just">
              <a:buFont typeface="+mj-lt"/>
              <a:buAutoNum type="arabicPeriod"/>
            </a:pPr>
            <a:endParaRPr lang="en-US" b="1" dirty="0" smtClean="0"/>
          </a:p>
          <a:p>
            <a:pPr marL="342900" indent="-342900" algn="just">
              <a:buFont typeface="+mj-lt"/>
              <a:buAutoNum type="arabicPeriod"/>
            </a:pPr>
            <a:r>
              <a:rPr lang="en-US" b="1" dirty="0" smtClean="0"/>
              <a:t>endorse the draft Outline for the </a:t>
            </a:r>
            <a:r>
              <a:rPr lang="en-US" b="1" i="1" dirty="0" smtClean="0"/>
              <a:t>CLME+ CS</a:t>
            </a:r>
            <a:r>
              <a:rPr lang="en-US" i="1" dirty="0" smtClean="0"/>
              <a:t>, </a:t>
            </a:r>
            <a:r>
              <a:rPr lang="en-US" dirty="0" smtClean="0"/>
              <a:t>as </a:t>
            </a:r>
            <a:r>
              <a:rPr lang="en-US" dirty="0" smtClean="0">
                <a:solidFill>
                  <a:srgbClr val="FF0000"/>
                </a:solidFill>
              </a:rPr>
              <a:t>[presented at] [amended during]</a:t>
            </a:r>
            <a:r>
              <a:rPr lang="en-US" dirty="0" smtClean="0"/>
              <a:t> the 1</a:t>
            </a:r>
            <a:r>
              <a:rPr lang="en-US" baseline="30000" dirty="0" smtClean="0"/>
              <a:t>st</a:t>
            </a:r>
            <a:r>
              <a:rPr lang="en-US" dirty="0" smtClean="0"/>
              <a:t> SCM, and recommend that the elements contained in this draft be considered during the development of the full CLME+ Communication Strategy Document (CLME+ Output O2.4)</a:t>
            </a:r>
          </a:p>
          <a:p>
            <a:pPr marL="342900" indent="-342900" algn="just">
              <a:buFont typeface="+mj-lt"/>
              <a:buAutoNum type="arabicPeriod"/>
            </a:pPr>
            <a:endParaRPr lang="en-US" dirty="0" smtClean="0"/>
          </a:p>
          <a:p>
            <a:pPr marL="342900" indent="-342900" algn="just">
              <a:buFont typeface="+mj-lt"/>
              <a:buAutoNum type="arabicPeriod"/>
            </a:pPr>
            <a:r>
              <a:rPr lang="en-US" dirty="0" smtClean="0"/>
              <a:t>support the request that </a:t>
            </a:r>
            <a:r>
              <a:rPr lang="en-US" b="1" dirty="0" smtClean="0"/>
              <a:t>CLME+ Sub-Project National Focal Points be formally nominated</a:t>
            </a:r>
            <a:r>
              <a:rPr lang="en-US" dirty="0" smtClean="0"/>
              <a:t>, and recommend </a:t>
            </a:r>
            <a:r>
              <a:rPr lang="en-US" b="1" dirty="0" smtClean="0"/>
              <a:t>coordinated action </a:t>
            </a:r>
            <a:r>
              <a:rPr lang="en-US" dirty="0" smtClean="0"/>
              <a:t>in this context </a:t>
            </a:r>
            <a:r>
              <a:rPr lang="en-US" b="1" dirty="0" smtClean="0"/>
              <a:t>among </a:t>
            </a:r>
            <a:r>
              <a:rPr lang="en-US" dirty="0" smtClean="0"/>
              <a:t>the </a:t>
            </a:r>
            <a:r>
              <a:rPr lang="en-US" b="1" dirty="0" smtClean="0"/>
              <a:t>CLME+ PCU</a:t>
            </a:r>
            <a:r>
              <a:rPr lang="en-US" dirty="0" smtClean="0"/>
              <a:t> and the </a:t>
            </a:r>
            <a:r>
              <a:rPr lang="en-US" b="1" dirty="0" smtClean="0"/>
              <a:t>corresponding CLME+ Co-Executing Partner</a:t>
            </a:r>
            <a:r>
              <a:rPr lang="en-US" dirty="0" smtClean="0"/>
              <a:t> and </a:t>
            </a:r>
            <a:r>
              <a:rPr lang="en-US" b="1" dirty="0" smtClean="0"/>
              <a:t>Principal </a:t>
            </a:r>
            <a:r>
              <a:rPr lang="en-US" dirty="0" smtClean="0"/>
              <a:t>and </a:t>
            </a:r>
            <a:r>
              <a:rPr lang="en-US" b="1" dirty="0" smtClean="0"/>
              <a:t>Alternate National Focal Points (as applicable)</a:t>
            </a:r>
          </a:p>
          <a:p>
            <a:pPr marL="342900" indent="-342900" algn="just">
              <a:buFont typeface="+mj-lt"/>
              <a:buAutoNum type="arabicPeriod"/>
            </a:pPr>
            <a:endParaRPr lang="en-US" dirty="0" smtClean="0">
              <a:solidFill>
                <a:srgbClr val="FF0000"/>
              </a:solidFill>
            </a:endParaRPr>
          </a:p>
        </p:txBody>
      </p:sp>
    </p:spTree>
    <p:extLst>
      <p:ext uri="{BB962C8B-B14F-4D97-AF65-F5344CB8AC3E}">
        <p14:creationId xmlns:p14="http://schemas.microsoft.com/office/powerpoint/2010/main" val="1619399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260648"/>
            <a:ext cx="5544616" cy="984885"/>
          </a:xfrm>
          <a:prstGeom prst="rect">
            <a:avLst/>
          </a:prstGeom>
          <a:solidFill>
            <a:srgbClr val="FFFF00"/>
          </a:solidFill>
        </p:spPr>
        <p:txBody>
          <a:bodyPr wrap="square" rtlCol="0">
            <a:spAutoFit/>
          </a:bodyPr>
          <a:lstStyle/>
          <a:p>
            <a:pPr algn="ctr"/>
            <a:r>
              <a:rPr lang="en-US" sz="3200" b="1" dirty="0" smtClean="0"/>
              <a:t>PROPOSED DECISIONS</a:t>
            </a:r>
          </a:p>
          <a:p>
            <a:pPr algn="ctr"/>
            <a:r>
              <a:rPr lang="en-US" sz="2600" b="1" dirty="0" smtClean="0"/>
              <a:t>related to Agenda Item # 10</a:t>
            </a:r>
            <a:endParaRPr lang="es-CO" sz="2600" b="1" dirty="0"/>
          </a:p>
        </p:txBody>
      </p:sp>
      <p:sp>
        <p:nvSpPr>
          <p:cNvPr id="3" name="TextBox 2"/>
          <p:cNvSpPr txBox="1"/>
          <p:nvPr/>
        </p:nvSpPr>
        <p:spPr>
          <a:xfrm>
            <a:off x="472178" y="1556792"/>
            <a:ext cx="8271652" cy="5047536"/>
          </a:xfrm>
          <a:prstGeom prst="rect">
            <a:avLst/>
          </a:prstGeom>
          <a:noFill/>
        </p:spPr>
        <p:txBody>
          <a:bodyPr wrap="square" rtlCol="0">
            <a:spAutoFit/>
          </a:bodyPr>
          <a:lstStyle/>
          <a:p>
            <a:pPr algn="just"/>
            <a:r>
              <a:rPr lang="en-US" b="1" u="sng" dirty="0">
                <a:solidFill>
                  <a:srgbClr val="0070C0"/>
                </a:solidFill>
              </a:rPr>
              <a:t>The CLME+ Project Steering Committee (PSC) Members</a:t>
            </a:r>
            <a:r>
              <a:rPr lang="en-US" b="1" u="sng" dirty="0" smtClean="0">
                <a:solidFill>
                  <a:srgbClr val="0070C0"/>
                </a:solidFill>
              </a:rPr>
              <a:t>:</a:t>
            </a:r>
          </a:p>
          <a:p>
            <a:pPr algn="just"/>
            <a:endParaRPr lang="en-US" b="1" u="sng" dirty="0">
              <a:solidFill>
                <a:srgbClr val="0070C0"/>
              </a:solidFill>
            </a:endParaRPr>
          </a:p>
          <a:p>
            <a:pPr algn="just"/>
            <a:endParaRPr lang="en-US" sz="1600" u="sng" dirty="0" smtClean="0"/>
          </a:p>
          <a:p>
            <a:pPr marL="342900" indent="-342900" algn="just">
              <a:buFont typeface="+mj-lt"/>
              <a:buAutoNum type="arabicPeriod" startAt="4"/>
            </a:pPr>
            <a:r>
              <a:rPr lang="en-US" dirty="0" smtClean="0"/>
              <a:t>adopt the </a:t>
            </a:r>
            <a:r>
              <a:rPr lang="en-US" b="1" dirty="0" smtClean="0"/>
              <a:t>4 “Communications Protocol” principles</a:t>
            </a:r>
            <a:r>
              <a:rPr lang="en-US" dirty="0" smtClean="0"/>
              <a:t>, as </a:t>
            </a:r>
            <a:r>
              <a:rPr lang="en-US" dirty="0" smtClean="0">
                <a:solidFill>
                  <a:srgbClr val="FF0000"/>
                </a:solidFill>
              </a:rPr>
              <a:t>[presented </a:t>
            </a:r>
            <a:r>
              <a:rPr lang="en-US" dirty="0">
                <a:solidFill>
                  <a:srgbClr val="FF0000"/>
                </a:solidFill>
              </a:rPr>
              <a:t>at] [amended during]</a:t>
            </a:r>
            <a:r>
              <a:rPr lang="en-US" dirty="0"/>
              <a:t> the 1</a:t>
            </a:r>
            <a:r>
              <a:rPr lang="en-US" baseline="30000" dirty="0"/>
              <a:t>st</a:t>
            </a:r>
            <a:r>
              <a:rPr lang="en-US" dirty="0"/>
              <a:t> </a:t>
            </a:r>
            <a:r>
              <a:rPr lang="en-US" dirty="0" smtClean="0"/>
              <a:t>SCM</a:t>
            </a:r>
          </a:p>
          <a:p>
            <a:pPr marL="342900" indent="-342900" algn="just">
              <a:buFont typeface="+mj-lt"/>
              <a:buAutoNum type="arabicPeriod" startAt="4"/>
            </a:pPr>
            <a:endParaRPr lang="en-US" dirty="0" smtClean="0"/>
          </a:p>
          <a:p>
            <a:pPr marL="342900" indent="-342900" algn="just">
              <a:buFont typeface="+mj-lt"/>
              <a:buAutoNum type="arabicPeriod" startAt="4"/>
            </a:pPr>
            <a:r>
              <a:rPr lang="en-US" dirty="0" smtClean="0"/>
              <a:t>endorse </a:t>
            </a:r>
            <a:r>
              <a:rPr lang="en-US" dirty="0"/>
              <a:t>the CLME+ proposal, as </a:t>
            </a:r>
            <a:r>
              <a:rPr lang="en-US" dirty="0">
                <a:solidFill>
                  <a:srgbClr val="FF0000"/>
                </a:solidFill>
              </a:rPr>
              <a:t>[presented at] [amended during]</a:t>
            </a:r>
            <a:r>
              <a:rPr lang="en-US" dirty="0"/>
              <a:t> the 1</a:t>
            </a:r>
            <a:r>
              <a:rPr lang="en-US" baseline="30000" dirty="0"/>
              <a:t>st</a:t>
            </a:r>
            <a:r>
              <a:rPr lang="en-US" dirty="0"/>
              <a:t> SCM, with reference to the </a:t>
            </a:r>
            <a:r>
              <a:rPr lang="en-US" b="1" dirty="0"/>
              <a:t>use of </a:t>
            </a:r>
            <a:r>
              <a:rPr lang="en-US" b="1" dirty="0" smtClean="0"/>
              <a:t>languages and provision of translations </a:t>
            </a:r>
            <a:r>
              <a:rPr lang="en-US" b="1" dirty="0"/>
              <a:t>during meetings </a:t>
            </a:r>
            <a:r>
              <a:rPr lang="en-US" dirty="0"/>
              <a:t>and in the </a:t>
            </a:r>
            <a:r>
              <a:rPr lang="en-US" b="1" dirty="0"/>
              <a:t>production of project outputs &amp; materials</a:t>
            </a:r>
            <a:r>
              <a:rPr lang="en-US" dirty="0"/>
              <a:t>; note is taken in this context by the PSC members that </a:t>
            </a:r>
            <a:r>
              <a:rPr lang="en-US" b="1" i="1" dirty="0"/>
              <a:t>financial and logistical constraints may apply</a:t>
            </a:r>
          </a:p>
          <a:p>
            <a:pPr marL="342900" indent="-342900" algn="just">
              <a:buFont typeface="+mj-lt"/>
              <a:buAutoNum type="arabicPeriod" startAt="4"/>
            </a:pPr>
            <a:endParaRPr lang="en-US" dirty="0" smtClean="0">
              <a:solidFill>
                <a:srgbClr val="FF0000"/>
              </a:solidFill>
            </a:endParaRPr>
          </a:p>
          <a:p>
            <a:pPr marL="342900" indent="-342900" algn="just">
              <a:buFont typeface="+mj-lt"/>
              <a:buAutoNum type="arabicPeriod" startAt="4"/>
            </a:pPr>
            <a:r>
              <a:rPr lang="en-US" dirty="0" smtClean="0"/>
              <a:t>adopt the principle that the </a:t>
            </a:r>
            <a:r>
              <a:rPr lang="en-US" b="1" dirty="0" smtClean="0"/>
              <a:t>GEF Communication and Visibility Policy </a:t>
            </a:r>
            <a:r>
              <a:rPr lang="en-US" dirty="0" smtClean="0"/>
              <a:t>is </a:t>
            </a:r>
            <a:r>
              <a:rPr lang="en-US" b="1" dirty="0" smtClean="0"/>
              <a:t>to be adhered to by all CLME+ Project partners</a:t>
            </a:r>
            <a:r>
              <a:rPr lang="en-US" dirty="0" smtClean="0"/>
              <a:t>, and that </a:t>
            </a:r>
            <a:r>
              <a:rPr lang="en-US" dirty="0" smtClean="0">
                <a:solidFill>
                  <a:srgbClr val="FF0000"/>
                </a:solidFill>
              </a:rPr>
              <a:t>[–unless practically impossible or unreasonable-]</a:t>
            </a:r>
            <a:r>
              <a:rPr lang="en-US" dirty="0" smtClean="0"/>
              <a:t> </a:t>
            </a:r>
            <a:r>
              <a:rPr lang="en-US" b="1" dirty="0" smtClean="0"/>
              <a:t>the CLME+ Logo is to be used in conjunction with the official logo of the Donor and the GEF Agency (resp. GEF and UNDP)</a:t>
            </a:r>
          </a:p>
          <a:p>
            <a:pPr marL="342900" indent="-342900" algn="just">
              <a:buFont typeface="+mj-lt"/>
              <a:buAutoNum type="arabicPeriod" startAt="4"/>
            </a:pPr>
            <a:endParaRPr lang="en-US" dirty="0">
              <a:solidFill>
                <a:srgbClr val="FF0000"/>
              </a:solidFill>
            </a:endParaRPr>
          </a:p>
        </p:txBody>
      </p:sp>
    </p:spTree>
    <p:extLst>
      <p:ext uri="{BB962C8B-B14F-4D97-AF65-F5344CB8AC3E}">
        <p14:creationId xmlns:p14="http://schemas.microsoft.com/office/powerpoint/2010/main" val="1350166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260648"/>
            <a:ext cx="5544616" cy="984885"/>
          </a:xfrm>
          <a:prstGeom prst="rect">
            <a:avLst/>
          </a:prstGeom>
          <a:solidFill>
            <a:srgbClr val="FFFF00"/>
          </a:solidFill>
        </p:spPr>
        <p:txBody>
          <a:bodyPr wrap="square" rtlCol="0">
            <a:spAutoFit/>
          </a:bodyPr>
          <a:lstStyle/>
          <a:p>
            <a:pPr algn="ctr"/>
            <a:r>
              <a:rPr lang="en-US" sz="3200" b="1" dirty="0" smtClean="0"/>
              <a:t>PROPOSED DECISIONS</a:t>
            </a:r>
          </a:p>
          <a:p>
            <a:pPr algn="ctr"/>
            <a:r>
              <a:rPr lang="en-US" sz="2600" b="1" dirty="0" smtClean="0"/>
              <a:t>related to Agenda Item # 10</a:t>
            </a:r>
            <a:endParaRPr lang="es-CO" sz="2600" b="1" dirty="0"/>
          </a:p>
        </p:txBody>
      </p:sp>
      <p:sp>
        <p:nvSpPr>
          <p:cNvPr id="3" name="TextBox 2"/>
          <p:cNvSpPr txBox="1"/>
          <p:nvPr/>
        </p:nvSpPr>
        <p:spPr>
          <a:xfrm>
            <a:off x="472178" y="1556792"/>
            <a:ext cx="8271652" cy="5047536"/>
          </a:xfrm>
          <a:prstGeom prst="rect">
            <a:avLst/>
          </a:prstGeom>
          <a:noFill/>
        </p:spPr>
        <p:txBody>
          <a:bodyPr wrap="square" rtlCol="0">
            <a:spAutoFit/>
          </a:bodyPr>
          <a:lstStyle/>
          <a:p>
            <a:pPr algn="just"/>
            <a:r>
              <a:rPr lang="en-US" b="1" u="sng" dirty="0">
                <a:solidFill>
                  <a:srgbClr val="0070C0"/>
                </a:solidFill>
              </a:rPr>
              <a:t>The CLME+ Project Steering Committee (PSC) Members:</a:t>
            </a:r>
          </a:p>
          <a:p>
            <a:pPr algn="just"/>
            <a:endParaRPr lang="en-US" sz="1600" u="sng" dirty="0" smtClean="0"/>
          </a:p>
          <a:p>
            <a:pPr marL="342900" indent="-342900" algn="just">
              <a:buFont typeface="+mj-lt"/>
              <a:buAutoNum type="arabicPeriod" startAt="4"/>
            </a:pPr>
            <a:endParaRPr lang="en-US" dirty="0"/>
          </a:p>
          <a:p>
            <a:pPr marL="342900" indent="-342900" algn="just">
              <a:buFont typeface="+mj-lt"/>
              <a:buAutoNum type="arabicPeriod" startAt="7"/>
            </a:pPr>
            <a:r>
              <a:rPr lang="en-US" dirty="0" smtClean="0"/>
              <a:t> adopts the principle of </a:t>
            </a:r>
            <a:r>
              <a:rPr lang="en-US" b="1" dirty="0" smtClean="0"/>
              <a:t>mandatory inclusion </a:t>
            </a:r>
            <a:r>
              <a:rPr lang="en-US" dirty="0" smtClean="0"/>
              <a:t>of the </a:t>
            </a:r>
            <a:r>
              <a:rPr lang="en-US" b="1" dirty="0" smtClean="0"/>
              <a:t>standard “Acknowledgements” text </a:t>
            </a:r>
            <a:r>
              <a:rPr lang="en-US" dirty="0" smtClean="0"/>
              <a:t>on the CLME+ Project, </a:t>
            </a:r>
            <a:r>
              <a:rPr lang="en-US" dirty="0"/>
              <a:t>as </a:t>
            </a:r>
            <a:r>
              <a:rPr lang="en-US" dirty="0">
                <a:solidFill>
                  <a:srgbClr val="FF0000"/>
                </a:solidFill>
              </a:rPr>
              <a:t>[presented at] [amended during]</a:t>
            </a:r>
            <a:r>
              <a:rPr lang="en-US" dirty="0"/>
              <a:t> the 1</a:t>
            </a:r>
            <a:r>
              <a:rPr lang="en-US" baseline="30000" dirty="0"/>
              <a:t>st</a:t>
            </a:r>
            <a:r>
              <a:rPr lang="en-US" dirty="0"/>
              <a:t> </a:t>
            </a:r>
            <a:r>
              <a:rPr lang="en-US" dirty="0" smtClean="0"/>
              <a:t>SCM, in any materials or products that are created with (financial) support from the CLME+ Project</a:t>
            </a:r>
          </a:p>
          <a:p>
            <a:pPr marL="342900" indent="-342900" algn="just">
              <a:buFont typeface="+mj-lt"/>
              <a:buAutoNum type="arabicPeriod" startAt="7"/>
            </a:pPr>
            <a:endParaRPr lang="en-US" dirty="0">
              <a:solidFill>
                <a:srgbClr val="FF0000"/>
              </a:solidFill>
            </a:endParaRPr>
          </a:p>
          <a:p>
            <a:pPr marL="342900" indent="-342900" algn="just">
              <a:buFont typeface="+mj-lt"/>
              <a:buAutoNum type="arabicPeriod" startAt="7"/>
            </a:pPr>
            <a:r>
              <a:rPr lang="en-US" dirty="0" smtClean="0"/>
              <a:t>adopts the </a:t>
            </a:r>
            <a:r>
              <a:rPr lang="en-US" b="1" dirty="0" smtClean="0"/>
              <a:t>recommended standard text</a:t>
            </a:r>
            <a:r>
              <a:rPr lang="en-US" dirty="0" smtClean="0"/>
              <a:t>,</a:t>
            </a:r>
            <a:r>
              <a:rPr lang="en-US" dirty="0"/>
              <a:t> as </a:t>
            </a:r>
            <a:r>
              <a:rPr lang="en-US" dirty="0">
                <a:solidFill>
                  <a:srgbClr val="FF0000"/>
                </a:solidFill>
              </a:rPr>
              <a:t>[presented at] [amended during]</a:t>
            </a:r>
            <a:r>
              <a:rPr lang="en-US" dirty="0"/>
              <a:t> the 1</a:t>
            </a:r>
            <a:r>
              <a:rPr lang="en-US" baseline="30000" dirty="0"/>
              <a:t>st</a:t>
            </a:r>
            <a:r>
              <a:rPr lang="en-US" dirty="0"/>
              <a:t> </a:t>
            </a:r>
            <a:r>
              <a:rPr lang="en-US" dirty="0" smtClean="0"/>
              <a:t>SCM under the title </a:t>
            </a:r>
            <a:r>
              <a:rPr lang="en-US" b="1" dirty="0" smtClean="0"/>
              <a:t>“Brief Project Description”</a:t>
            </a:r>
            <a:r>
              <a:rPr lang="en-US" dirty="0" smtClean="0"/>
              <a:t>, as a recommended standardized brief project description for </a:t>
            </a:r>
            <a:r>
              <a:rPr lang="en-US" dirty="0"/>
              <a:t>(optional) </a:t>
            </a:r>
            <a:r>
              <a:rPr lang="en-US" dirty="0" smtClean="0"/>
              <a:t>inclusion in CLME+ Project dissemination materials and reports</a:t>
            </a:r>
          </a:p>
          <a:p>
            <a:pPr marL="342900" indent="-342900" algn="just">
              <a:buFont typeface="+mj-lt"/>
              <a:buAutoNum type="arabicPeriod" startAt="7"/>
            </a:pPr>
            <a:endParaRPr lang="en-US" dirty="0"/>
          </a:p>
          <a:p>
            <a:pPr marL="342900" indent="-342900" algn="just">
              <a:buFont typeface="+mj-lt"/>
              <a:buAutoNum type="arabicPeriod" startAt="7"/>
            </a:pPr>
            <a:r>
              <a:rPr lang="en-US" dirty="0"/>
              <a:t>a</a:t>
            </a:r>
            <a:r>
              <a:rPr lang="en-US" dirty="0" smtClean="0"/>
              <a:t>dopts the recommendation for </a:t>
            </a:r>
            <a:r>
              <a:rPr lang="en-US" b="1" dirty="0" smtClean="0"/>
              <a:t>systematic use by all CLME+ Project Partners </a:t>
            </a:r>
            <a:r>
              <a:rPr lang="en-US" dirty="0" smtClean="0"/>
              <a:t>of the </a:t>
            </a:r>
            <a:r>
              <a:rPr lang="en-US" b="1" dirty="0" smtClean="0"/>
              <a:t>standardized project references</a:t>
            </a:r>
            <a:r>
              <a:rPr lang="en-US" dirty="0" smtClean="0"/>
              <a:t>, </a:t>
            </a:r>
            <a:r>
              <a:rPr lang="en-US" dirty="0"/>
              <a:t>as </a:t>
            </a:r>
            <a:r>
              <a:rPr lang="en-US" dirty="0">
                <a:solidFill>
                  <a:srgbClr val="FF0000"/>
                </a:solidFill>
              </a:rPr>
              <a:t>[presented at] [amended during]</a:t>
            </a:r>
            <a:r>
              <a:rPr lang="en-US" dirty="0"/>
              <a:t> the 1</a:t>
            </a:r>
            <a:r>
              <a:rPr lang="en-US" baseline="30000" dirty="0"/>
              <a:t>st</a:t>
            </a:r>
            <a:r>
              <a:rPr lang="en-US" dirty="0"/>
              <a:t> </a:t>
            </a:r>
            <a:r>
              <a:rPr lang="en-US" dirty="0" smtClean="0"/>
              <a:t>SCM, in their formal communications and publications</a:t>
            </a:r>
            <a:endParaRPr lang="en-US" dirty="0" smtClean="0">
              <a:solidFill>
                <a:srgbClr val="FF0000"/>
              </a:solidFill>
            </a:endParaRPr>
          </a:p>
          <a:p>
            <a:pPr algn="just"/>
            <a:endParaRPr lang="en-US" dirty="0" smtClean="0">
              <a:solidFill>
                <a:srgbClr val="FF0000"/>
              </a:solidFill>
            </a:endParaRPr>
          </a:p>
        </p:txBody>
      </p:sp>
    </p:spTree>
    <p:extLst>
      <p:ext uri="{BB962C8B-B14F-4D97-AF65-F5344CB8AC3E}">
        <p14:creationId xmlns:p14="http://schemas.microsoft.com/office/powerpoint/2010/main" val="188930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260648"/>
            <a:ext cx="5544616" cy="984885"/>
          </a:xfrm>
          <a:prstGeom prst="rect">
            <a:avLst/>
          </a:prstGeom>
          <a:solidFill>
            <a:srgbClr val="FFFF00"/>
          </a:solidFill>
        </p:spPr>
        <p:txBody>
          <a:bodyPr wrap="square" rtlCol="0">
            <a:spAutoFit/>
          </a:bodyPr>
          <a:lstStyle/>
          <a:p>
            <a:pPr algn="ctr"/>
            <a:r>
              <a:rPr lang="en-US" sz="3200" b="1" dirty="0" smtClean="0"/>
              <a:t>PROPOSED DECISIONS</a:t>
            </a:r>
          </a:p>
          <a:p>
            <a:pPr algn="ctr"/>
            <a:r>
              <a:rPr lang="en-US" sz="2600" b="1" dirty="0" smtClean="0"/>
              <a:t>related to Agenda Item # 10</a:t>
            </a:r>
            <a:endParaRPr lang="es-CO" sz="2600" b="1" dirty="0"/>
          </a:p>
        </p:txBody>
      </p:sp>
      <p:sp>
        <p:nvSpPr>
          <p:cNvPr id="3" name="TextBox 2"/>
          <p:cNvSpPr txBox="1"/>
          <p:nvPr/>
        </p:nvSpPr>
        <p:spPr>
          <a:xfrm>
            <a:off x="472178" y="1916832"/>
            <a:ext cx="8271652" cy="2554545"/>
          </a:xfrm>
          <a:prstGeom prst="rect">
            <a:avLst/>
          </a:prstGeom>
          <a:noFill/>
        </p:spPr>
        <p:txBody>
          <a:bodyPr wrap="square" rtlCol="0">
            <a:spAutoFit/>
          </a:bodyPr>
          <a:lstStyle/>
          <a:p>
            <a:pPr algn="just"/>
            <a:r>
              <a:rPr lang="en-US" b="1" u="sng" dirty="0" smtClean="0">
                <a:solidFill>
                  <a:srgbClr val="0070C0"/>
                </a:solidFill>
              </a:rPr>
              <a:t>The CLME+ Project Steering Committee (PSC) Members:</a:t>
            </a:r>
          </a:p>
          <a:p>
            <a:pPr algn="just"/>
            <a:endParaRPr lang="en-US" sz="1600" dirty="0" smtClean="0"/>
          </a:p>
          <a:p>
            <a:pPr algn="just"/>
            <a:endParaRPr lang="en-US" dirty="0" smtClean="0">
              <a:solidFill>
                <a:srgbClr val="FF0000"/>
              </a:solidFill>
            </a:endParaRPr>
          </a:p>
          <a:p>
            <a:pPr marL="342900" indent="-342900" algn="just">
              <a:buFont typeface="+mj-lt"/>
              <a:buAutoNum type="arabicPeriod" startAt="10"/>
            </a:pPr>
            <a:r>
              <a:rPr lang="en-US" dirty="0" smtClean="0"/>
              <a:t>The </a:t>
            </a:r>
            <a:r>
              <a:rPr lang="en-US" dirty="0"/>
              <a:t>CLME+ Steering Committee Members </a:t>
            </a:r>
            <a:r>
              <a:rPr lang="en-US" b="1" dirty="0" smtClean="0"/>
              <a:t>endorses the use of mapping terms, country and/or maritime boundaries</a:t>
            </a:r>
            <a:r>
              <a:rPr lang="en-US" b="1" dirty="0"/>
              <a:t>, and associated codifications and/or derived statistics </a:t>
            </a:r>
            <a:r>
              <a:rPr lang="en-US" dirty="0"/>
              <a:t>in any written or electronic materials produced, disseminated or made publicly available by the CLME+ Project, </a:t>
            </a:r>
            <a:r>
              <a:rPr lang="en-US" b="1" dirty="0"/>
              <a:t>under </a:t>
            </a:r>
            <a:r>
              <a:rPr lang="en-US" b="1" dirty="0" smtClean="0"/>
              <a:t>the strict condition that the following Legal Disclaimer is systematically added</a:t>
            </a:r>
            <a:r>
              <a:rPr lang="en-US" dirty="0" smtClean="0"/>
              <a:t>: </a:t>
            </a:r>
            <a:r>
              <a:rPr lang="en-US" dirty="0" smtClean="0">
                <a:solidFill>
                  <a:srgbClr val="FF0000"/>
                </a:solidFill>
              </a:rPr>
              <a:t>[…PLEASE FURTHER COMPLETE THIS….]</a:t>
            </a:r>
            <a:endParaRPr lang="es-CO" dirty="0">
              <a:solidFill>
                <a:srgbClr val="FF0000"/>
              </a:solidFill>
            </a:endParaRPr>
          </a:p>
        </p:txBody>
      </p:sp>
    </p:spTree>
    <p:extLst>
      <p:ext uri="{BB962C8B-B14F-4D97-AF65-F5344CB8AC3E}">
        <p14:creationId xmlns:p14="http://schemas.microsoft.com/office/powerpoint/2010/main" val="2345157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1" y="1309789"/>
            <a:ext cx="7711751" cy="4408899"/>
          </a:xfrm>
          <a:prstGeom prst="rect">
            <a:avLst/>
          </a:prstGeom>
          <a:noFill/>
        </p:spPr>
        <p:txBody>
          <a:bodyPr wrap="square" rtlCol="0">
            <a:spAutoFit/>
          </a:bodyPr>
          <a:lstStyle/>
          <a:p>
            <a:r>
              <a:rPr lang="en-GB" sz="4050" b="1" i="1" dirty="0"/>
              <a:t>Interactive governance</a:t>
            </a:r>
            <a:r>
              <a:rPr lang="en-GB" sz="4050" b="1" dirty="0"/>
              <a:t> </a:t>
            </a:r>
          </a:p>
          <a:p>
            <a:r>
              <a:rPr lang="en-GB" sz="2400" dirty="0"/>
              <a:t>the whole of </a:t>
            </a:r>
            <a:r>
              <a:rPr lang="en-GB" sz="2400" b="1" dirty="0"/>
              <a:t>interactions </a:t>
            </a:r>
          </a:p>
          <a:p>
            <a:r>
              <a:rPr lang="en-GB" sz="2100" dirty="0"/>
              <a:t>among </a:t>
            </a:r>
            <a:r>
              <a:rPr lang="en-GB" sz="2400" b="1" dirty="0">
                <a:solidFill>
                  <a:srgbClr val="0070C0"/>
                </a:solidFill>
              </a:rPr>
              <a:t>civil</a:t>
            </a:r>
            <a:r>
              <a:rPr lang="en-GB" sz="2100" dirty="0">
                <a:solidFill>
                  <a:srgbClr val="0070C0"/>
                </a:solidFill>
              </a:rPr>
              <a:t>, </a:t>
            </a:r>
            <a:r>
              <a:rPr lang="en-GB" sz="2400" b="1" dirty="0">
                <a:solidFill>
                  <a:srgbClr val="0070C0"/>
                </a:solidFill>
              </a:rPr>
              <a:t>public </a:t>
            </a:r>
            <a:r>
              <a:rPr lang="en-GB" sz="2100" dirty="0"/>
              <a:t>and </a:t>
            </a:r>
            <a:r>
              <a:rPr lang="en-GB" sz="2400" b="1" dirty="0">
                <a:solidFill>
                  <a:srgbClr val="0070C0"/>
                </a:solidFill>
              </a:rPr>
              <a:t>private actors</a:t>
            </a:r>
          </a:p>
          <a:p>
            <a:r>
              <a:rPr lang="en-GB" sz="2400" dirty="0"/>
              <a:t>taken to </a:t>
            </a:r>
          </a:p>
          <a:p>
            <a:r>
              <a:rPr lang="en-GB" sz="2700" b="1" dirty="0"/>
              <a:t>	solve societal problems</a:t>
            </a:r>
            <a:r>
              <a:rPr lang="en-GB" sz="2400" b="1" dirty="0"/>
              <a:t> </a:t>
            </a:r>
          </a:p>
          <a:p>
            <a:r>
              <a:rPr lang="en-GB" sz="2400" dirty="0"/>
              <a:t>and to </a:t>
            </a:r>
          </a:p>
          <a:p>
            <a:r>
              <a:rPr lang="en-GB" sz="2700" b="1" dirty="0"/>
              <a:t>	create societal opportunities</a:t>
            </a:r>
            <a:r>
              <a:rPr lang="en-GB" sz="2700" dirty="0"/>
              <a:t>;</a:t>
            </a:r>
          </a:p>
          <a:p>
            <a:endParaRPr lang="en-GB" dirty="0"/>
          </a:p>
          <a:p>
            <a:r>
              <a:rPr lang="en-GB" i="1" dirty="0"/>
              <a:t>including the formulation &amp; application of principles </a:t>
            </a:r>
          </a:p>
          <a:p>
            <a:r>
              <a:rPr lang="en-GB" i="1" dirty="0"/>
              <a:t>guiding those interactions </a:t>
            </a:r>
          </a:p>
          <a:p>
            <a:r>
              <a:rPr lang="en-GB" i="1" dirty="0"/>
              <a:t>and care for institutions that enable and control them</a:t>
            </a:r>
          </a:p>
          <a:p>
            <a:endParaRPr lang="es-CO" dirty="0"/>
          </a:p>
        </p:txBody>
      </p:sp>
    </p:spTree>
    <p:extLst>
      <p:ext uri="{BB962C8B-B14F-4D97-AF65-F5344CB8AC3E}">
        <p14:creationId xmlns:p14="http://schemas.microsoft.com/office/powerpoint/2010/main" val="1553885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446" y="1075595"/>
            <a:ext cx="4104456" cy="2706016"/>
          </a:xfrm>
        </p:spPr>
        <p:txBody>
          <a:bodyPr>
            <a:noAutofit/>
          </a:bodyPr>
          <a:lstStyle/>
          <a:p>
            <a:r>
              <a:rPr lang="en-GB" sz="2000" dirty="0" smtClean="0">
                <a:solidFill>
                  <a:srgbClr val="0070C0"/>
                </a:solidFill>
              </a:rPr>
              <a:t>CLME+ Countries</a:t>
            </a:r>
          </a:p>
          <a:p>
            <a:pPr lvl="1"/>
            <a:r>
              <a:rPr lang="en-GB" sz="1600" dirty="0" smtClean="0"/>
              <a:t>NFPs</a:t>
            </a:r>
          </a:p>
          <a:p>
            <a:pPr lvl="1"/>
            <a:r>
              <a:rPr lang="en-GB" sz="1600" dirty="0" smtClean="0"/>
              <a:t>Deputy/Alternate NFPs</a:t>
            </a:r>
          </a:p>
          <a:p>
            <a:pPr lvl="1"/>
            <a:r>
              <a:rPr lang="en-GB" sz="1600" dirty="0" smtClean="0"/>
              <a:t>National </a:t>
            </a:r>
            <a:r>
              <a:rPr lang="en-GB" sz="1600" dirty="0" err="1" smtClean="0"/>
              <a:t>Intersectoral</a:t>
            </a:r>
            <a:r>
              <a:rPr lang="en-GB" sz="1600" dirty="0" smtClean="0"/>
              <a:t> </a:t>
            </a:r>
            <a:r>
              <a:rPr lang="en-GB" sz="1600" dirty="0" err="1" smtClean="0"/>
              <a:t>Committes</a:t>
            </a:r>
            <a:r>
              <a:rPr lang="en-GB" sz="1600" dirty="0" smtClean="0"/>
              <a:t> (NICs)</a:t>
            </a:r>
          </a:p>
          <a:p>
            <a:pPr lvl="1"/>
            <a:r>
              <a:rPr lang="en-GB" sz="1600" dirty="0" smtClean="0"/>
              <a:t>Sub-Project Focal Points</a:t>
            </a:r>
          </a:p>
          <a:p>
            <a:pPr lvl="1"/>
            <a:r>
              <a:rPr lang="en-GB" sz="1600" dirty="0" smtClean="0"/>
              <a:t>Fisheries &amp; Environment Ministers</a:t>
            </a:r>
          </a:p>
          <a:p>
            <a:r>
              <a:rPr lang="en-GB" sz="2000" dirty="0" smtClean="0">
                <a:solidFill>
                  <a:srgbClr val="0070C0"/>
                </a:solidFill>
              </a:rPr>
              <a:t>Project Partners</a:t>
            </a:r>
          </a:p>
          <a:p>
            <a:r>
              <a:rPr lang="en-GB" sz="2000" dirty="0" smtClean="0">
                <a:solidFill>
                  <a:srgbClr val="0070C0"/>
                </a:solidFill>
              </a:rPr>
              <a:t>IGOs, CBOs, NGOs</a:t>
            </a:r>
          </a:p>
        </p:txBody>
      </p:sp>
      <p:sp>
        <p:nvSpPr>
          <p:cNvPr id="4" name="Content Placeholder 3"/>
          <p:cNvSpPr>
            <a:spLocks noGrp="1"/>
          </p:cNvSpPr>
          <p:nvPr>
            <p:ph sz="half" idx="2"/>
          </p:nvPr>
        </p:nvSpPr>
        <p:spPr>
          <a:xfrm>
            <a:off x="4860032" y="1196752"/>
            <a:ext cx="4038600" cy="4525963"/>
          </a:xfrm>
        </p:spPr>
        <p:txBody>
          <a:bodyPr>
            <a:normAutofit/>
          </a:bodyPr>
          <a:lstStyle/>
          <a:p>
            <a:r>
              <a:rPr lang="en-GB" sz="1800" dirty="0" smtClean="0">
                <a:solidFill>
                  <a:srgbClr val="0070C0"/>
                </a:solidFill>
              </a:rPr>
              <a:t>Private Sector</a:t>
            </a:r>
          </a:p>
          <a:p>
            <a:r>
              <a:rPr lang="en-GB" sz="1800" dirty="0" smtClean="0">
                <a:solidFill>
                  <a:srgbClr val="0070C0"/>
                </a:solidFill>
              </a:rPr>
              <a:t>Donors</a:t>
            </a:r>
          </a:p>
          <a:p>
            <a:r>
              <a:rPr lang="en-GB" sz="1800" dirty="0" smtClean="0">
                <a:solidFill>
                  <a:srgbClr val="0070C0"/>
                </a:solidFill>
              </a:rPr>
              <a:t>Academia</a:t>
            </a:r>
          </a:p>
          <a:p>
            <a:r>
              <a:rPr lang="en-GB" sz="1800" dirty="0" smtClean="0">
                <a:solidFill>
                  <a:srgbClr val="0070C0"/>
                </a:solidFill>
              </a:rPr>
              <a:t>Media</a:t>
            </a:r>
          </a:p>
        </p:txBody>
      </p:sp>
      <p:sp>
        <p:nvSpPr>
          <p:cNvPr id="5" name="Title 1"/>
          <p:cNvSpPr txBox="1">
            <a:spLocks/>
          </p:cNvSpPr>
          <p:nvPr/>
        </p:nvSpPr>
        <p:spPr>
          <a:xfrm>
            <a:off x="704850" y="116632"/>
            <a:ext cx="7886700" cy="791927"/>
          </a:xfrm>
          <a:prstGeom prst="rect">
            <a:avLst/>
          </a:prstGeom>
          <a:solidFill>
            <a:schemeClr val="accent1">
              <a:lumMod val="40000"/>
              <a:lumOff val="6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smtClean="0"/>
              <a:t>CLME+ Target Audiences</a:t>
            </a:r>
            <a:endParaRPr lang="en-US" sz="3300" b="1" dirty="0"/>
          </a:p>
        </p:txBody>
      </p:sp>
      <p:sp>
        <p:nvSpPr>
          <p:cNvPr id="2" name="CuadroTexto 1"/>
          <p:cNvSpPr txBox="1"/>
          <p:nvPr/>
        </p:nvSpPr>
        <p:spPr>
          <a:xfrm>
            <a:off x="423496" y="5517232"/>
            <a:ext cx="8168054" cy="738664"/>
          </a:xfrm>
          <a:prstGeom prst="rect">
            <a:avLst/>
          </a:prstGeom>
          <a:noFill/>
        </p:spPr>
        <p:txBody>
          <a:bodyPr wrap="square" rtlCol="0">
            <a:spAutoFit/>
          </a:bodyPr>
          <a:lstStyle/>
          <a:p>
            <a:pPr algn="ctr"/>
            <a:r>
              <a:rPr lang="en-AU" sz="2100" dirty="0"/>
              <a:t>General and specific target </a:t>
            </a:r>
            <a:r>
              <a:rPr lang="en-AU" sz="2100" dirty="0" smtClean="0"/>
              <a:t>audience(s) </a:t>
            </a:r>
            <a:r>
              <a:rPr lang="en-AU" sz="2100" dirty="0"/>
              <a:t>for CLME+ PCU and for partners (?)</a:t>
            </a:r>
          </a:p>
        </p:txBody>
      </p:sp>
      <p:sp>
        <p:nvSpPr>
          <p:cNvPr id="6" name="TextBox 5"/>
          <p:cNvSpPr txBox="1"/>
          <p:nvPr/>
        </p:nvSpPr>
        <p:spPr>
          <a:xfrm>
            <a:off x="971600" y="4132729"/>
            <a:ext cx="7416824" cy="923330"/>
          </a:xfrm>
          <a:prstGeom prst="rect">
            <a:avLst/>
          </a:prstGeom>
          <a:solidFill>
            <a:srgbClr val="FFFF00">
              <a:alpha val="41000"/>
            </a:srgbClr>
          </a:solidFill>
        </p:spPr>
        <p:txBody>
          <a:bodyPr wrap="square" rtlCol="0">
            <a:spAutoFit/>
          </a:bodyPr>
          <a:lstStyle/>
          <a:p>
            <a:pPr algn="ctr"/>
            <a:r>
              <a:rPr lang="en-US" b="1" i="1" dirty="0" smtClean="0">
                <a:solidFill>
                  <a:srgbClr val="FF0000"/>
                </a:solidFill>
              </a:rPr>
              <a:t>IMPOSSIBLE FOR THE CLME+ PCU TO PRODUCE MATERIALS TAILORED TO EACH AND ANY OF THE POSSIBLE TARGET AUDIENCES</a:t>
            </a:r>
            <a:endParaRPr lang="es-CO" b="1" i="1" dirty="0">
              <a:solidFill>
                <a:srgbClr val="FF0000"/>
              </a:solidFill>
            </a:endParaRPr>
          </a:p>
        </p:txBody>
      </p:sp>
      <p:sp>
        <p:nvSpPr>
          <p:cNvPr id="7" name="Down Arrow 6"/>
          <p:cNvSpPr/>
          <p:nvPr/>
        </p:nvSpPr>
        <p:spPr>
          <a:xfrm>
            <a:off x="4317740" y="5055433"/>
            <a:ext cx="648072" cy="461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TextBox 7"/>
          <p:cNvSpPr txBox="1"/>
          <p:nvPr/>
        </p:nvSpPr>
        <p:spPr>
          <a:xfrm>
            <a:off x="4860032" y="2549760"/>
            <a:ext cx="3384376"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General Public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0070C0"/>
                </a:solidFill>
              </a:rPr>
              <a:t>Global LME Practitioners’ Community</a:t>
            </a:r>
            <a:endParaRPr lang="es-CO" dirty="0">
              <a:solidFill>
                <a:srgbClr val="0070C0"/>
              </a:solidFill>
            </a:endParaRPr>
          </a:p>
        </p:txBody>
      </p:sp>
    </p:spTree>
    <p:extLst>
      <p:ext uri="{BB962C8B-B14F-4D97-AF65-F5344CB8AC3E}">
        <p14:creationId xmlns:p14="http://schemas.microsoft.com/office/powerpoint/2010/main" val="1306659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05418" y="143820"/>
            <a:ext cx="6258255" cy="1384995"/>
          </a:xfrm>
          <a:prstGeom prst="rect">
            <a:avLst/>
          </a:prstGeom>
          <a:noFill/>
        </p:spPr>
        <p:txBody>
          <a:bodyPr wrap="square" rtlCol="0">
            <a:spAutoFit/>
          </a:bodyPr>
          <a:lstStyle/>
          <a:p>
            <a:pPr algn="r">
              <a:defRPr/>
            </a:pPr>
            <a:r>
              <a:rPr lang="en-US" sz="2100" dirty="0">
                <a:effectLst>
                  <a:outerShdw blurRad="38100" dist="38100" dir="2700000" algn="tl">
                    <a:srgbClr val="000000">
                      <a:alpha val="43137"/>
                    </a:srgbClr>
                  </a:outerShdw>
                </a:effectLst>
              </a:rPr>
              <a:t>UNDP/GEF </a:t>
            </a:r>
          </a:p>
          <a:p>
            <a:pPr algn="r">
              <a:defRPr/>
            </a:pPr>
            <a:r>
              <a:rPr lang="en-US" sz="2100" dirty="0">
                <a:effectLst>
                  <a:outerShdw blurRad="38100" dist="38100" dir="2700000" algn="tl">
                    <a:srgbClr val="000000">
                      <a:alpha val="43137"/>
                    </a:srgbClr>
                  </a:outerShdw>
                </a:effectLst>
              </a:rPr>
              <a:t>Caribbean &amp; North Brazil Shelf </a:t>
            </a:r>
          </a:p>
          <a:p>
            <a:pPr algn="r">
              <a:defRPr/>
            </a:pPr>
            <a:r>
              <a:rPr lang="en-US" sz="2100" dirty="0">
                <a:effectLst>
                  <a:outerShdw blurRad="38100" dist="38100" dir="2700000" algn="tl">
                    <a:srgbClr val="000000">
                      <a:alpha val="43137"/>
                    </a:srgbClr>
                  </a:outerShdw>
                </a:effectLst>
              </a:rPr>
              <a:t>Large Marine Ecosystems Project (CLME</a:t>
            </a:r>
            <a:r>
              <a:rPr lang="en-US" sz="2100" baseline="30000" dirty="0">
                <a:effectLst>
                  <a:outerShdw blurRad="38100" dist="38100" dir="2700000" algn="tl">
                    <a:srgbClr val="000000">
                      <a:alpha val="43137"/>
                    </a:srgbClr>
                  </a:outerShdw>
                </a:effectLst>
              </a:rPr>
              <a:t>+</a:t>
            </a:r>
            <a:r>
              <a:rPr lang="en-US" sz="2100" dirty="0">
                <a:effectLst>
                  <a:outerShdw blurRad="38100" dist="38100" dir="2700000" algn="tl">
                    <a:srgbClr val="000000">
                      <a:alpha val="43137"/>
                    </a:srgbClr>
                  </a:outerShdw>
                </a:effectLst>
              </a:rPr>
              <a:t>)</a:t>
            </a:r>
          </a:p>
          <a:p>
            <a:pPr algn="r"/>
            <a:endParaRPr lang="es-CO" sz="2100" dirty="0"/>
          </a:p>
        </p:txBody>
      </p:sp>
      <p:pic>
        <p:nvPicPr>
          <p:cNvPr id="2050" name="10 Imagen" descr="Logo CLME y webpag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477" y="9862"/>
            <a:ext cx="1997271" cy="1276417"/>
          </a:xfrm>
          <a:prstGeom prst="rect">
            <a:avLst/>
          </a:prstGeom>
          <a:noFill/>
          <a:ln w="9525">
            <a:noFill/>
            <a:miter lim="800000"/>
            <a:headEnd/>
            <a:tailEnd/>
          </a:ln>
        </p:spPr>
      </p:pic>
      <p:sp>
        <p:nvSpPr>
          <p:cNvPr id="2054" name="Subtitle 2"/>
          <p:cNvSpPr>
            <a:spLocks/>
          </p:cNvSpPr>
          <p:nvPr/>
        </p:nvSpPr>
        <p:spPr bwMode="auto">
          <a:xfrm>
            <a:off x="1558713" y="1770710"/>
            <a:ext cx="5993606" cy="1025129"/>
          </a:xfrm>
          <a:prstGeom prst="rect">
            <a:avLst/>
          </a:prstGeom>
          <a:noFill/>
          <a:ln w="9525">
            <a:noFill/>
            <a:miter lim="800000"/>
            <a:headEnd/>
            <a:tailEnd/>
          </a:ln>
        </p:spPr>
        <p:txBody>
          <a:bodyPr/>
          <a:lstStyle/>
          <a:p>
            <a:pPr algn="ctr">
              <a:lnSpc>
                <a:spcPct val="80000"/>
              </a:lnSpc>
              <a:spcBef>
                <a:spcPct val="20000"/>
              </a:spcBef>
            </a:pPr>
            <a:endParaRPr lang="en-US">
              <a:latin typeface="Calibri" pitchFamily="34" charset="0"/>
            </a:endParaRPr>
          </a:p>
          <a:p>
            <a:pPr algn="ctr">
              <a:lnSpc>
                <a:spcPct val="80000"/>
              </a:lnSpc>
              <a:spcBef>
                <a:spcPct val="20000"/>
              </a:spcBef>
            </a:pPr>
            <a:endParaRPr lang="en-US" sz="1500">
              <a:solidFill>
                <a:srgbClr val="898989"/>
              </a:solidFill>
              <a:latin typeface="Calibri" pitchFamily="34" charset="0"/>
            </a:endParaRPr>
          </a:p>
        </p:txBody>
      </p:sp>
      <p:pic>
        <p:nvPicPr>
          <p:cNvPr id="12" name="Picture 13" descr="und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1049" y="214911"/>
            <a:ext cx="432197" cy="878681"/>
          </a:xfrm>
          <a:prstGeom prst="rect">
            <a:avLst/>
          </a:prstGeom>
          <a:noFill/>
          <a:ln w="9525">
            <a:noFill/>
            <a:miter lim="800000"/>
            <a:headEnd/>
            <a:tailEnd/>
          </a:ln>
        </p:spPr>
      </p:pic>
      <p:pic>
        <p:nvPicPr>
          <p:cNvPr id="13" name="Picture 14" descr="Logo Unesco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379" y="1912115"/>
            <a:ext cx="1386610" cy="689742"/>
          </a:xfrm>
          <a:prstGeom prst="rect">
            <a:avLst/>
          </a:prstGeom>
          <a:noFill/>
          <a:ln w="9525">
            <a:noFill/>
            <a:miter lim="800000"/>
            <a:headEnd/>
            <a:tailEnd/>
          </a:ln>
        </p:spPr>
      </p:pic>
      <p:pic>
        <p:nvPicPr>
          <p:cNvPr id="14" name="Picture 15" descr="UNOPS-Logo-1024x18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01792" y="294465"/>
            <a:ext cx="1565370" cy="284349"/>
          </a:xfrm>
          <a:prstGeom prst="rect">
            <a:avLst/>
          </a:prstGeom>
          <a:noFill/>
          <a:ln w="9525">
            <a:noFill/>
            <a:miter lim="800000"/>
            <a:headEnd/>
            <a:tailEnd/>
          </a:ln>
        </p:spPr>
      </p:pic>
      <p:pic>
        <p:nvPicPr>
          <p:cNvPr id="15" name="10 Imagen" descr="GEF_logo_lowres.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36431" y="144963"/>
            <a:ext cx="864394" cy="1010840"/>
          </a:xfrm>
          <a:prstGeom prst="rect">
            <a:avLst/>
          </a:prstGeom>
          <a:noFill/>
          <a:ln w="9525">
            <a:noFill/>
            <a:miter lim="800000"/>
            <a:headEnd/>
            <a:tailEnd/>
          </a:ln>
        </p:spPr>
      </p:pic>
      <p:pic>
        <p:nvPicPr>
          <p:cNvPr id="16" name="11 Imagen" descr="OSPESCA.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90881" y="1989543"/>
            <a:ext cx="1579444" cy="585039"/>
          </a:xfrm>
          <a:prstGeom prst="rect">
            <a:avLst/>
          </a:prstGeom>
          <a:noFill/>
          <a:ln w="9525">
            <a:noFill/>
            <a:miter lim="800000"/>
            <a:headEnd/>
            <a:tailEnd/>
          </a:ln>
        </p:spPr>
      </p:pic>
      <p:pic>
        <p:nvPicPr>
          <p:cNvPr id="17" name="13 Imagen" descr="Cermes.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09007" y="3284984"/>
            <a:ext cx="962900" cy="641428"/>
          </a:xfrm>
          <a:prstGeom prst="rect">
            <a:avLst/>
          </a:prstGeom>
          <a:noFill/>
          <a:ln w="9525">
            <a:noFill/>
            <a:miter lim="800000"/>
            <a:headEnd/>
            <a:tailEnd/>
          </a:ln>
        </p:spPr>
      </p:pic>
      <p:pic>
        <p:nvPicPr>
          <p:cNvPr id="18" name="15 Imagen" descr="UNEP CEP.gif"/>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958331" y="1909338"/>
            <a:ext cx="1227110" cy="701462"/>
          </a:xfrm>
          <a:prstGeom prst="rect">
            <a:avLst/>
          </a:prstGeom>
          <a:noFill/>
          <a:ln w="9525">
            <a:noFill/>
            <a:miter lim="800000"/>
            <a:headEnd/>
            <a:tailEnd/>
          </a:ln>
        </p:spPr>
      </p:pic>
      <p:pic>
        <p:nvPicPr>
          <p:cNvPr id="19" name="16 Imagen" descr="CRFMlogo.png"/>
          <p:cNvPicPr>
            <a:picLocks noChangeAspect="1"/>
          </p:cNvPicPr>
          <p:nvPr/>
        </p:nvPicPr>
        <p:blipFill>
          <a:blip r:embed="rId11" cstate="print"/>
          <a:srcRect/>
          <a:stretch>
            <a:fillRect/>
          </a:stretch>
        </p:blipFill>
        <p:spPr bwMode="auto">
          <a:xfrm>
            <a:off x="5071745" y="2023999"/>
            <a:ext cx="1336625" cy="513683"/>
          </a:xfrm>
          <a:prstGeom prst="rect">
            <a:avLst/>
          </a:prstGeom>
          <a:noFill/>
          <a:ln w="9525">
            <a:noFill/>
            <a:miter lim="800000"/>
            <a:headEnd/>
            <a:tailEnd/>
          </a:ln>
        </p:spPr>
      </p:pic>
      <p:pic>
        <p:nvPicPr>
          <p:cNvPr id="20" name="17 Imagen" descr="FAO WECAFC.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347864" y="1887411"/>
            <a:ext cx="1652684" cy="758012"/>
          </a:xfrm>
          <a:prstGeom prst="rect">
            <a:avLst/>
          </a:prstGeom>
          <a:noFill/>
          <a:ln w="9525">
            <a:noFill/>
            <a:miter lim="800000"/>
            <a:headEnd/>
            <a:tailEnd/>
          </a:ln>
        </p:spPr>
      </p:pic>
      <p:pic>
        <p:nvPicPr>
          <p:cNvPr id="1032" name="Picture 8" descr="CANARIlogo"/>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24527" y="3296054"/>
            <a:ext cx="1625000" cy="492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descr="oecs-logo"/>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787784" y="1825236"/>
            <a:ext cx="1758177" cy="99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4" name="Picture 1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649956" y="4261831"/>
            <a:ext cx="574142" cy="540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descr="Leading international author on Banking Law, Sir Ross Cranston, for workshop at UWI’s Law Faculty"/>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09006" y="3988633"/>
            <a:ext cx="800859" cy="93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5" name="Straight Connector 4"/>
          <p:cNvCxnSpPr/>
          <p:nvPr/>
        </p:nvCxnSpPr>
        <p:spPr>
          <a:xfrm>
            <a:off x="5014964" y="3010991"/>
            <a:ext cx="8016" cy="1988467"/>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9081" y="1506513"/>
            <a:ext cx="3656855" cy="338554"/>
          </a:xfrm>
          <a:prstGeom prst="rect">
            <a:avLst/>
          </a:prstGeom>
          <a:noFill/>
        </p:spPr>
        <p:txBody>
          <a:bodyPr wrap="square" rtlCol="0">
            <a:spAutoFit/>
          </a:bodyPr>
          <a:lstStyle/>
          <a:p>
            <a:r>
              <a:rPr lang="en-US" sz="1600" dirty="0"/>
              <a:t>co-financing/co-executing partners</a:t>
            </a:r>
            <a:endParaRPr lang="es-CO" sz="1200" dirty="0"/>
          </a:p>
        </p:txBody>
      </p:sp>
      <p:sp>
        <p:nvSpPr>
          <p:cNvPr id="32" name="TextBox 31"/>
          <p:cNvSpPr txBox="1"/>
          <p:nvPr/>
        </p:nvSpPr>
        <p:spPr>
          <a:xfrm>
            <a:off x="5232759" y="3098685"/>
            <a:ext cx="3731729" cy="307777"/>
          </a:xfrm>
          <a:prstGeom prst="rect">
            <a:avLst/>
          </a:prstGeom>
          <a:noFill/>
        </p:spPr>
        <p:txBody>
          <a:bodyPr wrap="square" rtlCol="0">
            <a:spAutoFit/>
          </a:bodyPr>
          <a:lstStyle/>
          <a:p>
            <a:r>
              <a:rPr lang="en-US" sz="1400" dirty="0"/>
              <a:t>prospective partners (declarations of intent)</a:t>
            </a:r>
            <a:endParaRPr lang="es-CO" sz="1400" dirty="0"/>
          </a:p>
        </p:txBody>
      </p:sp>
      <p:pic>
        <p:nvPicPr>
          <p:cNvPr id="1039" name="Picture 15" descr="https://lh3.googleusercontent.com/-kV5DdiNTqP4/AAAAAAAAAAI/AAAAAAAAL_I/5p0zIYsrqzc/s120-c/photo.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32759" y="3499771"/>
            <a:ext cx="948518" cy="9485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316551" y="4623421"/>
            <a:ext cx="2700889" cy="849188"/>
          </a:xfrm>
          <a:prstGeom prst="rect">
            <a:avLst/>
          </a:prstGeom>
        </p:spPr>
      </p:pic>
      <p:pic>
        <p:nvPicPr>
          <p:cNvPr id="1041" name="Picture 17" descr="The Nature Conservancy"/>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365265" y="3897248"/>
            <a:ext cx="1535906" cy="55334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lh3.googleusercontent.com/-muprKcFGtcA/AAAAAAAAAAI/AAAAAAAAAPQ/gTnJpMHEdMs/s120-c/photo.jp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114959" y="3625984"/>
            <a:ext cx="948715" cy="94871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flipV="1">
            <a:off x="339081" y="1397694"/>
            <a:ext cx="8693332" cy="33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17786" y="2968419"/>
            <a:ext cx="3799653" cy="6053"/>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1"/>
          <a:stretch>
            <a:fillRect/>
          </a:stretch>
        </p:blipFill>
        <p:spPr>
          <a:xfrm>
            <a:off x="90753" y="6282718"/>
            <a:ext cx="8999196" cy="516453"/>
          </a:xfrm>
          <a:prstGeom prst="rect">
            <a:avLst/>
          </a:prstGeom>
        </p:spPr>
      </p:pic>
      <p:pic>
        <p:nvPicPr>
          <p:cNvPr id="3" name="Picture 2"/>
          <p:cNvPicPr>
            <a:picLocks noChangeAspect="1"/>
          </p:cNvPicPr>
          <p:nvPr/>
        </p:nvPicPr>
        <p:blipFill>
          <a:blip r:embed="rId22"/>
          <a:stretch>
            <a:fillRect/>
          </a:stretch>
        </p:blipFill>
        <p:spPr>
          <a:xfrm>
            <a:off x="5359461" y="4679652"/>
            <a:ext cx="726912" cy="944985"/>
          </a:xfrm>
          <a:prstGeom prst="rect">
            <a:avLst/>
          </a:prstGeom>
        </p:spPr>
      </p:pic>
      <p:pic>
        <p:nvPicPr>
          <p:cNvPr id="4" name="Picture 3"/>
          <p:cNvPicPr>
            <a:picLocks noChangeAspect="1"/>
          </p:cNvPicPr>
          <p:nvPr/>
        </p:nvPicPr>
        <p:blipFill>
          <a:blip r:embed="rId23"/>
          <a:stretch>
            <a:fillRect/>
          </a:stretch>
        </p:blipFill>
        <p:spPr>
          <a:xfrm>
            <a:off x="1009006" y="5178900"/>
            <a:ext cx="747326" cy="402149"/>
          </a:xfrm>
          <a:prstGeom prst="rect">
            <a:avLst/>
          </a:prstGeom>
        </p:spPr>
      </p:pic>
      <p:pic>
        <p:nvPicPr>
          <p:cNvPr id="8" name="Picture 7"/>
          <p:cNvPicPr>
            <a:picLocks noChangeAspect="1"/>
          </p:cNvPicPr>
          <p:nvPr/>
        </p:nvPicPr>
        <p:blipFill>
          <a:blip r:embed="rId24"/>
          <a:stretch>
            <a:fillRect/>
          </a:stretch>
        </p:blipFill>
        <p:spPr>
          <a:xfrm>
            <a:off x="2550646" y="5112260"/>
            <a:ext cx="797218" cy="483861"/>
          </a:xfrm>
          <a:prstGeom prst="rect">
            <a:avLst/>
          </a:prstGeom>
        </p:spPr>
      </p:pic>
    </p:spTree>
    <p:extLst>
      <p:ext uri="{BB962C8B-B14F-4D97-AF65-F5344CB8AC3E}">
        <p14:creationId xmlns:p14="http://schemas.microsoft.com/office/powerpoint/2010/main" val="2676241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561728"/>
            <a:ext cx="8280920" cy="584775"/>
          </a:xfrm>
          <a:prstGeom prst="rect">
            <a:avLst/>
          </a:prstGeom>
          <a:noFill/>
        </p:spPr>
        <p:txBody>
          <a:bodyPr wrap="square" rtlCol="0">
            <a:spAutoFit/>
          </a:bodyPr>
          <a:lstStyle/>
          <a:p>
            <a:pPr marL="342900" indent="-342900">
              <a:buFont typeface="+mj-lt"/>
              <a:buAutoNum type="arabicPeriod"/>
            </a:pPr>
            <a:r>
              <a:rPr lang="en-US" sz="3200" b="1" dirty="0" smtClean="0"/>
              <a:t>The </a:t>
            </a:r>
            <a:r>
              <a:rPr lang="en-US" sz="3200" b="1" dirty="0" smtClean="0">
                <a:solidFill>
                  <a:srgbClr val="C00000"/>
                </a:solidFill>
              </a:rPr>
              <a:t>PARTNERSHIP</a:t>
            </a:r>
            <a:r>
              <a:rPr lang="en-US" sz="3200" b="1" dirty="0" smtClean="0"/>
              <a:t> </a:t>
            </a:r>
            <a:r>
              <a:rPr lang="en-US" sz="2000" b="1" dirty="0" smtClean="0"/>
              <a:t>(</a:t>
            </a:r>
            <a:r>
              <a:rPr lang="en-US" sz="2000" b="1" i="1" dirty="0" smtClean="0">
                <a:solidFill>
                  <a:srgbClr val="C00000"/>
                </a:solidFill>
              </a:rPr>
              <a:t>10 </a:t>
            </a:r>
            <a:r>
              <a:rPr lang="en-US" sz="2000" b="1" i="1" dirty="0" err="1" smtClean="0">
                <a:solidFill>
                  <a:srgbClr val="C00000"/>
                </a:solidFill>
              </a:rPr>
              <a:t>yrs</a:t>
            </a:r>
            <a:r>
              <a:rPr lang="en-US" sz="2000" b="1" i="1" dirty="0" smtClean="0"/>
              <a:t>, and beyond?</a:t>
            </a:r>
            <a:r>
              <a:rPr lang="en-US" sz="2000" b="1" dirty="0" smtClean="0"/>
              <a:t>)</a:t>
            </a:r>
            <a:endParaRPr lang="es-CO" sz="2000" b="1" dirty="0"/>
          </a:p>
        </p:txBody>
      </p:sp>
      <p:sp>
        <p:nvSpPr>
          <p:cNvPr id="6" name="TextBox 5"/>
          <p:cNvSpPr txBox="1"/>
          <p:nvPr/>
        </p:nvSpPr>
        <p:spPr>
          <a:xfrm>
            <a:off x="2123728" y="116632"/>
            <a:ext cx="5112568" cy="1323439"/>
          </a:xfrm>
          <a:prstGeom prst="rect">
            <a:avLst/>
          </a:prstGeom>
          <a:noFill/>
        </p:spPr>
        <p:txBody>
          <a:bodyPr wrap="square" rtlCol="0">
            <a:spAutoFit/>
          </a:bodyPr>
          <a:lstStyle/>
          <a:p>
            <a:pPr algn="ctr"/>
            <a:r>
              <a:rPr lang="en-US" sz="8000" b="1" dirty="0" smtClean="0"/>
              <a:t>CLME+</a:t>
            </a:r>
            <a:endParaRPr lang="es-CO" sz="8000" b="1" dirty="0"/>
          </a:p>
        </p:txBody>
      </p:sp>
      <p:sp>
        <p:nvSpPr>
          <p:cNvPr id="7" name="TextBox 6"/>
          <p:cNvSpPr txBox="1"/>
          <p:nvPr/>
        </p:nvSpPr>
        <p:spPr>
          <a:xfrm>
            <a:off x="683568" y="2420888"/>
            <a:ext cx="7835202" cy="2677656"/>
          </a:xfrm>
          <a:prstGeom prst="rect">
            <a:avLst/>
          </a:prstGeom>
          <a:noFill/>
        </p:spPr>
        <p:txBody>
          <a:bodyPr wrap="square" rtlCol="0">
            <a:spAutoFit/>
          </a:bodyPr>
          <a:lstStyle/>
          <a:p>
            <a:r>
              <a:rPr lang="en-US" sz="2100" u="sng" dirty="0" smtClean="0"/>
              <a:t>CLME+ </a:t>
            </a:r>
            <a:r>
              <a:rPr lang="en-US" sz="2100" u="sng" dirty="0" err="1" smtClean="0"/>
              <a:t>ProDoc</a:t>
            </a:r>
            <a:r>
              <a:rPr lang="en-US" sz="2100" u="sng" dirty="0" smtClean="0"/>
              <a:t> Section 2.3.5 (Component 5)</a:t>
            </a:r>
          </a:p>
          <a:p>
            <a:endParaRPr lang="en-US" sz="2100" dirty="0" smtClean="0"/>
          </a:p>
          <a:p>
            <a:r>
              <a:rPr lang="en-US" sz="2100" i="1" dirty="0" smtClean="0"/>
              <a:t>The establishment of a “</a:t>
            </a:r>
            <a:r>
              <a:rPr lang="en-US" sz="2100" b="1" i="1" dirty="0" smtClean="0"/>
              <a:t>Global Partnership for the implementation of the CLME+ SAP</a:t>
            </a:r>
            <a:r>
              <a:rPr lang="en-US" sz="2100" i="1" dirty="0" smtClean="0"/>
              <a:t>” (the “CLME+ Partnership”) will bring the </a:t>
            </a:r>
            <a:r>
              <a:rPr lang="en-US" sz="2100" b="1" i="1" dirty="0" smtClean="0"/>
              <a:t>different stakeholders, donors </a:t>
            </a:r>
            <a:r>
              <a:rPr lang="en-US" sz="2100" i="1" dirty="0" smtClean="0"/>
              <a:t>and </a:t>
            </a:r>
            <a:r>
              <a:rPr lang="en-US" sz="2100" b="1" i="1" dirty="0" smtClean="0"/>
              <a:t>development partners </a:t>
            </a:r>
            <a:r>
              <a:rPr lang="en-US" sz="2100" i="1" dirty="0" smtClean="0"/>
              <a:t>together – such will be key to achieving </a:t>
            </a:r>
            <a:r>
              <a:rPr lang="en-US" sz="2100" b="1" i="1" dirty="0" smtClean="0"/>
              <a:t>coordinated, collaborative action </a:t>
            </a:r>
            <a:r>
              <a:rPr lang="en-US" sz="2100" i="1" dirty="0" smtClean="0"/>
              <a:t>under the framework of the SAP</a:t>
            </a:r>
            <a:endParaRPr lang="es-CO" sz="2100" i="1" dirty="0"/>
          </a:p>
        </p:txBody>
      </p:sp>
      <p:sp>
        <p:nvSpPr>
          <p:cNvPr id="2" name="Right Arrow 1"/>
          <p:cNvSpPr/>
          <p:nvPr/>
        </p:nvSpPr>
        <p:spPr>
          <a:xfrm>
            <a:off x="827584" y="5541332"/>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extBox 2"/>
          <p:cNvSpPr txBox="1"/>
          <p:nvPr/>
        </p:nvSpPr>
        <p:spPr>
          <a:xfrm>
            <a:off x="2093519" y="5229200"/>
            <a:ext cx="6870969" cy="1200329"/>
          </a:xfrm>
          <a:prstGeom prst="rect">
            <a:avLst/>
          </a:prstGeom>
          <a:solidFill>
            <a:srgbClr val="FFFF00">
              <a:alpha val="32000"/>
            </a:srgbClr>
          </a:solidFill>
        </p:spPr>
        <p:txBody>
          <a:bodyPr wrap="square" rtlCol="0">
            <a:spAutoFit/>
          </a:bodyPr>
          <a:lstStyle/>
          <a:p>
            <a:r>
              <a:rPr lang="en-US" sz="2400" b="1" dirty="0" smtClean="0">
                <a:solidFill>
                  <a:srgbClr val="0070C0"/>
                </a:solidFill>
              </a:rPr>
              <a:t>The SAP is not the PCU’s, or the CLME+ Project’s SAP, it is the REGION’s SAP, it is our common framework for collaborative action!</a:t>
            </a:r>
            <a:endParaRPr lang="es-CO" sz="2400" b="1" dirty="0">
              <a:solidFill>
                <a:srgbClr val="0070C0"/>
              </a:solidFill>
            </a:endParaRPr>
          </a:p>
        </p:txBody>
      </p:sp>
    </p:spTree>
    <p:extLst>
      <p:ext uri="{BB962C8B-B14F-4D97-AF65-F5344CB8AC3E}">
        <p14:creationId xmlns:p14="http://schemas.microsoft.com/office/powerpoint/2010/main" val="4057714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02296"/>
            <a:ext cx="8352928" cy="536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24986" y="15712"/>
            <a:ext cx="3250870" cy="1184762"/>
          </a:xfrm>
          <a:prstGeom prst="rect">
            <a:avLst/>
          </a:prstGeom>
        </p:spPr>
      </p:pic>
      <p:sp>
        <p:nvSpPr>
          <p:cNvPr id="4" name="TextBox 3"/>
          <p:cNvSpPr txBox="1"/>
          <p:nvPr/>
        </p:nvSpPr>
        <p:spPr>
          <a:xfrm>
            <a:off x="3563888" y="116632"/>
            <a:ext cx="5328592" cy="1323439"/>
          </a:xfrm>
          <a:prstGeom prst="rect">
            <a:avLst/>
          </a:prstGeom>
          <a:noFill/>
        </p:spPr>
        <p:txBody>
          <a:bodyPr wrap="square" rtlCol="0">
            <a:spAutoFit/>
          </a:bodyPr>
          <a:lstStyle/>
          <a:p>
            <a:pPr algn="ctr"/>
            <a:r>
              <a:rPr lang="en-US" sz="2000" b="1" u="sng" dirty="0" smtClean="0"/>
              <a:t>REGIONAL GOVERNANCE FRAMEWORK:</a:t>
            </a:r>
          </a:p>
          <a:p>
            <a:pPr algn="ctr"/>
            <a:endParaRPr lang="en-US" sz="2000" b="1" u="sng" dirty="0"/>
          </a:p>
          <a:p>
            <a:pPr algn="ctr"/>
            <a:r>
              <a:rPr lang="en-US" sz="2000" b="1" dirty="0" smtClean="0"/>
              <a:t>MANY PIECES OF THE PUZZLE </a:t>
            </a:r>
          </a:p>
          <a:p>
            <a:pPr algn="ctr"/>
            <a:r>
              <a:rPr lang="en-US" sz="2000" b="1" dirty="0" smtClean="0"/>
              <a:t>ALREADY IN PLACE</a:t>
            </a:r>
            <a:endParaRPr lang="es-CO" sz="2000" b="1" dirty="0"/>
          </a:p>
        </p:txBody>
      </p:sp>
    </p:spTree>
    <p:extLst>
      <p:ext uri="{BB962C8B-B14F-4D97-AF65-F5344CB8AC3E}">
        <p14:creationId xmlns:p14="http://schemas.microsoft.com/office/powerpoint/2010/main" val="3933954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084388"/>
            <a:ext cx="5528072" cy="358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1345856" y="1391350"/>
            <a:ext cx="4400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en-GB" altLang="en-US" sz="2400" dirty="0">
                <a:latin typeface="Calibri" panose="020F0502020204030204" pitchFamily="34" charset="0"/>
                <a:cs typeface="Times New Roman" panose="02020603050405020304" pitchFamily="18" charset="0"/>
              </a:rPr>
              <a:t>A multi-level policy-cycle based governance framework</a:t>
            </a:r>
            <a:endParaRPr lang="de-DE" altLang="en-US" sz="2400" dirty="0">
              <a:latin typeface="Calibri" panose="020F0502020204030204" pitchFamily="34" charset="0"/>
              <a:cs typeface="Times New Roman" panose="02020603050405020304" pitchFamily="18" charset="0"/>
            </a:endParaRPr>
          </a:p>
        </p:txBody>
      </p:sp>
      <p:sp>
        <p:nvSpPr>
          <p:cNvPr id="17413" name="Text Box 9"/>
          <p:cNvSpPr txBox="1">
            <a:spLocks noChangeArrowheads="1"/>
          </p:cNvSpPr>
          <p:nvPr/>
        </p:nvSpPr>
        <p:spPr bwMode="auto">
          <a:xfrm>
            <a:off x="5804596" y="3368829"/>
            <a:ext cx="12573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dirty="0">
                <a:latin typeface="Calibri" panose="020F0502020204030204" pitchFamily="34" charset="0"/>
              </a:rPr>
              <a:t>Policy cycles must be:</a:t>
            </a:r>
          </a:p>
          <a:p>
            <a:pPr algn="ctr" eaLnBrk="1" hangingPunct="1">
              <a:spcBef>
                <a:spcPct val="50000"/>
              </a:spcBef>
            </a:pPr>
            <a:r>
              <a:rPr lang="en-US" altLang="en-US" dirty="0">
                <a:latin typeface="Calibri" panose="020F0502020204030204" pitchFamily="34" charset="0"/>
              </a:rPr>
              <a:t>Complete</a:t>
            </a:r>
          </a:p>
        </p:txBody>
      </p:sp>
      <p:grpSp>
        <p:nvGrpSpPr>
          <p:cNvPr id="3" name="Group 10"/>
          <p:cNvGrpSpPr>
            <a:grpSpLocks/>
          </p:cNvGrpSpPr>
          <p:nvPr/>
        </p:nvGrpSpPr>
        <p:grpSpPr bwMode="auto">
          <a:xfrm>
            <a:off x="1193304" y="3560636"/>
            <a:ext cx="5704839" cy="2957513"/>
            <a:chOff x="918" y="1642"/>
            <a:chExt cx="4533" cy="2484"/>
          </a:xfrm>
        </p:grpSpPr>
        <p:grpSp>
          <p:nvGrpSpPr>
            <p:cNvPr id="17442" name="Group 11"/>
            <p:cNvGrpSpPr>
              <a:grpSpLocks/>
            </p:cNvGrpSpPr>
            <p:nvPr/>
          </p:nvGrpSpPr>
          <p:grpSpPr bwMode="auto">
            <a:xfrm>
              <a:off x="918" y="1642"/>
              <a:ext cx="3738" cy="2484"/>
              <a:chOff x="918" y="1314"/>
              <a:chExt cx="3738" cy="2484"/>
            </a:xfrm>
          </p:grpSpPr>
          <p:grpSp>
            <p:nvGrpSpPr>
              <p:cNvPr id="17444" name="Group 12"/>
              <p:cNvGrpSpPr>
                <a:grpSpLocks/>
              </p:cNvGrpSpPr>
              <p:nvPr/>
            </p:nvGrpSpPr>
            <p:grpSpPr bwMode="auto">
              <a:xfrm>
                <a:off x="918" y="1314"/>
                <a:ext cx="3738" cy="2484"/>
                <a:chOff x="918" y="1314"/>
                <a:chExt cx="3738" cy="2484"/>
              </a:xfrm>
            </p:grpSpPr>
            <p:sp>
              <p:nvSpPr>
                <p:cNvPr id="17446" name="Line 13"/>
                <p:cNvSpPr>
                  <a:spLocks noChangeShapeType="1"/>
                </p:cNvSpPr>
                <p:nvPr/>
              </p:nvSpPr>
              <p:spPr bwMode="auto">
                <a:xfrm flipV="1">
                  <a:off x="918" y="3546"/>
                  <a:ext cx="240" cy="25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7" name="Line 14"/>
                <p:cNvSpPr>
                  <a:spLocks noChangeShapeType="1"/>
                </p:cNvSpPr>
                <p:nvPr/>
              </p:nvSpPr>
              <p:spPr bwMode="auto">
                <a:xfrm flipV="1">
                  <a:off x="1200" y="3318"/>
                  <a:ext cx="414" cy="216"/>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8" name="Line 15"/>
                <p:cNvSpPr>
                  <a:spLocks noChangeShapeType="1"/>
                </p:cNvSpPr>
                <p:nvPr/>
              </p:nvSpPr>
              <p:spPr bwMode="auto">
                <a:xfrm flipV="1">
                  <a:off x="948" y="3600"/>
                  <a:ext cx="990" cy="198"/>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9" name="Line 16"/>
                <p:cNvSpPr>
                  <a:spLocks noChangeShapeType="1"/>
                </p:cNvSpPr>
                <p:nvPr/>
              </p:nvSpPr>
              <p:spPr bwMode="auto">
                <a:xfrm>
                  <a:off x="1248" y="2946"/>
                  <a:ext cx="954" cy="1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0" name="Line 17"/>
                <p:cNvSpPr>
                  <a:spLocks noChangeShapeType="1"/>
                </p:cNvSpPr>
                <p:nvPr/>
              </p:nvSpPr>
              <p:spPr bwMode="auto">
                <a:xfrm>
                  <a:off x="2250" y="2952"/>
                  <a:ext cx="1230" cy="1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1" name="Line 18"/>
                <p:cNvSpPr>
                  <a:spLocks noChangeShapeType="1"/>
                </p:cNvSpPr>
                <p:nvPr/>
              </p:nvSpPr>
              <p:spPr bwMode="auto">
                <a:xfrm flipV="1">
                  <a:off x="2172" y="3576"/>
                  <a:ext cx="192" cy="114"/>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2" name="Line 19"/>
                <p:cNvSpPr>
                  <a:spLocks noChangeShapeType="1"/>
                </p:cNvSpPr>
                <p:nvPr/>
              </p:nvSpPr>
              <p:spPr bwMode="auto">
                <a:xfrm flipV="1">
                  <a:off x="2388" y="3486"/>
                  <a:ext cx="696" cy="7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3" name="Line 20"/>
                <p:cNvSpPr>
                  <a:spLocks noChangeShapeType="1"/>
                </p:cNvSpPr>
                <p:nvPr/>
              </p:nvSpPr>
              <p:spPr bwMode="auto">
                <a:xfrm>
                  <a:off x="3078" y="3486"/>
                  <a:ext cx="300" cy="18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4" name="Line 21"/>
                <p:cNvSpPr>
                  <a:spLocks noChangeShapeType="1"/>
                </p:cNvSpPr>
                <p:nvPr/>
              </p:nvSpPr>
              <p:spPr bwMode="auto">
                <a:xfrm flipV="1">
                  <a:off x="3378" y="3456"/>
                  <a:ext cx="612" cy="21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5" name="Line 22"/>
                <p:cNvSpPr>
                  <a:spLocks noChangeShapeType="1"/>
                </p:cNvSpPr>
                <p:nvPr/>
              </p:nvSpPr>
              <p:spPr bwMode="auto">
                <a:xfrm>
                  <a:off x="3096" y="3480"/>
                  <a:ext cx="624" cy="114"/>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6" name="Line 23"/>
                <p:cNvSpPr>
                  <a:spLocks noChangeShapeType="1"/>
                </p:cNvSpPr>
                <p:nvPr/>
              </p:nvSpPr>
              <p:spPr bwMode="auto">
                <a:xfrm flipV="1">
                  <a:off x="3732" y="3444"/>
                  <a:ext cx="258" cy="156"/>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7" name="Line 24"/>
                <p:cNvSpPr>
                  <a:spLocks noChangeShapeType="1"/>
                </p:cNvSpPr>
                <p:nvPr/>
              </p:nvSpPr>
              <p:spPr bwMode="auto">
                <a:xfrm>
                  <a:off x="3708" y="1314"/>
                  <a:ext cx="948" cy="6"/>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445" name="Line 25"/>
              <p:cNvSpPr>
                <a:spLocks noChangeShapeType="1"/>
              </p:cNvSpPr>
              <p:nvPr/>
            </p:nvSpPr>
            <p:spPr bwMode="auto">
              <a:xfrm>
                <a:off x="1734" y="2268"/>
                <a:ext cx="1002" cy="19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443" name="Text Box 26"/>
            <p:cNvSpPr txBox="1">
              <a:spLocks noChangeArrowheads="1"/>
            </p:cNvSpPr>
            <p:nvPr/>
          </p:nvSpPr>
          <p:spPr bwMode="auto">
            <a:xfrm>
              <a:off x="4607" y="3449"/>
              <a:ext cx="84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Linked laterally</a:t>
              </a:r>
            </a:p>
          </p:txBody>
        </p:sp>
      </p:grpSp>
      <p:grpSp>
        <p:nvGrpSpPr>
          <p:cNvPr id="6" name="Group 27"/>
          <p:cNvGrpSpPr>
            <a:grpSpLocks/>
          </p:cNvGrpSpPr>
          <p:nvPr/>
        </p:nvGrpSpPr>
        <p:grpSpPr bwMode="auto">
          <a:xfrm>
            <a:off x="1126356" y="3474911"/>
            <a:ext cx="5874543" cy="3043238"/>
            <a:chOff x="894" y="1574"/>
            <a:chExt cx="4934" cy="2556"/>
          </a:xfrm>
        </p:grpSpPr>
        <p:pic>
          <p:nvPicPr>
            <p:cNvPr id="1744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 y="1574"/>
              <a:ext cx="3868" cy="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1" name="Text Box 29"/>
            <p:cNvSpPr txBox="1">
              <a:spLocks noChangeArrowheads="1"/>
            </p:cNvSpPr>
            <p:nvPr/>
          </p:nvSpPr>
          <p:spPr bwMode="auto">
            <a:xfrm>
              <a:off x="4762" y="2850"/>
              <a:ext cx="1066"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rPr>
                <a:t>Linked vertically</a:t>
              </a:r>
            </a:p>
          </p:txBody>
        </p:sp>
      </p:grpSp>
      <p:sp>
        <p:nvSpPr>
          <p:cNvPr id="7177" name="Rectangle 30"/>
          <p:cNvSpPr>
            <a:spLocks noChangeArrowheads="1"/>
          </p:cNvSpPr>
          <p:nvPr/>
        </p:nvSpPr>
        <p:spPr bwMode="auto">
          <a:xfrm>
            <a:off x="2068116" y="101264"/>
            <a:ext cx="4972050" cy="830997"/>
          </a:xfrm>
          <a:prstGeom prst="rect">
            <a:avLst/>
          </a:prstGeom>
          <a:solidFill>
            <a:srgbClr val="E5FFFF"/>
          </a:solidFill>
          <a:ln w="25400">
            <a:noFill/>
            <a:miter lim="800000"/>
            <a:headEnd/>
            <a:tailEnd/>
          </a:ln>
        </p:spPr>
        <p:txBody>
          <a:bodyPr>
            <a:spAutoFit/>
          </a:bodyPr>
          <a:lstStyle/>
          <a:p>
            <a:pPr algn="ctr">
              <a:defRPr/>
            </a:pPr>
            <a:r>
              <a:rPr lang="en-029" sz="2400" b="1" dirty="0">
                <a:solidFill>
                  <a:srgbClr val="FFC000"/>
                </a:solidFill>
                <a:effectLst>
                  <a:outerShdw blurRad="38100" dist="38100" dir="2700000" algn="tl">
                    <a:srgbClr val="000000">
                      <a:alpha val="43137"/>
                    </a:srgbClr>
                  </a:outerShdw>
                </a:effectLst>
                <a:cs typeface="Times New Roman" pitchFamily="18" charset="0"/>
              </a:rPr>
              <a:t>The </a:t>
            </a:r>
            <a:r>
              <a:rPr lang="en-029" sz="2400" b="1" dirty="0" smtClean="0">
                <a:solidFill>
                  <a:srgbClr val="FFC000"/>
                </a:solidFill>
                <a:effectLst>
                  <a:outerShdw blurRad="38100" dist="38100" dir="2700000" algn="tl">
                    <a:srgbClr val="000000">
                      <a:alpha val="43137"/>
                    </a:srgbClr>
                  </a:outerShdw>
                </a:effectLst>
                <a:cs typeface="Times New Roman" pitchFamily="18" charset="0"/>
              </a:rPr>
              <a:t>CLME+ Regional Governance Framework</a:t>
            </a:r>
            <a:endParaRPr lang="de-DE" sz="2400" b="1" dirty="0">
              <a:solidFill>
                <a:srgbClr val="FFC000"/>
              </a:solidFill>
              <a:effectLst>
                <a:outerShdw blurRad="38100" dist="38100" dir="2700000" algn="tl">
                  <a:srgbClr val="000000">
                    <a:alpha val="43137"/>
                  </a:srgbClr>
                </a:outerShdw>
              </a:effectLst>
              <a:cs typeface="Times New Roman" pitchFamily="18" charset="0"/>
            </a:endParaRPr>
          </a:p>
        </p:txBody>
      </p:sp>
      <p:pic>
        <p:nvPicPr>
          <p:cNvPr id="4" name="Picture 3"/>
          <p:cNvPicPr>
            <a:picLocks noChangeAspect="1"/>
          </p:cNvPicPr>
          <p:nvPr/>
        </p:nvPicPr>
        <p:blipFill>
          <a:blip r:embed="rId5"/>
          <a:stretch>
            <a:fillRect/>
          </a:stretch>
        </p:blipFill>
        <p:spPr>
          <a:xfrm>
            <a:off x="5922853" y="996332"/>
            <a:ext cx="2818025" cy="2336778"/>
          </a:xfrm>
          <a:prstGeom prst="rect">
            <a:avLst/>
          </a:prstGeom>
        </p:spPr>
      </p:pic>
    </p:spTree>
    <p:extLst>
      <p:ext uri="{BB962C8B-B14F-4D97-AF65-F5344CB8AC3E}">
        <p14:creationId xmlns:p14="http://schemas.microsoft.com/office/powerpoint/2010/main" val="1725326826"/>
      </p:ext>
    </p:extLst>
  </p:cSld>
  <p:clrMapOvr>
    <a:masterClrMapping/>
  </p:clrMapOvr>
  <p:transition advClick="0" advTm="1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6949</TotalTime>
  <Words>3361</Words>
  <Application>Microsoft Office PowerPoint</Application>
  <PresentationFormat>On-screen Show (4:3)</PresentationFormat>
  <Paragraphs>476</Paragraphs>
  <Slides>39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ＭＳ Ｐゴシック</vt:lpstr>
      <vt:lpstr>Myriad Pro</vt:lpstr>
      <vt:lpstr>Times New Roman</vt:lpstr>
      <vt:lpstr>Wingdings</vt: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Publications</vt:lpstr>
      <vt:lpstr>B. Publications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RPC CLMEPROJECT</cp:lastModifiedBy>
  <cp:revision>268</cp:revision>
  <cp:lastPrinted>2016-01-24T23:46:31Z</cp:lastPrinted>
  <dcterms:created xsi:type="dcterms:W3CDTF">2011-11-15T18:50:28Z</dcterms:created>
  <dcterms:modified xsi:type="dcterms:W3CDTF">2016-01-27T02:46:53Z</dcterms:modified>
</cp:coreProperties>
</file>