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9" r:id="rId2"/>
    <p:sldId id="268" r:id="rId3"/>
    <p:sldId id="266" r:id="rId4"/>
    <p:sldId id="257" r:id="rId5"/>
    <p:sldId id="258" r:id="rId6"/>
    <p:sldId id="265" r:id="rId7"/>
    <p:sldId id="260" r:id="rId8"/>
    <p:sldId id="270" r:id="rId9"/>
    <p:sldId id="261" r:id="rId10"/>
    <p:sldId id="262" r:id="rId11"/>
    <p:sldId id="263" r:id="rId12"/>
    <p:sldId id="267" r:id="rId13"/>
    <p:sldId id="269" r:id="rId14"/>
    <p:sldId id="26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5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EC9FC4-1C5D-4239-9BA7-08FE467A72B3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9F323F9-86AF-436C-92CE-04296FD3191E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/>
            <a:t>CLME+ SAP</a:t>
          </a:r>
          <a:endParaRPr lang="en-US" dirty="0"/>
        </a:p>
      </dgm:t>
    </dgm:pt>
    <dgm:pt modelId="{3AF16032-851E-4DC0-B01B-AD14D3D61142}" type="parTrans" cxnId="{4CB5071F-5CF7-4F4C-8946-C58476ECAA9A}">
      <dgm:prSet/>
      <dgm:spPr/>
      <dgm:t>
        <a:bodyPr/>
        <a:lstStyle/>
        <a:p>
          <a:endParaRPr lang="en-US"/>
        </a:p>
      </dgm:t>
    </dgm:pt>
    <dgm:pt modelId="{33474E60-F212-47F2-B90B-F7B8D3052013}" type="sibTrans" cxnId="{4CB5071F-5CF7-4F4C-8946-C58476ECAA9A}">
      <dgm:prSet/>
      <dgm:spPr/>
      <dgm:t>
        <a:bodyPr/>
        <a:lstStyle/>
        <a:p>
          <a:endParaRPr lang="en-US"/>
        </a:p>
      </dgm:t>
    </dgm:pt>
    <dgm:pt modelId="{CBA2B655-1D71-49D2-A420-C66A638D9034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smtClean="0"/>
            <a:t>(interim) CLME+ SAP Coordination Mechanism</a:t>
          </a:r>
          <a:endParaRPr lang="en-US" dirty="0"/>
        </a:p>
      </dgm:t>
    </dgm:pt>
    <dgm:pt modelId="{755F6C2A-5691-4DE7-B1D3-BC7203588D9A}" type="parTrans" cxnId="{742DA5F6-EAFA-4D9C-A225-94876D7F7DB7}">
      <dgm:prSet/>
      <dgm:spPr/>
      <dgm:t>
        <a:bodyPr/>
        <a:lstStyle/>
        <a:p>
          <a:endParaRPr lang="en-US"/>
        </a:p>
      </dgm:t>
    </dgm:pt>
    <dgm:pt modelId="{7B1B626E-6BE5-4D22-8E3F-99296B0DC81B}" type="sibTrans" cxnId="{742DA5F6-EAFA-4D9C-A225-94876D7F7DB7}">
      <dgm:prSet/>
      <dgm:spPr/>
      <dgm:t>
        <a:bodyPr/>
        <a:lstStyle/>
        <a:p>
          <a:endParaRPr lang="en-US"/>
        </a:p>
      </dgm:t>
    </dgm:pt>
    <dgm:pt modelId="{672115D3-89D3-4962-A58B-C004420E4C2F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CLME+ Partnership</a:t>
          </a:r>
          <a:endParaRPr lang="en-US" dirty="0"/>
        </a:p>
      </dgm:t>
    </dgm:pt>
    <dgm:pt modelId="{C5DDB587-8C8F-4650-BB01-4F7C71EA0F70}" type="parTrans" cxnId="{E53F83C7-D2A4-4C74-8855-4EA59D676A70}">
      <dgm:prSet/>
      <dgm:spPr/>
      <dgm:t>
        <a:bodyPr/>
        <a:lstStyle/>
        <a:p>
          <a:endParaRPr lang="en-US"/>
        </a:p>
      </dgm:t>
    </dgm:pt>
    <dgm:pt modelId="{1B24354E-A6E6-476B-885E-FB8068F2E129}" type="sibTrans" cxnId="{E53F83C7-D2A4-4C74-8855-4EA59D676A70}">
      <dgm:prSet/>
      <dgm:spPr/>
      <dgm:t>
        <a:bodyPr/>
        <a:lstStyle/>
        <a:p>
          <a:endParaRPr lang="en-US"/>
        </a:p>
      </dgm:t>
    </dgm:pt>
    <dgm:pt modelId="{626E0D55-6DE1-4BCB-808C-0D076DF8BC09}" type="pres">
      <dgm:prSet presAssocID="{E5EC9FC4-1C5D-4239-9BA7-08FE467A72B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4C5249E-A9D8-458F-9194-5E77F111CFD7}" type="pres">
      <dgm:prSet presAssocID="{672115D3-89D3-4962-A58B-C004420E4C2F}" presName="boxAndChildren" presStyleCnt="0"/>
      <dgm:spPr/>
    </dgm:pt>
    <dgm:pt modelId="{7BD46BBF-187E-4FEF-97BD-BA2B836DD22F}" type="pres">
      <dgm:prSet presAssocID="{672115D3-89D3-4962-A58B-C004420E4C2F}" presName="parentTextBox" presStyleLbl="node1" presStyleIdx="0" presStyleCnt="3"/>
      <dgm:spPr/>
      <dgm:t>
        <a:bodyPr/>
        <a:lstStyle/>
        <a:p>
          <a:endParaRPr lang="en-US"/>
        </a:p>
      </dgm:t>
    </dgm:pt>
    <dgm:pt modelId="{6C55AB5C-FF96-43FE-A471-0D6B09C84E07}" type="pres">
      <dgm:prSet presAssocID="{7B1B626E-6BE5-4D22-8E3F-99296B0DC81B}" presName="sp" presStyleCnt="0"/>
      <dgm:spPr/>
    </dgm:pt>
    <dgm:pt modelId="{E1A49B7F-82DF-46F6-9EE4-49FB3E8E3866}" type="pres">
      <dgm:prSet presAssocID="{CBA2B655-1D71-49D2-A420-C66A638D9034}" presName="arrowAndChildren" presStyleCnt="0"/>
      <dgm:spPr/>
    </dgm:pt>
    <dgm:pt modelId="{20C5E0CE-3392-459F-AF77-BC01BCC9C895}" type="pres">
      <dgm:prSet presAssocID="{CBA2B655-1D71-49D2-A420-C66A638D9034}" presName="parentTextArrow" presStyleLbl="node1" presStyleIdx="1" presStyleCnt="3" custLinFactNeighborX="591" custLinFactNeighborY="-88"/>
      <dgm:spPr/>
      <dgm:t>
        <a:bodyPr/>
        <a:lstStyle/>
        <a:p>
          <a:endParaRPr lang="en-US"/>
        </a:p>
      </dgm:t>
    </dgm:pt>
    <dgm:pt modelId="{CD3C8C59-7419-4D63-931C-3DB62E2CE9CF}" type="pres">
      <dgm:prSet presAssocID="{33474E60-F212-47F2-B90B-F7B8D3052013}" presName="sp" presStyleCnt="0"/>
      <dgm:spPr/>
    </dgm:pt>
    <dgm:pt modelId="{5912C489-D943-4B42-9D18-05175D980099}" type="pres">
      <dgm:prSet presAssocID="{29F323F9-86AF-436C-92CE-04296FD3191E}" presName="arrowAndChildren" presStyleCnt="0"/>
      <dgm:spPr/>
    </dgm:pt>
    <dgm:pt modelId="{8B935152-6765-451E-8852-E52991B482EA}" type="pres">
      <dgm:prSet presAssocID="{29F323F9-86AF-436C-92CE-04296FD3191E}" presName="parentTextArrow" presStyleLbl="node1" presStyleIdx="2" presStyleCnt="3"/>
      <dgm:spPr/>
      <dgm:t>
        <a:bodyPr/>
        <a:lstStyle/>
        <a:p>
          <a:endParaRPr lang="en-US"/>
        </a:p>
      </dgm:t>
    </dgm:pt>
  </dgm:ptLst>
  <dgm:cxnLst>
    <dgm:cxn modelId="{8FEABE9F-FD4B-4B85-B72F-83AAF204DE12}" type="presOf" srcId="{E5EC9FC4-1C5D-4239-9BA7-08FE467A72B3}" destId="{626E0D55-6DE1-4BCB-808C-0D076DF8BC09}" srcOrd="0" destOrd="0" presId="urn:microsoft.com/office/officeart/2005/8/layout/process4"/>
    <dgm:cxn modelId="{4CB5071F-5CF7-4F4C-8946-C58476ECAA9A}" srcId="{E5EC9FC4-1C5D-4239-9BA7-08FE467A72B3}" destId="{29F323F9-86AF-436C-92CE-04296FD3191E}" srcOrd="0" destOrd="0" parTransId="{3AF16032-851E-4DC0-B01B-AD14D3D61142}" sibTransId="{33474E60-F212-47F2-B90B-F7B8D3052013}"/>
    <dgm:cxn modelId="{CA58D367-1BA7-452E-AE21-EFA12F3647F6}" type="presOf" srcId="{CBA2B655-1D71-49D2-A420-C66A638D9034}" destId="{20C5E0CE-3392-459F-AF77-BC01BCC9C895}" srcOrd="0" destOrd="0" presId="urn:microsoft.com/office/officeart/2005/8/layout/process4"/>
    <dgm:cxn modelId="{AAEFA1E7-1064-4564-91D4-6F397FF44465}" type="presOf" srcId="{29F323F9-86AF-436C-92CE-04296FD3191E}" destId="{8B935152-6765-451E-8852-E52991B482EA}" srcOrd="0" destOrd="0" presId="urn:microsoft.com/office/officeart/2005/8/layout/process4"/>
    <dgm:cxn modelId="{E53F83C7-D2A4-4C74-8855-4EA59D676A70}" srcId="{E5EC9FC4-1C5D-4239-9BA7-08FE467A72B3}" destId="{672115D3-89D3-4962-A58B-C004420E4C2F}" srcOrd="2" destOrd="0" parTransId="{C5DDB587-8C8F-4650-BB01-4F7C71EA0F70}" sibTransId="{1B24354E-A6E6-476B-885E-FB8068F2E129}"/>
    <dgm:cxn modelId="{2C7A2F23-90B3-4753-A1FA-BBBA854E7B52}" type="presOf" srcId="{672115D3-89D3-4962-A58B-C004420E4C2F}" destId="{7BD46BBF-187E-4FEF-97BD-BA2B836DD22F}" srcOrd="0" destOrd="0" presId="urn:microsoft.com/office/officeart/2005/8/layout/process4"/>
    <dgm:cxn modelId="{742DA5F6-EAFA-4D9C-A225-94876D7F7DB7}" srcId="{E5EC9FC4-1C5D-4239-9BA7-08FE467A72B3}" destId="{CBA2B655-1D71-49D2-A420-C66A638D9034}" srcOrd="1" destOrd="0" parTransId="{755F6C2A-5691-4DE7-B1D3-BC7203588D9A}" sibTransId="{7B1B626E-6BE5-4D22-8E3F-99296B0DC81B}"/>
    <dgm:cxn modelId="{CEDAB904-CA64-4E6B-8619-8A78796C900F}" type="presParOf" srcId="{626E0D55-6DE1-4BCB-808C-0D076DF8BC09}" destId="{84C5249E-A9D8-458F-9194-5E77F111CFD7}" srcOrd="0" destOrd="0" presId="urn:microsoft.com/office/officeart/2005/8/layout/process4"/>
    <dgm:cxn modelId="{7BF2A32C-3231-441A-AA20-839DB0836DCB}" type="presParOf" srcId="{84C5249E-A9D8-458F-9194-5E77F111CFD7}" destId="{7BD46BBF-187E-4FEF-97BD-BA2B836DD22F}" srcOrd="0" destOrd="0" presId="urn:microsoft.com/office/officeart/2005/8/layout/process4"/>
    <dgm:cxn modelId="{4030EC16-B96B-48F8-89C3-206ABB4E0419}" type="presParOf" srcId="{626E0D55-6DE1-4BCB-808C-0D076DF8BC09}" destId="{6C55AB5C-FF96-43FE-A471-0D6B09C84E07}" srcOrd="1" destOrd="0" presId="urn:microsoft.com/office/officeart/2005/8/layout/process4"/>
    <dgm:cxn modelId="{1E60FC59-76FD-44D5-94E1-0384EA3F9415}" type="presParOf" srcId="{626E0D55-6DE1-4BCB-808C-0D076DF8BC09}" destId="{E1A49B7F-82DF-46F6-9EE4-49FB3E8E3866}" srcOrd="2" destOrd="0" presId="urn:microsoft.com/office/officeart/2005/8/layout/process4"/>
    <dgm:cxn modelId="{FC4655BC-235F-44D3-AAE3-2F07266E45B9}" type="presParOf" srcId="{E1A49B7F-82DF-46F6-9EE4-49FB3E8E3866}" destId="{20C5E0CE-3392-459F-AF77-BC01BCC9C895}" srcOrd="0" destOrd="0" presId="urn:microsoft.com/office/officeart/2005/8/layout/process4"/>
    <dgm:cxn modelId="{BAB858E2-0A4B-4C89-94DB-7B9497199FEE}" type="presParOf" srcId="{626E0D55-6DE1-4BCB-808C-0D076DF8BC09}" destId="{CD3C8C59-7419-4D63-931C-3DB62E2CE9CF}" srcOrd="3" destOrd="0" presId="urn:microsoft.com/office/officeart/2005/8/layout/process4"/>
    <dgm:cxn modelId="{F5BEC1D8-C000-47CA-9A47-44C2D31DFF64}" type="presParOf" srcId="{626E0D55-6DE1-4BCB-808C-0D076DF8BC09}" destId="{5912C489-D943-4B42-9D18-05175D980099}" srcOrd="4" destOrd="0" presId="urn:microsoft.com/office/officeart/2005/8/layout/process4"/>
    <dgm:cxn modelId="{5E791112-4408-4BD3-B661-382DF0C688AF}" type="presParOf" srcId="{5912C489-D943-4B42-9D18-05175D980099}" destId="{8B935152-6765-451E-8852-E52991B482E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F6EB4C-90AB-42AA-8D32-52B18171DF7D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FBC4B6D-0A72-403F-AEC6-24FA0AB03039}">
      <dgm:prSet phldrT="[Text]"/>
      <dgm:spPr/>
      <dgm:t>
        <a:bodyPr/>
        <a:lstStyle/>
        <a:p>
          <a:r>
            <a:rPr lang="en-US" dirty="0" smtClean="0"/>
            <a:t>Level 1</a:t>
          </a:r>
          <a:endParaRPr lang="en-US" dirty="0"/>
        </a:p>
      </dgm:t>
    </dgm:pt>
    <dgm:pt modelId="{EAF190CF-2E22-497C-9378-DDBFAF66CF85}" type="parTrans" cxnId="{88EC488B-806B-4258-A176-EA9C875C97FE}">
      <dgm:prSet/>
      <dgm:spPr/>
      <dgm:t>
        <a:bodyPr/>
        <a:lstStyle/>
        <a:p>
          <a:endParaRPr lang="en-US"/>
        </a:p>
      </dgm:t>
    </dgm:pt>
    <dgm:pt modelId="{0D7AED29-BB25-4C2D-8D95-11803BDF5CA6}" type="sibTrans" cxnId="{88EC488B-806B-4258-A176-EA9C875C97FE}">
      <dgm:prSet/>
      <dgm:spPr/>
      <dgm:t>
        <a:bodyPr/>
        <a:lstStyle/>
        <a:p>
          <a:endParaRPr lang="en-US"/>
        </a:p>
      </dgm:t>
    </dgm:pt>
    <dgm:pt modelId="{73B14EE1-CBC8-4D7C-B7C8-DD9C2B21D2A0}">
      <dgm:prSet phldrT="[Text]"/>
      <dgm:spPr/>
      <dgm:t>
        <a:bodyPr/>
        <a:lstStyle/>
        <a:p>
          <a:r>
            <a:rPr lang="en-US" dirty="0" smtClean="0"/>
            <a:t>Level 2</a:t>
          </a:r>
          <a:endParaRPr lang="en-US" dirty="0"/>
        </a:p>
      </dgm:t>
    </dgm:pt>
    <dgm:pt modelId="{C85E7969-4F33-4972-981B-D42D9C8B4888}" type="parTrans" cxnId="{ABB54644-D5E6-47E0-9878-D112DFD44DC3}">
      <dgm:prSet/>
      <dgm:spPr/>
      <dgm:t>
        <a:bodyPr/>
        <a:lstStyle/>
        <a:p>
          <a:endParaRPr lang="en-US"/>
        </a:p>
      </dgm:t>
    </dgm:pt>
    <dgm:pt modelId="{75B8C0F3-7841-48EF-9E9E-89233037CF1E}" type="sibTrans" cxnId="{ABB54644-D5E6-47E0-9878-D112DFD44DC3}">
      <dgm:prSet/>
      <dgm:spPr/>
      <dgm:t>
        <a:bodyPr/>
        <a:lstStyle/>
        <a:p>
          <a:endParaRPr lang="en-US"/>
        </a:p>
      </dgm:t>
    </dgm:pt>
    <dgm:pt modelId="{E06174A7-4539-46D5-AEDC-4C238FC2650A}">
      <dgm:prSet phldrT="[Text]"/>
      <dgm:spPr/>
      <dgm:t>
        <a:bodyPr/>
        <a:lstStyle/>
        <a:p>
          <a:r>
            <a:rPr lang="en-US" dirty="0" smtClean="0"/>
            <a:t>Level 3</a:t>
          </a:r>
          <a:endParaRPr lang="en-US" dirty="0"/>
        </a:p>
      </dgm:t>
    </dgm:pt>
    <dgm:pt modelId="{B245532A-E1DD-4EBD-B51C-B58D42DC86BB}" type="parTrans" cxnId="{AAC78CE5-3B30-478A-AB3F-C0951B0F2F72}">
      <dgm:prSet/>
      <dgm:spPr/>
      <dgm:t>
        <a:bodyPr/>
        <a:lstStyle/>
        <a:p>
          <a:endParaRPr lang="en-US"/>
        </a:p>
      </dgm:t>
    </dgm:pt>
    <dgm:pt modelId="{395920C9-60DA-41AF-B237-17CC50B18D91}" type="sibTrans" cxnId="{AAC78CE5-3B30-478A-AB3F-C0951B0F2F72}">
      <dgm:prSet/>
      <dgm:spPr/>
      <dgm:t>
        <a:bodyPr/>
        <a:lstStyle/>
        <a:p>
          <a:endParaRPr lang="en-US"/>
        </a:p>
      </dgm:t>
    </dgm:pt>
    <dgm:pt modelId="{CD660B95-8CF7-4CD8-BD24-781A7F893BD2}" type="pres">
      <dgm:prSet presAssocID="{78F6EB4C-90AB-42AA-8D32-52B18171DF7D}" presName="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F8F96E1-4799-4B10-974A-B89D77244C8D}" type="pres">
      <dgm:prSet presAssocID="{EFBC4B6D-0A72-403F-AEC6-24FA0AB03039}" presName="circle1" presStyleLbl="lnNode1" presStyleIdx="0" presStyleCnt="3" custScaleX="217181" custScaleY="237442" custLinFactY="-17483" custLinFactNeighborX="-72812" custLinFactNeighborY="-100000"/>
      <dgm:spPr>
        <a:solidFill>
          <a:schemeClr val="accent1">
            <a:lumMod val="20000"/>
            <a:lumOff val="80000"/>
          </a:schemeClr>
        </a:solidFill>
      </dgm:spPr>
    </dgm:pt>
    <dgm:pt modelId="{6E400F99-97C1-4F08-BCFE-7F6B4F05CF05}" type="pres">
      <dgm:prSet presAssocID="{EFBC4B6D-0A72-403F-AEC6-24FA0AB03039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FA5C47-0F89-469E-82AE-67BF385158F7}" type="pres">
      <dgm:prSet presAssocID="{EFBC4B6D-0A72-403F-AEC6-24FA0AB03039}" presName="line1" presStyleLbl="callout" presStyleIdx="0" presStyleCnt="6"/>
      <dgm:spPr/>
    </dgm:pt>
    <dgm:pt modelId="{8CD7E4BA-FB8B-460A-BF6F-EBF05E7D1846}" type="pres">
      <dgm:prSet presAssocID="{EFBC4B6D-0A72-403F-AEC6-24FA0AB03039}" presName="d1" presStyleLbl="callout" presStyleIdx="1" presStyleCnt="6" custScaleX="99331" custScaleY="91138" custLinFactNeighborX="-32795" custLinFactNeighborY="-6047"/>
      <dgm:spPr/>
    </dgm:pt>
    <dgm:pt modelId="{304324F7-FB4E-48F2-B7FD-F2A1F4D11730}" type="pres">
      <dgm:prSet presAssocID="{73B14EE1-CBC8-4D7C-B7C8-DD9C2B21D2A0}" presName="circle2" presStyleLbl="lnNode1" presStyleIdx="1" presStyleCnt="3" custScaleX="128002" custScaleY="143527" custLinFactNeighborX="-27278" custLinFactNeighborY="-32530"/>
      <dgm:spPr>
        <a:solidFill>
          <a:schemeClr val="accent5">
            <a:lumMod val="60000"/>
            <a:lumOff val="40000"/>
          </a:schemeClr>
        </a:solidFill>
      </dgm:spPr>
    </dgm:pt>
    <dgm:pt modelId="{4B7DC2E8-288D-4B5C-BF27-78B0F31DE398}" type="pres">
      <dgm:prSet presAssocID="{73B14EE1-CBC8-4D7C-B7C8-DD9C2B21D2A0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B82C9F-12AE-4747-9813-18DF078FC111}" type="pres">
      <dgm:prSet presAssocID="{73B14EE1-CBC8-4D7C-B7C8-DD9C2B21D2A0}" presName="line2" presStyleLbl="callout" presStyleIdx="2" presStyleCnt="6"/>
      <dgm:spPr/>
    </dgm:pt>
    <dgm:pt modelId="{EB1072A0-DDB7-4E2D-B910-BCB46E895D9F}" type="pres">
      <dgm:prSet presAssocID="{73B14EE1-CBC8-4D7C-B7C8-DD9C2B21D2A0}" presName="d2" presStyleLbl="callout" presStyleIdx="3" presStyleCnt="6" custLinFactNeighborX="-43371" custLinFactNeighborY="7717"/>
      <dgm:spPr/>
    </dgm:pt>
    <dgm:pt modelId="{7ECE6ABC-9B5A-46AE-A034-832FAAB1BC08}" type="pres">
      <dgm:prSet presAssocID="{E06174A7-4539-46D5-AEDC-4C238FC2650A}" presName="circle3" presStyleLbl="lnNode1" presStyleIdx="2" presStyleCnt="3" custScaleX="125062" custScaleY="122054" custLinFactNeighborX="-2835" custLinFactNeighborY="-11863"/>
      <dgm:spPr>
        <a:solidFill>
          <a:schemeClr val="accent5">
            <a:lumMod val="75000"/>
          </a:schemeClr>
        </a:solidFill>
      </dgm:spPr>
    </dgm:pt>
    <dgm:pt modelId="{81E0E5C7-5F91-4C86-BFF6-C67489708F87}" type="pres">
      <dgm:prSet presAssocID="{E06174A7-4539-46D5-AEDC-4C238FC2650A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3FC291-D7CA-4B3A-8377-20C00D4692D2}" type="pres">
      <dgm:prSet presAssocID="{E06174A7-4539-46D5-AEDC-4C238FC2650A}" presName="line3" presStyleLbl="callout" presStyleIdx="4" presStyleCnt="6"/>
      <dgm:spPr/>
    </dgm:pt>
    <dgm:pt modelId="{DEADC2A0-8409-48A6-B50F-7B5CAC87752B}" type="pres">
      <dgm:prSet presAssocID="{E06174A7-4539-46D5-AEDC-4C238FC2650A}" presName="d3" presStyleLbl="callout" presStyleIdx="5" presStyleCnt="6"/>
      <dgm:spPr/>
    </dgm:pt>
  </dgm:ptLst>
  <dgm:cxnLst>
    <dgm:cxn modelId="{A25385A6-8EE4-400E-B036-3FB638C418B5}" type="presOf" srcId="{EFBC4B6D-0A72-403F-AEC6-24FA0AB03039}" destId="{6E400F99-97C1-4F08-BCFE-7F6B4F05CF05}" srcOrd="0" destOrd="0" presId="urn:microsoft.com/office/officeart/2005/8/layout/target1"/>
    <dgm:cxn modelId="{ABB54644-D5E6-47E0-9878-D112DFD44DC3}" srcId="{78F6EB4C-90AB-42AA-8D32-52B18171DF7D}" destId="{73B14EE1-CBC8-4D7C-B7C8-DD9C2B21D2A0}" srcOrd="1" destOrd="0" parTransId="{C85E7969-4F33-4972-981B-D42D9C8B4888}" sibTransId="{75B8C0F3-7841-48EF-9E9E-89233037CF1E}"/>
    <dgm:cxn modelId="{D2D8B81F-6574-41D6-875B-87C4CDF261FD}" type="presOf" srcId="{73B14EE1-CBC8-4D7C-B7C8-DD9C2B21D2A0}" destId="{4B7DC2E8-288D-4B5C-BF27-78B0F31DE398}" srcOrd="0" destOrd="0" presId="urn:microsoft.com/office/officeart/2005/8/layout/target1"/>
    <dgm:cxn modelId="{E1908CB8-3750-4116-9F24-32D4435A241C}" type="presOf" srcId="{E06174A7-4539-46D5-AEDC-4C238FC2650A}" destId="{81E0E5C7-5F91-4C86-BFF6-C67489708F87}" srcOrd="0" destOrd="0" presId="urn:microsoft.com/office/officeart/2005/8/layout/target1"/>
    <dgm:cxn modelId="{AAC78CE5-3B30-478A-AB3F-C0951B0F2F72}" srcId="{78F6EB4C-90AB-42AA-8D32-52B18171DF7D}" destId="{E06174A7-4539-46D5-AEDC-4C238FC2650A}" srcOrd="2" destOrd="0" parTransId="{B245532A-E1DD-4EBD-B51C-B58D42DC86BB}" sibTransId="{395920C9-60DA-41AF-B237-17CC50B18D91}"/>
    <dgm:cxn modelId="{88EC488B-806B-4258-A176-EA9C875C97FE}" srcId="{78F6EB4C-90AB-42AA-8D32-52B18171DF7D}" destId="{EFBC4B6D-0A72-403F-AEC6-24FA0AB03039}" srcOrd="0" destOrd="0" parTransId="{EAF190CF-2E22-497C-9378-DDBFAF66CF85}" sibTransId="{0D7AED29-BB25-4C2D-8D95-11803BDF5CA6}"/>
    <dgm:cxn modelId="{C81953FA-BF60-4B7D-9D68-5207C2FE0A94}" type="presOf" srcId="{78F6EB4C-90AB-42AA-8D32-52B18171DF7D}" destId="{CD660B95-8CF7-4CD8-BD24-781A7F893BD2}" srcOrd="0" destOrd="0" presId="urn:microsoft.com/office/officeart/2005/8/layout/target1"/>
    <dgm:cxn modelId="{2C8769EF-363D-4A21-9577-288E1BD062DC}" type="presParOf" srcId="{CD660B95-8CF7-4CD8-BD24-781A7F893BD2}" destId="{8F8F96E1-4799-4B10-974A-B89D77244C8D}" srcOrd="0" destOrd="0" presId="urn:microsoft.com/office/officeart/2005/8/layout/target1"/>
    <dgm:cxn modelId="{B7B72394-28C8-4E3F-B41D-E39BECBF5D11}" type="presParOf" srcId="{CD660B95-8CF7-4CD8-BD24-781A7F893BD2}" destId="{6E400F99-97C1-4F08-BCFE-7F6B4F05CF05}" srcOrd="1" destOrd="0" presId="urn:microsoft.com/office/officeart/2005/8/layout/target1"/>
    <dgm:cxn modelId="{7B8B0804-6FA1-47C1-99C4-84842F3A203F}" type="presParOf" srcId="{CD660B95-8CF7-4CD8-BD24-781A7F893BD2}" destId="{00FA5C47-0F89-469E-82AE-67BF385158F7}" srcOrd="2" destOrd="0" presId="urn:microsoft.com/office/officeart/2005/8/layout/target1"/>
    <dgm:cxn modelId="{8F74ED43-4BD7-4CF1-A89A-8962ED1B4320}" type="presParOf" srcId="{CD660B95-8CF7-4CD8-BD24-781A7F893BD2}" destId="{8CD7E4BA-FB8B-460A-BF6F-EBF05E7D1846}" srcOrd="3" destOrd="0" presId="urn:microsoft.com/office/officeart/2005/8/layout/target1"/>
    <dgm:cxn modelId="{D9A4F2A1-780F-46F9-9CFA-911C2F3295A1}" type="presParOf" srcId="{CD660B95-8CF7-4CD8-BD24-781A7F893BD2}" destId="{304324F7-FB4E-48F2-B7FD-F2A1F4D11730}" srcOrd="4" destOrd="0" presId="urn:microsoft.com/office/officeart/2005/8/layout/target1"/>
    <dgm:cxn modelId="{F7F73D27-1CE3-405A-AD32-DC3B8C298A67}" type="presParOf" srcId="{CD660B95-8CF7-4CD8-BD24-781A7F893BD2}" destId="{4B7DC2E8-288D-4B5C-BF27-78B0F31DE398}" srcOrd="5" destOrd="0" presId="urn:microsoft.com/office/officeart/2005/8/layout/target1"/>
    <dgm:cxn modelId="{74C47C14-98E2-4050-87DE-353300F99BA0}" type="presParOf" srcId="{CD660B95-8CF7-4CD8-BD24-781A7F893BD2}" destId="{02B82C9F-12AE-4747-9813-18DF078FC111}" srcOrd="6" destOrd="0" presId="urn:microsoft.com/office/officeart/2005/8/layout/target1"/>
    <dgm:cxn modelId="{ACC7114D-8AC5-4170-8CB0-14636CF46D1A}" type="presParOf" srcId="{CD660B95-8CF7-4CD8-BD24-781A7F893BD2}" destId="{EB1072A0-DDB7-4E2D-B910-BCB46E895D9F}" srcOrd="7" destOrd="0" presId="urn:microsoft.com/office/officeart/2005/8/layout/target1"/>
    <dgm:cxn modelId="{2C6F6511-4FBC-4E6B-AF8B-87219FFAB80F}" type="presParOf" srcId="{CD660B95-8CF7-4CD8-BD24-781A7F893BD2}" destId="{7ECE6ABC-9B5A-46AE-A034-832FAAB1BC08}" srcOrd="8" destOrd="0" presId="urn:microsoft.com/office/officeart/2005/8/layout/target1"/>
    <dgm:cxn modelId="{27F6E594-FA0C-4E7E-A7BB-EBA19C77EC84}" type="presParOf" srcId="{CD660B95-8CF7-4CD8-BD24-781A7F893BD2}" destId="{81E0E5C7-5F91-4C86-BFF6-C67489708F87}" srcOrd="9" destOrd="0" presId="urn:microsoft.com/office/officeart/2005/8/layout/target1"/>
    <dgm:cxn modelId="{55A1EC99-C33A-44F0-9719-4983123DA4B4}" type="presParOf" srcId="{CD660B95-8CF7-4CD8-BD24-781A7F893BD2}" destId="{BA3FC291-D7CA-4B3A-8377-20C00D4692D2}" srcOrd="10" destOrd="0" presId="urn:microsoft.com/office/officeart/2005/8/layout/target1"/>
    <dgm:cxn modelId="{CE450951-A316-45C8-8EF1-79CB64228C81}" type="presParOf" srcId="{CD660B95-8CF7-4CD8-BD24-781A7F893BD2}" destId="{DEADC2A0-8409-48A6-B50F-7B5CAC87752B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D46BBF-187E-4FEF-97BD-BA2B836DD22F}">
      <dsp:nvSpPr>
        <dsp:cNvPr id="0" name=""/>
        <dsp:cNvSpPr/>
      </dsp:nvSpPr>
      <dsp:spPr>
        <a:xfrm>
          <a:off x="0" y="3275482"/>
          <a:ext cx="10515600" cy="1075086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CLME+ Partnership</a:t>
          </a:r>
          <a:endParaRPr lang="en-US" sz="3800" kern="1200" dirty="0"/>
        </a:p>
      </dsp:txBody>
      <dsp:txXfrm>
        <a:off x="0" y="3275482"/>
        <a:ext cx="10515600" cy="1075086"/>
      </dsp:txXfrm>
    </dsp:sp>
    <dsp:sp modelId="{20C5E0CE-3392-459F-AF77-BC01BCC9C895}">
      <dsp:nvSpPr>
        <dsp:cNvPr id="0" name=""/>
        <dsp:cNvSpPr/>
      </dsp:nvSpPr>
      <dsp:spPr>
        <a:xfrm rot="10800000">
          <a:off x="0" y="1636670"/>
          <a:ext cx="10515600" cy="1653482"/>
        </a:xfrm>
        <a:prstGeom prst="upArrowCallou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(interim) CLME+ SAP Coordination Mechanism</a:t>
          </a:r>
          <a:endParaRPr lang="en-US" sz="3800" kern="1200" dirty="0"/>
        </a:p>
      </dsp:txBody>
      <dsp:txXfrm rot="10800000">
        <a:off x="0" y="1636670"/>
        <a:ext cx="10515600" cy="1074383"/>
      </dsp:txXfrm>
    </dsp:sp>
    <dsp:sp modelId="{8B935152-6765-451E-8852-E52991B482EA}">
      <dsp:nvSpPr>
        <dsp:cNvPr id="0" name=""/>
        <dsp:cNvSpPr/>
      </dsp:nvSpPr>
      <dsp:spPr>
        <a:xfrm rot="10800000">
          <a:off x="0" y="769"/>
          <a:ext cx="10515600" cy="1653482"/>
        </a:xfrm>
        <a:prstGeom prst="upArrowCallou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CLME+ SAP</a:t>
          </a:r>
          <a:endParaRPr lang="en-US" sz="3800" kern="1200" dirty="0"/>
        </a:p>
      </dsp:txBody>
      <dsp:txXfrm rot="10800000">
        <a:off x="0" y="769"/>
        <a:ext cx="10515600" cy="10743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CE6ABC-9B5A-46AE-A034-832FAAB1BC08}">
      <dsp:nvSpPr>
        <dsp:cNvPr id="0" name=""/>
        <dsp:cNvSpPr/>
      </dsp:nvSpPr>
      <dsp:spPr>
        <a:xfrm>
          <a:off x="0" y="177553"/>
          <a:ext cx="4504253" cy="4395916"/>
        </a:xfrm>
        <a:prstGeom prst="ellipse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4324F7-FB4E-48F2-B7FD-F2A1F4D11730}">
      <dsp:nvSpPr>
        <dsp:cNvPr id="0" name=""/>
        <dsp:cNvSpPr/>
      </dsp:nvSpPr>
      <dsp:spPr>
        <a:xfrm>
          <a:off x="372857" y="549020"/>
          <a:ext cx="2766084" cy="3101575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8F96E1-4799-4B10-974A-B89D77244C8D}">
      <dsp:nvSpPr>
        <dsp:cNvPr id="0" name=""/>
        <dsp:cNvSpPr/>
      </dsp:nvSpPr>
      <dsp:spPr>
        <a:xfrm>
          <a:off x="1038684" y="1101339"/>
          <a:ext cx="1564405" cy="1710349"/>
        </a:xfrm>
        <a:prstGeom prst="ellipse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400F99-97C1-4F08-BCFE-7F6B4F05CF05}">
      <dsp:nvSpPr>
        <dsp:cNvPr id="0" name=""/>
        <dsp:cNvSpPr/>
      </dsp:nvSpPr>
      <dsp:spPr>
        <a:xfrm>
          <a:off x="4746446" y="-198575"/>
          <a:ext cx="1800808" cy="10504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50800" rIns="50800" bIns="508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Level 1</a:t>
          </a:r>
          <a:endParaRPr lang="en-US" sz="4000" kern="1200" dirty="0"/>
        </a:p>
      </dsp:txBody>
      <dsp:txXfrm>
        <a:off x="4746446" y="-198575"/>
        <a:ext cx="1800808" cy="1050471"/>
      </dsp:txXfrm>
    </dsp:sp>
    <dsp:sp modelId="{00FA5C47-0F89-469E-82AE-67BF385158F7}">
      <dsp:nvSpPr>
        <dsp:cNvPr id="0" name=""/>
        <dsp:cNvSpPr/>
      </dsp:nvSpPr>
      <dsp:spPr>
        <a:xfrm>
          <a:off x="4296244" y="326660"/>
          <a:ext cx="45020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D7E4BA-FB8B-460A-BF6F-EBF05E7D1846}">
      <dsp:nvSpPr>
        <dsp:cNvPr id="0" name=""/>
        <dsp:cNvSpPr/>
      </dsp:nvSpPr>
      <dsp:spPr>
        <a:xfrm rot="5400000">
          <a:off x="1552641" y="447304"/>
          <a:ext cx="2256131" cy="1936035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7DC2E8-288D-4B5C-BF27-78B0F31DE398}">
      <dsp:nvSpPr>
        <dsp:cNvPr id="0" name=""/>
        <dsp:cNvSpPr/>
      </dsp:nvSpPr>
      <dsp:spPr>
        <a:xfrm>
          <a:off x="4746446" y="851896"/>
          <a:ext cx="1800808" cy="10504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50800" rIns="50800" bIns="508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Level 2</a:t>
          </a:r>
          <a:endParaRPr lang="en-US" sz="4000" kern="1200" dirty="0"/>
        </a:p>
      </dsp:txBody>
      <dsp:txXfrm>
        <a:off x="4746446" y="851896"/>
        <a:ext cx="1800808" cy="1050471"/>
      </dsp:txXfrm>
    </dsp:sp>
    <dsp:sp modelId="{02B82C9F-12AE-4747-9813-18DF078FC111}">
      <dsp:nvSpPr>
        <dsp:cNvPr id="0" name=""/>
        <dsp:cNvSpPr/>
      </dsp:nvSpPr>
      <dsp:spPr>
        <a:xfrm>
          <a:off x="4296244" y="1377131"/>
          <a:ext cx="45020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1072A0-DDB7-4E2D-B910-BCB46E895D9F}">
      <dsp:nvSpPr>
        <dsp:cNvPr id="0" name=""/>
        <dsp:cNvSpPr/>
      </dsp:nvSpPr>
      <dsp:spPr>
        <a:xfrm rot="5400000">
          <a:off x="1992071" y="1773425"/>
          <a:ext cx="1929025" cy="1432842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E0E5C7-5F91-4C86-BFF6-C67489708F87}">
      <dsp:nvSpPr>
        <dsp:cNvPr id="0" name=""/>
        <dsp:cNvSpPr/>
      </dsp:nvSpPr>
      <dsp:spPr>
        <a:xfrm>
          <a:off x="4746446" y="1902367"/>
          <a:ext cx="1800808" cy="10504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50800" rIns="50800" bIns="508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Level 3</a:t>
          </a:r>
          <a:endParaRPr lang="en-US" sz="4000" kern="1200" dirty="0"/>
        </a:p>
      </dsp:txBody>
      <dsp:txXfrm>
        <a:off x="4746446" y="1902367"/>
        <a:ext cx="1800808" cy="1050471"/>
      </dsp:txXfrm>
    </dsp:sp>
    <dsp:sp modelId="{BA3FC291-D7CA-4B3A-8377-20C00D4692D2}">
      <dsp:nvSpPr>
        <dsp:cNvPr id="0" name=""/>
        <dsp:cNvSpPr/>
      </dsp:nvSpPr>
      <dsp:spPr>
        <a:xfrm>
          <a:off x="4296244" y="2427603"/>
          <a:ext cx="45020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ADC2A0-8409-48A6-B50F-7B5CAC87752B}">
      <dsp:nvSpPr>
        <dsp:cNvPr id="0" name=""/>
        <dsp:cNvSpPr/>
      </dsp:nvSpPr>
      <dsp:spPr>
        <a:xfrm rot="5400000">
          <a:off x="3145528" y="2657806"/>
          <a:ext cx="1378218" cy="916611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58703-89DC-4557-BC02-39B3E3FDF84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EECCC3-8144-4686-8894-75F478644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501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65DBC3C-4B10-4C02-BF6F-7CEA003BBAA4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s-E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O" smtClean="0"/>
          </a:p>
        </p:txBody>
      </p:sp>
    </p:spTree>
    <p:extLst>
      <p:ext uri="{BB962C8B-B14F-4D97-AF65-F5344CB8AC3E}">
        <p14:creationId xmlns:p14="http://schemas.microsoft.com/office/powerpoint/2010/main" val="102378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3E428D-043F-4ED3-BB0B-7C4EB08FF4EF}" type="slidenum">
              <a:rPr lang="es-ES" smtClean="0"/>
              <a:pPr/>
              <a:t>14</a:t>
            </a:fld>
            <a:endParaRPr lang="es-E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s-ES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79768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1755-0EA0-4709-BAB7-B211391AD71A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0251-EAB8-4D2E-A36A-24A0DF2B94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689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1755-0EA0-4709-BAB7-B211391AD71A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0251-EAB8-4D2E-A36A-24A0DF2B94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758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1755-0EA0-4709-BAB7-B211391AD71A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0251-EAB8-4D2E-A36A-24A0DF2B94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07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1755-0EA0-4709-BAB7-B211391AD71A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0251-EAB8-4D2E-A36A-24A0DF2B94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26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1755-0EA0-4709-BAB7-B211391AD71A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0251-EAB8-4D2E-A36A-24A0DF2B94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01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1755-0EA0-4709-BAB7-B211391AD71A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0251-EAB8-4D2E-A36A-24A0DF2B94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316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1755-0EA0-4709-BAB7-B211391AD71A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0251-EAB8-4D2E-A36A-24A0DF2B94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635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1755-0EA0-4709-BAB7-B211391AD71A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0251-EAB8-4D2E-A36A-24A0DF2B94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23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1755-0EA0-4709-BAB7-B211391AD71A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0251-EAB8-4D2E-A36A-24A0DF2B94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871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1755-0EA0-4709-BAB7-B211391AD71A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0251-EAB8-4D2E-A36A-24A0DF2B94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27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1755-0EA0-4709-BAB7-B211391AD71A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30251-EAB8-4D2E-A36A-24A0DF2B94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950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B1755-0EA0-4709-BAB7-B211391AD71A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30251-EAB8-4D2E-A36A-24A0DF2B94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567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13" Type="http://schemas.openxmlformats.org/officeDocument/2006/relationships/image" Target="../media/image18.png"/><Relationship Id="rId18" Type="http://schemas.openxmlformats.org/officeDocument/2006/relationships/image" Target="../media/image5.png"/><Relationship Id="rId3" Type="http://schemas.openxmlformats.org/officeDocument/2006/relationships/image" Target="../media/image8.jpeg"/><Relationship Id="rId21" Type="http://schemas.openxmlformats.org/officeDocument/2006/relationships/image" Target="../media/image22.png"/><Relationship Id="rId7" Type="http://schemas.openxmlformats.org/officeDocument/2006/relationships/image" Target="../media/image12.jpeg"/><Relationship Id="rId12" Type="http://schemas.openxmlformats.org/officeDocument/2006/relationships/image" Target="../media/image17.jpeg"/><Relationship Id="rId1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1.png"/><Relationship Id="rId20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11" Type="http://schemas.openxmlformats.org/officeDocument/2006/relationships/image" Target="../media/image16.png"/><Relationship Id="rId24" Type="http://schemas.openxmlformats.org/officeDocument/2006/relationships/image" Target="../media/image25.png"/><Relationship Id="rId5" Type="http://schemas.openxmlformats.org/officeDocument/2006/relationships/image" Target="../media/image10.jpeg"/><Relationship Id="rId15" Type="http://schemas.openxmlformats.org/officeDocument/2006/relationships/image" Target="../media/image20.png"/><Relationship Id="rId23" Type="http://schemas.openxmlformats.org/officeDocument/2006/relationships/image" Target="../media/image24.png"/><Relationship Id="rId10" Type="http://schemas.openxmlformats.org/officeDocument/2006/relationships/image" Target="../media/image15.png"/><Relationship Id="rId19" Type="http://schemas.openxmlformats.org/officeDocument/2006/relationships/image" Target="../media/image6.png"/><Relationship Id="rId4" Type="http://schemas.openxmlformats.org/officeDocument/2006/relationships/image" Target="../media/image9.jpeg"/><Relationship Id="rId9" Type="http://schemas.openxmlformats.org/officeDocument/2006/relationships/image" Target="../media/image14.png"/><Relationship Id="rId14" Type="http://schemas.openxmlformats.org/officeDocument/2006/relationships/image" Target="../media/image19.png"/><Relationship Id="rId22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lmeproject.wordpress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8663" y="1580321"/>
            <a:ext cx="9336024" cy="933305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accent4">
                    <a:lumMod val="50000"/>
                  </a:schemeClr>
                </a:solidFill>
              </a:rPr>
              <a:t>The CLME+ Partnership</a:t>
            </a:r>
            <a:endParaRPr lang="en-US" sz="48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5367527"/>
            <a:ext cx="9144000" cy="1207009"/>
          </a:xfrm>
        </p:spPr>
        <p:txBody>
          <a:bodyPr>
            <a:normAutofit/>
          </a:bodyPr>
          <a:lstStyle/>
          <a:p>
            <a:r>
              <a:rPr lang="en-US" dirty="0"/>
              <a:t>CLME+ Project Inception Workshop and First Steering Committee Meeting, Cartagena, Colombia</a:t>
            </a:r>
          </a:p>
          <a:p>
            <a:r>
              <a:rPr lang="en-US" dirty="0"/>
              <a:t>26 – 28 January, </a:t>
            </a:r>
            <a:r>
              <a:rPr lang="en-US" dirty="0" smtClean="0"/>
              <a:t>2016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248025" cy="1057275"/>
          </a:xfrm>
          <a:prstGeom prst="rect">
            <a:avLst/>
          </a:prstGeom>
        </p:spPr>
      </p:pic>
      <p:pic>
        <p:nvPicPr>
          <p:cNvPr id="5" name="Picture 4" descr="opcion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89888" y="3567302"/>
            <a:ext cx="91440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1505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6525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Proposed Structure of CLME+ Partnership</a:t>
            </a:r>
            <a:endParaRPr lang="en-US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0106079"/>
              </p:ext>
            </p:extLst>
          </p:nvPr>
        </p:nvGraphicFramePr>
        <p:xfrm>
          <a:off x="710214" y="1825624"/>
          <a:ext cx="6640497" cy="48021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7854579" y="1500326"/>
            <a:ext cx="3880021" cy="512745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 smtClean="0"/>
              <a:t>CLME+ Partnership Levels</a:t>
            </a:r>
          </a:p>
          <a:p>
            <a:r>
              <a:rPr lang="en-US" dirty="0" smtClean="0"/>
              <a:t>Level 1 – countries and partner organizations that have contributed co-financing to support CLME+ SAP implementation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r>
              <a:rPr lang="en-US" dirty="0" smtClean="0"/>
              <a:t>Level 2 – organizations that have submitted Letters of Intent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 smtClean="0"/>
          </a:p>
          <a:p>
            <a:r>
              <a:rPr lang="en-US" dirty="0" smtClean="0"/>
              <a:t>Level 3 – </a:t>
            </a:r>
            <a:r>
              <a:rPr lang="en-US" dirty="0" err="1" smtClean="0"/>
              <a:t>Organisations</a:t>
            </a:r>
            <a:r>
              <a:rPr lang="en-US" dirty="0" smtClean="0"/>
              <a:t> that have expressed an interest in the partnership arrangement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469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Proposed Activities of the CLME+ Partnership</a:t>
            </a:r>
            <a:endParaRPr lang="en-US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Develop </a:t>
            </a:r>
            <a:r>
              <a:rPr lang="en-US" b="1" dirty="0" smtClean="0"/>
              <a:t>Terms of Reference</a:t>
            </a:r>
            <a:r>
              <a:rPr lang="en-US" dirty="0" smtClean="0"/>
              <a:t> for the  CLME+ Partnership (generic)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Expand</a:t>
            </a:r>
            <a:r>
              <a:rPr lang="en-US" dirty="0" smtClean="0"/>
              <a:t> the membership of CLME+ Partnership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GB" dirty="0" smtClean="0"/>
              <a:t>Support the development of </a:t>
            </a:r>
            <a:r>
              <a:rPr lang="en-GB" dirty="0"/>
              <a:t>a joint </a:t>
            </a:r>
            <a:r>
              <a:rPr lang="en-GB" b="1" dirty="0" smtClean="0"/>
              <a:t>CLME+ </a:t>
            </a:r>
            <a:r>
              <a:rPr lang="en-GB" b="1" dirty="0"/>
              <a:t>SAP Monitoring and Evaluation (M&amp;E) framework </a:t>
            </a:r>
            <a:r>
              <a:rPr lang="en-GB" dirty="0"/>
              <a:t>and associated, </a:t>
            </a:r>
            <a:r>
              <a:rPr lang="en-GB" dirty="0" smtClean="0"/>
              <a:t>dashboard-type (network of) </a:t>
            </a:r>
            <a:r>
              <a:rPr lang="en-GB" dirty="0"/>
              <a:t>“</a:t>
            </a:r>
            <a:r>
              <a:rPr lang="en-GB" b="1" i="1" dirty="0" smtClean="0"/>
              <a:t>CLME+ </a:t>
            </a:r>
            <a:r>
              <a:rPr lang="en-GB" b="1" i="1" dirty="0"/>
              <a:t>status</a:t>
            </a:r>
            <a:r>
              <a:rPr lang="en-GB" b="1" dirty="0"/>
              <a:t>” web portal(s) and reporting </a:t>
            </a:r>
            <a:r>
              <a:rPr lang="en-GB" b="1" dirty="0" smtClean="0"/>
              <a:t>tools </a:t>
            </a:r>
            <a:endParaRPr lang="en-US" b="1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Leverage </a:t>
            </a:r>
            <a:r>
              <a:rPr lang="en-US" dirty="0" smtClean="0"/>
              <a:t>additional </a:t>
            </a:r>
            <a:r>
              <a:rPr lang="en-US" b="1" dirty="0" smtClean="0"/>
              <a:t>contributions </a:t>
            </a:r>
            <a:r>
              <a:rPr lang="en-US" dirty="0" smtClean="0"/>
              <a:t>towards CLME+ SAP implementation (increase in total investments portfolio value)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Updating and maintenance of the </a:t>
            </a:r>
            <a:r>
              <a:rPr lang="en-US" b="1" dirty="0" smtClean="0"/>
              <a:t>PPI database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38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418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Expand CLME+ Partnership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Letter of Intent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Scoping process for areas of collaboration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Aide Memoire/TORs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Co-financing commitment letters</a:t>
            </a:r>
          </a:p>
          <a:p>
            <a:endParaRPr lang="en-US" dirty="0"/>
          </a:p>
          <a:p>
            <a:r>
              <a:rPr lang="en-US" dirty="0" smtClean="0"/>
              <a:t>Commitment to contribute to the M&amp;E of the SAP (areas relevant to the Partner’s field of work, and using a jointly adopted M&amp;E framework/indicator set)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517835" y="1967948"/>
            <a:ext cx="2966830" cy="1569660"/>
          </a:xfrm>
          <a:prstGeom prst="rect">
            <a:avLst/>
          </a:prstGeom>
          <a:solidFill>
            <a:srgbClr val="FFFF00">
              <a:alpha val="47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We invite interested parties to contact the CLME+ Project Coordination Unit</a:t>
            </a:r>
            <a:endParaRPr lang="es-CO" sz="2400" b="1" dirty="0"/>
          </a:p>
        </p:txBody>
      </p:sp>
    </p:spTree>
    <p:extLst>
      <p:ext uri="{BB962C8B-B14F-4D97-AF65-F5344CB8AC3E}">
        <p14:creationId xmlns:p14="http://schemas.microsoft.com/office/powerpoint/2010/main" val="32286309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329419" y="143821"/>
            <a:ext cx="6573807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MEMBERS OF </a:t>
            </a:r>
          </a:p>
          <a:p>
            <a:pPr algn="r"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CLME</a:t>
            </a:r>
            <a:r>
              <a:rPr lang="en-US" sz="2800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PARTNERSHIP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es-CO" sz="2100" dirty="0"/>
          </a:p>
        </p:txBody>
      </p:sp>
      <p:pic>
        <p:nvPicPr>
          <p:cNvPr id="2050" name="10 Imagen" descr="Logo CLME y webpage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88478" y="9863"/>
            <a:ext cx="1997271" cy="1276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Subtitle 2"/>
          <p:cNvSpPr>
            <a:spLocks/>
          </p:cNvSpPr>
          <p:nvPr/>
        </p:nvSpPr>
        <p:spPr bwMode="auto">
          <a:xfrm>
            <a:off x="3082713" y="1770711"/>
            <a:ext cx="5993606" cy="1025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>
              <a:latin typeface="Calibri" pitchFamily="34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 sz="150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12" name="Picture 13" descr="undp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25050" y="214912"/>
            <a:ext cx="432197" cy="878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4" descr="Logo Unesco2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04379" y="1912115"/>
            <a:ext cx="1386610" cy="689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5" descr="UNOPS-Logo-1024x187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25792" y="294466"/>
            <a:ext cx="1565370" cy="284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10 Imagen" descr="GEF_logo_lowres.jpg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60431" y="144963"/>
            <a:ext cx="864394" cy="1010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11 Imagen" descr="OSPESCA.jpg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14881" y="1989544"/>
            <a:ext cx="1579444" cy="585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3 Imagen" descr="Cermes.png"/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33007" y="3284984"/>
            <a:ext cx="962900" cy="641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15 Imagen" descr="UNEP CEP.gif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82331" y="1909338"/>
            <a:ext cx="1227110" cy="70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16 Imagen" descr="CRFMlogo.png"/>
          <p:cNvPicPr>
            <a:picLocks noChangeAspect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595746" y="2024000"/>
            <a:ext cx="1336625" cy="513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17 Imagen" descr="FAO WECAFC.jpg"/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71864" y="1887411"/>
            <a:ext cx="1652684" cy="75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CANARIlogo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48527" y="3296054"/>
            <a:ext cx="1625000" cy="492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3" name="Picture 9" descr="oecs-logo"/>
          <p:cNvPicPr>
            <a:picLocks noChangeAspect="1" noChangeArrowheads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311785" y="1825237"/>
            <a:ext cx="1758177" cy="998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73956" y="4261832"/>
            <a:ext cx="574142" cy="540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5" name="Picture 11" descr="Leading international author on Banking Law, Sir Ross Cranston, for workshop at UWI’s Law Faculty"/>
          <p:cNvPicPr>
            <a:picLocks noChangeAspect="1" noChangeArrowheads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33007" y="3988634"/>
            <a:ext cx="800859" cy="934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6538964" y="3010992"/>
            <a:ext cx="8016" cy="1988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863082" y="1506513"/>
            <a:ext cx="36568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co-financing/co-executing partners</a:t>
            </a:r>
            <a:endParaRPr lang="es-CO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6756760" y="3098686"/>
            <a:ext cx="37317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prospective partners (declarations of intent)</a:t>
            </a:r>
            <a:endParaRPr lang="es-CO" sz="1400" dirty="0"/>
          </a:p>
        </p:txBody>
      </p:sp>
      <p:pic>
        <p:nvPicPr>
          <p:cNvPr id="1039" name="Picture 15" descr="https://lh3.googleusercontent.com/-kV5DdiNTqP4/AAAAAAAAAAI/AAAAAAAAL_I/5p0zIYsrqzc/s120-c/photo.jpg"/>
          <p:cNvPicPr>
            <a:picLocks noChangeAspect="1" noChangeArrowheads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56759" y="3499771"/>
            <a:ext cx="948518" cy="948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40552" y="4623421"/>
            <a:ext cx="2700889" cy="849188"/>
          </a:xfrm>
          <a:prstGeom prst="rect">
            <a:avLst/>
          </a:prstGeom>
        </p:spPr>
      </p:pic>
      <p:pic>
        <p:nvPicPr>
          <p:cNvPr id="1041" name="Picture 17" descr="The Nature Conservancy"/>
          <p:cNvPicPr>
            <a:picLocks noChangeAspect="1" noChangeArrowheads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89265" y="3897249"/>
            <a:ext cx="1535906" cy="553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https://lh3.googleusercontent.com/-muprKcFGtcA/AAAAAAAAAAI/AAAAAAAAAPQ/gTnJpMHEdMs/s120-c/photo.jpg"/>
          <p:cNvPicPr>
            <a:picLocks noChangeAspect="1" noChangeArrowheads="1"/>
          </p:cNvPicPr>
          <p:nvPr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38960" y="3625985"/>
            <a:ext cx="948715" cy="948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" name="Straight Connector 20"/>
          <p:cNvCxnSpPr/>
          <p:nvPr/>
        </p:nvCxnSpPr>
        <p:spPr>
          <a:xfrm flipV="1">
            <a:off x="1863081" y="1397695"/>
            <a:ext cx="8693332" cy="337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741787" y="2968420"/>
            <a:ext cx="3799653" cy="60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312589" y="6216417"/>
            <a:ext cx="8999196" cy="51645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883461" y="4679653"/>
            <a:ext cx="726912" cy="94498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2533006" y="5178901"/>
            <a:ext cx="747326" cy="40214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4074646" y="5112261"/>
            <a:ext cx="797218" cy="48386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594325" y="6147106"/>
            <a:ext cx="237257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(the information in this slide was valid at the moment of production and may no longer be fully up-to-date)</a:t>
            </a:r>
            <a:endParaRPr lang="es-CO" sz="1100" dirty="0"/>
          </a:p>
        </p:txBody>
      </p:sp>
    </p:spTree>
    <p:extLst>
      <p:ext uri="{BB962C8B-B14F-4D97-AF65-F5344CB8AC3E}">
        <p14:creationId xmlns:p14="http://schemas.microsoft.com/office/powerpoint/2010/main" val="112982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"/>
          <p:cNvSpPr/>
          <p:nvPr/>
        </p:nvSpPr>
        <p:spPr>
          <a:xfrm>
            <a:off x="152400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/>
          </a:p>
        </p:txBody>
      </p:sp>
      <p:sp>
        <p:nvSpPr>
          <p:cNvPr id="55299" name="12 CuadroTexto"/>
          <p:cNvSpPr txBox="1">
            <a:spLocks noChangeArrowheads="1"/>
          </p:cNvSpPr>
          <p:nvPr/>
        </p:nvSpPr>
        <p:spPr bwMode="auto">
          <a:xfrm>
            <a:off x="1969435" y="-15875"/>
            <a:ext cx="8086444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endParaRPr lang="es-CO" sz="2800" b="1" dirty="0">
              <a:solidFill>
                <a:schemeClr val="bg1"/>
              </a:solidFill>
            </a:endParaRPr>
          </a:p>
          <a:p>
            <a:pPr algn="ctr"/>
            <a:endParaRPr lang="es-CO" sz="2800" b="1" dirty="0">
              <a:solidFill>
                <a:schemeClr val="bg1"/>
              </a:solidFill>
            </a:endParaRPr>
          </a:p>
          <a:p>
            <a:pPr algn="ctr"/>
            <a:endParaRPr lang="es-CO" sz="2800" b="1" dirty="0">
              <a:solidFill>
                <a:schemeClr val="bg1"/>
              </a:solidFill>
            </a:endParaRPr>
          </a:p>
          <a:p>
            <a:pPr algn="ctr"/>
            <a:endParaRPr lang="es-CO" sz="2800" b="1" dirty="0">
              <a:solidFill>
                <a:schemeClr val="bg1"/>
              </a:solidFill>
            </a:endParaRPr>
          </a:p>
          <a:p>
            <a:pPr algn="ctr"/>
            <a:r>
              <a:rPr lang="es-CO" sz="5400" b="1" dirty="0" err="1">
                <a:solidFill>
                  <a:schemeClr val="bg1"/>
                </a:solidFill>
              </a:rPr>
              <a:t>Thank</a:t>
            </a:r>
            <a:r>
              <a:rPr lang="es-CO" sz="5400" b="1" dirty="0">
                <a:solidFill>
                  <a:schemeClr val="bg1"/>
                </a:solidFill>
              </a:rPr>
              <a:t> </a:t>
            </a:r>
            <a:r>
              <a:rPr lang="es-CO" sz="5400" b="1" dirty="0" err="1">
                <a:solidFill>
                  <a:schemeClr val="bg1"/>
                </a:solidFill>
              </a:rPr>
              <a:t>you</a:t>
            </a:r>
            <a:endParaRPr lang="es-CO" sz="2800" b="1" dirty="0">
              <a:solidFill>
                <a:schemeClr val="bg1"/>
              </a:solidFill>
            </a:endParaRPr>
          </a:p>
          <a:p>
            <a:pPr algn="ctr"/>
            <a:endParaRPr lang="es-CO" sz="2800" b="1" dirty="0">
              <a:solidFill>
                <a:schemeClr val="bg1"/>
              </a:solidFill>
            </a:endParaRPr>
          </a:p>
          <a:p>
            <a:pPr algn="ctr"/>
            <a:endParaRPr lang="es-CO" sz="2800" b="1" dirty="0">
              <a:solidFill>
                <a:schemeClr val="bg1"/>
              </a:solidFill>
            </a:endParaRPr>
          </a:p>
          <a:p>
            <a:pPr algn="ctr"/>
            <a:r>
              <a:rPr lang="en-US" sz="4400" u="sng" dirty="0">
                <a:hlinkClick r:id="rId3"/>
              </a:rPr>
              <a:t>http://clmeproject.wordpress.com</a:t>
            </a:r>
            <a:endParaRPr lang="es-CO" sz="4400" b="1" dirty="0">
              <a:solidFill>
                <a:schemeClr val="bg1"/>
              </a:solidFill>
            </a:endParaRPr>
          </a:p>
          <a:p>
            <a:pPr algn="ctr"/>
            <a:endParaRPr lang="es-CO" sz="4400" b="1" dirty="0">
              <a:solidFill>
                <a:schemeClr val="bg1"/>
              </a:solidFill>
            </a:endParaRPr>
          </a:p>
          <a:p>
            <a:pPr algn="ctr"/>
            <a:r>
              <a:rPr lang="es-CO" b="1" dirty="0" smtClean="0">
                <a:solidFill>
                  <a:schemeClr val="bg1"/>
                </a:solidFill>
              </a:rPr>
              <a:t>CLME+ </a:t>
            </a:r>
            <a:r>
              <a:rPr lang="es-CO" b="1" dirty="0">
                <a:solidFill>
                  <a:schemeClr val="bg1"/>
                </a:solidFill>
              </a:rPr>
              <a:t>Project </a:t>
            </a:r>
            <a:r>
              <a:rPr lang="es-CO" b="1" dirty="0" err="1">
                <a:solidFill>
                  <a:schemeClr val="bg1"/>
                </a:solidFill>
              </a:rPr>
              <a:t>Coordination</a:t>
            </a:r>
            <a:r>
              <a:rPr lang="es-CO" b="1" dirty="0">
                <a:solidFill>
                  <a:schemeClr val="bg1"/>
                </a:solidFill>
              </a:rPr>
              <a:t> </a:t>
            </a:r>
            <a:r>
              <a:rPr lang="es-CO" b="1" dirty="0" err="1">
                <a:solidFill>
                  <a:schemeClr val="bg1"/>
                </a:solidFill>
              </a:rPr>
              <a:t>Unit</a:t>
            </a:r>
            <a:endParaRPr lang="es-CO" b="1" dirty="0">
              <a:solidFill>
                <a:schemeClr val="bg1"/>
              </a:solidFill>
            </a:endParaRPr>
          </a:p>
          <a:p>
            <a:pPr algn="ctr"/>
            <a:r>
              <a:rPr lang="es-CO" dirty="0">
                <a:solidFill>
                  <a:schemeClr val="bg1"/>
                </a:solidFill>
              </a:rPr>
              <a:t>Cartagena, Colombia</a:t>
            </a:r>
          </a:p>
          <a:p>
            <a:pPr algn="ctr"/>
            <a:r>
              <a:rPr lang="es-CO" dirty="0">
                <a:solidFill>
                  <a:schemeClr val="bg1"/>
                </a:solidFill>
              </a:rPr>
              <a:t>(57) (5) 664 </a:t>
            </a:r>
            <a:r>
              <a:rPr lang="es-CO" dirty="0" smtClean="0">
                <a:solidFill>
                  <a:schemeClr val="bg1"/>
                </a:solidFill>
              </a:rPr>
              <a:t>88 82</a:t>
            </a:r>
            <a:endParaRPr lang="es-CO" dirty="0">
              <a:solidFill>
                <a:schemeClr val="bg1"/>
              </a:solidFill>
            </a:endParaRPr>
          </a:p>
          <a:p>
            <a:pPr algn="ctr"/>
            <a:r>
              <a:rPr lang="es-CO" sz="1600" dirty="0">
                <a:solidFill>
                  <a:schemeClr val="bg1"/>
                </a:solidFill>
              </a:rPr>
              <a:t>info@clmeproject.org</a:t>
            </a:r>
          </a:p>
        </p:txBody>
      </p:sp>
    </p:spTree>
    <p:extLst>
      <p:ext uri="{BB962C8B-B14F-4D97-AF65-F5344CB8AC3E}">
        <p14:creationId xmlns:p14="http://schemas.microsoft.com/office/powerpoint/2010/main" val="368407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22103" y="194924"/>
            <a:ext cx="96314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The CLME+ </a:t>
            </a:r>
            <a:r>
              <a:rPr lang="en-US" sz="4400" b="1" dirty="0">
                <a:solidFill>
                  <a:srgbClr val="C00000"/>
                </a:solidFill>
              </a:rPr>
              <a:t>PARTNERSHIP</a:t>
            </a:r>
            <a:r>
              <a:rPr lang="en-US" sz="4400" b="1" dirty="0"/>
              <a:t> </a:t>
            </a:r>
            <a:r>
              <a:rPr lang="en-US" sz="2800" b="1" dirty="0"/>
              <a:t>(</a:t>
            </a:r>
            <a:r>
              <a:rPr lang="en-US" sz="2800" b="1" i="1" dirty="0">
                <a:solidFill>
                  <a:srgbClr val="C00000"/>
                </a:solidFill>
              </a:rPr>
              <a:t>10 </a:t>
            </a:r>
            <a:r>
              <a:rPr lang="en-US" sz="2800" b="1" i="1" dirty="0" err="1">
                <a:solidFill>
                  <a:srgbClr val="C00000"/>
                </a:solidFill>
              </a:rPr>
              <a:t>yrs</a:t>
            </a:r>
            <a:r>
              <a:rPr lang="en-US" sz="2800" b="1" i="1" dirty="0"/>
              <a:t>, and beyond?</a:t>
            </a:r>
            <a:r>
              <a:rPr lang="en-US" sz="2800" b="1" dirty="0"/>
              <a:t>)</a:t>
            </a:r>
            <a:endParaRPr lang="es-CO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283229" y="1665622"/>
            <a:ext cx="93367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u="sng" dirty="0"/>
              <a:t>CLME+ </a:t>
            </a:r>
            <a:r>
              <a:rPr lang="en-US" sz="2100" u="sng" dirty="0" err="1"/>
              <a:t>ProDoc</a:t>
            </a:r>
            <a:r>
              <a:rPr lang="en-US" sz="2100" u="sng" dirty="0"/>
              <a:t> Section 2.3.5 (Component 5)</a:t>
            </a:r>
          </a:p>
          <a:p>
            <a:endParaRPr lang="en-US" sz="2100" dirty="0"/>
          </a:p>
          <a:p>
            <a:r>
              <a:rPr lang="en-US" sz="2100" i="1" dirty="0"/>
              <a:t>The establishment of a </a:t>
            </a:r>
            <a:r>
              <a:rPr lang="en-US" sz="3200" i="1" dirty="0">
                <a:solidFill>
                  <a:srgbClr val="0070C0"/>
                </a:solidFill>
              </a:rPr>
              <a:t>“</a:t>
            </a:r>
            <a:r>
              <a:rPr lang="en-US" sz="3200" b="1" i="1" dirty="0">
                <a:solidFill>
                  <a:srgbClr val="0070C0"/>
                </a:solidFill>
              </a:rPr>
              <a:t>Global Partnership for the implementation of the CLME+ SAP</a:t>
            </a:r>
            <a:r>
              <a:rPr lang="en-US" sz="3200" i="1" dirty="0">
                <a:solidFill>
                  <a:srgbClr val="0070C0"/>
                </a:solidFill>
              </a:rPr>
              <a:t>” (the “CLME+ Partnership”) </a:t>
            </a:r>
            <a:r>
              <a:rPr lang="en-US" sz="2100" i="1" dirty="0"/>
              <a:t>will bring the </a:t>
            </a:r>
            <a:r>
              <a:rPr lang="en-US" sz="2100" b="1" i="1" dirty="0"/>
              <a:t>different stakeholders, donors </a:t>
            </a:r>
            <a:r>
              <a:rPr lang="en-US" sz="2100" i="1" dirty="0"/>
              <a:t>and </a:t>
            </a:r>
            <a:r>
              <a:rPr lang="en-US" sz="2100" b="1" i="1" dirty="0"/>
              <a:t>development partners </a:t>
            </a:r>
            <a:r>
              <a:rPr lang="en-US" sz="2100" i="1" dirty="0"/>
              <a:t>together – such will be key to achieving </a:t>
            </a:r>
            <a:r>
              <a:rPr lang="en-US" sz="2100" b="1" i="1" dirty="0"/>
              <a:t>coordinated, collaborative action </a:t>
            </a:r>
            <a:r>
              <a:rPr lang="en-US" sz="2100" i="1" dirty="0"/>
              <a:t>under the framework of the SAP</a:t>
            </a:r>
            <a:endParaRPr lang="es-CO" sz="2100" i="1" dirty="0"/>
          </a:p>
        </p:txBody>
      </p:sp>
      <p:sp>
        <p:nvSpPr>
          <p:cNvPr id="2" name="Right Arrow 1"/>
          <p:cNvSpPr/>
          <p:nvPr/>
        </p:nvSpPr>
        <p:spPr>
          <a:xfrm>
            <a:off x="2351584" y="5541332"/>
            <a:ext cx="93610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TextBox 2"/>
          <p:cNvSpPr txBox="1"/>
          <p:nvPr/>
        </p:nvSpPr>
        <p:spPr>
          <a:xfrm>
            <a:off x="3617520" y="5229201"/>
            <a:ext cx="6870969" cy="1200329"/>
          </a:xfrm>
          <a:prstGeom prst="rect">
            <a:avLst/>
          </a:prstGeom>
          <a:solidFill>
            <a:srgbClr val="FFFF00">
              <a:alpha val="32000"/>
            </a:srgbClr>
          </a:soli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The SAP is not the PCU’s, or the CLME+ Project’s SAP, it is the REGION’s SAP, it is our common framework for collaborative action!</a:t>
            </a:r>
            <a:endParaRPr lang="es-CO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92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2137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Relation to the CLME+ Project Document</a:t>
            </a:r>
            <a:endParaRPr lang="en-US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2571"/>
            <a:ext cx="10738282" cy="5211192"/>
          </a:xfrm>
        </p:spPr>
        <p:txBody>
          <a:bodyPr>
            <a:normAutofit fontScale="92500" lnSpcReduction="10000"/>
          </a:bodyPr>
          <a:lstStyle/>
          <a:p>
            <a:r>
              <a:rPr lang="en-GB" b="1" dirty="0"/>
              <a:t>Output 5.1. (O5.1.) </a:t>
            </a:r>
            <a:r>
              <a:rPr lang="en-GB" i="1" dirty="0"/>
              <a:t>Cooperation </a:t>
            </a:r>
            <a:r>
              <a:rPr lang="en-GB" i="1" dirty="0" smtClean="0"/>
              <a:t>among </a:t>
            </a:r>
            <a:r>
              <a:rPr lang="en-GB" i="1" dirty="0"/>
              <a:t>development partners, </a:t>
            </a:r>
            <a:r>
              <a:rPr lang="en-GB" i="1" dirty="0" smtClean="0"/>
              <a:t>Programmes</a:t>
            </a:r>
            <a:r>
              <a:rPr lang="en-GB" i="1" dirty="0"/>
              <a:t>, </a:t>
            </a:r>
            <a:r>
              <a:rPr lang="en-GB" i="1" dirty="0" smtClean="0"/>
              <a:t>Projects</a:t>
            </a:r>
            <a:r>
              <a:rPr lang="en-GB" i="1" dirty="0"/>
              <a:t>, </a:t>
            </a:r>
            <a:r>
              <a:rPr lang="en-GB" i="1" dirty="0" smtClean="0"/>
              <a:t>Initiatives (“PPIs”) </a:t>
            </a:r>
            <a:r>
              <a:rPr lang="en-GB" i="1" dirty="0"/>
              <a:t>and countries/territories with a stake in the </a:t>
            </a:r>
            <a:r>
              <a:rPr lang="en-GB" i="1" dirty="0" smtClean="0"/>
              <a:t>CLME+ </a:t>
            </a:r>
            <a:r>
              <a:rPr lang="en-GB" i="1" dirty="0"/>
              <a:t>SAP (“</a:t>
            </a:r>
            <a:r>
              <a:rPr lang="en-GB" i="1" dirty="0" smtClean="0"/>
              <a:t>CLME+ </a:t>
            </a:r>
            <a:r>
              <a:rPr lang="en-GB" i="1" dirty="0"/>
              <a:t>SAP Partnership”) (Targets O5.1.T.PI1-6) </a:t>
            </a:r>
            <a:endParaRPr lang="en-GB" i="1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b="1" dirty="0" smtClean="0"/>
              <a:t>Milestones &amp; Targets:  </a:t>
            </a:r>
          </a:p>
          <a:p>
            <a:pPr lvl="1"/>
            <a:r>
              <a:rPr lang="en-GB" b="1" dirty="0"/>
              <a:t>T.PI1.</a:t>
            </a:r>
            <a:r>
              <a:rPr lang="en-GB" dirty="0"/>
              <a:t> </a:t>
            </a:r>
            <a:r>
              <a:rPr lang="en-GB" b="1" i="1" dirty="0"/>
              <a:t>Active involvement of min. 70% of </a:t>
            </a:r>
            <a:r>
              <a:rPr lang="en-GB" b="1" i="1" dirty="0" smtClean="0"/>
              <a:t>CLME+ </a:t>
            </a:r>
            <a:r>
              <a:rPr lang="en-GB" b="1" i="1" dirty="0"/>
              <a:t>countries in Project and SAP implementation,</a:t>
            </a:r>
            <a:r>
              <a:rPr lang="en-GB" dirty="0"/>
              <a:t> by </a:t>
            </a:r>
            <a:r>
              <a:rPr lang="en-GB" dirty="0" smtClean="0"/>
              <a:t>2017; </a:t>
            </a:r>
            <a:r>
              <a:rPr lang="en-GB" b="1" i="1" dirty="0"/>
              <a:t>further up-scaled to 90% by </a:t>
            </a:r>
            <a:r>
              <a:rPr lang="en-GB" b="1" i="1" dirty="0" smtClean="0"/>
              <a:t>2019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GB" b="1" dirty="0"/>
              <a:t>T.PI2.</a:t>
            </a:r>
            <a:r>
              <a:rPr lang="en-GB" dirty="0"/>
              <a:t> </a:t>
            </a:r>
            <a:r>
              <a:rPr lang="en-GB" b="1" i="1" dirty="0"/>
              <a:t>Active involvement of min. 33% of CLME</a:t>
            </a:r>
            <a:r>
              <a:rPr lang="en-GB" b="1" i="1" baseline="30000" dirty="0"/>
              <a:t>+</a:t>
            </a:r>
            <a:r>
              <a:rPr lang="en-GB" b="1" i="1" dirty="0"/>
              <a:t> </a:t>
            </a:r>
            <a:r>
              <a:rPr lang="en-GB" b="1" i="1" dirty="0" smtClean="0"/>
              <a:t>overseas territories</a:t>
            </a:r>
            <a:r>
              <a:rPr lang="en-GB" dirty="0" smtClean="0"/>
              <a:t> </a:t>
            </a:r>
            <a:r>
              <a:rPr lang="en-GB" dirty="0"/>
              <a:t>in Project &amp; SAP implementation by </a:t>
            </a:r>
            <a:r>
              <a:rPr lang="en-GB" dirty="0" smtClean="0"/>
              <a:t>2019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GB" b="1" dirty="0" smtClean="0"/>
              <a:t>T.PI3</a:t>
            </a:r>
            <a:r>
              <a:rPr lang="en-GB" b="1" dirty="0"/>
              <a:t>.</a:t>
            </a:r>
            <a:r>
              <a:rPr lang="en-GB" dirty="0"/>
              <a:t> </a:t>
            </a:r>
            <a:r>
              <a:rPr lang="en-GB" b="1" i="1" dirty="0"/>
              <a:t>Active</a:t>
            </a:r>
            <a:r>
              <a:rPr lang="en-GB" dirty="0"/>
              <a:t> </a:t>
            </a:r>
            <a:r>
              <a:rPr lang="en-GB" b="1" i="1" dirty="0"/>
              <a:t>participation of at least 12 organizations with mandates highly relevant to the SAP</a:t>
            </a:r>
            <a:r>
              <a:rPr lang="en-GB" dirty="0"/>
              <a:t>, by </a:t>
            </a:r>
            <a:r>
              <a:rPr lang="en-GB" dirty="0" smtClean="0"/>
              <a:t>2017. </a:t>
            </a:r>
            <a:r>
              <a:rPr lang="en-GB" b="1" i="1" dirty="0"/>
              <a:t>Formal commitments from/active participation by major civil society and private sector partners: </a:t>
            </a:r>
            <a:r>
              <a:rPr lang="en-GB" dirty="0"/>
              <a:t>combined,</a:t>
            </a:r>
            <a:r>
              <a:rPr lang="en-GB" b="1" i="1" dirty="0"/>
              <a:t> </a:t>
            </a:r>
            <a:r>
              <a:rPr lang="en-GB" b="1" dirty="0"/>
              <a:t>at least</a:t>
            </a:r>
            <a:r>
              <a:rPr lang="en-GB" dirty="0"/>
              <a:t> </a:t>
            </a:r>
            <a:r>
              <a:rPr lang="en-GB" i="1" dirty="0"/>
              <a:t>8, resp.</a:t>
            </a:r>
            <a:r>
              <a:rPr lang="en-GB" b="1" i="1" dirty="0"/>
              <a:t> 13 partners </a:t>
            </a:r>
            <a:r>
              <a:rPr lang="en-GB" i="1" dirty="0"/>
              <a:t>by </a:t>
            </a:r>
            <a:r>
              <a:rPr lang="en-GB" i="1" dirty="0" smtClean="0"/>
              <a:t>2017 and 2019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87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1251"/>
            <a:ext cx="10515600" cy="1325563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Why do we need a CLME+ Partnership</a:t>
            </a:r>
            <a:endParaRPr lang="en-US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/>
              <a:t>Insufficient communication, co-ordination and information exchange </a:t>
            </a:r>
            <a:r>
              <a:rPr lang="en-GB" dirty="0"/>
              <a:t>among primary </a:t>
            </a:r>
            <a:r>
              <a:rPr lang="en-GB" dirty="0" smtClean="0"/>
              <a:t>CLME+ </a:t>
            </a:r>
            <a:r>
              <a:rPr lang="en-GB" dirty="0"/>
              <a:t>SAP </a:t>
            </a:r>
            <a:r>
              <a:rPr lang="en-GB" dirty="0" smtClean="0"/>
              <a:t>stakeholders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b="1" dirty="0" smtClean="0"/>
              <a:t>Insufficient communication </a:t>
            </a:r>
            <a:r>
              <a:rPr lang="en-GB" dirty="0" smtClean="0"/>
              <a:t>among </a:t>
            </a:r>
            <a:r>
              <a:rPr lang="en-GB" b="1" dirty="0" smtClean="0"/>
              <a:t>existing </a:t>
            </a:r>
            <a:r>
              <a:rPr lang="en-GB" b="1" dirty="0"/>
              <a:t>and planned </a:t>
            </a:r>
            <a:r>
              <a:rPr lang="en-GB" b="1" dirty="0" smtClean="0"/>
              <a:t>projects, activities and initiatives</a:t>
            </a:r>
          </a:p>
          <a:p>
            <a:pPr marL="0" indent="0">
              <a:buNone/>
            </a:pPr>
            <a:endParaRPr lang="en-GB" b="1" dirty="0" smtClean="0"/>
          </a:p>
          <a:p>
            <a:r>
              <a:rPr lang="en-GB" dirty="0"/>
              <a:t>B</a:t>
            </a:r>
            <a:r>
              <a:rPr lang="en-GB" dirty="0" smtClean="0"/>
              <a:t>ring </a:t>
            </a:r>
            <a:r>
              <a:rPr lang="en-GB" dirty="0"/>
              <a:t>together </a:t>
            </a:r>
            <a:r>
              <a:rPr lang="en-GB" dirty="0" smtClean="0"/>
              <a:t>different </a:t>
            </a:r>
            <a:r>
              <a:rPr lang="en-GB" b="1" dirty="0"/>
              <a:t>stakeholders, donors and development </a:t>
            </a:r>
            <a:r>
              <a:rPr lang="en-GB" b="1" dirty="0" smtClean="0"/>
              <a:t>partners </a:t>
            </a:r>
            <a:r>
              <a:rPr lang="en-GB" dirty="0" smtClean="0"/>
              <a:t>to</a:t>
            </a:r>
            <a:r>
              <a:rPr lang="en-GB" b="1" dirty="0" smtClean="0"/>
              <a:t> </a:t>
            </a:r>
            <a:r>
              <a:rPr lang="en-GB" dirty="0" smtClean="0"/>
              <a:t>achieve </a:t>
            </a:r>
            <a:r>
              <a:rPr lang="en-GB" dirty="0"/>
              <a:t>coordinated action under </a:t>
            </a:r>
            <a:r>
              <a:rPr lang="en-GB" dirty="0" smtClean="0"/>
              <a:t>CLME+ SAP </a:t>
            </a:r>
            <a:r>
              <a:rPr lang="en-GB" dirty="0"/>
              <a:t>framework </a:t>
            </a:r>
            <a:endParaRPr lang="en-GB" dirty="0" smtClean="0"/>
          </a:p>
          <a:p>
            <a:pPr marL="0" indent="0">
              <a:buNone/>
            </a:pPr>
            <a:endParaRPr lang="en-US" dirty="0"/>
          </a:p>
          <a:p>
            <a:r>
              <a:rPr lang="en-GB" b="1" dirty="0"/>
              <a:t>F</a:t>
            </a:r>
            <a:r>
              <a:rPr lang="en-GB" b="1" dirty="0" smtClean="0"/>
              <a:t>acilitate</a:t>
            </a:r>
            <a:r>
              <a:rPr lang="en-GB" dirty="0" smtClean="0"/>
              <a:t> </a:t>
            </a:r>
            <a:r>
              <a:rPr lang="en-GB" dirty="0"/>
              <a:t>better </a:t>
            </a:r>
            <a:r>
              <a:rPr lang="en-GB" dirty="0" smtClean="0"/>
              <a:t>communication, co-ordination </a:t>
            </a:r>
            <a:r>
              <a:rPr lang="en-GB" dirty="0"/>
              <a:t>and collaboration towards the objectives of the SAP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62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9033"/>
            <a:ext cx="10515600" cy="1077108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Objectives of the CLME+ Partnership</a:t>
            </a:r>
            <a:endParaRPr lang="en-US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1336" y="1473693"/>
            <a:ext cx="10652464" cy="504251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Improved </a:t>
            </a:r>
            <a:r>
              <a:rPr lang="en-US" b="1" dirty="0" smtClean="0"/>
              <a:t>integration, coordination and cooperation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Streamlining </a:t>
            </a:r>
            <a:r>
              <a:rPr lang="en-US" dirty="0" smtClean="0"/>
              <a:t>of efforts and </a:t>
            </a:r>
            <a:r>
              <a:rPr lang="en-US" dirty="0" err="1" smtClean="0"/>
              <a:t>programmes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Support the </a:t>
            </a:r>
            <a:r>
              <a:rPr lang="en-US" b="1" dirty="0" smtClean="0"/>
              <a:t>Implementation of the CLME+ SAP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Sharing of data and information </a:t>
            </a:r>
            <a:r>
              <a:rPr lang="en-US" dirty="0" smtClean="0"/>
              <a:t>through platforms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Leverage</a:t>
            </a:r>
            <a:r>
              <a:rPr lang="en-US" dirty="0" smtClean="0"/>
              <a:t> additional </a:t>
            </a:r>
            <a:r>
              <a:rPr lang="en-US" b="1" dirty="0" smtClean="0"/>
              <a:t>resources </a:t>
            </a:r>
            <a:r>
              <a:rPr lang="en-US" dirty="0" smtClean="0"/>
              <a:t>to support implementation of the CLME+ SAP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Enhance and support the </a:t>
            </a:r>
            <a:r>
              <a:rPr lang="en-US" b="1" dirty="0" smtClean="0"/>
              <a:t>monitoring and evaluation </a:t>
            </a:r>
            <a:r>
              <a:rPr lang="en-US" dirty="0" smtClean="0"/>
              <a:t>of the progress of </a:t>
            </a:r>
            <a:r>
              <a:rPr lang="en-US" b="1" dirty="0" smtClean="0"/>
              <a:t>SAP Implementation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627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CLME+ Partnership</a:t>
            </a:r>
            <a:endParaRPr lang="en-US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85242"/>
            <a:ext cx="10515600" cy="1553594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solidFill>
                  <a:schemeClr val="bg1"/>
                </a:solidFill>
              </a:rPr>
              <a:t>Expanding the CLME+ Partnership 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chemeClr val="bg1"/>
                </a:solidFill>
              </a:rPr>
              <a:t>will fall under the mandate of 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chemeClr val="bg1"/>
                </a:solidFill>
              </a:rPr>
              <a:t>the (interim) </a:t>
            </a:r>
            <a:r>
              <a:rPr lang="en-US" b="1" dirty="0">
                <a:solidFill>
                  <a:schemeClr val="bg1"/>
                </a:solidFill>
              </a:rPr>
              <a:t>CLME</a:t>
            </a:r>
            <a:r>
              <a:rPr lang="en-US" b="1" dirty="0" smtClean="0">
                <a:solidFill>
                  <a:schemeClr val="bg1"/>
                </a:solidFill>
              </a:rPr>
              <a:t>+ SAP Coordination Mechanism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272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2136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CLME+ Partnership</a:t>
            </a:r>
            <a:endParaRPr lang="en-US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283333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Up Arrow 4"/>
          <p:cNvSpPr/>
          <p:nvPr/>
        </p:nvSpPr>
        <p:spPr>
          <a:xfrm>
            <a:off x="4872480" y="2909656"/>
            <a:ext cx="710214" cy="585925"/>
          </a:xfrm>
          <a:prstGeom prst="up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>
            <a:off x="5017363" y="4526664"/>
            <a:ext cx="710214" cy="585925"/>
          </a:xfrm>
          <a:prstGeom prst="upArrow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7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90731" y="511764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</a:rPr>
              <a:t>COLLABORATIVE ARRANGEMENTS</a:t>
            </a:r>
            <a:endParaRPr lang="en-US" sz="2400" i="1" dirty="0"/>
          </a:p>
        </p:txBody>
      </p:sp>
      <p:grpSp>
        <p:nvGrpSpPr>
          <p:cNvPr id="17" name="Group 16"/>
          <p:cNvGrpSpPr/>
          <p:nvPr/>
        </p:nvGrpSpPr>
        <p:grpSpPr>
          <a:xfrm>
            <a:off x="1775520" y="1463825"/>
            <a:ext cx="8640960" cy="4743225"/>
            <a:chOff x="539552" y="2375309"/>
            <a:chExt cx="7789475" cy="4212740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91680" y="3212976"/>
              <a:ext cx="5760640" cy="2762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itle 1"/>
            <p:cNvSpPr txBox="1">
              <a:spLocks/>
            </p:cNvSpPr>
            <p:nvPr/>
          </p:nvSpPr>
          <p:spPr>
            <a:xfrm>
              <a:off x="2807804" y="5635761"/>
              <a:ext cx="4608512" cy="309895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txBody>
            <a:bodyPr>
              <a:normAutofit fontScale="975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GB" sz="1200" b="1" dirty="0">
                  <a:solidFill>
                    <a:srgbClr val="FFFF00"/>
                  </a:solidFill>
                </a:rPr>
                <a:t>Interim Fisheries and Interim SAP Coordination Mechanisms </a:t>
              </a:r>
            </a:p>
          </p:txBody>
        </p:sp>
        <p:pic>
          <p:nvPicPr>
            <p:cNvPr id="6" name="Picture 15" descr="https://lh3.googleusercontent.com/-kV5DdiNTqP4/AAAAAAAAAAI/AAAAAAAAL_I/5p0zIYsrqzc/s120-c/photo.jpg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9952" y="2375309"/>
              <a:ext cx="585661" cy="5856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9552" y="6112607"/>
              <a:ext cx="1512168" cy="475442"/>
            </a:xfrm>
            <a:prstGeom prst="rect">
              <a:avLst/>
            </a:prstGeom>
          </p:spPr>
        </p:pic>
        <p:pic>
          <p:nvPicPr>
            <p:cNvPr id="9" name="Picture 17" descr="The Nature Conservancy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2418418"/>
              <a:ext cx="883718" cy="3183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19" descr="https://lh3.googleusercontent.com/-muprKcFGtcA/AAAAAAAAAAI/AAAAAAAAAPQ/gTnJpMHEdMs/s120-c/photo.jpg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68344" y="2511906"/>
              <a:ext cx="660683" cy="6606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5" name="Straight Arrow Connector 4"/>
            <p:cNvCxnSpPr>
              <a:stCxn id="1028" idx="0"/>
              <a:endCxn id="6" idx="2"/>
            </p:cNvCxnSpPr>
            <p:nvPr/>
          </p:nvCxnSpPr>
          <p:spPr>
            <a:xfrm flipH="1" flipV="1">
              <a:off x="4432783" y="2960970"/>
              <a:ext cx="139217" cy="25200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flipV="1">
              <a:off x="5868144" y="2736795"/>
              <a:ext cx="360040" cy="47618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V="1">
              <a:off x="7380312" y="3086973"/>
              <a:ext cx="288032" cy="19801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H="1">
              <a:off x="2123728" y="5945656"/>
              <a:ext cx="252028" cy="33390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0077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CLME+ Partnership – the PARTNERS</a:t>
            </a:r>
            <a:endParaRPr lang="en-US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CLME+ countries (Gov’t Institutions)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Regional Governance Bodies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Donors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Development partners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>
                <a:solidFill>
                  <a:srgbClr val="0070C0"/>
                </a:solidFill>
              </a:rPr>
              <a:t>Private Sector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IGOs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NGOs (Regional and Global)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CSOs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Research Institutions and Academia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55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727</Words>
  <Application>Microsoft Office PowerPoint</Application>
  <PresentationFormat>Widescreen</PresentationFormat>
  <Paragraphs>115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ＭＳ Ｐゴシック</vt:lpstr>
      <vt:lpstr>Office Theme</vt:lpstr>
      <vt:lpstr>The CLME+ Partnership</vt:lpstr>
      <vt:lpstr>PowerPoint Presentation</vt:lpstr>
      <vt:lpstr>Relation to the CLME+ Project Document</vt:lpstr>
      <vt:lpstr>Why do we need a CLME+ Partnership</vt:lpstr>
      <vt:lpstr>Objectives of the CLME+ Partnership</vt:lpstr>
      <vt:lpstr>CLME+ Partnership</vt:lpstr>
      <vt:lpstr>CLME+ Partnership</vt:lpstr>
      <vt:lpstr>PowerPoint Presentation</vt:lpstr>
      <vt:lpstr>CLME+ Partnership – the PARTNERS</vt:lpstr>
      <vt:lpstr>Proposed Structure of CLME+ Partnership</vt:lpstr>
      <vt:lpstr>Proposed Activities of the CLME+ Partnership</vt:lpstr>
      <vt:lpstr> Expand CLME+ Partnership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CLME+ Partnership Arrangement</dc:title>
  <dc:creator>SPO CLMEPROJECT</dc:creator>
  <cp:lastModifiedBy>RPC CLMEPROJECT</cp:lastModifiedBy>
  <cp:revision>28</cp:revision>
  <dcterms:created xsi:type="dcterms:W3CDTF">2016-01-18T16:27:51Z</dcterms:created>
  <dcterms:modified xsi:type="dcterms:W3CDTF">2016-01-25T13:42:27Z</dcterms:modified>
</cp:coreProperties>
</file>