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7" r:id="rId3"/>
    <p:sldId id="259" r:id="rId4"/>
    <p:sldId id="260" r:id="rId5"/>
    <p:sldId id="261" r:id="rId6"/>
    <p:sldId id="264" r:id="rId7"/>
    <p:sldId id="265" r:id="rId8"/>
    <p:sldId id="263" r:id="rId9"/>
    <p:sldId id="258" r:id="rId10"/>
    <p:sldId id="272" r:id="rId11"/>
    <p:sldId id="271" r:id="rId12"/>
    <p:sldId id="268" r:id="rId13"/>
    <p:sldId id="269" r:id="rId14"/>
    <p:sldId id="273" r:id="rId15"/>
    <p:sldId id="267" r:id="rId16"/>
  </p:sldIdLst>
  <p:sldSz cx="12192000" cy="6858000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24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DCBAE-C6EB-4A87-8C34-9BF46DC7639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0263" y="1128713"/>
            <a:ext cx="5416550" cy="3046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44780"/>
            <a:ext cx="5661660" cy="35548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7AD13-60FC-4A0D-9A1B-1D24CA57C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4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 part</a:t>
            </a:r>
            <a:r>
              <a:rPr lang="en-GB" baseline="0" dirty="0" smtClean="0"/>
              <a:t> of the Casual Chain Analysis, seven main root causes were identified including inadequate access to data and information/knowledge and inadequate consideration of the value of ecosystem goods and services. Yet it was noted that all could be linked back and associated to the main, over-arching root cause, being: weak governance.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D43E1-45A7-4215-9434-44DC6EDA4C3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84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56C314C-C0A9-4F51-BA9B-7E980DD0E4FA}" type="slidenum">
              <a:rPr lang="es-ES" smtClean="0"/>
              <a:pPr>
                <a:defRPr/>
              </a:pPr>
              <a:t>15</a:t>
            </a:fld>
            <a:endParaRPr lang="es-E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339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CB3-4E03-4680-96E0-1A9AB0D1B01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A0B8-97AF-41E2-BFB2-4CEDB935A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2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CB3-4E03-4680-96E0-1A9AB0D1B01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A0B8-97AF-41E2-BFB2-4CEDB935A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6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CB3-4E03-4680-96E0-1A9AB0D1B01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A0B8-97AF-41E2-BFB2-4CEDB935A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9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CB3-4E03-4680-96E0-1A9AB0D1B01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A0B8-97AF-41E2-BFB2-4CEDB935A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1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CB3-4E03-4680-96E0-1A9AB0D1B01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A0B8-97AF-41E2-BFB2-4CEDB935A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3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CB3-4E03-4680-96E0-1A9AB0D1B01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A0B8-97AF-41E2-BFB2-4CEDB935A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1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CB3-4E03-4680-96E0-1A9AB0D1B01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A0B8-97AF-41E2-BFB2-4CEDB935A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1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CB3-4E03-4680-96E0-1A9AB0D1B01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A0B8-97AF-41E2-BFB2-4CEDB935A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CB3-4E03-4680-96E0-1A9AB0D1B01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A0B8-97AF-41E2-BFB2-4CEDB935A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6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CB3-4E03-4680-96E0-1A9AB0D1B01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A0B8-97AF-41E2-BFB2-4CEDB935A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4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4CB3-4E03-4680-96E0-1A9AB0D1B01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A0B8-97AF-41E2-BFB2-4CEDB935A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0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14CB3-4E03-4680-96E0-1A9AB0D1B01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5A0B8-97AF-41E2-BFB2-4CEDB935A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8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lmeproject.wordpres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76" y="1057275"/>
            <a:ext cx="9336024" cy="242658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accent4">
                    <a:lumMod val="50000"/>
                  </a:schemeClr>
                </a:solidFill>
              </a:rPr>
              <a:t>Background &amp; Contextual </a:t>
            </a:r>
            <a:r>
              <a:rPr lang="en-US" sz="4000" b="1" u="sng" dirty="0" smtClean="0">
                <a:solidFill>
                  <a:schemeClr val="accent4">
                    <a:lumMod val="50000"/>
                  </a:schemeClr>
                </a:solidFill>
              </a:rPr>
              <a:t>Settings: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Large Marine Ecosystems and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the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Caribbean and North Brazil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Shelf </a:t>
            </a:r>
            <a:b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LMEs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5450965"/>
            <a:ext cx="9144000" cy="1207009"/>
          </a:xfrm>
        </p:spPr>
        <p:txBody>
          <a:bodyPr>
            <a:normAutofit/>
          </a:bodyPr>
          <a:lstStyle/>
          <a:p>
            <a:r>
              <a:rPr lang="en-US" dirty="0" smtClean="0"/>
              <a:t>CLME+ Project Inception Workshop and First Steering Committee Meeting, Cartagena, Colombia</a:t>
            </a:r>
          </a:p>
          <a:p>
            <a:r>
              <a:rPr lang="en-US" dirty="0" smtClean="0"/>
              <a:t>26 – 28 January,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48025" cy="1057275"/>
          </a:xfrm>
          <a:prstGeom prst="rect">
            <a:avLst/>
          </a:prstGeom>
        </p:spPr>
      </p:pic>
      <p:pic>
        <p:nvPicPr>
          <p:cNvPr id="5" name="Picture 4" descr="opcion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9888" y="3567302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5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464425" y="5876925"/>
            <a:ext cx="2952750" cy="4318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87664" y="3616325"/>
            <a:ext cx="7704137" cy="3213100"/>
          </a:xfrm>
          <a:solidFill>
            <a:schemeClr val="bg2">
              <a:lumMod val="75000"/>
              <a:alpha val="50000"/>
            </a:schemeClr>
          </a:solidFill>
        </p:spPr>
        <p:txBody>
          <a:bodyPr rtlCol="0">
            <a:normAutofit fontScale="32500" lnSpcReduction="20000"/>
          </a:bodyPr>
          <a:lstStyle/>
          <a:p>
            <a:pPr>
              <a:defRPr/>
            </a:pPr>
            <a:endParaRPr lang="es-CO" sz="4000" b="1" dirty="0"/>
          </a:p>
          <a:p>
            <a:pPr>
              <a:defRPr/>
            </a:pPr>
            <a:r>
              <a:rPr lang="es-CO" sz="11200" b="1" dirty="0"/>
              <a:t>4-year </a:t>
            </a:r>
            <a:r>
              <a:rPr lang="es-CO" sz="11200" b="1" dirty="0" err="1"/>
              <a:t>project</a:t>
            </a:r>
            <a:r>
              <a:rPr lang="es-CO" sz="11200" b="1" dirty="0"/>
              <a:t> (</a:t>
            </a:r>
            <a:r>
              <a:rPr lang="es-CO" sz="11200" b="1" dirty="0" err="1"/>
              <a:t>co</a:t>
            </a:r>
            <a:r>
              <a:rPr lang="es-CO" sz="11200" b="1" dirty="0"/>
              <a:t>-)</a:t>
            </a:r>
            <a:r>
              <a:rPr lang="es-CO" sz="11200" b="1" dirty="0" err="1"/>
              <a:t>financed</a:t>
            </a:r>
            <a:r>
              <a:rPr lang="es-CO" sz="11200" b="1" dirty="0"/>
              <a:t> </a:t>
            </a:r>
            <a:r>
              <a:rPr lang="es-CO" sz="11200" b="1" dirty="0" err="1"/>
              <a:t>by</a:t>
            </a:r>
            <a:r>
              <a:rPr lang="es-CO" sz="11200" b="1" dirty="0"/>
              <a:t> </a:t>
            </a:r>
          </a:p>
          <a:p>
            <a:pPr>
              <a:defRPr/>
            </a:pPr>
            <a:r>
              <a:rPr lang="es-CO" sz="11200" b="1" dirty="0"/>
              <a:t>GLOBAL ENVIRONMENT FACILITY (GEF)</a:t>
            </a:r>
          </a:p>
          <a:p>
            <a:pPr>
              <a:defRPr/>
            </a:pPr>
            <a:r>
              <a:rPr lang="es-CO" sz="6000" i="1" dirty="0">
                <a:solidFill>
                  <a:srgbClr val="0070C0"/>
                </a:solidFill>
              </a:rPr>
              <a:t>GEF </a:t>
            </a:r>
            <a:r>
              <a:rPr lang="es-CO" sz="6000" i="1" dirty="0" err="1">
                <a:solidFill>
                  <a:srgbClr val="0070C0"/>
                </a:solidFill>
              </a:rPr>
              <a:t>Contribution</a:t>
            </a:r>
            <a:r>
              <a:rPr lang="es-CO" sz="6000" i="1" dirty="0">
                <a:solidFill>
                  <a:srgbClr val="0070C0"/>
                </a:solidFill>
              </a:rPr>
              <a:t>: aprox. </a:t>
            </a:r>
            <a:r>
              <a:rPr lang="es-CO" sz="6000" b="1" i="1" dirty="0">
                <a:solidFill>
                  <a:srgbClr val="0070C0"/>
                </a:solidFill>
              </a:rPr>
              <a:t>US$ 7 </a:t>
            </a:r>
            <a:r>
              <a:rPr lang="es-CO" sz="6000" b="1" i="1" dirty="0" err="1">
                <a:solidFill>
                  <a:srgbClr val="0070C0"/>
                </a:solidFill>
              </a:rPr>
              <a:t>million</a:t>
            </a:r>
            <a:endParaRPr lang="es-CO" sz="5600" b="1" dirty="0"/>
          </a:p>
          <a:p>
            <a:pPr>
              <a:defRPr/>
            </a:pPr>
            <a:r>
              <a:rPr lang="es-CO" sz="8000" b="1" dirty="0"/>
              <a:t>Focal </a:t>
            </a:r>
            <a:r>
              <a:rPr lang="es-CO" sz="8000" b="1" dirty="0" err="1"/>
              <a:t>Area</a:t>
            </a:r>
            <a:r>
              <a:rPr lang="es-CO" sz="8000" b="1" dirty="0"/>
              <a:t> : International </a:t>
            </a:r>
            <a:r>
              <a:rPr lang="es-CO" sz="8000" b="1" dirty="0" err="1"/>
              <a:t>Waters</a:t>
            </a:r>
            <a:endParaRPr lang="es-CO" sz="8000" b="1" dirty="0"/>
          </a:p>
          <a:p>
            <a:pPr>
              <a:defRPr/>
            </a:pPr>
            <a:endParaRPr lang="es-CO" sz="4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CO" sz="8000" b="1" i="1" dirty="0" err="1">
                <a:solidFill>
                  <a:srgbClr val="FF0000"/>
                </a:solidFill>
              </a:rPr>
              <a:t>Start</a:t>
            </a:r>
            <a:r>
              <a:rPr lang="es-CO" sz="8000" b="1" i="1" dirty="0">
                <a:solidFill>
                  <a:srgbClr val="FF0000"/>
                </a:solidFill>
              </a:rPr>
              <a:t> Date:</a:t>
            </a:r>
            <a:r>
              <a:rPr lang="es-CO" sz="8000" i="1" dirty="0">
                <a:solidFill>
                  <a:srgbClr val="FF0000"/>
                </a:solidFill>
              </a:rPr>
              <a:t> </a:t>
            </a:r>
            <a:r>
              <a:rPr lang="es-CO" sz="8000" b="1" i="1" dirty="0" err="1">
                <a:solidFill>
                  <a:srgbClr val="FF0000"/>
                </a:solidFill>
              </a:rPr>
              <a:t>May</a:t>
            </a:r>
            <a:r>
              <a:rPr lang="es-CO" sz="8000" b="1" i="1" dirty="0">
                <a:solidFill>
                  <a:srgbClr val="FF0000"/>
                </a:solidFill>
              </a:rPr>
              <a:t> 2009</a:t>
            </a:r>
            <a:r>
              <a:rPr lang="es-CO" sz="8000" i="1" dirty="0">
                <a:solidFill>
                  <a:srgbClr val="FF0000"/>
                </a:solidFill>
              </a:rPr>
              <a:t>                    </a:t>
            </a:r>
            <a:r>
              <a:rPr lang="es-CO" sz="8000" b="1" i="1" u="sng" dirty="0" err="1">
                <a:solidFill>
                  <a:srgbClr val="FF0000"/>
                </a:solidFill>
              </a:rPr>
              <a:t>End</a:t>
            </a:r>
            <a:r>
              <a:rPr lang="es-CO" sz="8000" b="1" i="1" u="sng" dirty="0">
                <a:solidFill>
                  <a:srgbClr val="FF0000"/>
                </a:solidFill>
              </a:rPr>
              <a:t> Date: </a:t>
            </a:r>
            <a:r>
              <a:rPr lang="es-CO" sz="8000" b="1" i="1" u="sng" dirty="0" err="1">
                <a:solidFill>
                  <a:srgbClr val="FF0000"/>
                </a:solidFill>
              </a:rPr>
              <a:t>May</a:t>
            </a:r>
            <a:r>
              <a:rPr lang="es-CO" sz="8000" b="1" i="1" u="sng" dirty="0">
                <a:solidFill>
                  <a:srgbClr val="FF0000"/>
                </a:solidFill>
              </a:rPr>
              <a:t> 2014</a:t>
            </a:r>
          </a:p>
          <a:p>
            <a:pPr algn="l">
              <a:defRPr/>
            </a:pPr>
            <a:r>
              <a:rPr lang="es-CO" sz="8000" i="1" dirty="0">
                <a:solidFill>
                  <a:srgbClr val="FF0000"/>
                </a:solidFill>
              </a:rPr>
              <a:t>            </a:t>
            </a:r>
            <a:endParaRPr lang="es-CO" sz="5600" i="1" dirty="0"/>
          </a:p>
          <a:p>
            <a:pPr>
              <a:defRPr/>
            </a:pPr>
            <a:endParaRPr lang="es-CO" sz="8000" b="1" i="1" dirty="0">
              <a:solidFill>
                <a:srgbClr val="0070C0"/>
              </a:solidFill>
            </a:endParaRPr>
          </a:p>
          <a:p>
            <a:pPr>
              <a:defRPr/>
            </a:pP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03389" y="119063"/>
            <a:ext cx="8929687" cy="3382962"/>
          </a:xfrm>
          <a:solidFill>
            <a:schemeClr val="tx2">
              <a:lumMod val="20000"/>
              <a:lumOff val="80000"/>
              <a:alpha val="58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s-CO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CLME:</a:t>
            </a:r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 of the </a:t>
            </a:r>
            <a:b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Living Marine </a:t>
            </a:r>
            <a:r>
              <a:rPr lang="es-C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b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Caribbean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Marine </a:t>
            </a:r>
            <a:r>
              <a:rPr lang="es-C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(CLME) </a:t>
            </a:r>
            <a:b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s-C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Adjacent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endParaRPr lang="es-C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13" descr="und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425" y="4652963"/>
            <a:ext cx="4254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4" descr="Logo Unesc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8926" y="5664200"/>
            <a:ext cx="115411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5" descr="UNOPS-Logo-1024x1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4801" y="6381750"/>
            <a:ext cx="1260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7 Imagen" descr="GEF_logo_lowr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8014" y="3744913"/>
            <a:ext cx="650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65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PC\AppData\Local\Microsoft\Windows\Temporary Internet Files\Content.IE5\P47Q083B\MC9003110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601" y="1619251"/>
            <a:ext cx="345757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689100" y="2501900"/>
            <a:ext cx="26289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/>
              <a:t>TRANSBOUNDARY DIAGNOSTIC </a:t>
            </a:r>
            <a:r>
              <a:rPr lang="es-CO" dirty="0" smtClean="0"/>
              <a:t>ANALYSES (TDA´S)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2927351" y="1125538"/>
            <a:ext cx="2627313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/>
              <a:t>PILOT PROJECTS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432176" y="1854200"/>
            <a:ext cx="2627313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/>
              <a:t>CASE STUDIES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640013" y="3644900"/>
            <a:ext cx="262731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/>
              <a:t>GOVERNANCE ANALYSIS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325812" y="4643447"/>
            <a:ext cx="262731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/>
              <a:t>IMS-REMP</a:t>
            </a:r>
          </a:p>
          <a:p>
            <a:pPr algn="ctr">
              <a:defRPr/>
            </a:pPr>
            <a:r>
              <a:rPr lang="es-CO" dirty="0"/>
              <a:t>PROTOTYPE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391400" y="2051051"/>
            <a:ext cx="2736850" cy="461665"/>
          </a:xfrm>
          <a:prstGeom prst="rect">
            <a:avLst/>
          </a:prstGeom>
          <a:solidFill>
            <a:schemeClr val="tx2">
              <a:lumMod val="20000"/>
              <a:lumOff val="80000"/>
              <a:alpha val="91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2400" dirty="0" smtClean="0"/>
              <a:t>“</a:t>
            </a:r>
            <a:r>
              <a:rPr lang="es-CO" sz="2400" dirty="0"/>
              <a:t>UMBRELLA</a:t>
            </a:r>
            <a:r>
              <a:rPr lang="es-CO" sz="2400" dirty="0" smtClean="0"/>
              <a:t>” SAP</a:t>
            </a:r>
            <a:endParaRPr lang="es-CO" sz="2400" dirty="0"/>
          </a:p>
        </p:txBody>
      </p:sp>
      <p:sp>
        <p:nvSpPr>
          <p:cNvPr id="10" name="9 Elipse"/>
          <p:cNvSpPr/>
          <p:nvPr/>
        </p:nvSpPr>
        <p:spPr>
          <a:xfrm>
            <a:off x="7248526" y="3078163"/>
            <a:ext cx="142875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1" name="10 Elipse"/>
          <p:cNvSpPr/>
          <p:nvPr/>
        </p:nvSpPr>
        <p:spPr>
          <a:xfrm>
            <a:off x="6888163" y="3509963"/>
            <a:ext cx="360362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2" name="11 Elipse"/>
          <p:cNvSpPr/>
          <p:nvPr/>
        </p:nvSpPr>
        <p:spPr>
          <a:xfrm>
            <a:off x="7464426" y="3509963"/>
            <a:ext cx="360363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3" name="12 Elipse"/>
          <p:cNvSpPr/>
          <p:nvPr/>
        </p:nvSpPr>
        <p:spPr>
          <a:xfrm>
            <a:off x="7967663" y="2933701"/>
            <a:ext cx="215900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4" name="13 Elipse"/>
          <p:cNvSpPr/>
          <p:nvPr/>
        </p:nvSpPr>
        <p:spPr>
          <a:xfrm>
            <a:off x="7608889" y="4014788"/>
            <a:ext cx="358775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5" name="14 Elipse"/>
          <p:cNvSpPr/>
          <p:nvPr/>
        </p:nvSpPr>
        <p:spPr>
          <a:xfrm>
            <a:off x="7248525" y="3941763"/>
            <a:ext cx="215900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6" name="15 Elipse"/>
          <p:cNvSpPr/>
          <p:nvPr/>
        </p:nvSpPr>
        <p:spPr>
          <a:xfrm>
            <a:off x="8759826" y="3149601"/>
            <a:ext cx="360363" cy="36036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7" name="16 Elipse"/>
          <p:cNvSpPr/>
          <p:nvPr/>
        </p:nvSpPr>
        <p:spPr>
          <a:xfrm>
            <a:off x="9264650" y="3725863"/>
            <a:ext cx="215900" cy="2159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8" name="17 Elipse"/>
          <p:cNvSpPr/>
          <p:nvPr/>
        </p:nvSpPr>
        <p:spPr>
          <a:xfrm>
            <a:off x="8832851" y="4591051"/>
            <a:ext cx="358775" cy="3587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9" name="18 Elipse"/>
          <p:cNvSpPr/>
          <p:nvPr/>
        </p:nvSpPr>
        <p:spPr>
          <a:xfrm>
            <a:off x="9191626" y="4230689"/>
            <a:ext cx="288925" cy="2873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0" name="19 Elipse"/>
          <p:cNvSpPr/>
          <p:nvPr/>
        </p:nvSpPr>
        <p:spPr>
          <a:xfrm>
            <a:off x="8183563" y="4591051"/>
            <a:ext cx="360362" cy="3587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1" name="20 Elipse"/>
          <p:cNvSpPr/>
          <p:nvPr/>
        </p:nvSpPr>
        <p:spPr>
          <a:xfrm>
            <a:off x="9696451" y="3870326"/>
            <a:ext cx="360363" cy="36036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2" name="21 Flecha derecha"/>
          <p:cNvSpPr/>
          <p:nvPr/>
        </p:nvSpPr>
        <p:spPr>
          <a:xfrm rot="2051982">
            <a:off x="6240463" y="2214564"/>
            <a:ext cx="576262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3" name="22 Flecha derecha"/>
          <p:cNvSpPr/>
          <p:nvPr/>
        </p:nvSpPr>
        <p:spPr>
          <a:xfrm>
            <a:off x="4686300" y="2714626"/>
            <a:ext cx="1481138" cy="511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4" name="23 Flecha derecha"/>
          <p:cNvSpPr/>
          <p:nvPr/>
        </p:nvSpPr>
        <p:spPr>
          <a:xfrm rot="2051982">
            <a:off x="5838826" y="1414464"/>
            <a:ext cx="576263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5" name="24 Flecha derecha"/>
          <p:cNvSpPr/>
          <p:nvPr/>
        </p:nvSpPr>
        <p:spPr>
          <a:xfrm rot="19814534">
            <a:off x="5842001" y="3706814"/>
            <a:ext cx="576263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6" name="25 Flecha derecha"/>
          <p:cNvSpPr/>
          <p:nvPr/>
        </p:nvSpPr>
        <p:spPr>
          <a:xfrm rot="19237057">
            <a:off x="6049963" y="4583114"/>
            <a:ext cx="576262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6170" name="10 Imagen" descr="GEF_logo_low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1164" y="3425230"/>
            <a:ext cx="80168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Elipse"/>
          <p:cNvSpPr/>
          <p:nvPr/>
        </p:nvSpPr>
        <p:spPr>
          <a:xfrm>
            <a:off x="1703388" y="6119813"/>
            <a:ext cx="360362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9" name="28 Elipse"/>
          <p:cNvSpPr/>
          <p:nvPr/>
        </p:nvSpPr>
        <p:spPr>
          <a:xfrm>
            <a:off x="4673601" y="6119813"/>
            <a:ext cx="360363" cy="36036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6173" name="10 Imagen" descr="GEF_logo_low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3264" y="5919788"/>
            <a:ext cx="801687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4" name="30 CuadroTexto"/>
          <p:cNvSpPr txBox="1">
            <a:spLocks noChangeArrowheads="1"/>
          </p:cNvSpPr>
          <p:nvPr/>
        </p:nvSpPr>
        <p:spPr bwMode="auto">
          <a:xfrm>
            <a:off x="2208213" y="6119813"/>
            <a:ext cx="170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dirty="0" err="1" smtClean="0"/>
              <a:t>Existing</a:t>
            </a:r>
            <a:r>
              <a:rPr lang="es-CO" dirty="0" smtClean="0"/>
              <a:t> </a:t>
            </a:r>
            <a:r>
              <a:rPr lang="es-CO" dirty="0" err="1"/>
              <a:t>Projects</a:t>
            </a:r>
            <a:endParaRPr lang="es-CO" dirty="0"/>
          </a:p>
        </p:txBody>
      </p:sp>
      <p:sp>
        <p:nvSpPr>
          <p:cNvPr id="6175" name="32 CuadroTexto"/>
          <p:cNvSpPr txBox="1">
            <a:spLocks noChangeArrowheads="1"/>
          </p:cNvSpPr>
          <p:nvPr/>
        </p:nvSpPr>
        <p:spPr bwMode="auto">
          <a:xfrm>
            <a:off x="5078414" y="6107113"/>
            <a:ext cx="14173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dirty="0"/>
              <a:t>New </a:t>
            </a:r>
            <a:r>
              <a:rPr lang="es-CO" dirty="0" err="1"/>
              <a:t>Projects</a:t>
            </a:r>
            <a:endParaRPr lang="es-CO" dirty="0"/>
          </a:p>
        </p:txBody>
      </p:sp>
      <p:sp>
        <p:nvSpPr>
          <p:cNvPr id="6176" name="33 CuadroTexto"/>
          <p:cNvSpPr txBox="1">
            <a:spLocks noChangeArrowheads="1"/>
          </p:cNvSpPr>
          <p:nvPr/>
        </p:nvSpPr>
        <p:spPr bwMode="auto">
          <a:xfrm>
            <a:off x="7891464" y="5876926"/>
            <a:ext cx="23918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dirty="0" err="1"/>
              <a:t>Implementation</a:t>
            </a:r>
            <a:r>
              <a:rPr lang="es-CO" dirty="0"/>
              <a:t> of new</a:t>
            </a:r>
          </a:p>
          <a:p>
            <a:r>
              <a:rPr lang="es-CO" dirty="0"/>
              <a:t> </a:t>
            </a:r>
            <a:r>
              <a:rPr lang="es-CO" dirty="0" err="1"/>
              <a:t>projects</a:t>
            </a:r>
            <a:r>
              <a:rPr lang="es-CO" dirty="0"/>
              <a:t> </a:t>
            </a:r>
            <a:r>
              <a:rPr lang="es-CO" dirty="0" err="1"/>
              <a:t>under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SAP</a:t>
            </a:r>
          </a:p>
          <a:p>
            <a:r>
              <a:rPr lang="es-CO" dirty="0" err="1"/>
              <a:t>supported</a:t>
            </a:r>
            <a:r>
              <a:rPr lang="es-CO" dirty="0"/>
              <a:t> </a:t>
            </a:r>
            <a:r>
              <a:rPr lang="es-CO" dirty="0" err="1"/>
              <a:t>by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GEF</a:t>
            </a:r>
          </a:p>
          <a:p>
            <a:endParaRPr lang="es-CO" dirty="0"/>
          </a:p>
        </p:txBody>
      </p:sp>
      <p:cxnSp>
        <p:nvCxnSpPr>
          <p:cNvPr id="36" name="35 Conector recto"/>
          <p:cNvCxnSpPr/>
          <p:nvPr/>
        </p:nvCxnSpPr>
        <p:spPr>
          <a:xfrm>
            <a:off x="1524000" y="58054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1738283" y="142853"/>
            <a:ext cx="8785225" cy="765175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6179" name="5 CuadroTexto"/>
          <p:cNvSpPr txBox="1">
            <a:spLocks noChangeArrowheads="1"/>
          </p:cNvSpPr>
          <p:nvPr/>
        </p:nvSpPr>
        <p:spPr bwMode="auto">
          <a:xfrm>
            <a:off x="1774826" y="131763"/>
            <a:ext cx="8893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200" b="1" dirty="0">
                <a:solidFill>
                  <a:schemeClr val="accent4">
                    <a:lumMod val="50000"/>
                  </a:schemeClr>
                </a:solidFill>
              </a:rPr>
              <a:t>The </a:t>
            </a:r>
            <a:r>
              <a:rPr lang="es-CO" sz="3200" b="1" dirty="0" smtClean="0">
                <a:solidFill>
                  <a:schemeClr val="accent4">
                    <a:lumMod val="50000"/>
                  </a:schemeClr>
                </a:solidFill>
              </a:rPr>
              <a:t>CLME+ </a:t>
            </a:r>
            <a:r>
              <a:rPr lang="es-CO" sz="3200" b="1" dirty="0" smtClean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es-CO" sz="3200" b="1" dirty="0" err="1" smtClean="0">
                <a:solidFill>
                  <a:schemeClr val="accent4">
                    <a:lumMod val="50000"/>
                  </a:schemeClr>
                </a:solidFill>
              </a:rPr>
              <a:t>Umbrella</a:t>
            </a:r>
            <a:r>
              <a:rPr lang="es-CO" sz="3200" b="1" dirty="0" smtClean="0">
                <a:solidFill>
                  <a:schemeClr val="accent4">
                    <a:lumMod val="50000"/>
                  </a:schemeClr>
                </a:solidFill>
              </a:rPr>
              <a:t>” SAP</a:t>
            </a:r>
            <a:endParaRPr lang="es-CO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7" name="36 Flecha derecha"/>
          <p:cNvSpPr/>
          <p:nvPr/>
        </p:nvSpPr>
        <p:spPr>
          <a:xfrm rot="10800000">
            <a:off x="2195030" y="5403171"/>
            <a:ext cx="576262" cy="2889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9" name="38 Flecha derecha"/>
          <p:cNvSpPr/>
          <p:nvPr/>
        </p:nvSpPr>
        <p:spPr>
          <a:xfrm>
            <a:off x="9167834" y="5429265"/>
            <a:ext cx="576262" cy="2889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40" name="39 CuadroTexto"/>
          <p:cNvSpPr txBox="1"/>
          <p:nvPr/>
        </p:nvSpPr>
        <p:spPr>
          <a:xfrm>
            <a:off x="3452794" y="5357826"/>
            <a:ext cx="550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PROJECT / PROGRAMME COORDINATION &amp; OVERSIGHT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2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7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Elipse"/>
          <p:cNvSpPr/>
          <p:nvPr/>
        </p:nvSpPr>
        <p:spPr>
          <a:xfrm>
            <a:off x="2358475" y="1354714"/>
            <a:ext cx="7272337" cy="511333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4" name="3 Elipse"/>
          <p:cNvSpPr/>
          <p:nvPr/>
        </p:nvSpPr>
        <p:spPr>
          <a:xfrm>
            <a:off x="6600826" y="4005263"/>
            <a:ext cx="2663825" cy="10795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HABITAT DEGRADATION</a:t>
            </a:r>
          </a:p>
        </p:txBody>
      </p:sp>
      <p:sp>
        <p:nvSpPr>
          <p:cNvPr id="5" name="4 Elipse"/>
          <p:cNvSpPr/>
          <p:nvPr/>
        </p:nvSpPr>
        <p:spPr>
          <a:xfrm>
            <a:off x="4511675" y="2133600"/>
            <a:ext cx="2808288" cy="10795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b="1" dirty="0">
                <a:solidFill>
                  <a:srgbClr val="FFFF00"/>
                </a:solidFill>
              </a:rPr>
              <a:t>UNSUSTAINABLE FISHERIES</a:t>
            </a:r>
          </a:p>
        </p:txBody>
      </p:sp>
      <p:sp>
        <p:nvSpPr>
          <p:cNvPr id="6" name="5 Elipse"/>
          <p:cNvSpPr/>
          <p:nvPr/>
        </p:nvSpPr>
        <p:spPr>
          <a:xfrm>
            <a:off x="2892637" y="3769915"/>
            <a:ext cx="2663825" cy="10810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POLLUTION</a:t>
            </a:r>
          </a:p>
        </p:txBody>
      </p:sp>
      <p:sp>
        <p:nvSpPr>
          <p:cNvPr id="7" name="6 Flecha arriba y abajo"/>
          <p:cNvSpPr/>
          <p:nvPr/>
        </p:nvSpPr>
        <p:spPr>
          <a:xfrm rot="2200057">
            <a:off x="4864101" y="3284538"/>
            <a:ext cx="360363" cy="576262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" name="7 Flecha arriba y abajo"/>
          <p:cNvSpPr/>
          <p:nvPr/>
        </p:nvSpPr>
        <p:spPr>
          <a:xfrm rot="19506095">
            <a:off x="6804026" y="3408363"/>
            <a:ext cx="360363" cy="576262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" name="8 Flecha arriba y abajo"/>
          <p:cNvSpPr/>
          <p:nvPr/>
        </p:nvSpPr>
        <p:spPr>
          <a:xfrm rot="5683821">
            <a:off x="6003132" y="4136232"/>
            <a:ext cx="358775" cy="576262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201" name="10 CuadroTexto"/>
          <p:cNvSpPr txBox="1">
            <a:spLocks noChangeArrowheads="1"/>
          </p:cNvSpPr>
          <p:nvPr/>
        </p:nvSpPr>
        <p:spPr bwMode="auto">
          <a:xfrm>
            <a:off x="2300970" y="2587842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b="1" u="sng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</a:t>
            </a:r>
          </a:p>
          <a:p>
            <a:pPr algn="ctr" eaLnBrk="1" hangingPunct="1"/>
            <a:r>
              <a:rPr lang="es-CO" b="1" u="sng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</a:t>
            </a:r>
          </a:p>
        </p:txBody>
      </p:sp>
      <p:sp>
        <p:nvSpPr>
          <p:cNvPr id="8202" name="11 CuadroTexto"/>
          <p:cNvSpPr txBox="1">
            <a:spLocks noChangeArrowheads="1"/>
          </p:cNvSpPr>
          <p:nvPr/>
        </p:nvSpPr>
        <p:spPr bwMode="auto">
          <a:xfrm>
            <a:off x="7535864" y="2998788"/>
            <a:ext cx="223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>
                <a:solidFill>
                  <a:schemeClr val="bg1"/>
                </a:solidFill>
              </a:rPr>
              <a:t>SOCIETAL</a:t>
            </a:r>
          </a:p>
          <a:p>
            <a:pPr algn="ctr" eaLnBrk="1" hangingPunct="1"/>
            <a:r>
              <a:rPr lang="es-CO">
                <a:solidFill>
                  <a:schemeClr val="bg1"/>
                </a:solidFill>
              </a:rPr>
              <a:t>CHANGE</a:t>
            </a:r>
          </a:p>
        </p:txBody>
      </p:sp>
      <p:sp>
        <p:nvSpPr>
          <p:cNvPr id="8203" name="12 CuadroTexto"/>
          <p:cNvSpPr txBox="1">
            <a:spLocks noChangeArrowheads="1"/>
          </p:cNvSpPr>
          <p:nvPr/>
        </p:nvSpPr>
        <p:spPr bwMode="auto">
          <a:xfrm>
            <a:off x="241963" y="1099153"/>
            <a:ext cx="25900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sz="2400" b="1" dirty="0" smtClean="0"/>
              <a:t>CLME+ </a:t>
            </a:r>
            <a:r>
              <a:rPr lang="es-CO" sz="2400" b="1" dirty="0" err="1" smtClean="0"/>
              <a:t>Transboundary</a:t>
            </a:r>
            <a:r>
              <a:rPr lang="es-CO" sz="2400" b="1" dirty="0" smtClean="0"/>
              <a:t> </a:t>
            </a:r>
            <a:r>
              <a:rPr lang="es-CO" sz="2400" b="1" dirty="0" err="1" smtClean="0"/>
              <a:t>issues</a:t>
            </a:r>
            <a:endParaRPr lang="es-CO" sz="2400" b="1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43026" y="-28574"/>
            <a:ext cx="10515600" cy="110687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Threats to the CLME+</a:t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12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3135" y="1443135"/>
            <a:ext cx="5057192" cy="933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extBox 3"/>
          <p:cNvSpPr txBox="1"/>
          <p:nvPr/>
        </p:nvSpPr>
        <p:spPr>
          <a:xfrm>
            <a:off x="702907" y="468694"/>
            <a:ext cx="10723983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ROOT CAUSES </a:t>
            </a:r>
            <a:r>
              <a:rPr lang="en-GB" sz="3600" dirty="0" smtClean="0"/>
              <a:t>of the 3 (+1) CLME issues</a:t>
            </a:r>
            <a:endParaRPr lang="en-GB" sz="4800" dirty="0" smtClean="0"/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GB" sz="1400" b="1" i="1" dirty="0" smtClean="0"/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i="1" dirty="0" smtClean="0"/>
              <a:t>Weaknesses in  </a:t>
            </a:r>
            <a:r>
              <a:rPr lang="en-GB" sz="3200" b="1" i="1" dirty="0" smtClean="0">
                <a:solidFill>
                  <a:srgbClr val="0070C0"/>
                </a:solidFill>
              </a:rPr>
              <a:t>GOVERNANCE</a:t>
            </a: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GB" sz="400" b="1" i="1" dirty="0" smtClean="0"/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i="1" dirty="0" smtClean="0"/>
              <a:t>limited </a:t>
            </a:r>
            <a:r>
              <a:rPr lang="en-GB" sz="2400" b="1" i="1" dirty="0" smtClean="0">
                <a:solidFill>
                  <a:srgbClr val="0070C0"/>
                </a:solidFill>
              </a:rPr>
              <a:t>HUMAN </a:t>
            </a:r>
            <a:r>
              <a:rPr lang="en-GB" sz="2400" b="1" i="1" dirty="0" smtClean="0"/>
              <a:t>&amp; </a:t>
            </a:r>
            <a:r>
              <a:rPr lang="en-GB" sz="2400" b="1" i="1" dirty="0" smtClean="0">
                <a:solidFill>
                  <a:srgbClr val="0070C0"/>
                </a:solidFill>
              </a:rPr>
              <a:t>FINANCIAL </a:t>
            </a:r>
            <a:r>
              <a:rPr lang="en-GB" sz="2400" b="1" i="1" dirty="0" smtClean="0"/>
              <a:t>resources</a:t>
            </a:r>
            <a:r>
              <a:rPr lang="en-GB" sz="2400" b="1" dirty="0"/>
              <a:t>; </a:t>
            </a:r>
            <a:endParaRPr lang="es-CO" sz="2400" dirty="0"/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i="1" dirty="0" smtClean="0"/>
              <a:t>inadequate (ACCESS </a:t>
            </a:r>
            <a:r>
              <a:rPr lang="en-GB" sz="2400" b="1" i="1" dirty="0"/>
              <a:t>to) </a:t>
            </a:r>
            <a:r>
              <a:rPr lang="en-GB" sz="2400" b="1" i="1" dirty="0" smtClean="0">
                <a:solidFill>
                  <a:srgbClr val="0070C0"/>
                </a:solidFill>
              </a:rPr>
              <a:t>DATA </a:t>
            </a:r>
            <a:r>
              <a:rPr lang="en-GB" sz="2400" b="1" i="1" dirty="0" smtClean="0"/>
              <a:t>and </a:t>
            </a:r>
            <a:r>
              <a:rPr lang="en-GB" sz="2400" b="1" i="1" dirty="0" smtClean="0">
                <a:solidFill>
                  <a:srgbClr val="0070C0"/>
                </a:solidFill>
              </a:rPr>
              <a:t>INFORMATION</a:t>
            </a:r>
            <a:r>
              <a:rPr lang="en-GB" sz="2400" b="1" i="1" dirty="0" smtClean="0"/>
              <a:t>/KNOWLEDGE</a:t>
            </a:r>
            <a:endParaRPr lang="es-CO" sz="2400" dirty="0"/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i="1" dirty="0"/>
              <a:t>inadequate public </a:t>
            </a:r>
            <a:r>
              <a:rPr lang="en-GB" sz="2400" b="1" i="1" dirty="0" smtClean="0">
                <a:solidFill>
                  <a:srgbClr val="0070C0"/>
                </a:solidFill>
              </a:rPr>
              <a:t>AWARENESS </a:t>
            </a:r>
            <a:r>
              <a:rPr lang="en-GB" sz="2400" b="1" i="1" dirty="0" smtClean="0"/>
              <a:t>and </a:t>
            </a:r>
            <a:r>
              <a:rPr lang="en-GB" sz="2400" b="1" i="1" dirty="0" smtClean="0">
                <a:solidFill>
                  <a:srgbClr val="0070C0"/>
                </a:solidFill>
              </a:rPr>
              <a:t>INVOLVEMENT</a:t>
            </a:r>
            <a:endParaRPr lang="es-CO" sz="2400" dirty="0">
              <a:solidFill>
                <a:srgbClr val="0070C0"/>
              </a:solidFill>
            </a:endParaRP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i="1" dirty="0"/>
              <a:t>inadequate consideration of the </a:t>
            </a:r>
            <a:r>
              <a:rPr lang="en-GB" sz="2400" b="1" i="1" dirty="0" smtClean="0">
                <a:solidFill>
                  <a:srgbClr val="0070C0"/>
                </a:solidFill>
              </a:rPr>
              <a:t>VALUE </a:t>
            </a:r>
            <a:r>
              <a:rPr lang="en-GB" sz="2400" b="1" i="1" dirty="0" smtClean="0"/>
              <a:t>of </a:t>
            </a:r>
            <a:r>
              <a:rPr lang="en-GB" sz="2400" b="1" i="1" dirty="0" smtClean="0">
                <a:solidFill>
                  <a:srgbClr val="0070C0"/>
                </a:solidFill>
              </a:rPr>
              <a:t>ECOSYSTEM </a:t>
            </a:r>
            <a:r>
              <a:rPr lang="en-GB" sz="2400" b="1" i="1" dirty="0" smtClean="0"/>
              <a:t>goods &amp; services</a:t>
            </a:r>
            <a:endParaRPr lang="es-CO" sz="2400" dirty="0"/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i="1" dirty="0" smtClean="0">
                <a:solidFill>
                  <a:srgbClr val="0070C0"/>
                </a:solidFill>
              </a:rPr>
              <a:t>POPULATION GROWTH</a:t>
            </a:r>
            <a:r>
              <a:rPr lang="en-GB" sz="2400" b="1" i="1" dirty="0" smtClean="0"/>
              <a:t> and </a:t>
            </a:r>
            <a:r>
              <a:rPr lang="en-GB" sz="2400" b="1" i="1" dirty="0" smtClean="0">
                <a:solidFill>
                  <a:srgbClr val="0070C0"/>
                </a:solidFill>
              </a:rPr>
              <a:t>CULTURAL</a:t>
            </a:r>
            <a:r>
              <a:rPr lang="en-GB" sz="2400" b="1" i="1" dirty="0" smtClean="0"/>
              <a:t> </a:t>
            </a:r>
            <a:r>
              <a:rPr lang="en-GB" sz="2400" b="1" i="1" dirty="0"/>
              <a:t>pressures</a:t>
            </a:r>
            <a:r>
              <a:rPr lang="en-GB" sz="2400" b="1" dirty="0"/>
              <a:t>; </a:t>
            </a:r>
            <a:endParaRPr lang="es-CO" sz="2400" dirty="0"/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i="1" dirty="0"/>
              <a:t>trade and </a:t>
            </a:r>
            <a:r>
              <a:rPr lang="en-GB" sz="2400" b="1" i="1" dirty="0" smtClean="0">
                <a:solidFill>
                  <a:srgbClr val="0070C0"/>
                </a:solidFill>
              </a:rPr>
              <a:t>EXTERNAL DEPENDENCY</a:t>
            </a:r>
            <a:endParaRPr lang="en-GB" sz="4800" b="1" dirty="0" smtClean="0">
              <a:solidFill>
                <a:srgbClr val="0070C0"/>
              </a:solidFill>
            </a:endParaRPr>
          </a:p>
          <a:p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9871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CLME+ Milestones and Timeline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70" y="2424112"/>
            <a:ext cx="11301130" cy="26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5843" name="12 CuadroTexto"/>
          <p:cNvSpPr txBox="1">
            <a:spLocks noChangeArrowheads="1"/>
          </p:cNvSpPr>
          <p:nvPr/>
        </p:nvSpPr>
        <p:spPr bwMode="auto">
          <a:xfrm>
            <a:off x="1969435" y="-15875"/>
            <a:ext cx="808644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r>
              <a:rPr lang="es-CO" sz="5400" b="1" dirty="0" err="1">
                <a:solidFill>
                  <a:schemeClr val="bg1"/>
                </a:solidFill>
              </a:rPr>
              <a:t>Thank</a:t>
            </a:r>
            <a:r>
              <a:rPr lang="es-CO" sz="5400" b="1" dirty="0">
                <a:solidFill>
                  <a:schemeClr val="bg1"/>
                </a:solidFill>
              </a:rPr>
              <a:t> </a:t>
            </a:r>
            <a:r>
              <a:rPr lang="es-CO" sz="5400" b="1" dirty="0" err="1">
                <a:solidFill>
                  <a:schemeClr val="bg1"/>
                </a:solidFill>
              </a:rPr>
              <a:t>you</a:t>
            </a:r>
            <a:endParaRPr lang="es-CO" sz="2800" b="1" dirty="0">
              <a:solidFill>
                <a:schemeClr val="bg1"/>
              </a:solidFill>
            </a:endParaRP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r>
              <a:rPr lang="en-US" sz="4400" u="sng" dirty="0">
                <a:hlinkClick r:id="rId3"/>
              </a:rPr>
              <a:t>http://clmeproject.wordpress.com</a:t>
            </a:r>
            <a:endParaRPr lang="es-CO" sz="4400" b="1" dirty="0"/>
          </a:p>
          <a:p>
            <a:pPr algn="ctr"/>
            <a:endParaRPr lang="es-CO" sz="4400" b="1" dirty="0">
              <a:solidFill>
                <a:schemeClr val="bg1"/>
              </a:solidFill>
            </a:endParaRPr>
          </a:p>
          <a:p>
            <a:pPr algn="ctr"/>
            <a:r>
              <a:rPr lang="es-CO" b="1" smtClean="0">
                <a:solidFill>
                  <a:schemeClr val="bg1"/>
                </a:solidFill>
              </a:rPr>
              <a:t>CLME+ </a:t>
            </a:r>
            <a:r>
              <a:rPr lang="es-CO" b="1" dirty="0">
                <a:solidFill>
                  <a:schemeClr val="bg1"/>
                </a:solidFill>
              </a:rPr>
              <a:t>Project </a:t>
            </a:r>
            <a:r>
              <a:rPr lang="es-CO" b="1" dirty="0" err="1">
                <a:solidFill>
                  <a:schemeClr val="bg1"/>
                </a:solidFill>
              </a:rPr>
              <a:t>Coordination</a:t>
            </a:r>
            <a:r>
              <a:rPr lang="es-CO" b="1" dirty="0">
                <a:solidFill>
                  <a:schemeClr val="bg1"/>
                </a:solidFill>
              </a:rPr>
              <a:t> </a:t>
            </a:r>
            <a:r>
              <a:rPr lang="es-CO" b="1" dirty="0" err="1">
                <a:solidFill>
                  <a:schemeClr val="bg1"/>
                </a:solidFill>
              </a:rPr>
              <a:t>Unit</a:t>
            </a:r>
            <a:endParaRPr lang="es-CO" b="1" dirty="0">
              <a:solidFill>
                <a:schemeClr val="bg1"/>
              </a:solidFill>
            </a:endParaRPr>
          </a:p>
          <a:p>
            <a:pPr algn="ctr"/>
            <a:r>
              <a:rPr lang="es-CO" dirty="0">
                <a:solidFill>
                  <a:schemeClr val="bg1"/>
                </a:solidFill>
              </a:rPr>
              <a:t>Cartagena, Colombia</a:t>
            </a:r>
          </a:p>
          <a:p>
            <a:pPr algn="ctr"/>
            <a:r>
              <a:rPr lang="es-CO" dirty="0">
                <a:solidFill>
                  <a:schemeClr val="bg1"/>
                </a:solidFill>
              </a:rPr>
              <a:t>(57) (5) 664 </a:t>
            </a:r>
            <a:r>
              <a:rPr lang="es-CO" dirty="0" smtClean="0">
                <a:solidFill>
                  <a:schemeClr val="bg1"/>
                </a:solidFill>
              </a:rPr>
              <a:t>88 82</a:t>
            </a:r>
            <a:endParaRPr lang="es-CO" dirty="0">
              <a:solidFill>
                <a:schemeClr val="bg1"/>
              </a:solidFill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</a:rPr>
              <a:t>info@clmeproject.org</a:t>
            </a:r>
          </a:p>
        </p:txBody>
      </p:sp>
    </p:spTree>
    <p:extLst>
      <p:ext uri="{BB962C8B-B14F-4D97-AF65-F5344CB8AC3E}">
        <p14:creationId xmlns:p14="http://schemas.microsoft.com/office/powerpoint/2010/main" val="41837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Large Marine Ecosystems (LMEs)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Regions </a:t>
            </a:r>
            <a:r>
              <a:rPr lang="en-GB" dirty="0"/>
              <a:t>of the </a:t>
            </a:r>
            <a:r>
              <a:rPr lang="en-GB" dirty="0" smtClean="0"/>
              <a:t>world's </a:t>
            </a:r>
            <a:r>
              <a:rPr lang="en-GB" b="1" dirty="0" smtClean="0"/>
              <a:t>oceans</a:t>
            </a:r>
            <a:r>
              <a:rPr lang="en-GB" dirty="0" smtClean="0"/>
              <a:t>, </a:t>
            </a:r>
            <a:r>
              <a:rPr lang="en-GB" dirty="0"/>
              <a:t>encompassing coastal areas from river basins and </a:t>
            </a:r>
            <a:r>
              <a:rPr lang="en-GB" dirty="0" smtClean="0"/>
              <a:t>estuaries</a:t>
            </a:r>
            <a:r>
              <a:rPr lang="en-GB" dirty="0"/>
              <a:t> to the seaward boundaries </a:t>
            </a:r>
            <a:r>
              <a:rPr lang="en-GB" dirty="0" smtClean="0"/>
              <a:t>of continental shelves</a:t>
            </a:r>
            <a:r>
              <a:rPr lang="en-GB" dirty="0"/>
              <a:t> and the outer margins of the major </a:t>
            </a:r>
            <a:r>
              <a:rPr lang="en-GB" dirty="0" smtClean="0"/>
              <a:t>ocean current</a:t>
            </a:r>
            <a:r>
              <a:rPr lang="en-GB" dirty="0"/>
              <a:t> systems, and/or occupying semi-enclosed </a:t>
            </a:r>
            <a:r>
              <a:rPr lang="en-GB" dirty="0" smtClean="0"/>
              <a:t>seas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Characterized </a:t>
            </a:r>
            <a:r>
              <a:rPr lang="en-GB" dirty="0"/>
              <a:t>by distinct bathymetry, hydrography, productivity, and </a:t>
            </a:r>
            <a:r>
              <a:rPr lang="en-GB" dirty="0" err="1"/>
              <a:t>trophically</a:t>
            </a:r>
            <a:r>
              <a:rPr lang="en-GB" dirty="0"/>
              <a:t> dependent populations of marine species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Seen as a good geo-spatial unit to promote implementation of </a:t>
            </a:r>
            <a:r>
              <a:rPr lang="en-GB" b="1" dirty="0" smtClean="0"/>
              <a:t>ecosystem-based management</a:t>
            </a:r>
            <a:endParaRPr lang="en-US" b="1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Sixty-six</a:t>
            </a:r>
            <a:r>
              <a:rPr lang="en-GB" dirty="0" smtClean="0"/>
              <a:t> LMEs have been delineated globally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354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31348"/>
            <a:ext cx="10515600" cy="10731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Distribution of Global LMEs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141206" y="6519446"/>
            <a:ext cx="3493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source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www.researchgate.net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04" y="1204498"/>
            <a:ext cx="9836196" cy="53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LMEs and the Global Environment Facility (GEF)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GEF International Waters focal </a:t>
            </a:r>
            <a:r>
              <a:rPr lang="en-US" dirty="0" smtClean="0"/>
              <a:t>area, which comprises LMEs, established </a:t>
            </a:r>
            <a:r>
              <a:rPr lang="en-US" dirty="0"/>
              <a:t>to support countries </a:t>
            </a:r>
            <a:r>
              <a:rPr lang="en-US" b="1" dirty="0"/>
              <a:t>to jointly manage their transboundary surface water basins, groundwater basins, and coastal and marine </a:t>
            </a:r>
            <a:r>
              <a:rPr lang="en-US" b="1" dirty="0" smtClean="0"/>
              <a:t>systems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Goal - Promote </a:t>
            </a:r>
            <a:r>
              <a:rPr lang="en-US" b="1" dirty="0"/>
              <a:t>collective management for transboundary water systems </a:t>
            </a:r>
            <a:r>
              <a:rPr lang="en-US" dirty="0"/>
              <a:t>and subsequent implementation of the full range of </a:t>
            </a:r>
            <a:r>
              <a:rPr lang="en-US" b="1" dirty="0"/>
              <a:t>policy, legal, and institutional reforms and investments </a:t>
            </a:r>
            <a:r>
              <a:rPr lang="en-US" dirty="0"/>
              <a:t>contributing to </a:t>
            </a:r>
            <a:r>
              <a:rPr lang="en-US" b="1" dirty="0"/>
              <a:t>sustainable use </a:t>
            </a:r>
            <a:r>
              <a:rPr lang="en-US" dirty="0"/>
              <a:t>and maintenance of </a:t>
            </a:r>
            <a:r>
              <a:rPr lang="en-US" b="1" dirty="0"/>
              <a:t>ecosystem services</a:t>
            </a:r>
          </a:p>
        </p:txBody>
      </p:sp>
    </p:spTree>
    <p:extLst>
      <p:ext uri="{BB962C8B-B14F-4D97-AF65-F5344CB8AC3E}">
        <p14:creationId xmlns:p14="http://schemas.microsoft.com/office/powerpoint/2010/main" val="27920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5275"/>
            <a:ext cx="10515600" cy="98802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Transboundary Diagnostic Analysis (TDA) and Strategic Action </a:t>
            </a:r>
            <a:r>
              <a:rPr lang="en-US" b="1" dirty="0" err="1" smtClean="0"/>
              <a:t>Programme</a:t>
            </a:r>
            <a:r>
              <a:rPr lang="en-US" b="1" dirty="0" smtClean="0"/>
              <a:t> (SAP)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90617" y="4438835"/>
            <a:ext cx="5629183" cy="18909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TDA </a:t>
            </a:r>
            <a:r>
              <a:rPr lang="en-US" dirty="0" smtClean="0"/>
              <a:t>- identify</a:t>
            </a:r>
            <a:r>
              <a:rPr lang="en-US" dirty="0"/>
              <a:t>, quantify, and set priorities for environmental problems that are transboundary in </a:t>
            </a:r>
            <a:r>
              <a:rPr lang="en-US" dirty="0" smtClean="0"/>
              <a:t>nature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Mechanism used to have countries agree on facts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677880"/>
            <a:ext cx="5181600" cy="477618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SAP - negotiated </a:t>
            </a:r>
            <a:r>
              <a:rPr lang="en-US" dirty="0"/>
              <a:t>policy </a:t>
            </a:r>
            <a:r>
              <a:rPr lang="en-US" dirty="0" smtClean="0"/>
              <a:t>document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ndorsed </a:t>
            </a:r>
            <a:r>
              <a:rPr lang="en-US" dirty="0"/>
              <a:t>at the highest level of </a:t>
            </a:r>
            <a:r>
              <a:rPr lang="en-US" dirty="0">
                <a:solidFill>
                  <a:srgbClr val="0070C0"/>
                </a:solidFill>
              </a:rPr>
              <a:t>all relevant sectors</a:t>
            </a:r>
            <a:r>
              <a:rPr lang="en-US" dirty="0"/>
              <a:t> of </a:t>
            </a:r>
            <a:r>
              <a:rPr lang="en-US" dirty="0" smtClean="0"/>
              <a:t>government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Establishes </a:t>
            </a:r>
            <a:r>
              <a:rPr lang="en-US" dirty="0"/>
              <a:t>clear priorities for action </a:t>
            </a:r>
            <a:r>
              <a:rPr lang="en-US" dirty="0" smtClean="0"/>
              <a:t>(e.g., </a:t>
            </a:r>
            <a:r>
              <a:rPr lang="en-US" dirty="0"/>
              <a:t>policy, legal, institutional reforms, or investments) to resolve the priority transboundary problems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23" y="1183298"/>
            <a:ext cx="4447844" cy="28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76" y="544455"/>
            <a:ext cx="900112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2 CuadroTexto"/>
          <p:cNvSpPr txBox="1">
            <a:spLocks noChangeArrowheads="1"/>
          </p:cNvSpPr>
          <p:nvPr/>
        </p:nvSpPr>
        <p:spPr bwMode="auto">
          <a:xfrm>
            <a:off x="1380093" y="58738"/>
            <a:ext cx="94715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b="1" dirty="0"/>
              <a:t>CLME</a:t>
            </a:r>
            <a:r>
              <a:rPr lang="es-CO" altLang="es-CO" b="1" baseline="30000" dirty="0"/>
              <a:t>+</a:t>
            </a:r>
            <a:r>
              <a:rPr lang="es-CO" altLang="es-CO" b="1" dirty="0"/>
              <a:t> </a:t>
            </a:r>
            <a:r>
              <a:rPr lang="es-CO" altLang="es-CO" b="1" dirty="0" err="1" smtClean="0"/>
              <a:t>region</a:t>
            </a:r>
            <a:r>
              <a:rPr lang="es-CO" altLang="es-CO" b="1" dirty="0" smtClean="0"/>
              <a:t> </a:t>
            </a:r>
            <a:r>
              <a:rPr lang="es-CO" altLang="es-CO" b="1" dirty="0"/>
              <a:t>= 2 </a:t>
            </a:r>
            <a:r>
              <a:rPr lang="es-CO" altLang="es-CO" b="1" dirty="0" err="1"/>
              <a:t>LMEs</a:t>
            </a:r>
            <a:r>
              <a:rPr lang="es-CO" altLang="es-CO" b="1" dirty="0"/>
              <a:t>: the CARIBBEAN </a:t>
            </a:r>
            <a:r>
              <a:rPr lang="es-CO" altLang="es-CO" b="1" dirty="0" smtClean="0"/>
              <a:t>LME </a:t>
            </a:r>
            <a:r>
              <a:rPr lang="es-CO" altLang="es-CO" b="1" dirty="0"/>
              <a:t>and the NORTH BRAZIL SHELF LME</a:t>
            </a:r>
          </a:p>
          <a:p>
            <a:pPr algn="ctr" eaLnBrk="1" hangingPunct="1"/>
            <a:r>
              <a:rPr lang="es-CO" altLang="es-CO" sz="1600" b="1" dirty="0"/>
              <a:t>25 GEF-</a:t>
            </a:r>
            <a:r>
              <a:rPr lang="es-CO" altLang="es-CO" sz="1600" b="1" dirty="0" err="1"/>
              <a:t>eligible</a:t>
            </a:r>
            <a:r>
              <a:rPr lang="es-CO" altLang="es-CO" sz="1600" b="1" dirty="0"/>
              <a:t> countries </a:t>
            </a:r>
            <a:r>
              <a:rPr lang="es-CO" altLang="es-CO" sz="1600" b="1" dirty="0" smtClean="0"/>
              <a:t>+ 18 </a:t>
            </a:r>
            <a:r>
              <a:rPr lang="es-CO" altLang="es-CO" sz="1400" b="1" dirty="0" err="1" smtClean="0"/>
              <a:t>overseas</a:t>
            </a:r>
            <a:r>
              <a:rPr lang="es-CO" altLang="es-CO" sz="1400" b="1" dirty="0" smtClean="0"/>
              <a:t> </a:t>
            </a:r>
            <a:r>
              <a:rPr lang="es-CO" altLang="es-CO" sz="1400" b="1" dirty="0" err="1" smtClean="0"/>
              <a:t>territories</a:t>
            </a:r>
            <a:r>
              <a:rPr lang="es-CO" altLang="es-CO" sz="1400" b="1" dirty="0" smtClean="0"/>
              <a:t> + USA</a:t>
            </a:r>
            <a:endParaRPr lang="es-CO" altLang="es-CO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213063" y="1383507"/>
            <a:ext cx="1864311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Caribbean and North Brazil Shelf Large Marine Ecosystems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4.4 million km</a:t>
            </a:r>
            <a:r>
              <a:rPr lang="en-GB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14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me nbslme ecosystem types english without names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41" y="1748902"/>
            <a:ext cx="7052184" cy="4621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4085" y="2503503"/>
            <a:ext cx="2414727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1. Coral Reef &amp; Associated Habitats</a:t>
            </a:r>
          </a:p>
          <a:p>
            <a:endParaRPr lang="en-US" b="1" i="1" dirty="0" smtClean="0"/>
          </a:p>
          <a:p>
            <a:r>
              <a:rPr lang="en-US" b="1" i="1" dirty="0" smtClean="0"/>
              <a:t>2. Pelagic</a:t>
            </a:r>
          </a:p>
          <a:p>
            <a:endParaRPr lang="en-US" b="1" i="1" dirty="0" smtClean="0"/>
          </a:p>
          <a:p>
            <a:r>
              <a:rPr lang="en-US" b="1" i="1" dirty="0" smtClean="0"/>
              <a:t>3. Continental Shelf</a:t>
            </a:r>
            <a:endParaRPr lang="en-US" b="1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2256" y="365125"/>
            <a:ext cx="10501544" cy="87774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Key </a:t>
            </a:r>
            <a:r>
              <a:rPr lang="en-US" b="1" dirty="0" smtClean="0"/>
              <a:t>Ecosystem Types in CLME+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07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Caribbean &amp; North Brazil Shelf LMEs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825625"/>
            <a:ext cx="5344357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Referred to as one of the most </a:t>
            </a:r>
            <a:r>
              <a:rPr lang="en-US" b="1" dirty="0" smtClean="0"/>
              <a:t>geopolitically diverse and complex </a:t>
            </a:r>
            <a:r>
              <a:rPr lang="en-US" dirty="0" smtClean="0"/>
              <a:t>LMEs </a:t>
            </a:r>
          </a:p>
          <a:p>
            <a:pPr lvl="1"/>
            <a:r>
              <a:rPr lang="en-US" dirty="0" smtClean="0"/>
              <a:t>26 independent States and 18 overseas/associated territories</a:t>
            </a:r>
          </a:p>
          <a:p>
            <a:pPr lvl="1"/>
            <a:r>
              <a:rPr lang="en-US" dirty="0" smtClean="0"/>
              <a:t>Size of countries</a:t>
            </a:r>
          </a:p>
          <a:p>
            <a:pPr lvl="1"/>
            <a:r>
              <a:rPr lang="en-US" dirty="0" smtClean="0"/>
              <a:t>Development status</a:t>
            </a:r>
          </a:p>
          <a:p>
            <a:pPr lvl="1"/>
            <a:r>
              <a:rPr lang="en-US" dirty="0" smtClean="0"/>
              <a:t>Number of </a:t>
            </a:r>
            <a:r>
              <a:rPr lang="en-GB" dirty="0" smtClean="0"/>
              <a:t>regional political &amp; economic integration mechanisms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Caribbean Sea contains approx</a:t>
            </a:r>
            <a:r>
              <a:rPr lang="en-US" b="1" dirty="0" smtClean="0"/>
              <a:t>. 10% </a:t>
            </a:r>
            <a:r>
              <a:rPr lang="en-US" dirty="0" smtClean="0"/>
              <a:t>of the world </a:t>
            </a:r>
            <a:r>
              <a:rPr lang="en-US" b="1" dirty="0" smtClean="0"/>
              <a:t>coral reefs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CLME+ - </a:t>
            </a:r>
            <a:r>
              <a:rPr lang="en-US" b="1" dirty="0" smtClean="0"/>
              <a:t>20%</a:t>
            </a:r>
            <a:r>
              <a:rPr lang="en-US" dirty="0" smtClean="0"/>
              <a:t> of world remaining </a:t>
            </a:r>
            <a:r>
              <a:rPr lang="en-US" b="1" dirty="0" smtClean="0"/>
              <a:t>mangrove forest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0846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Potential to be major producer of </a:t>
            </a:r>
            <a:r>
              <a:rPr lang="en-US" b="1" dirty="0" err="1" smtClean="0"/>
              <a:t>hyrdocarbons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900,000</a:t>
            </a:r>
            <a:r>
              <a:rPr lang="en-US" dirty="0" smtClean="0"/>
              <a:t> people directly engaged in the </a:t>
            </a:r>
            <a:r>
              <a:rPr lang="en-US" b="1" dirty="0" smtClean="0"/>
              <a:t>fisheries sector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Fisheries sector contributes approx. </a:t>
            </a:r>
            <a:r>
              <a:rPr lang="en-US" b="1" dirty="0" smtClean="0"/>
              <a:t>USD 1.2billion</a:t>
            </a:r>
            <a:r>
              <a:rPr lang="en-US" dirty="0" smtClean="0"/>
              <a:t> to the Caribbean in export earnings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Caribbean </a:t>
            </a:r>
            <a:r>
              <a:rPr lang="en-US" b="1" dirty="0" smtClean="0"/>
              <a:t>60% </a:t>
            </a:r>
            <a:r>
              <a:rPr lang="en-US" dirty="0" smtClean="0"/>
              <a:t>of the </a:t>
            </a:r>
            <a:r>
              <a:rPr lang="en-US" b="1" dirty="0" smtClean="0"/>
              <a:t>world’s cruise tourism </a:t>
            </a:r>
            <a:r>
              <a:rPr lang="en-US" dirty="0" smtClean="0"/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23112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CLME+ Milestones and Timeline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70" y="2424112"/>
            <a:ext cx="11301130" cy="26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5166</TotalTime>
  <Words>594</Words>
  <Application>Microsoft Office PowerPoint</Application>
  <PresentationFormat>Widescreen</PresentationFormat>
  <Paragraphs>113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ＭＳ Ｐゴシック</vt:lpstr>
      <vt:lpstr>Times New Roman</vt:lpstr>
      <vt:lpstr>Office Theme</vt:lpstr>
      <vt:lpstr>Background &amp; Contextual Settings: Large Marine Ecosystems and  the Caribbean and North Brazil Shelf  LMEs</vt:lpstr>
      <vt:lpstr>Large Marine Ecosystems (LMEs)</vt:lpstr>
      <vt:lpstr>Distribution of Global LMEs</vt:lpstr>
      <vt:lpstr>LMEs and the Global Environment Facility (GEF)</vt:lpstr>
      <vt:lpstr>Transboundary Diagnostic Analysis (TDA) and Strategic Action Programme (SAP)</vt:lpstr>
      <vt:lpstr>PowerPoint Presentation</vt:lpstr>
      <vt:lpstr>Key Ecosystem Types in CLME+</vt:lpstr>
      <vt:lpstr>Caribbean &amp; North Brazil Shelf LMEs</vt:lpstr>
      <vt:lpstr>CLME+ Milestones and Timeline </vt:lpstr>
      <vt:lpstr>CLME: Sustainable Management of the  Shared Living Marine Resources of the  Caribbean Large Marine Ecosystem (CLME)  and Adjacent Regions</vt:lpstr>
      <vt:lpstr>PowerPoint Presentation</vt:lpstr>
      <vt:lpstr> Threats to the CLME+ </vt:lpstr>
      <vt:lpstr>PowerPoint Presentation</vt:lpstr>
      <vt:lpstr>CLME+ Milestones and Timeline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SPO CLMEPROJECT</dc:creator>
  <cp:lastModifiedBy>RPC CLMEPROJECT</cp:lastModifiedBy>
  <cp:revision>52</cp:revision>
  <cp:lastPrinted>2016-01-23T20:05:54Z</cp:lastPrinted>
  <dcterms:created xsi:type="dcterms:W3CDTF">2015-11-25T17:01:43Z</dcterms:created>
  <dcterms:modified xsi:type="dcterms:W3CDTF">2016-01-25T13:56:00Z</dcterms:modified>
</cp:coreProperties>
</file>