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1" r:id="rId2"/>
    <p:sldId id="279" r:id="rId3"/>
    <p:sldId id="289" r:id="rId4"/>
    <p:sldId id="261" r:id="rId5"/>
    <p:sldId id="263" r:id="rId6"/>
    <p:sldId id="288" r:id="rId7"/>
    <p:sldId id="264" r:id="rId8"/>
    <p:sldId id="262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84" r:id="rId26"/>
    <p:sldId id="285" r:id="rId27"/>
    <p:sldId id="286" r:id="rId28"/>
    <p:sldId id="290" r:id="rId29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0262-35B7-4338-A2F1-869E6DAA863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28713"/>
            <a:ext cx="5416550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44780"/>
            <a:ext cx="5661660" cy="35548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2B204-F405-426F-A286-D8D52091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26F23-A475-4667-A7EA-35D3E40B6F79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7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D6AA0-D9EA-4489-8A11-DACCF826FB26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17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this new project, gaps and missing linkages in the governance arrangements for, e.g. spiny lobster</a:t>
            </a:r>
            <a:r>
              <a:rPr lang="en-US" baseline="0" dirty="0" smtClean="0"/>
              <a:t> can then be addressed </a:t>
            </a:r>
            <a:r>
              <a:rPr lang="en-US" dirty="0" smtClean="0"/>
              <a:t>(including the science-policy interface – and we do see a potentially important</a:t>
            </a:r>
            <a:r>
              <a:rPr lang="en-US" baseline="0" dirty="0" smtClean="0"/>
              <a:t> role there for the GCFI community</a:t>
            </a:r>
            <a:r>
              <a:rPr lang="en-US" dirty="0" smtClean="0"/>
              <a:t>), and a better linkage with the work on habitats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A22B5-D11E-4D24-B946-F24712EBC4D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89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70E08-1D14-44B9-9D90-30826B3A060F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9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E428D-043F-4ED3-BB0B-7C4EB08FF4EF}" type="slidenum">
              <a:rPr lang="es-ES" smtClean="0"/>
              <a:pPr/>
              <a:t>28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41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2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7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8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9E5C-6D8C-4053-91CB-569CD67159C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5861-C205-4D68-88EE-D9AF0280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4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lmeproject.wordpres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76" y="1057275"/>
            <a:ext cx="9336024" cy="242658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The Caribbean and North Brazil Shelf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Large Marine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Ecosystems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CLME+)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Strategic Action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Programme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(SAP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367527"/>
            <a:ext cx="9144000" cy="1207009"/>
          </a:xfrm>
        </p:spPr>
        <p:txBody>
          <a:bodyPr>
            <a:normAutofit/>
          </a:bodyPr>
          <a:lstStyle/>
          <a:p>
            <a:r>
              <a:rPr lang="en-US" dirty="0" smtClean="0"/>
              <a:t>CLME+ Project Inception Workshop and First Steering Committee Meeting, Cartagena, Colombia</a:t>
            </a:r>
          </a:p>
          <a:p>
            <a:r>
              <a:rPr lang="en-US" dirty="0" smtClean="0"/>
              <a:t>26 – 28 January, 2016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8025" cy="1057275"/>
          </a:xfrm>
          <a:prstGeom prst="rect">
            <a:avLst/>
          </a:prstGeom>
        </p:spPr>
      </p:pic>
      <p:pic>
        <p:nvPicPr>
          <p:cNvPr id="5" name="Picture 4" descr="opcio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888" y="3567302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6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341438"/>
            <a:ext cx="8497888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24000" y="1"/>
            <a:ext cx="9144000" cy="1412875"/>
          </a:xfrm>
          <a:prstGeom prst="rect">
            <a:avLst/>
          </a:prstGeom>
          <a:solidFill>
            <a:schemeClr val="bg2">
              <a:lumMod val="2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4820" name="Picture 12" descr="logo CLME gra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6210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19 CuadroTexto"/>
          <p:cNvSpPr txBox="1">
            <a:spLocks noChangeArrowheads="1"/>
          </p:cNvSpPr>
          <p:nvPr/>
        </p:nvSpPr>
        <p:spPr bwMode="auto">
          <a:xfrm>
            <a:off x="5232400" y="-33338"/>
            <a:ext cx="5435600" cy="13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CLME+ </a:t>
            </a:r>
            <a:endParaRPr lang="es-CO" altLang="es-CO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CO" altLang="es-CO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Strategic</a:t>
            </a:r>
            <a:r>
              <a:rPr lang="es-CO" alt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Action</a:t>
            </a:r>
            <a:r>
              <a:rPr lang="es-CO" alt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Programme: </a:t>
            </a:r>
          </a:p>
          <a:p>
            <a:pPr algn="ctr" eaLnBrk="1" hangingPunct="1"/>
            <a:r>
              <a:rPr lang="es-CO" altLang="es-CO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3 Regional </a:t>
            </a:r>
            <a:r>
              <a:rPr lang="es-CO" altLang="es-CO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Strategies</a:t>
            </a:r>
            <a:endParaRPr lang="es-CO" altLang="es-CO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4822" name="9 CuadroTexto"/>
          <p:cNvSpPr txBox="1">
            <a:spLocks noChangeArrowheads="1"/>
          </p:cNvSpPr>
          <p:nvPr/>
        </p:nvSpPr>
        <p:spPr bwMode="auto">
          <a:xfrm>
            <a:off x="8656639" y="1670051"/>
            <a:ext cx="1628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600" b="1">
                <a:solidFill>
                  <a:srgbClr val="C00000"/>
                </a:solidFill>
              </a:rPr>
              <a:t>APPLY </a:t>
            </a:r>
          </a:p>
          <a:p>
            <a:pPr algn="ctr" eaLnBrk="1" hangingPunct="1"/>
            <a:r>
              <a:rPr lang="es-CO" altLang="es-CO" sz="1600" b="1">
                <a:solidFill>
                  <a:srgbClr val="C00000"/>
                </a:solidFill>
              </a:rPr>
              <a:t>SUBSIDIARITY</a:t>
            </a:r>
          </a:p>
          <a:p>
            <a:pPr algn="ctr" eaLnBrk="1" hangingPunct="1"/>
            <a:r>
              <a:rPr lang="es-CO" altLang="es-CO" sz="1600" b="1">
                <a:solidFill>
                  <a:srgbClr val="C00000"/>
                </a:solidFill>
              </a:rPr>
              <a:t>PRINCIPLE!</a:t>
            </a:r>
          </a:p>
        </p:txBody>
      </p:sp>
    </p:spTree>
    <p:extLst>
      <p:ext uri="{BB962C8B-B14F-4D97-AF65-F5344CB8AC3E}">
        <p14:creationId xmlns:p14="http://schemas.microsoft.com/office/powerpoint/2010/main" val="21630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CuadroTexto"/>
          <p:cNvSpPr txBox="1">
            <a:spLocks noChangeArrowheads="1"/>
          </p:cNvSpPr>
          <p:nvPr/>
        </p:nvSpPr>
        <p:spPr bwMode="auto">
          <a:xfrm>
            <a:off x="3575720" y="0"/>
            <a:ext cx="4680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b="1" dirty="0"/>
              <a:t>“SAP ACTIONS “CODING”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601" y="2411414"/>
            <a:ext cx="1419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V="1">
            <a:off x="7680325" y="1989138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7680325" y="3141663"/>
            <a:ext cx="21590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8543926" y="3141663"/>
            <a:ext cx="5762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12 CuadroTexto"/>
          <p:cNvSpPr txBox="1">
            <a:spLocks noChangeArrowheads="1"/>
          </p:cNvSpPr>
          <p:nvPr/>
        </p:nvSpPr>
        <p:spPr bwMode="auto">
          <a:xfrm>
            <a:off x="8183563" y="3573464"/>
            <a:ext cx="1716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dirty="0" err="1"/>
              <a:t>Low</a:t>
            </a:r>
            <a:r>
              <a:rPr lang="es-CO" sz="1200" dirty="0"/>
              <a:t> </a:t>
            </a:r>
            <a:r>
              <a:rPr lang="es-CO" sz="1200" dirty="0" err="1"/>
              <a:t>intensity</a:t>
            </a:r>
            <a:r>
              <a:rPr lang="es-CO" sz="1200" dirty="0"/>
              <a:t> ACTIVITIES</a:t>
            </a:r>
          </a:p>
          <a:p>
            <a:r>
              <a:rPr lang="es-CO" sz="1200" dirty="0" err="1"/>
              <a:t>throughout</a:t>
            </a:r>
            <a:r>
              <a:rPr lang="es-CO" sz="1200" dirty="0"/>
              <a:t> </a:t>
            </a:r>
            <a:r>
              <a:rPr lang="es-CO" sz="1200" dirty="0" err="1"/>
              <a:t>these</a:t>
            </a:r>
            <a:r>
              <a:rPr lang="es-CO" sz="1200" dirty="0"/>
              <a:t> </a:t>
            </a:r>
            <a:r>
              <a:rPr lang="es-CO" sz="1200" dirty="0" err="1"/>
              <a:t>years</a:t>
            </a:r>
            <a:endParaRPr lang="es-CO" sz="1200" dirty="0"/>
          </a:p>
        </p:txBody>
      </p:sp>
      <p:sp>
        <p:nvSpPr>
          <p:cNvPr id="32778" name="13 CuadroTexto"/>
          <p:cNvSpPr txBox="1">
            <a:spLocks noChangeArrowheads="1"/>
          </p:cNvSpPr>
          <p:nvPr/>
        </p:nvSpPr>
        <p:spPr bwMode="auto">
          <a:xfrm>
            <a:off x="7175500" y="4149726"/>
            <a:ext cx="1744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dirty="0" err="1"/>
              <a:t>High</a:t>
            </a:r>
            <a:r>
              <a:rPr lang="es-CO" sz="1200" dirty="0"/>
              <a:t> </a:t>
            </a:r>
            <a:r>
              <a:rPr lang="es-CO" sz="1200" dirty="0" err="1"/>
              <a:t>intensity</a:t>
            </a:r>
            <a:r>
              <a:rPr lang="es-CO" sz="1200" dirty="0"/>
              <a:t> ACTIVITIES</a:t>
            </a:r>
          </a:p>
          <a:p>
            <a:r>
              <a:rPr lang="es-CO" sz="1200" dirty="0" err="1"/>
              <a:t>throughout</a:t>
            </a:r>
            <a:r>
              <a:rPr lang="es-CO" sz="1200" dirty="0"/>
              <a:t> </a:t>
            </a:r>
            <a:r>
              <a:rPr lang="es-CO" sz="1200" dirty="0" err="1"/>
              <a:t>these</a:t>
            </a:r>
            <a:r>
              <a:rPr lang="es-CO" sz="1200" dirty="0"/>
              <a:t> </a:t>
            </a:r>
            <a:r>
              <a:rPr lang="es-CO" sz="1200" dirty="0" err="1"/>
              <a:t>years</a:t>
            </a:r>
            <a:endParaRPr lang="es-CO" sz="1200" dirty="0"/>
          </a:p>
        </p:txBody>
      </p:sp>
      <p:sp>
        <p:nvSpPr>
          <p:cNvPr id="32779" name="15 CuadroTexto"/>
          <p:cNvSpPr txBox="1">
            <a:spLocks noChangeArrowheads="1"/>
          </p:cNvSpPr>
          <p:nvPr/>
        </p:nvSpPr>
        <p:spPr bwMode="auto">
          <a:xfrm>
            <a:off x="8150225" y="1773239"/>
            <a:ext cx="1682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dirty="0" err="1"/>
              <a:t>There</a:t>
            </a:r>
            <a:r>
              <a:rPr lang="es-CO" sz="1200" dirty="0"/>
              <a:t> are no ACTIVITIES</a:t>
            </a:r>
          </a:p>
          <a:p>
            <a:r>
              <a:rPr lang="es-CO" sz="1200" dirty="0" err="1"/>
              <a:t>throughout</a:t>
            </a:r>
            <a:r>
              <a:rPr lang="es-CO" sz="1200" dirty="0"/>
              <a:t> </a:t>
            </a:r>
            <a:r>
              <a:rPr lang="es-CO" sz="1200" dirty="0" err="1"/>
              <a:t>these</a:t>
            </a:r>
            <a:r>
              <a:rPr lang="es-CO" sz="1200" dirty="0"/>
              <a:t> </a:t>
            </a:r>
            <a:r>
              <a:rPr lang="es-CO" sz="1200" dirty="0" err="1"/>
              <a:t>years</a:t>
            </a:r>
            <a:endParaRPr lang="es-CO" sz="1200" dirty="0"/>
          </a:p>
        </p:txBody>
      </p:sp>
      <p:pic>
        <p:nvPicPr>
          <p:cNvPr id="327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4841875"/>
            <a:ext cx="7556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3738" y="5373688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0563" y="5965825"/>
            <a:ext cx="7921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19 CuadroTexto"/>
          <p:cNvSpPr txBox="1">
            <a:spLocks noChangeArrowheads="1"/>
          </p:cNvSpPr>
          <p:nvPr/>
        </p:nvSpPr>
        <p:spPr bwMode="auto">
          <a:xfrm>
            <a:off x="2820988" y="4964114"/>
            <a:ext cx="4729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b="1" dirty="0"/>
              <a:t>TYPE “A” ACTIONS: IMPROVE LEGAL AND INSTITUTIONAL FRAMEWORK</a:t>
            </a:r>
            <a:endParaRPr lang="es-CO" sz="1200" dirty="0"/>
          </a:p>
        </p:txBody>
      </p:sp>
      <p:sp>
        <p:nvSpPr>
          <p:cNvPr id="32784" name="20 CuadroTexto"/>
          <p:cNvSpPr txBox="1">
            <a:spLocks noChangeArrowheads="1"/>
          </p:cNvSpPr>
          <p:nvPr/>
        </p:nvSpPr>
        <p:spPr bwMode="auto">
          <a:xfrm>
            <a:off x="2817813" y="5473701"/>
            <a:ext cx="27233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b="1" dirty="0"/>
              <a:t>TYPE “B” ACTIONS: BUILDING CAPACITY</a:t>
            </a:r>
          </a:p>
        </p:txBody>
      </p:sp>
      <p:sp>
        <p:nvSpPr>
          <p:cNvPr id="32785" name="21 CuadroTexto"/>
          <p:cNvSpPr txBox="1">
            <a:spLocks noChangeArrowheads="1"/>
          </p:cNvSpPr>
          <p:nvPr/>
        </p:nvSpPr>
        <p:spPr bwMode="auto">
          <a:xfrm>
            <a:off x="2817814" y="6049964"/>
            <a:ext cx="4407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b="1" dirty="0"/>
              <a:t>TYPE “C” ACTIONS: PRACTICAL INITIATIVES, ACTIONS IN THE FIELD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283" y="500043"/>
            <a:ext cx="5216599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905" y="535627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80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428605"/>
            <a:ext cx="8634412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81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285729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89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000108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46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524000" y="1"/>
            <a:ext cx="9144000" cy="1412875"/>
          </a:xfrm>
          <a:prstGeom prst="rect">
            <a:avLst/>
          </a:prstGeom>
          <a:solidFill>
            <a:schemeClr val="bg2">
              <a:lumMod val="2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9699" name="19 CuadroTexto"/>
          <p:cNvSpPr txBox="1">
            <a:spLocks noChangeArrowheads="1"/>
          </p:cNvSpPr>
          <p:nvPr/>
        </p:nvSpPr>
        <p:spPr bwMode="auto">
          <a:xfrm>
            <a:off x="5232400" y="-33338"/>
            <a:ext cx="5435600" cy="11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Calibri" pitchFamily="34" charset="0"/>
              </a:rPr>
              <a:t>CLME+ </a:t>
            </a:r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SAP:</a:t>
            </a:r>
          </a:p>
          <a:p>
            <a:pPr algn="ctr">
              <a:lnSpc>
                <a:spcPts val="2500"/>
              </a:lnSpc>
            </a:pP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3 </a:t>
            </a:r>
            <a:r>
              <a:rPr lang="es-CO" sz="2400" b="1" dirty="0" err="1">
                <a:solidFill>
                  <a:schemeClr val="bg1"/>
                </a:solidFill>
                <a:latin typeface="Calibri" pitchFamily="34" charset="0"/>
              </a:rPr>
              <a:t>Fishery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sz="2400" b="1" dirty="0" err="1">
                <a:solidFill>
                  <a:schemeClr val="bg1"/>
                </a:solidFill>
                <a:latin typeface="Calibri" pitchFamily="34" charset="0"/>
              </a:rPr>
              <a:t>Ecosystems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sz="2400" b="1" dirty="0" err="1">
                <a:solidFill>
                  <a:schemeClr val="bg1"/>
                </a:solidFill>
                <a:latin typeface="Calibri" pitchFamily="34" charset="0"/>
              </a:rPr>
              <a:t>Strategies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es-CO" sz="2000" b="1" dirty="0">
                <a:solidFill>
                  <a:schemeClr val="bg1"/>
                </a:solidFill>
                <a:latin typeface="Calibri" pitchFamily="34" charset="0"/>
              </a:rPr>
              <a:t>+4  sub-</a:t>
            </a:r>
            <a:r>
              <a:rPr lang="es-CO" sz="2000" b="1" dirty="0" err="1">
                <a:solidFill>
                  <a:schemeClr val="bg1"/>
                </a:solidFill>
                <a:latin typeface="Calibri" pitchFamily="34" charset="0"/>
              </a:rPr>
              <a:t>strategies</a:t>
            </a:r>
            <a:r>
              <a:rPr lang="es-CO" sz="2000" b="1" dirty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s-CO" sz="2000" b="1" dirty="0" err="1">
                <a:solidFill>
                  <a:schemeClr val="bg1"/>
                </a:solidFill>
                <a:latin typeface="Calibri" pitchFamily="34" charset="0"/>
              </a:rPr>
              <a:t>key</a:t>
            </a:r>
            <a:r>
              <a:rPr lang="es-CO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Calibri" pitchFamily="34" charset="0"/>
              </a:rPr>
              <a:t>fisheries</a:t>
            </a:r>
            <a:endParaRPr lang="es-CO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9700" name="Picture 12" descr="logo CLME gra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39" y="19051"/>
            <a:ext cx="36210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03388" y="2133601"/>
            <a:ext cx="2736850" cy="24006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 b="1" dirty="0">
                <a:solidFill>
                  <a:schemeClr val="bg1"/>
                </a:solidFill>
              </a:rPr>
              <a:t>“S4” – </a:t>
            </a:r>
            <a:r>
              <a:rPr lang="es-CO" sz="2800" b="1" dirty="0" err="1">
                <a:solidFill>
                  <a:schemeClr val="bg1"/>
                </a:solidFill>
              </a:rPr>
              <a:t>Strategy</a:t>
            </a:r>
            <a:r>
              <a:rPr lang="es-CO" sz="2800" b="1" dirty="0">
                <a:solidFill>
                  <a:schemeClr val="bg1"/>
                </a:solidFill>
              </a:rPr>
              <a:t> 4</a:t>
            </a:r>
          </a:p>
          <a:p>
            <a:pPr algn="ctr">
              <a:defRPr/>
            </a:pPr>
            <a:endParaRPr lang="es-CO" sz="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2000" dirty="0" err="1">
                <a:solidFill>
                  <a:schemeClr val="bg1"/>
                </a:solidFill>
              </a:rPr>
              <a:t>Enhance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the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governance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arrangements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for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ecosystem-based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management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for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REEFS AND ASSOCIATED ECOSYSTEMS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56139" y="2136776"/>
            <a:ext cx="2879725" cy="27392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 b="1" dirty="0">
                <a:solidFill>
                  <a:schemeClr val="bg1"/>
                </a:solidFill>
              </a:rPr>
              <a:t>“S5”-</a:t>
            </a:r>
            <a:r>
              <a:rPr lang="es-CO" sz="2800" b="1" dirty="0" err="1">
                <a:solidFill>
                  <a:schemeClr val="bg1"/>
                </a:solidFill>
              </a:rPr>
              <a:t>Strategy</a:t>
            </a:r>
            <a:r>
              <a:rPr lang="es-CO" sz="2800" b="1" dirty="0">
                <a:solidFill>
                  <a:schemeClr val="bg1"/>
                </a:solidFill>
              </a:rPr>
              <a:t> 5</a:t>
            </a:r>
            <a:endParaRPr lang="es-CO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CO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CO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CO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2000" dirty="0" err="1">
                <a:solidFill>
                  <a:schemeClr val="bg1"/>
                </a:solidFill>
              </a:rPr>
              <a:t>Enhance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the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governance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arrangements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for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implementing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an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ecosystem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approach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for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PELAGIC FISHERIES</a:t>
            </a:r>
          </a:p>
          <a:p>
            <a:pPr algn="ctr">
              <a:defRPr/>
            </a:pPr>
            <a:endParaRPr lang="es-CO" sz="2000" dirty="0">
              <a:solidFill>
                <a:srgbClr val="FFFF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751763" y="2133601"/>
            <a:ext cx="2665412" cy="298543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b="1" dirty="0">
                <a:solidFill>
                  <a:schemeClr val="bg1"/>
                </a:solidFill>
              </a:rPr>
              <a:t>“S6” - </a:t>
            </a:r>
            <a:r>
              <a:rPr lang="es-CO" sz="2400" b="1" dirty="0" err="1">
                <a:solidFill>
                  <a:schemeClr val="bg1"/>
                </a:solidFill>
              </a:rPr>
              <a:t>Strategy</a:t>
            </a:r>
            <a:r>
              <a:rPr lang="es-CO" sz="2400" b="1" dirty="0">
                <a:solidFill>
                  <a:schemeClr val="bg1"/>
                </a:solidFill>
              </a:rPr>
              <a:t> 6</a:t>
            </a:r>
          </a:p>
          <a:p>
            <a:pPr algn="ctr">
              <a:defRPr/>
            </a:pPr>
            <a:endParaRPr lang="es-CO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CO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CO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2000" dirty="0" err="1">
                <a:solidFill>
                  <a:schemeClr val="bg1"/>
                </a:solidFill>
              </a:rPr>
              <a:t>Establish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governance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arrangements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for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implementing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ecosystem-based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management</a:t>
            </a:r>
            <a:r>
              <a:rPr lang="es-ES" sz="2000" dirty="0">
                <a:solidFill>
                  <a:schemeClr val="bg1"/>
                </a:solidFill>
              </a:rPr>
              <a:t> of </a:t>
            </a:r>
            <a:r>
              <a:rPr lang="es-ES" sz="2000" dirty="0" err="1">
                <a:solidFill>
                  <a:schemeClr val="bg1"/>
                </a:solidFill>
              </a:rPr>
              <a:t>the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GUIANAS-BRAZIL CONTINENTAL SHELF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38282" y="5429264"/>
            <a:ext cx="273685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O" sz="2000" b="1" dirty="0">
                <a:solidFill>
                  <a:schemeClr val="bg1"/>
                </a:solidFill>
              </a:rPr>
              <a:t>S4a </a:t>
            </a:r>
            <a:r>
              <a:rPr lang="es-CO" sz="2000" b="1" dirty="0" err="1">
                <a:solidFill>
                  <a:schemeClr val="bg1"/>
                </a:solidFill>
              </a:rPr>
              <a:t>Lobster</a:t>
            </a:r>
            <a:endParaRPr lang="es-CO" sz="2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O" sz="2000" b="1" dirty="0">
                <a:solidFill>
                  <a:schemeClr val="bg1"/>
                </a:solidFill>
              </a:rPr>
              <a:t>S4b </a:t>
            </a:r>
            <a:r>
              <a:rPr lang="es-CO" sz="2000" b="1" dirty="0" err="1">
                <a:solidFill>
                  <a:schemeClr val="bg1"/>
                </a:solidFill>
              </a:rPr>
              <a:t>Conch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45025" y="5410201"/>
            <a:ext cx="2890838" cy="7080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O" sz="2000" b="1" dirty="0">
                <a:solidFill>
                  <a:schemeClr val="bg1"/>
                </a:solidFill>
              </a:rPr>
              <a:t> S5a </a:t>
            </a:r>
            <a:r>
              <a:rPr lang="es-CO" sz="2000" b="1" dirty="0" err="1">
                <a:solidFill>
                  <a:schemeClr val="bg1"/>
                </a:solidFill>
              </a:rPr>
              <a:t>Flyingfish</a:t>
            </a:r>
            <a:endParaRPr lang="es-CO" sz="2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O" sz="2000" b="1" dirty="0">
                <a:solidFill>
                  <a:schemeClr val="bg1"/>
                </a:solidFill>
              </a:rPr>
              <a:t> S5b </a:t>
            </a:r>
            <a:r>
              <a:rPr lang="es-CO" sz="2000" b="1" dirty="0" err="1">
                <a:solidFill>
                  <a:schemeClr val="bg1"/>
                </a:solidFill>
              </a:rPr>
              <a:t>Large</a:t>
            </a:r>
            <a:r>
              <a:rPr lang="es-CO" sz="2000" b="1" dirty="0">
                <a:solidFill>
                  <a:schemeClr val="bg1"/>
                </a:solidFill>
              </a:rPr>
              <a:t> </a:t>
            </a:r>
            <a:r>
              <a:rPr lang="es-CO" sz="2000" b="1" dirty="0" err="1">
                <a:solidFill>
                  <a:schemeClr val="bg1"/>
                </a:solidFill>
              </a:rPr>
              <a:t>Pelagics</a:t>
            </a:r>
            <a:endParaRPr lang="es-CO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642919"/>
            <a:ext cx="8286808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62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663" y="1988840"/>
            <a:ext cx="88668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1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0" y="1214422"/>
            <a:ext cx="79296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29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466" y="857232"/>
            <a:ext cx="79210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10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86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CLME+ SAP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026"/>
            <a:ext cx="10515600" cy="47088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Road-map </a:t>
            </a:r>
            <a:r>
              <a:rPr lang="en-US" dirty="0" smtClean="0"/>
              <a:t>towards </a:t>
            </a:r>
            <a:r>
              <a:rPr lang="en-US" b="1" dirty="0" smtClean="0"/>
              <a:t>sustainable living marine resources management </a:t>
            </a:r>
            <a:r>
              <a:rPr lang="en-US" dirty="0" smtClean="0"/>
              <a:t>through </a:t>
            </a:r>
            <a:r>
              <a:rPr lang="en-US" b="1" dirty="0" smtClean="0"/>
              <a:t>strengthened </a:t>
            </a:r>
            <a:r>
              <a:rPr lang="en-US" dirty="0" smtClean="0"/>
              <a:t>and </a:t>
            </a:r>
            <a:r>
              <a:rPr lang="en-US" b="1" dirty="0" smtClean="0"/>
              <a:t>consolidated regional cooperation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Combines actions for </a:t>
            </a:r>
            <a:r>
              <a:rPr lang="en-US" b="1" dirty="0" smtClean="0"/>
              <a:t>structural change </a:t>
            </a:r>
            <a:r>
              <a:rPr lang="en-US" dirty="0" smtClean="0"/>
              <a:t>with </a:t>
            </a:r>
            <a:r>
              <a:rPr lang="en-US" b="1" dirty="0" smtClean="0"/>
              <a:t>capacity building</a:t>
            </a:r>
            <a:r>
              <a:rPr lang="en-US" dirty="0" smtClean="0"/>
              <a:t> at the regional and national levels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Addresses </a:t>
            </a:r>
            <a:r>
              <a:rPr lang="en-US" dirty="0"/>
              <a:t>the </a:t>
            </a:r>
            <a:r>
              <a:rPr lang="en-US" b="1" dirty="0"/>
              <a:t>root causes</a:t>
            </a:r>
            <a:r>
              <a:rPr lang="en-US" dirty="0"/>
              <a:t> of the </a:t>
            </a:r>
            <a:r>
              <a:rPr lang="en-US" b="1" dirty="0"/>
              <a:t>environmental degradation</a:t>
            </a:r>
            <a:r>
              <a:rPr lang="en-US" dirty="0"/>
              <a:t> that affects the coral reef, continental shelf and pelagic ecosystems of the CLME+ </a:t>
            </a:r>
            <a:r>
              <a:rPr lang="en-US" dirty="0" smtClean="0"/>
              <a:t>region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Seeks to </a:t>
            </a:r>
            <a:r>
              <a:rPr lang="en-US" b="1" dirty="0" smtClean="0"/>
              <a:t>strengthen existing organizations</a:t>
            </a:r>
            <a:r>
              <a:rPr lang="en-US" dirty="0" smtClean="0"/>
              <a:t> responsible for the </a:t>
            </a:r>
            <a:r>
              <a:rPr lang="en-US" b="1" dirty="0" smtClean="0"/>
              <a:t>management</a:t>
            </a:r>
            <a:r>
              <a:rPr lang="en-US" dirty="0" smtClean="0"/>
              <a:t> of shared living marine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1" y="642918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9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1071546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87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142852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17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85737"/>
            <a:ext cx="11134725" cy="648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0881" y="5590904"/>
            <a:ext cx="384048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As of March 2014, 31 ministers in 22 countries had endorsed the CLME+ SAP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6" y="0"/>
            <a:ext cx="97102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818" y="322694"/>
            <a:ext cx="663746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SAP SIGNED BY AT LEAST 1 MINISTER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41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6" y="0"/>
            <a:ext cx="97102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8818" y="322694"/>
            <a:ext cx="663746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SAP SIGNED BY MINISTER of ENVIRONMENT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6" y="0"/>
            <a:ext cx="97102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8818" y="322694"/>
            <a:ext cx="663746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SAP SIGNED BY MINISTER of FISHERIES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06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CLME+ SAP Endorsements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0167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CLME + Region</a:t>
            </a:r>
          </a:p>
          <a:p>
            <a:pPr lvl="1"/>
            <a:r>
              <a:rPr lang="en-US" sz="2800" dirty="0"/>
              <a:t>26 Independent States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18 overseas/associated </a:t>
            </a:r>
            <a:r>
              <a:rPr lang="en-US" sz="2800" dirty="0" smtClean="0">
                <a:solidFill>
                  <a:srgbClr val="0070C0"/>
                </a:solidFill>
              </a:rPr>
              <a:t>territories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b="1" dirty="0"/>
              <a:t>CLME+ SAP endorsements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22 </a:t>
            </a:r>
            <a:r>
              <a:rPr lang="en-US" sz="2800" dirty="0" smtClean="0">
                <a:solidFill>
                  <a:srgbClr val="0070C0"/>
                </a:solidFill>
              </a:rPr>
              <a:t>Independent </a:t>
            </a:r>
            <a:r>
              <a:rPr lang="en-US" sz="2800" dirty="0">
                <a:solidFill>
                  <a:srgbClr val="0070C0"/>
                </a:solidFill>
              </a:rPr>
              <a:t>States</a:t>
            </a:r>
          </a:p>
          <a:p>
            <a:pPr lvl="2"/>
            <a:r>
              <a:rPr lang="en-US" sz="2800" dirty="0"/>
              <a:t>21 GEF Eligible countries</a:t>
            </a:r>
          </a:p>
          <a:p>
            <a:pPr lvl="2"/>
            <a:r>
              <a:rPr lang="en-US" sz="2800" dirty="0"/>
              <a:t>1 non GEF Eligible country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30888" y="1652953"/>
            <a:ext cx="4422912" cy="2733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Additional endorsement of CLME+ SAP is required for it to become truly a regionally supported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rogramme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5733" y="4858378"/>
            <a:ext cx="321044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ACTION REQUIRED</a:t>
            </a:r>
          </a:p>
          <a:p>
            <a:pPr algn="ctr"/>
            <a:r>
              <a:rPr lang="es-CO" sz="2000" dirty="0" smtClean="0"/>
              <a:t>MEETING DECISION SOUGHT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1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5299" name="12 CuadroTexto"/>
          <p:cNvSpPr txBox="1">
            <a:spLocks noChangeArrowheads="1"/>
          </p:cNvSpPr>
          <p:nvPr/>
        </p:nvSpPr>
        <p:spPr bwMode="auto">
          <a:xfrm>
            <a:off x="1969435" y="-15875"/>
            <a:ext cx="80864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s-CO" sz="5400" b="1" dirty="0" err="1">
                <a:solidFill>
                  <a:schemeClr val="bg1"/>
                </a:solidFill>
              </a:rPr>
              <a:t>Thank</a:t>
            </a:r>
            <a:r>
              <a:rPr lang="es-CO" sz="5400" b="1" dirty="0">
                <a:solidFill>
                  <a:schemeClr val="bg1"/>
                </a:solidFill>
              </a:rPr>
              <a:t> </a:t>
            </a:r>
            <a:r>
              <a:rPr lang="es-CO" sz="5400" b="1" dirty="0" err="1">
                <a:solidFill>
                  <a:schemeClr val="bg1"/>
                </a:solidFill>
              </a:rPr>
              <a:t>you</a:t>
            </a:r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n-US" sz="4400" u="sng" dirty="0">
                <a:hlinkClick r:id="rId3"/>
              </a:rPr>
              <a:t>http://clmeproject.wordpress.com</a:t>
            </a:r>
            <a:endParaRPr lang="es-CO" sz="4400" b="1" dirty="0">
              <a:solidFill>
                <a:schemeClr val="bg1"/>
              </a:solidFill>
            </a:endParaRPr>
          </a:p>
          <a:p>
            <a:pPr algn="ctr"/>
            <a:endParaRPr lang="es-CO" sz="4400" b="1" dirty="0">
              <a:solidFill>
                <a:schemeClr val="bg1"/>
              </a:solidFill>
            </a:endParaRPr>
          </a:p>
          <a:p>
            <a:pPr algn="ctr"/>
            <a:r>
              <a:rPr lang="es-CO" b="1" dirty="0" smtClean="0">
                <a:solidFill>
                  <a:schemeClr val="bg1"/>
                </a:solidFill>
              </a:rPr>
              <a:t>CLME+ </a:t>
            </a:r>
            <a:r>
              <a:rPr lang="es-CO" b="1" dirty="0">
                <a:solidFill>
                  <a:schemeClr val="bg1"/>
                </a:solidFill>
              </a:rPr>
              <a:t>Project </a:t>
            </a:r>
            <a:r>
              <a:rPr lang="es-CO" b="1" dirty="0" err="1">
                <a:solidFill>
                  <a:schemeClr val="bg1"/>
                </a:solidFill>
              </a:rPr>
              <a:t>Coordination</a:t>
            </a:r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err="1">
                <a:solidFill>
                  <a:schemeClr val="bg1"/>
                </a:solidFill>
              </a:rPr>
              <a:t>Unit</a:t>
            </a:r>
            <a:endParaRPr lang="es-CO" b="1" dirty="0">
              <a:solidFill>
                <a:schemeClr val="bg1"/>
              </a:solidFill>
            </a:endParaRPr>
          </a:p>
          <a:p>
            <a:pPr algn="ctr"/>
            <a:r>
              <a:rPr lang="es-CO" dirty="0">
                <a:solidFill>
                  <a:schemeClr val="bg1"/>
                </a:solidFill>
              </a:rPr>
              <a:t>Cartagena, Colombia</a:t>
            </a:r>
          </a:p>
          <a:p>
            <a:pPr algn="ctr"/>
            <a:r>
              <a:rPr lang="es-CO" dirty="0">
                <a:solidFill>
                  <a:schemeClr val="bg1"/>
                </a:solidFill>
              </a:rPr>
              <a:t>(57) (5) 664 </a:t>
            </a:r>
            <a:r>
              <a:rPr lang="es-CO" dirty="0" smtClean="0">
                <a:solidFill>
                  <a:schemeClr val="bg1"/>
                </a:solidFill>
              </a:rPr>
              <a:t>88 82</a:t>
            </a:r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</a:rPr>
              <a:t>info@clmeproject.org</a:t>
            </a:r>
          </a:p>
        </p:txBody>
      </p:sp>
    </p:spTree>
    <p:extLst>
      <p:ext uri="{BB962C8B-B14F-4D97-AF65-F5344CB8AC3E}">
        <p14:creationId xmlns:p14="http://schemas.microsoft.com/office/powerpoint/2010/main" val="3304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326" y="1"/>
            <a:ext cx="5400675" cy="1357313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s-CO" dirty="0" smtClean="0">
                <a:solidFill>
                  <a:schemeClr val="bg1"/>
                </a:solidFill>
              </a:rPr>
              <a:t>CLME+ SAP </a:t>
            </a:r>
            <a:r>
              <a:rPr lang="es-CO" dirty="0" err="1" smtClean="0">
                <a:solidFill>
                  <a:schemeClr val="bg1"/>
                </a:solidFill>
              </a:rPr>
              <a:t>Development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 err="1" smtClean="0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81188" y="2428874"/>
            <a:ext cx="8301198" cy="4336135"/>
          </a:xfrm>
        </p:spPr>
        <p:txBody>
          <a:bodyPr rtlCol="0">
            <a:normAutofit fontScale="77500" lnSpcReduction="20000"/>
          </a:bodyPr>
          <a:lstStyle/>
          <a:p>
            <a:r>
              <a:rPr lang="en-US" dirty="0" smtClean="0"/>
              <a:t>TORs for SAP Development Process developed and shared with CLME SCM Members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CLME</a:t>
            </a:r>
            <a:r>
              <a:rPr lang="en-US" dirty="0"/>
              <a:t>+ SAP developed through a consultative process</a:t>
            </a:r>
          </a:p>
          <a:p>
            <a:pPr lvl="1"/>
            <a:r>
              <a:rPr lang="en-US" dirty="0"/>
              <a:t>Meetings of SAP Core Development Team (CDT)</a:t>
            </a:r>
          </a:p>
          <a:p>
            <a:pPr lvl="1"/>
            <a:r>
              <a:rPr lang="en-US" dirty="0"/>
              <a:t>Review of drafts by SAP Formulation &amp; Endorsement </a:t>
            </a:r>
            <a:r>
              <a:rPr lang="en-US" dirty="0" smtClean="0"/>
              <a:t>Support Team </a:t>
            </a:r>
            <a:r>
              <a:rPr lang="en-US" dirty="0"/>
              <a:t>(FEST)</a:t>
            </a:r>
          </a:p>
          <a:p>
            <a:pPr lvl="1"/>
            <a:r>
              <a:rPr lang="en-US" dirty="0"/>
              <a:t>Review and discussion of CLME+ SAP draft with National Focal Points </a:t>
            </a:r>
          </a:p>
          <a:p>
            <a:pPr marL="0" indent="0">
              <a:buNone/>
              <a:defRPr/>
            </a:pPr>
            <a:endParaRPr lang="es-CO" dirty="0" smtClean="0"/>
          </a:p>
          <a:p>
            <a:pPr>
              <a:defRPr/>
            </a:pPr>
            <a:r>
              <a:rPr lang="es-CO" dirty="0" err="1" smtClean="0"/>
              <a:t>All</a:t>
            </a:r>
            <a:r>
              <a:rPr lang="es-CO" dirty="0" smtClean="0"/>
              <a:t> </a:t>
            </a:r>
            <a:r>
              <a:rPr lang="es-CO" dirty="0" err="1" smtClean="0"/>
              <a:t>efforts</a:t>
            </a:r>
            <a:r>
              <a:rPr lang="es-CO" dirty="0" smtClean="0"/>
              <a:t> </a:t>
            </a:r>
            <a:r>
              <a:rPr lang="es-CO" dirty="0" err="1" smtClean="0"/>
              <a:t>undertaken</a:t>
            </a:r>
            <a:r>
              <a:rPr lang="es-CO" dirty="0" smtClean="0"/>
              <a:t> to </a:t>
            </a:r>
            <a:r>
              <a:rPr lang="es-CO" dirty="0" err="1" smtClean="0"/>
              <a:t>ensure</a:t>
            </a:r>
            <a:r>
              <a:rPr lang="es-CO" dirty="0" smtClean="0"/>
              <a:t> </a:t>
            </a:r>
            <a:r>
              <a:rPr lang="es-CO" dirty="0" err="1" smtClean="0"/>
              <a:t>opportunities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wide</a:t>
            </a:r>
            <a:r>
              <a:rPr lang="es-CO" dirty="0" smtClean="0"/>
              <a:t> </a:t>
            </a:r>
            <a:r>
              <a:rPr lang="es-CO" dirty="0" err="1" smtClean="0"/>
              <a:t>consultation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stakeholders</a:t>
            </a:r>
            <a:r>
              <a:rPr lang="es-CO" dirty="0" smtClean="0"/>
              <a:t> and </a:t>
            </a:r>
            <a:r>
              <a:rPr lang="es-CO" dirty="0" err="1" smtClean="0"/>
              <a:t>partners</a:t>
            </a:r>
            <a:r>
              <a:rPr lang="es-CO" dirty="0" smtClean="0"/>
              <a:t> </a:t>
            </a:r>
            <a:r>
              <a:rPr lang="es-CO" dirty="0" err="1" smtClean="0"/>
              <a:t>during</a:t>
            </a:r>
            <a:r>
              <a:rPr lang="es-CO" dirty="0" smtClean="0"/>
              <a:t> SAP </a:t>
            </a:r>
            <a:r>
              <a:rPr lang="es-CO" dirty="0" err="1" smtClean="0"/>
              <a:t>development</a:t>
            </a:r>
            <a:endParaRPr lang="es-CO" dirty="0" smtClean="0"/>
          </a:p>
          <a:p>
            <a:pPr marL="0" indent="0">
              <a:buNone/>
              <a:defRPr/>
            </a:pPr>
            <a:endParaRPr lang="es-CO" dirty="0" smtClean="0"/>
          </a:p>
          <a:p>
            <a:pPr>
              <a:defRPr/>
            </a:pPr>
            <a:r>
              <a:rPr lang="es-CO" dirty="0" err="1" smtClean="0"/>
              <a:t>Opportunities</a:t>
            </a:r>
            <a:r>
              <a:rPr lang="es-CO" dirty="0" smtClean="0"/>
              <a:t> </a:t>
            </a:r>
            <a:r>
              <a:rPr lang="es-CO" dirty="0" err="1" smtClean="0"/>
              <a:t>were</a:t>
            </a:r>
            <a:r>
              <a:rPr lang="es-CO" dirty="0" smtClean="0"/>
              <a:t> </a:t>
            </a:r>
            <a:r>
              <a:rPr lang="es-CO" dirty="0" err="1" smtClean="0"/>
              <a:t>created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provide</a:t>
            </a:r>
            <a:r>
              <a:rPr lang="es-CO" dirty="0" smtClean="0"/>
              <a:t> input </a:t>
            </a:r>
            <a:r>
              <a:rPr lang="es-CO" dirty="0" err="1" smtClean="0"/>
              <a:t>into</a:t>
            </a:r>
            <a:r>
              <a:rPr lang="es-CO" dirty="0" smtClean="0"/>
              <a:t> a </a:t>
            </a:r>
            <a:r>
              <a:rPr lang="es-CO" dirty="0" err="1" smtClean="0"/>
              <a:t>number</a:t>
            </a:r>
            <a:r>
              <a:rPr lang="es-CO" dirty="0" smtClean="0"/>
              <a:t> of </a:t>
            </a:r>
            <a:r>
              <a:rPr lang="es-CO" dirty="0" err="1" smtClean="0"/>
              <a:t>components</a:t>
            </a:r>
            <a:r>
              <a:rPr lang="es-CO" dirty="0" smtClean="0"/>
              <a:t> of the SAP</a:t>
            </a:r>
            <a:endParaRPr lang="en-US" dirty="0"/>
          </a:p>
        </p:txBody>
      </p:sp>
      <p:pic>
        <p:nvPicPr>
          <p:cNvPr id="26628" name="Picture 12" descr="logo CLME gr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6210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66938" y="1500188"/>
            <a:ext cx="792956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rgbClr val="FFC000"/>
                </a:solidFill>
              </a:rPr>
              <a:t>BROAD CONSULTATION 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PC\AppData\Local\Microsoft\Windows\Temporary Internet Files\Content.IE5\P47Q083B\MC9003110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1" y="1619251"/>
            <a:ext cx="34575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689100" y="2501900"/>
            <a:ext cx="26289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TRANSBOUNDARY DIAGNOSTIC </a:t>
            </a:r>
            <a:r>
              <a:rPr lang="es-CO" dirty="0" smtClean="0"/>
              <a:t>ANALYSES (</a:t>
            </a:r>
            <a:r>
              <a:rPr lang="es-CO" dirty="0" err="1" smtClean="0"/>
              <a:t>TDAs</a:t>
            </a:r>
            <a:r>
              <a:rPr lang="es-CO" dirty="0" smtClean="0"/>
              <a:t>)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2927351" y="1125538"/>
            <a:ext cx="2627313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PILOT PROJECTS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32176" y="1854200"/>
            <a:ext cx="2627313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CASE STUDIES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40013" y="3644900"/>
            <a:ext cx="26273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GOVERNANCE ANALYSIS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25812" y="4643447"/>
            <a:ext cx="26273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IMS-REMP</a:t>
            </a:r>
          </a:p>
          <a:p>
            <a:pPr algn="ctr">
              <a:defRPr/>
            </a:pPr>
            <a:r>
              <a:rPr lang="es-CO" dirty="0"/>
              <a:t>PROTOTYPE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391400" y="2051051"/>
            <a:ext cx="273685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9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dirty="0" smtClean="0"/>
              <a:t>“</a:t>
            </a:r>
            <a:r>
              <a:rPr lang="es-CO" sz="2400" dirty="0"/>
              <a:t>UMBRELLA</a:t>
            </a:r>
            <a:r>
              <a:rPr lang="es-CO" sz="2400" dirty="0" smtClean="0"/>
              <a:t>” SAP</a:t>
            </a:r>
            <a:endParaRPr lang="es-CO" sz="2400" dirty="0"/>
          </a:p>
        </p:txBody>
      </p:sp>
      <p:sp>
        <p:nvSpPr>
          <p:cNvPr id="10" name="9 Elipse"/>
          <p:cNvSpPr/>
          <p:nvPr/>
        </p:nvSpPr>
        <p:spPr>
          <a:xfrm>
            <a:off x="7248526" y="3078163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6888163" y="350996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7464426" y="350996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7967663" y="2933701"/>
            <a:ext cx="215900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7608889" y="4014788"/>
            <a:ext cx="3587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7248525" y="3941763"/>
            <a:ext cx="2159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8759826" y="3149601"/>
            <a:ext cx="360363" cy="3603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7" name="16 Elipse"/>
          <p:cNvSpPr/>
          <p:nvPr/>
        </p:nvSpPr>
        <p:spPr>
          <a:xfrm>
            <a:off x="9264650" y="3725863"/>
            <a:ext cx="215900" cy="215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8" name="17 Elipse"/>
          <p:cNvSpPr/>
          <p:nvPr/>
        </p:nvSpPr>
        <p:spPr>
          <a:xfrm>
            <a:off x="8832851" y="4591051"/>
            <a:ext cx="358775" cy="3587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9" name="18 Elipse"/>
          <p:cNvSpPr/>
          <p:nvPr/>
        </p:nvSpPr>
        <p:spPr>
          <a:xfrm>
            <a:off x="9191626" y="4230689"/>
            <a:ext cx="288925" cy="2873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0" name="19 Elipse"/>
          <p:cNvSpPr/>
          <p:nvPr/>
        </p:nvSpPr>
        <p:spPr>
          <a:xfrm>
            <a:off x="8183563" y="4591051"/>
            <a:ext cx="360362" cy="3587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1" name="20 Elipse"/>
          <p:cNvSpPr/>
          <p:nvPr/>
        </p:nvSpPr>
        <p:spPr>
          <a:xfrm>
            <a:off x="9696451" y="3870326"/>
            <a:ext cx="360363" cy="3603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2" name="21 Flecha derecha"/>
          <p:cNvSpPr/>
          <p:nvPr/>
        </p:nvSpPr>
        <p:spPr>
          <a:xfrm rot="2051982">
            <a:off x="6240463" y="2214564"/>
            <a:ext cx="576262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3" name="22 Flecha derecha"/>
          <p:cNvSpPr/>
          <p:nvPr/>
        </p:nvSpPr>
        <p:spPr>
          <a:xfrm>
            <a:off x="4686300" y="2714626"/>
            <a:ext cx="1481138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4" name="23 Flecha derecha"/>
          <p:cNvSpPr/>
          <p:nvPr/>
        </p:nvSpPr>
        <p:spPr>
          <a:xfrm rot="2051982">
            <a:off x="5838826" y="1414464"/>
            <a:ext cx="5762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5" name="24 Flecha derecha"/>
          <p:cNvSpPr/>
          <p:nvPr/>
        </p:nvSpPr>
        <p:spPr>
          <a:xfrm rot="19814534">
            <a:off x="5842001" y="3706814"/>
            <a:ext cx="576263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6" name="25 Flecha derecha"/>
          <p:cNvSpPr/>
          <p:nvPr/>
        </p:nvSpPr>
        <p:spPr>
          <a:xfrm rot="19237057">
            <a:off x="6049963" y="4583114"/>
            <a:ext cx="576262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170" name="10 Imagen" descr="GEF_logo_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164" y="3429001"/>
            <a:ext cx="8016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Elipse"/>
          <p:cNvSpPr/>
          <p:nvPr/>
        </p:nvSpPr>
        <p:spPr>
          <a:xfrm>
            <a:off x="1703388" y="611981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9" name="28 Elipse"/>
          <p:cNvSpPr/>
          <p:nvPr/>
        </p:nvSpPr>
        <p:spPr>
          <a:xfrm>
            <a:off x="4673601" y="6119813"/>
            <a:ext cx="360363" cy="3603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173" name="10 Imagen" descr="GEF_logo_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264" y="5919788"/>
            <a:ext cx="80168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" name="30 CuadroTexto"/>
          <p:cNvSpPr txBox="1">
            <a:spLocks noChangeArrowheads="1"/>
          </p:cNvSpPr>
          <p:nvPr/>
        </p:nvSpPr>
        <p:spPr bwMode="auto">
          <a:xfrm>
            <a:off x="2208213" y="6119813"/>
            <a:ext cx="170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dirty="0" err="1"/>
              <a:t>Exisitng</a:t>
            </a:r>
            <a:r>
              <a:rPr lang="es-CO" dirty="0"/>
              <a:t> </a:t>
            </a:r>
            <a:r>
              <a:rPr lang="es-CO" dirty="0" err="1"/>
              <a:t>Projects</a:t>
            </a:r>
            <a:endParaRPr lang="es-CO" dirty="0"/>
          </a:p>
        </p:txBody>
      </p:sp>
      <p:sp>
        <p:nvSpPr>
          <p:cNvPr id="6175" name="32 CuadroTexto"/>
          <p:cNvSpPr txBox="1">
            <a:spLocks noChangeArrowheads="1"/>
          </p:cNvSpPr>
          <p:nvPr/>
        </p:nvSpPr>
        <p:spPr bwMode="auto">
          <a:xfrm>
            <a:off x="5078414" y="6107113"/>
            <a:ext cx="1417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dirty="0"/>
              <a:t>New </a:t>
            </a:r>
            <a:r>
              <a:rPr lang="es-CO" dirty="0" err="1"/>
              <a:t>Projects</a:t>
            </a:r>
            <a:endParaRPr lang="es-CO" dirty="0"/>
          </a:p>
        </p:txBody>
      </p:sp>
      <p:sp>
        <p:nvSpPr>
          <p:cNvPr id="6176" name="33 CuadroTexto"/>
          <p:cNvSpPr txBox="1">
            <a:spLocks noChangeArrowheads="1"/>
          </p:cNvSpPr>
          <p:nvPr/>
        </p:nvSpPr>
        <p:spPr bwMode="auto">
          <a:xfrm>
            <a:off x="7891464" y="5876926"/>
            <a:ext cx="23918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dirty="0" err="1"/>
              <a:t>Implementation</a:t>
            </a:r>
            <a:r>
              <a:rPr lang="es-CO" dirty="0"/>
              <a:t> of new</a:t>
            </a:r>
          </a:p>
          <a:p>
            <a:r>
              <a:rPr lang="es-CO" dirty="0"/>
              <a:t> </a:t>
            </a:r>
            <a:r>
              <a:rPr lang="es-CO" dirty="0" err="1"/>
              <a:t>projects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SAP</a:t>
            </a:r>
          </a:p>
          <a:p>
            <a:r>
              <a:rPr lang="es-CO" dirty="0" err="1"/>
              <a:t>supported</a:t>
            </a:r>
            <a:r>
              <a:rPr lang="es-CO" dirty="0"/>
              <a:t>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GEF</a:t>
            </a:r>
          </a:p>
          <a:p>
            <a:endParaRPr lang="es-CO" dirty="0"/>
          </a:p>
        </p:txBody>
      </p:sp>
      <p:cxnSp>
        <p:nvCxnSpPr>
          <p:cNvPr id="36" name="35 Conector recto"/>
          <p:cNvCxnSpPr/>
          <p:nvPr/>
        </p:nvCxnSpPr>
        <p:spPr>
          <a:xfrm>
            <a:off x="1524000" y="58054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1738283" y="142853"/>
            <a:ext cx="8785225" cy="76517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179" name="5 CuadroTexto"/>
          <p:cNvSpPr txBox="1">
            <a:spLocks noChangeArrowheads="1"/>
          </p:cNvSpPr>
          <p:nvPr/>
        </p:nvSpPr>
        <p:spPr bwMode="auto">
          <a:xfrm>
            <a:off x="1774826" y="131763"/>
            <a:ext cx="889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200" b="1" dirty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s-CO" sz="3200" b="1" dirty="0" smtClean="0">
                <a:solidFill>
                  <a:schemeClr val="accent4">
                    <a:lumMod val="50000"/>
                  </a:schemeClr>
                </a:solidFill>
              </a:rPr>
              <a:t>CLME+ “umbrela” SAP</a:t>
            </a:r>
            <a:endParaRPr lang="es-CO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36 Flecha derecha"/>
          <p:cNvSpPr/>
          <p:nvPr/>
        </p:nvSpPr>
        <p:spPr>
          <a:xfrm rot="10800000">
            <a:off x="2208213" y="5429251"/>
            <a:ext cx="576262" cy="2889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9" name="38 Flecha derecha"/>
          <p:cNvSpPr/>
          <p:nvPr/>
        </p:nvSpPr>
        <p:spPr>
          <a:xfrm>
            <a:off x="9167834" y="5429265"/>
            <a:ext cx="576262" cy="2889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0" name="39 CuadroTexto"/>
          <p:cNvSpPr txBox="1"/>
          <p:nvPr/>
        </p:nvSpPr>
        <p:spPr>
          <a:xfrm>
            <a:off x="3452794" y="5357826"/>
            <a:ext cx="550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PROJECT / PROGRAMME COORDINATION &amp; OVERSIGHT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57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8 CuadroTexto"/>
          <p:cNvSpPr txBox="1">
            <a:spLocks noChangeArrowheads="1"/>
          </p:cNvSpPr>
          <p:nvPr/>
        </p:nvSpPr>
        <p:spPr bwMode="auto">
          <a:xfrm>
            <a:off x="1524001" y="6093297"/>
            <a:ext cx="50006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The SAP </a:t>
            </a:r>
            <a:r>
              <a:rPr lang="en-US" sz="1200" dirty="0" smtClean="0"/>
              <a:t>will </a:t>
            </a:r>
            <a:r>
              <a:rPr lang="en-US" sz="1200" dirty="0"/>
              <a:t>be  implemented through a series of projects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414289" y="260350"/>
            <a:ext cx="2451697" cy="27084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2000" b="1" dirty="0"/>
              <a:t>STRATEGIC ACTION </a:t>
            </a:r>
          </a:p>
          <a:p>
            <a:pPr algn="ctr">
              <a:defRPr/>
            </a:pPr>
            <a:r>
              <a:rPr lang="es-CO" sz="2000" b="1" dirty="0"/>
              <a:t>PROGRAMME</a:t>
            </a:r>
          </a:p>
          <a:p>
            <a:pPr algn="ctr">
              <a:defRPr/>
            </a:pPr>
            <a:r>
              <a:rPr lang="es-CO" sz="2000" b="1" dirty="0"/>
              <a:t>DEVELOPMENT</a:t>
            </a:r>
          </a:p>
          <a:p>
            <a:pPr algn="ctr">
              <a:defRPr/>
            </a:pPr>
            <a:r>
              <a:rPr lang="es-CO" sz="2000" b="1" dirty="0"/>
              <a:t>(SAP):</a:t>
            </a:r>
          </a:p>
          <a:p>
            <a:pPr>
              <a:defRPr/>
            </a:pPr>
            <a:endParaRPr lang="es-CO" dirty="0"/>
          </a:p>
          <a:p>
            <a:pPr algn="ctr">
              <a:defRPr/>
            </a:pPr>
            <a:endParaRPr lang="es-CO" dirty="0"/>
          </a:p>
          <a:p>
            <a:pPr algn="ctr">
              <a:defRPr/>
            </a:pPr>
            <a:r>
              <a:rPr lang="es-CO" dirty="0"/>
              <a:t>FLOW CHART</a:t>
            </a:r>
          </a:p>
          <a:p>
            <a:pPr algn="ctr">
              <a:defRPr/>
            </a:pPr>
            <a:r>
              <a:rPr lang="es-CO" dirty="0"/>
              <a:t>AND</a:t>
            </a:r>
          </a:p>
          <a:p>
            <a:pPr algn="ctr">
              <a:defRPr/>
            </a:pPr>
            <a:r>
              <a:rPr lang="es-CO" dirty="0"/>
              <a:t>KEY CONCEPTS</a:t>
            </a:r>
          </a:p>
        </p:txBody>
      </p:sp>
      <p:sp>
        <p:nvSpPr>
          <p:cNvPr id="9221" name="4 CuadroTexto"/>
          <p:cNvSpPr txBox="1">
            <a:spLocks noChangeArrowheads="1"/>
          </p:cNvSpPr>
          <p:nvPr/>
        </p:nvSpPr>
        <p:spPr bwMode="auto">
          <a:xfrm>
            <a:off x="2927648" y="4194175"/>
            <a:ext cx="32397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CLME</a:t>
            </a:r>
            <a:r>
              <a:rPr lang="en-US" b="1" baseline="30000" dirty="0">
                <a:solidFill>
                  <a:srgbClr val="C00000"/>
                </a:solidFill>
              </a:rPr>
              <a:t>+</a:t>
            </a:r>
            <a:r>
              <a:rPr lang="en-US" b="1" dirty="0">
                <a:solidFill>
                  <a:srgbClr val="C00000"/>
                </a:solidFill>
              </a:rPr>
              <a:t> SAP: 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a 6 (+4) Strategies </a:t>
            </a:r>
            <a:r>
              <a:rPr lang="en-US" u="sng" dirty="0">
                <a:solidFill>
                  <a:srgbClr val="C00000"/>
                </a:solidFill>
              </a:rPr>
              <a:t>Programme</a:t>
            </a:r>
            <a:r>
              <a:rPr lang="en-US" dirty="0">
                <a:solidFill>
                  <a:srgbClr val="C00000"/>
                </a:solidFill>
              </a:rPr>
              <a:t> and its correspondent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Actions</a:t>
            </a:r>
          </a:p>
        </p:txBody>
      </p:sp>
      <p:sp>
        <p:nvSpPr>
          <p:cNvPr id="6" name="5 Abrir llave"/>
          <p:cNvSpPr/>
          <p:nvPr/>
        </p:nvSpPr>
        <p:spPr>
          <a:xfrm>
            <a:off x="6311901" y="3716338"/>
            <a:ext cx="360363" cy="2233612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581" y="174786"/>
            <a:ext cx="4163566" cy="65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1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397125" y="93663"/>
            <a:ext cx="6985000" cy="4000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2000" b="1" dirty="0"/>
              <a:t>DEVELOPMENT OF THE CLME ACTIONS PROGRAMME: STEPS 1-3</a:t>
            </a:r>
          </a:p>
        </p:txBody>
      </p:sp>
      <p:pic>
        <p:nvPicPr>
          <p:cNvPr id="2048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877888"/>
            <a:ext cx="87026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9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422" y="1268761"/>
            <a:ext cx="8758985" cy="41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3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524000" y="1"/>
            <a:ext cx="9144000" cy="1412875"/>
          </a:xfrm>
          <a:prstGeom prst="rect">
            <a:avLst/>
          </a:prstGeom>
          <a:solidFill>
            <a:schemeClr val="bg2">
              <a:lumMod val="2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0723" name="19 CuadroTexto"/>
          <p:cNvSpPr txBox="1">
            <a:spLocks noChangeArrowheads="1"/>
          </p:cNvSpPr>
          <p:nvPr/>
        </p:nvSpPr>
        <p:spPr bwMode="auto">
          <a:xfrm>
            <a:off x="5232400" y="-33338"/>
            <a:ext cx="5435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Calibri" pitchFamily="34" charset="0"/>
              </a:rPr>
              <a:t>CLME+ </a:t>
            </a:r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SAP:</a:t>
            </a:r>
          </a:p>
          <a:p>
            <a:pPr algn="ctr"/>
            <a:r>
              <a:rPr lang="es-CO" sz="2800" b="1" dirty="0">
                <a:solidFill>
                  <a:srgbClr val="FFFF00"/>
                </a:solidFill>
                <a:latin typeface="Calibri" pitchFamily="34" charset="0"/>
              </a:rPr>
              <a:t>6 </a:t>
            </a:r>
            <a:r>
              <a:rPr lang="es-CO" sz="2800" b="1" dirty="0" err="1">
                <a:solidFill>
                  <a:srgbClr val="FFFF00"/>
                </a:solidFill>
                <a:latin typeface="Calibri" pitchFamily="34" charset="0"/>
              </a:rPr>
              <a:t>main</a:t>
            </a:r>
            <a:r>
              <a:rPr lang="es-CO" sz="2800" b="1" dirty="0">
                <a:solidFill>
                  <a:srgbClr val="FFFF00"/>
                </a:solidFill>
                <a:latin typeface="Calibri" pitchFamily="34" charset="0"/>
              </a:rPr>
              <a:t> STRATEGIES</a:t>
            </a:r>
          </a:p>
          <a:p>
            <a:pPr algn="ctr"/>
            <a:r>
              <a:rPr lang="es-CO" sz="2400" i="1" dirty="0">
                <a:solidFill>
                  <a:srgbClr val="FFFF00"/>
                </a:solidFill>
                <a:latin typeface="Calibri" pitchFamily="34" charset="0"/>
              </a:rPr>
              <a:t>and 4 sub-</a:t>
            </a:r>
            <a:r>
              <a:rPr lang="es-CO" sz="2400" i="1" dirty="0" err="1">
                <a:solidFill>
                  <a:srgbClr val="FFFF00"/>
                </a:solidFill>
                <a:latin typeface="Calibri" pitchFamily="34" charset="0"/>
              </a:rPr>
              <a:t>strategies</a:t>
            </a:r>
            <a:endParaRPr lang="es-CO" sz="2800" i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s-CO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0724" name="Picture 12" descr="logo CLME gra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39" y="19051"/>
            <a:ext cx="36210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13 CuadroTexto"/>
          <p:cNvSpPr txBox="1">
            <a:spLocks noChangeArrowheads="1"/>
          </p:cNvSpPr>
          <p:nvPr/>
        </p:nvSpPr>
        <p:spPr bwMode="auto">
          <a:xfrm>
            <a:off x="6870862" y="1818553"/>
            <a:ext cx="335239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 dirty="0">
                <a:latin typeface="Calibri" pitchFamily="34" charset="0"/>
              </a:rPr>
              <a:t>S1 </a:t>
            </a:r>
            <a:r>
              <a:rPr lang="es-CO" dirty="0">
                <a:latin typeface="Calibri" pitchFamily="34" charset="0"/>
              </a:rPr>
              <a:t>– </a:t>
            </a:r>
            <a:r>
              <a:rPr lang="es-CO" dirty="0" err="1">
                <a:latin typeface="Calibri" pitchFamily="34" charset="0"/>
              </a:rPr>
              <a:t>Protection</a:t>
            </a:r>
            <a:r>
              <a:rPr lang="es-CO" dirty="0">
                <a:latin typeface="Calibri" pitchFamily="34" charset="0"/>
              </a:rPr>
              <a:t> of the </a:t>
            </a:r>
          </a:p>
          <a:p>
            <a:r>
              <a:rPr lang="es-CO" dirty="0">
                <a:latin typeface="Calibri" pitchFamily="34" charset="0"/>
              </a:rPr>
              <a:t>         Marine </a:t>
            </a:r>
            <a:r>
              <a:rPr lang="es-CO" dirty="0" err="1">
                <a:latin typeface="Calibri" pitchFamily="34" charset="0"/>
              </a:rPr>
              <a:t>Environment</a:t>
            </a:r>
            <a:endParaRPr lang="es-CO" dirty="0">
              <a:latin typeface="Calibri" pitchFamily="34" charset="0"/>
            </a:endParaRPr>
          </a:p>
          <a:p>
            <a:r>
              <a:rPr lang="es-CO" b="1" dirty="0">
                <a:latin typeface="Calibri" pitchFamily="34" charset="0"/>
              </a:rPr>
              <a:t>S2 </a:t>
            </a:r>
            <a:r>
              <a:rPr lang="es-CO" dirty="0">
                <a:latin typeface="Calibri" pitchFamily="34" charset="0"/>
              </a:rPr>
              <a:t>– </a:t>
            </a:r>
            <a:r>
              <a:rPr lang="es-CO" dirty="0" err="1">
                <a:latin typeface="Calibri" pitchFamily="34" charset="0"/>
              </a:rPr>
              <a:t>Sustainable</a:t>
            </a:r>
            <a:r>
              <a:rPr lang="es-CO" dirty="0">
                <a:latin typeface="Calibri" pitchFamily="34" charset="0"/>
              </a:rPr>
              <a:t> </a:t>
            </a:r>
            <a:r>
              <a:rPr lang="es-CO" dirty="0" err="1">
                <a:latin typeface="Calibri" pitchFamily="34" charset="0"/>
              </a:rPr>
              <a:t>Fisheries</a:t>
            </a:r>
            <a:endParaRPr lang="es-CO" dirty="0">
              <a:latin typeface="Calibri" pitchFamily="34" charset="0"/>
            </a:endParaRPr>
          </a:p>
          <a:p>
            <a:r>
              <a:rPr lang="es-CO" b="1" dirty="0">
                <a:latin typeface="Calibri" pitchFamily="34" charset="0"/>
              </a:rPr>
              <a:t>S3 </a:t>
            </a:r>
            <a:r>
              <a:rPr lang="es-CO" dirty="0">
                <a:latin typeface="Calibri" pitchFamily="34" charset="0"/>
              </a:rPr>
              <a:t>– Inter-</a:t>
            </a:r>
            <a:r>
              <a:rPr lang="es-CO" dirty="0" err="1">
                <a:latin typeface="Calibri" pitchFamily="34" charset="0"/>
              </a:rPr>
              <a:t>sectoral</a:t>
            </a:r>
            <a:r>
              <a:rPr lang="es-CO" dirty="0">
                <a:latin typeface="Calibri" pitchFamily="34" charset="0"/>
              </a:rPr>
              <a:t> </a:t>
            </a:r>
            <a:r>
              <a:rPr lang="es-CO" dirty="0" err="1">
                <a:latin typeface="Calibri" pitchFamily="34" charset="0"/>
              </a:rPr>
              <a:t>Coordination</a:t>
            </a:r>
            <a:endParaRPr lang="es-CO" dirty="0">
              <a:latin typeface="Calibri" pitchFamily="34" charset="0"/>
            </a:endParaRPr>
          </a:p>
          <a:p>
            <a:endParaRPr lang="es-CO" dirty="0">
              <a:latin typeface="Calibri" pitchFamily="34" charset="0"/>
            </a:endParaRPr>
          </a:p>
          <a:p>
            <a:endParaRPr lang="es-CO" dirty="0">
              <a:latin typeface="Calibri" pitchFamily="34" charset="0"/>
            </a:endParaRPr>
          </a:p>
          <a:p>
            <a:r>
              <a:rPr lang="es-CO" b="1" dirty="0">
                <a:latin typeface="Calibri" pitchFamily="34" charset="0"/>
              </a:rPr>
              <a:t>S4 </a:t>
            </a:r>
            <a:r>
              <a:rPr lang="es-CO" dirty="0">
                <a:latin typeface="Calibri" pitchFamily="34" charset="0"/>
              </a:rPr>
              <a:t>– EBM, </a:t>
            </a:r>
            <a:r>
              <a:rPr lang="es-CO" dirty="0" err="1">
                <a:latin typeface="Calibri" pitchFamily="34" charset="0"/>
              </a:rPr>
              <a:t>Reef</a:t>
            </a:r>
            <a:r>
              <a:rPr lang="es-CO" dirty="0">
                <a:latin typeface="Calibri" pitchFamily="34" charset="0"/>
              </a:rPr>
              <a:t> </a:t>
            </a:r>
            <a:r>
              <a:rPr lang="es-CO" dirty="0" err="1">
                <a:latin typeface="Calibri" pitchFamily="34" charset="0"/>
              </a:rPr>
              <a:t>Ecosystems</a:t>
            </a:r>
            <a:endParaRPr lang="es-CO" dirty="0">
              <a:latin typeface="Calibri" pitchFamily="34" charset="0"/>
            </a:endParaRPr>
          </a:p>
          <a:p>
            <a:endParaRPr lang="es-CO" dirty="0">
              <a:latin typeface="Calibri" pitchFamily="34" charset="0"/>
            </a:endParaRPr>
          </a:p>
          <a:p>
            <a:r>
              <a:rPr lang="es-CO" i="1" dirty="0">
                <a:latin typeface="Calibri" pitchFamily="34" charset="0"/>
              </a:rPr>
              <a:t>        S4a    </a:t>
            </a:r>
            <a:r>
              <a:rPr lang="es-CO" i="1" dirty="0" err="1">
                <a:latin typeface="Calibri" pitchFamily="34" charset="0"/>
              </a:rPr>
              <a:t>Spiny</a:t>
            </a:r>
            <a:r>
              <a:rPr lang="es-CO" i="1" dirty="0">
                <a:latin typeface="Calibri" pitchFamily="34" charset="0"/>
              </a:rPr>
              <a:t> </a:t>
            </a:r>
            <a:r>
              <a:rPr lang="es-CO" i="1" dirty="0" err="1">
                <a:latin typeface="Calibri" pitchFamily="34" charset="0"/>
              </a:rPr>
              <a:t>Lobster</a:t>
            </a:r>
            <a:r>
              <a:rPr lang="es-CO" i="1" dirty="0">
                <a:latin typeface="Calibri" pitchFamily="34" charset="0"/>
              </a:rPr>
              <a:t> </a:t>
            </a:r>
            <a:r>
              <a:rPr lang="es-CO" i="1" dirty="0" err="1">
                <a:latin typeface="Calibri" pitchFamily="34" charset="0"/>
              </a:rPr>
              <a:t>Fisheries</a:t>
            </a:r>
            <a:endParaRPr lang="es-CO" i="1" dirty="0">
              <a:latin typeface="Calibri" pitchFamily="34" charset="0"/>
            </a:endParaRPr>
          </a:p>
          <a:p>
            <a:r>
              <a:rPr lang="es-CO" i="1" dirty="0">
                <a:latin typeface="Calibri" pitchFamily="34" charset="0"/>
              </a:rPr>
              <a:t>        S4b    </a:t>
            </a:r>
            <a:r>
              <a:rPr lang="es-CO" i="1" dirty="0" err="1">
                <a:latin typeface="Calibri" pitchFamily="34" charset="0"/>
              </a:rPr>
              <a:t>Queen</a:t>
            </a:r>
            <a:r>
              <a:rPr lang="es-CO" i="1" dirty="0">
                <a:latin typeface="Calibri" pitchFamily="34" charset="0"/>
              </a:rPr>
              <a:t> </a:t>
            </a:r>
            <a:r>
              <a:rPr lang="es-CO" i="1" dirty="0" err="1">
                <a:latin typeface="Calibri" pitchFamily="34" charset="0"/>
              </a:rPr>
              <a:t>Conch</a:t>
            </a:r>
            <a:r>
              <a:rPr lang="es-CO" i="1" dirty="0">
                <a:latin typeface="Calibri" pitchFamily="34" charset="0"/>
              </a:rPr>
              <a:t> </a:t>
            </a:r>
            <a:r>
              <a:rPr lang="es-CO" i="1" dirty="0" err="1">
                <a:latin typeface="Calibri" pitchFamily="34" charset="0"/>
              </a:rPr>
              <a:t>Fisheries</a:t>
            </a:r>
            <a:endParaRPr lang="es-CO" i="1" dirty="0">
              <a:latin typeface="Calibri" pitchFamily="34" charset="0"/>
            </a:endParaRPr>
          </a:p>
          <a:p>
            <a:endParaRPr lang="es-CO" dirty="0">
              <a:latin typeface="Calibri" pitchFamily="34" charset="0"/>
            </a:endParaRPr>
          </a:p>
          <a:p>
            <a:r>
              <a:rPr lang="es-CO" b="1" dirty="0">
                <a:latin typeface="Calibri" pitchFamily="34" charset="0"/>
              </a:rPr>
              <a:t>S5 </a:t>
            </a:r>
            <a:r>
              <a:rPr lang="es-CO" dirty="0">
                <a:latin typeface="Calibri" pitchFamily="34" charset="0"/>
              </a:rPr>
              <a:t>– EAF, </a:t>
            </a:r>
            <a:r>
              <a:rPr lang="es-CO" dirty="0" err="1">
                <a:latin typeface="Calibri" pitchFamily="34" charset="0"/>
              </a:rPr>
              <a:t>Pelagic</a:t>
            </a:r>
            <a:r>
              <a:rPr lang="es-CO" dirty="0">
                <a:latin typeface="Calibri" pitchFamily="34" charset="0"/>
              </a:rPr>
              <a:t> </a:t>
            </a:r>
            <a:r>
              <a:rPr lang="es-CO" dirty="0" err="1">
                <a:latin typeface="Calibri" pitchFamily="34" charset="0"/>
              </a:rPr>
              <a:t>Ecosystem</a:t>
            </a:r>
            <a:endParaRPr lang="es-CO" dirty="0">
              <a:latin typeface="Calibri" pitchFamily="34" charset="0"/>
            </a:endParaRPr>
          </a:p>
          <a:p>
            <a:endParaRPr lang="es-CO" dirty="0">
              <a:latin typeface="Calibri" pitchFamily="34" charset="0"/>
            </a:endParaRPr>
          </a:p>
          <a:p>
            <a:r>
              <a:rPr lang="es-CO" i="1" dirty="0">
                <a:latin typeface="Calibri" pitchFamily="34" charset="0"/>
              </a:rPr>
              <a:t>        S5a    </a:t>
            </a:r>
            <a:r>
              <a:rPr lang="es-CO" i="1" dirty="0" err="1">
                <a:latin typeface="Calibri" pitchFamily="34" charset="0"/>
              </a:rPr>
              <a:t>Flyingfish</a:t>
            </a:r>
            <a:r>
              <a:rPr lang="es-CO" i="1" dirty="0">
                <a:latin typeface="Calibri" pitchFamily="34" charset="0"/>
              </a:rPr>
              <a:t> </a:t>
            </a:r>
            <a:r>
              <a:rPr lang="es-CO" i="1" dirty="0" err="1">
                <a:latin typeface="Calibri" pitchFamily="34" charset="0"/>
              </a:rPr>
              <a:t>Fisheries</a:t>
            </a:r>
            <a:endParaRPr lang="es-CO" i="1" dirty="0">
              <a:latin typeface="Calibri" pitchFamily="34" charset="0"/>
            </a:endParaRPr>
          </a:p>
          <a:p>
            <a:r>
              <a:rPr lang="es-CO" i="1" dirty="0">
                <a:latin typeface="Calibri" pitchFamily="34" charset="0"/>
              </a:rPr>
              <a:t>        S4b    </a:t>
            </a:r>
            <a:r>
              <a:rPr lang="es-CO" i="1" dirty="0" err="1">
                <a:latin typeface="Calibri" pitchFamily="34" charset="0"/>
              </a:rPr>
              <a:t>Large</a:t>
            </a:r>
            <a:r>
              <a:rPr lang="es-CO" i="1" dirty="0">
                <a:latin typeface="Calibri" pitchFamily="34" charset="0"/>
              </a:rPr>
              <a:t> </a:t>
            </a:r>
            <a:r>
              <a:rPr lang="es-CO" i="1" dirty="0" err="1">
                <a:latin typeface="Calibri" pitchFamily="34" charset="0"/>
              </a:rPr>
              <a:t>Pelagics</a:t>
            </a:r>
            <a:r>
              <a:rPr lang="es-CO" i="1" dirty="0">
                <a:latin typeface="Calibri" pitchFamily="34" charset="0"/>
              </a:rPr>
              <a:t> </a:t>
            </a:r>
            <a:r>
              <a:rPr lang="es-CO" i="1" dirty="0" err="1">
                <a:latin typeface="Calibri" pitchFamily="34" charset="0"/>
              </a:rPr>
              <a:t>Fisheries</a:t>
            </a:r>
            <a:endParaRPr lang="es-CO" i="1" dirty="0">
              <a:latin typeface="Calibri" pitchFamily="34" charset="0"/>
            </a:endParaRPr>
          </a:p>
          <a:p>
            <a:endParaRPr lang="es-CO" dirty="0">
              <a:latin typeface="Calibri" pitchFamily="34" charset="0"/>
            </a:endParaRPr>
          </a:p>
          <a:p>
            <a:r>
              <a:rPr lang="es-CO" b="1" dirty="0">
                <a:latin typeface="Calibri" pitchFamily="34" charset="0"/>
              </a:rPr>
              <a:t>S6 </a:t>
            </a:r>
            <a:r>
              <a:rPr lang="es-CO" dirty="0">
                <a:latin typeface="Calibri" pitchFamily="34" charset="0"/>
              </a:rPr>
              <a:t>– EAF, Continental </a:t>
            </a:r>
            <a:r>
              <a:rPr lang="es-CO" dirty="0" err="1">
                <a:latin typeface="Calibri" pitchFamily="34" charset="0"/>
              </a:rPr>
              <a:t>Shelf</a:t>
            </a:r>
            <a:endParaRPr lang="es-CO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276" y="1667632"/>
            <a:ext cx="5119171" cy="48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8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524000" y="1"/>
            <a:ext cx="9144000" cy="1412875"/>
          </a:xfrm>
          <a:prstGeom prst="rect">
            <a:avLst/>
          </a:prstGeom>
          <a:solidFill>
            <a:schemeClr val="bg2">
              <a:lumMod val="2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2531" name="19 CuadroTexto"/>
          <p:cNvSpPr txBox="1">
            <a:spLocks noChangeArrowheads="1"/>
          </p:cNvSpPr>
          <p:nvPr/>
        </p:nvSpPr>
        <p:spPr bwMode="auto">
          <a:xfrm>
            <a:off x="5232400" y="-33338"/>
            <a:ext cx="543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Calibri" pitchFamily="34" charset="0"/>
              </a:rPr>
              <a:t>CLME+ </a:t>
            </a:r>
            <a:endParaRPr lang="es-CO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CO" sz="2800" b="1" dirty="0" err="1">
                <a:solidFill>
                  <a:schemeClr val="bg1"/>
                </a:solidFill>
                <a:latin typeface="Calibri" pitchFamily="34" charset="0"/>
              </a:rPr>
              <a:t>Strategic</a:t>
            </a:r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sz="2800" b="1" dirty="0" err="1">
                <a:solidFill>
                  <a:schemeClr val="bg1"/>
                </a:solidFill>
                <a:latin typeface="Calibri" pitchFamily="34" charset="0"/>
              </a:rPr>
              <a:t>Action</a:t>
            </a:r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sz="2800" b="1" dirty="0" err="1">
                <a:solidFill>
                  <a:schemeClr val="bg1"/>
                </a:solidFill>
                <a:latin typeface="Calibri" pitchFamily="34" charset="0"/>
              </a:rPr>
              <a:t>Programme</a:t>
            </a:r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algn="ctr"/>
            <a:r>
              <a:rPr lang="es-CO" sz="2800" b="1" dirty="0">
                <a:solidFill>
                  <a:srgbClr val="FFFF00"/>
                </a:solidFill>
                <a:latin typeface="Calibri" pitchFamily="34" charset="0"/>
              </a:rPr>
              <a:t>3 Regional </a:t>
            </a:r>
            <a:r>
              <a:rPr lang="es-CO" sz="2800" b="1" dirty="0" err="1">
                <a:solidFill>
                  <a:srgbClr val="FFFF00"/>
                </a:solidFill>
                <a:latin typeface="Calibri" pitchFamily="34" charset="0"/>
              </a:rPr>
              <a:t>Strategies</a:t>
            </a:r>
            <a:endParaRPr lang="es-CO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2532" name="Picture 12" descr="logo CLME gra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39" y="19051"/>
            <a:ext cx="36210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5 CuadroTexto"/>
          <p:cNvSpPr txBox="1">
            <a:spLocks noChangeArrowheads="1"/>
          </p:cNvSpPr>
          <p:nvPr/>
        </p:nvSpPr>
        <p:spPr bwMode="auto">
          <a:xfrm>
            <a:off x="2655888" y="4262438"/>
            <a:ext cx="3313112" cy="215443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“S1”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- Strategy1</a:t>
            </a:r>
          </a:p>
          <a:p>
            <a:pPr algn="ctr"/>
            <a:endParaRPr lang="es-CO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s-CO" sz="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Enhance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regional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governance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arrangements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" sz="2000" b="1" dirty="0">
                <a:solidFill>
                  <a:schemeClr val="bg1"/>
                </a:solidFill>
                <a:latin typeface="Calibri" pitchFamily="34" charset="0"/>
              </a:rPr>
              <a:t>PROTECTION OF THE MARINE ENVIRONMENT</a:t>
            </a:r>
            <a:endParaRPr lang="es-E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7 CuadroTexto"/>
          <p:cNvSpPr txBox="1">
            <a:spLocks noChangeArrowheads="1"/>
          </p:cNvSpPr>
          <p:nvPr/>
        </p:nvSpPr>
        <p:spPr bwMode="auto">
          <a:xfrm>
            <a:off x="6329363" y="4276725"/>
            <a:ext cx="3167062" cy="212365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“S2”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es-CO" sz="2400" b="1" dirty="0" err="1">
                <a:solidFill>
                  <a:schemeClr val="bg1"/>
                </a:solidFill>
                <a:latin typeface="Calibri" pitchFamily="34" charset="0"/>
              </a:rPr>
              <a:t>Strategy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2</a:t>
            </a:r>
          </a:p>
          <a:p>
            <a:pPr algn="ctr"/>
            <a:endParaRPr lang="es-C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s-C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s-C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Enhance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regional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governance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arrangements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" sz="2000" b="1" dirty="0">
                <a:solidFill>
                  <a:schemeClr val="bg1"/>
                </a:solidFill>
                <a:latin typeface="Calibri" pitchFamily="34" charset="0"/>
              </a:rPr>
              <a:t>SUSTAINABLE FISHERIES</a:t>
            </a:r>
          </a:p>
          <a:p>
            <a:pPr algn="ctr"/>
            <a:endParaRPr lang="es-CO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2535" name="8 CuadroTexto"/>
          <p:cNvSpPr txBox="1">
            <a:spLocks noChangeArrowheads="1"/>
          </p:cNvSpPr>
          <p:nvPr/>
        </p:nvSpPr>
        <p:spPr bwMode="auto">
          <a:xfrm>
            <a:off x="2711450" y="1763713"/>
            <a:ext cx="6769100" cy="147732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Calibri" pitchFamily="34" charset="0"/>
              </a:rPr>
              <a:t>“S3”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es-CO" sz="2400" b="1" dirty="0" err="1">
                <a:solidFill>
                  <a:schemeClr val="bg1"/>
                </a:solidFill>
                <a:latin typeface="Calibri" pitchFamily="34" charset="0"/>
              </a:rPr>
              <a:t>Strategy</a:t>
            </a:r>
            <a:r>
              <a:rPr lang="es-CO" sz="2400" b="1" dirty="0">
                <a:solidFill>
                  <a:schemeClr val="bg1"/>
                </a:solidFill>
                <a:latin typeface="Calibri" pitchFamily="34" charset="0"/>
              </a:rPr>
              <a:t> 3</a:t>
            </a:r>
          </a:p>
          <a:p>
            <a:pPr algn="ctr"/>
            <a:endParaRPr lang="es-CO" sz="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Establish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operationalise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a regional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policy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coordination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mechanism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Calibri" pitchFamily="34" charset="0"/>
              </a:rPr>
              <a:t>OCEAN GOVERNANCE</a:t>
            </a:r>
          </a:p>
          <a:p>
            <a:pPr algn="ctr"/>
            <a:r>
              <a:rPr lang="es-ES" sz="2000" i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ES" sz="2000" i="1" dirty="0" err="1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es-ES" sz="20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i="1" dirty="0" err="1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s-ES" sz="20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i="1" dirty="0" err="1">
                <a:solidFill>
                  <a:schemeClr val="bg1"/>
                </a:solidFill>
                <a:latin typeface="Calibri" pitchFamily="34" charset="0"/>
              </a:rPr>
              <a:t>focus</a:t>
            </a:r>
            <a:r>
              <a:rPr lang="es-ES" sz="20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i="1" dirty="0" err="1">
                <a:solidFill>
                  <a:schemeClr val="bg1"/>
                </a:solidFill>
                <a:latin typeface="Calibri" pitchFamily="34" charset="0"/>
              </a:rPr>
              <a:t>on</a:t>
            </a:r>
            <a:r>
              <a:rPr lang="es-ES" sz="20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000" i="1" dirty="0" err="1">
                <a:solidFill>
                  <a:schemeClr val="bg1"/>
                </a:solidFill>
                <a:latin typeface="Calibri" pitchFamily="34" charset="0"/>
              </a:rPr>
              <a:t>shared</a:t>
            </a:r>
            <a:r>
              <a:rPr lang="es-ES" sz="2000" i="1" dirty="0">
                <a:solidFill>
                  <a:schemeClr val="bg1"/>
                </a:solidFill>
                <a:latin typeface="Calibri" pitchFamily="34" charset="0"/>
              </a:rPr>
              <a:t> living marine </a:t>
            </a:r>
            <a:r>
              <a:rPr lang="es-ES" sz="2000" i="1" dirty="0" err="1">
                <a:solidFill>
                  <a:schemeClr val="bg1"/>
                </a:solidFill>
                <a:latin typeface="Calibri" pitchFamily="34" charset="0"/>
              </a:rPr>
              <a:t>resources</a:t>
            </a:r>
            <a:r>
              <a:rPr lang="es-ES" sz="2000" i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s-CO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9 Flecha arriba y abajo"/>
          <p:cNvSpPr/>
          <p:nvPr/>
        </p:nvSpPr>
        <p:spPr>
          <a:xfrm rot="2581104">
            <a:off x="4440238" y="3406776"/>
            <a:ext cx="431800" cy="9366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10 Flecha arriba y abajo"/>
          <p:cNvSpPr/>
          <p:nvPr/>
        </p:nvSpPr>
        <p:spPr>
          <a:xfrm rot="18748058">
            <a:off x="7333457" y="3409157"/>
            <a:ext cx="431800" cy="9350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6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32368</TotalTime>
  <Words>735</Words>
  <Application>Microsoft Office PowerPoint</Application>
  <PresentationFormat>Widescreen</PresentationFormat>
  <Paragraphs>164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ＭＳ Ｐゴシック</vt:lpstr>
      <vt:lpstr>Office Theme</vt:lpstr>
      <vt:lpstr>The Caribbean and North Brazil Shelf Large Marine Ecosystems (CLME+) Strategic Action Programme (SAP)</vt:lpstr>
      <vt:lpstr>CLME+ SAP</vt:lpstr>
      <vt:lpstr>CLME+ SAP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CLME+ SAP Endorsements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 CLMEPROJECT</dc:creator>
  <cp:lastModifiedBy>RPC CLMEPROJECT</cp:lastModifiedBy>
  <cp:revision>34</cp:revision>
  <cp:lastPrinted>2016-01-23T20:24:52Z</cp:lastPrinted>
  <dcterms:created xsi:type="dcterms:W3CDTF">2015-11-26T16:40:34Z</dcterms:created>
  <dcterms:modified xsi:type="dcterms:W3CDTF">2016-01-25T14:05:00Z</dcterms:modified>
</cp:coreProperties>
</file>