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65" r:id="rId3"/>
    <p:sldId id="264" r:id="rId4"/>
    <p:sldId id="276" r:id="rId5"/>
    <p:sldId id="277" r:id="rId6"/>
    <p:sldId id="279" r:id="rId7"/>
    <p:sldId id="280" r:id="rId8"/>
    <p:sldId id="263" r:id="rId9"/>
    <p:sldId id="261" r:id="rId10"/>
    <p:sldId id="267" r:id="rId11"/>
    <p:sldId id="284" r:id="rId12"/>
    <p:sldId id="258" r:id="rId13"/>
    <p:sldId id="271" r:id="rId14"/>
    <p:sldId id="272" r:id="rId15"/>
    <p:sldId id="273" r:id="rId16"/>
    <p:sldId id="274" r:id="rId17"/>
    <p:sldId id="281" r:id="rId18"/>
    <p:sldId id="282"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7" d="100"/>
          <a:sy n="127" d="100"/>
        </p:scale>
        <p:origin x="524" y="1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16B36C-86AB-4AD8-98D5-4A73B15B9521}" type="datetimeFigureOut">
              <a:rPr lang="en-US" smtClean="0"/>
              <a:t>1/25/2016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BEF5A-2A5E-43F3-AB90-C4369E832154}" type="slidenum">
              <a:rPr lang="en-US" smtClean="0"/>
              <a:t>‹#›</a:t>
            </a:fld>
            <a:endParaRPr lang="en-US"/>
          </a:p>
        </p:txBody>
      </p:sp>
    </p:spTree>
    <p:extLst>
      <p:ext uri="{BB962C8B-B14F-4D97-AF65-F5344CB8AC3E}">
        <p14:creationId xmlns:p14="http://schemas.microsoft.com/office/powerpoint/2010/main" val="757774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Scope of CLME+ Project.  Encompasses two large marine ecosystems.  For</a:t>
            </a:r>
            <a:r>
              <a:rPr lang="en-GB" baseline="0" dirty="0" smtClean="0"/>
              <a:t> those not familiar LME was a concept introduced by NOAA to help countries improved the management of the globally important economic goods and services provided by marine ecosystems.  CLME+ encompasses 2 of the 66 designated LMEs.  </a:t>
            </a:r>
          </a:p>
          <a:p>
            <a:endParaRPr lang="en-GB" baseline="0" dirty="0" smtClean="0"/>
          </a:p>
          <a:p>
            <a:r>
              <a:rPr lang="en-GB" baseline="0" dirty="0" smtClean="0"/>
              <a:t>This area is often considered to be one of the most geopolitically complex region in the world. Government systems, cultural differences and languages.</a:t>
            </a:r>
            <a:endParaRPr lang="en-GB" dirty="0"/>
          </a:p>
        </p:txBody>
      </p:sp>
      <p:sp>
        <p:nvSpPr>
          <p:cNvPr id="4" name="Slide Number Placeholder 3"/>
          <p:cNvSpPr>
            <a:spLocks noGrp="1"/>
          </p:cNvSpPr>
          <p:nvPr>
            <p:ph type="sldNum" sz="quarter" idx="10"/>
          </p:nvPr>
        </p:nvSpPr>
        <p:spPr/>
        <p:txBody>
          <a:bodyPr/>
          <a:lstStyle/>
          <a:p>
            <a:fld id="{9E9F4E74-37B5-41AB-9688-879FE2C0A5EC}" type="slidenum">
              <a:rPr lang="en-GB" smtClean="0"/>
              <a:t>2</a:t>
            </a:fld>
            <a:endParaRPr lang="en-GB"/>
          </a:p>
        </p:txBody>
      </p:sp>
    </p:spTree>
    <p:extLst>
      <p:ext uri="{BB962C8B-B14F-4D97-AF65-F5344CB8AC3E}">
        <p14:creationId xmlns:p14="http://schemas.microsoft.com/office/powerpoint/2010/main" val="3203960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F79B633F-EE0A-4A3E-BD57-E8A8074CF06A}" type="slidenum">
              <a:rPr lang="en-US" smtClean="0">
                <a:solidFill>
                  <a:srgbClr val="000000"/>
                </a:solidFill>
              </a:rPr>
              <a:pPr/>
              <a:t>6</a:t>
            </a:fld>
            <a:endParaRPr lang="en-US" smtClean="0">
              <a:solidFill>
                <a:srgbClr val="000000"/>
              </a:solidFill>
            </a:endParaRPr>
          </a:p>
        </p:txBody>
      </p:sp>
      <p:sp>
        <p:nvSpPr>
          <p:cNvPr id="138243" name="Rectangle 7"/>
          <p:cNvSpPr txBox="1">
            <a:spLocks noGrp="1" noChangeArrowheads="1"/>
          </p:cNvSpPr>
          <p:nvPr/>
        </p:nvSpPr>
        <p:spPr bwMode="auto">
          <a:xfrm>
            <a:off x="3886510" y="8688516"/>
            <a:ext cx="2971490" cy="455484"/>
          </a:xfrm>
          <a:prstGeom prst="rect">
            <a:avLst/>
          </a:prstGeom>
          <a:noFill/>
          <a:ln w="9525">
            <a:noFill/>
            <a:miter lim="800000"/>
            <a:headEnd/>
            <a:tailEnd/>
          </a:ln>
        </p:spPr>
        <p:txBody>
          <a:bodyPr lIns="94519" tIns="47259" rIns="94519" bIns="47259" anchor="b"/>
          <a:lstStyle/>
          <a:p>
            <a:pPr algn="r" defTabSz="945896" eaLnBrk="0" fontAlgn="base" hangingPunct="0">
              <a:spcBef>
                <a:spcPct val="0"/>
              </a:spcBef>
              <a:spcAft>
                <a:spcPct val="0"/>
              </a:spcAft>
            </a:pPr>
            <a:fld id="{BBC80EEF-0D0C-49D2-BE1E-858BA0C80ACC}" type="slidenum">
              <a:rPr lang="de-DE" sz="1300">
                <a:solidFill>
                  <a:srgbClr val="000000"/>
                </a:solidFill>
                <a:latin typeface="Times New Roman" pitchFamily="18" charset="0"/>
              </a:rPr>
              <a:pPr algn="r" defTabSz="945896" eaLnBrk="0" fontAlgn="base" hangingPunct="0">
                <a:spcBef>
                  <a:spcPct val="0"/>
                </a:spcBef>
                <a:spcAft>
                  <a:spcPct val="0"/>
                </a:spcAft>
              </a:pPr>
              <a:t>6</a:t>
            </a:fld>
            <a:endParaRPr lang="de-DE" sz="1300" dirty="0">
              <a:solidFill>
                <a:srgbClr val="000000"/>
              </a:solidFill>
              <a:latin typeface="Times New Roman" pitchFamily="18" charset="0"/>
            </a:endParaRPr>
          </a:p>
        </p:txBody>
      </p:sp>
      <p:sp>
        <p:nvSpPr>
          <p:cNvPr id="138244" name="Rectangle 2"/>
          <p:cNvSpPr>
            <a:spLocks noGrp="1" noRot="1" noChangeAspect="1" noChangeArrowheads="1" noTextEdit="1"/>
          </p:cNvSpPr>
          <p:nvPr>
            <p:ph type="sldImg"/>
          </p:nvPr>
        </p:nvSpPr>
        <p:spPr>
          <a:ln/>
        </p:spPr>
      </p:sp>
      <p:sp>
        <p:nvSpPr>
          <p:cNvPr id="138245" name="Rectangle 3"/>
          <p:cNvSpPr>
            <a:spLocks noGrp="1" noChangeArrowheads="1"/>
          </p:cNvSpPr>
          <p:nvPr>
            <p:ph type="body" idx="1"/>
          </p:nvPr>
        </p:nvSpPr>
        <p:spPr>
          <a:xfrm>
            <a:off x="913471" y="4342700"/>
            <a:ext cx="5031061" cy="4114956"/>
          </a:xfrm>
          <a:noFill/>
          <a:ln/>
        </p:spPr>
        <p:txBody>
          <a:bodyPr lIns="94519" tIns="47259" rIns="94519" bIns="47259"/>
          <a:lstStyle/>
          <a:p>
            <a:endParaRPr lang="en-US" smtClean="0"/>
          </a:p>
        </p:txBody>
      </p:sp>
    </p:spTree>
    <p:extLst>
      <p:ext uri="{BB962C8B-B14F-4D97-AF65-F5344CB8AC3E}">
        <p14:creationId xmlns:p14="http://schemas.microsoft.com/office/powerpoint/2010/main" val="676364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a semi-enclosed Sea, and with its multitude of fragile ecosystems, it can be anticipated that the Caribbean Sea environment (3,3 million km</a:t>
            </a:r>
            <a:r>
              <a:rPr lang="en-US" sz="1200" kern="1200" baseline="30000" dirty="0" smtClean="0">
                <a:solidFill>
                  <a:schemeClr val="tx1"/>
                </a:solidFill>
                <a:effectLst/>
                <a:latin typeface="+mn-lt"/>
                <a:ea typeface="+mn-ea"/>
                <a:cs typeface="+mn-cs"/>
              </a:rPr>
              <a:t>2</a:t>
            </a:r>
            <a:r>
              <a:rPr lang="en-US" sz="1200" kern="1200" dirty="0" smtClean="0">
                <a:solidFill>
                  <a:schemeClr val="tx1"/>
                </a:solidFill>
                <a:effectLst/>
                <a:latin typeface="+mn-lt"/>
                <a:ea typeface="+mn-ea"/>
                <a:cs typeface="+mn-cs"/>
              </a:rPr>
              <a:t>) is highly susceptible to the inputs of land-based pollution originating from the activities of the more than 100 million people that permanently live in the approximate 2,2 million km</a:t>
            </a:r>
            <a:r>
              <a:rPr lang="en-US" sz="1200" kern="1200" baseline="30000" dirty="0" smtClean="0">
                <a:solidFill>
                  <a:schemeClr val="tx1"/>
                </a:solidFill>
                <a:effectLst/>
                <a:latin typeface="+mn-lt"/>
                <a:ea typeface="+mn-ea"/>
                <a:cs typeface="+mn-cs"/>
              </a:rPr>
              <a:t>2</a:t>
            </a:r>
            <a:r>
              <a:rPr lang="en-US" sz="1200" kern="1200" dirty="0" smtClean="0">
                <a:solidFill>
                  <a:schemeClr val="tx1"/>
                </a:solidFill>
                <a:effectLst/>
                <a:latin typeface="+mn-lt"/>
                <a:ea typeface="+mn-ea"/>
                <a:cs typeface="+mn-cs"/>
              </a:rPr>
              <a:t> of land that drains into the Caribbean Sea.</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Important freshwater and associated sediment and nutrient flows (and potentially pollutant flows) originate from major river basins such as the Amazon and Orinoco (NE South America) and enter into the marine and coastal environment of the NBSLME and –through the North Brazil Current- the CLME.</a:t>
            </a:r>
            <a:endParaRPr lang="en-GB" dirty="0"/>
          </a:p>
        </p:txBody>
      </p:sp>
      <p:sp>
        <p:nvSpPr>
          <p:cNvPr id="4" name="Slide Number Placeholder 3"/>
          <p:cNvSpPr>
            <a:spLocks noGrp="1"/>
          </p:cNvSpPr>
          <p:nvPr>
            <p:ph type="sldNum" sz="quarter" idx="10"/>
          </p:nvPr>
        </p:nvSpPr>
        <p:spPr/>
        <p:txBody>
          <a:bodyPr/>
          <a:lstStyle/>
          <a:p>
            <a:fld id="{5E8D43E1-45A7-4215-9434-44DC6EDA4C3E}" type="slidenum">
              <a:rPr lang="en-GB" smtClean="0"/>
              <a:pPr/>
              <a:t>7</a:t>
            </a:fld>
            <a:endParaRPr lang="en-GB"/>
          </a:p>
        </p:txBody>
      </p:sp>
    </p:spTree>
    <p:extLst>
      <p:ext uri="{BB962C8B-B14F-4D97-AF65-F5344CB8AC3E}">
        <p14:creationId xmlns:p14="http://schemas.microsoft.com/office/powerpoint/2010/main" val="1252507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73E428D-043F-4ED3-BB0B-7C4EB08FF4EF}" type="slidenum">
              <a:rPr lang="es-ES" smtClean="0"/>
              <a:pPr/>
              <a:t>19</a:t>
            </a:fld>
            <a:endParaRPr lang="es-ES" smtClean="0"/>
          </a:p>
        </p:txBody>
      </p:sp>
      <p:sp>
        <p:nvSpPr>
          <p:cNvPr id="716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16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s-ES" dirty="0" smtClean="0">
              <a:ea typeface="ＭＳ Ｐゴシック" pitchFamily="34" charset="-128"/>
            </a:endParaRPr>
          </a:p>
        </p:txBody>
      </p:sp>
    </p:spTree>
    <p:extLst>
      <p:ext uri="{BB962C8B-B14F-4D97-AF65-F5344CB8AC3E}">
        <p14:creationId xmlns:p14="http://schemas.microsoft.com/office/powerpoint/2010/main" val="2552269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4E0581-A626-4453-AC26-6D4A4FAAFA88}"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432804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4E0581-A626-4453-AC26-6D4A4FAAFA88}"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206747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4E0581-A626-4453-AC26-6D4A4FAAFA88}"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1263857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4E0581-A626-4453-AC26-6D4A4FAAFA88}"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3357196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4E0581-A626-4453-AC26-6D4A4FAAFA88}"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1306338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4E0581-A626-4453-AC26-6D4A4FAAFA88}"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2712876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4E0581-A626-4453-AC26-6D4A4FAAFA88}" type="datetimeFigureOut">
              <a:rPr lang="en-US" smtClean="0"/>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2035305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4E0581-A626-4453-AC26-6D4A4FAAFA88}" type="datetimeFigureOut">
              <a:rPr lang="en-US" smtClean="0"/>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3267887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4E0581-A626-4453-AC26-6D4A4FAAFA88}" type="datetimeFigureOut">
              <a:rPr lang="en-US" smtClean="0"/>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2020183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4E0581-A626-4453-AC26-6D4A4FAAFA88}"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2321884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4E0581-A626-4453-AC26-6D4A4FAAFA88}"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64C55-4306-4003-A2D9-3F4FC32AE55C}" type="slidenum">
              <a:rPr lang="en-US" smtClean="0"/>
              <a:t>‹#›</a:t>
            </a:fld>
            <a:endParaRPr lang="en-US"/>
          </a:p>
        </p:txBody>
      </p:sp>
    </p:spTree>
    <p:extLst>
      <p:ext uri="{BB962C8B-B14F-4D97-AF65-F5344CB8AC3E}">
        <p14:creationId xmlns:p14="http://schemas.microsoft.com/office/powerpoint/2010/main" val="3570984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E0581-A626-4453-AC26-6D4A4FAAFA88}" type="datetimeFigureOut">
              <a:rPr lang="en-US" smtClean="0"/>
              <a:t>1/25/2016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64C55-4306-4003-A2D9-3F4FC32AE55C}" type="slidenum">
              <a:rPr lang="en-US" smtClean="0"/>
              <a:t>‹#›</a:t>
            </a:fld>
            <a:endParaRPr lang="en-US"/>
          </a:p>
        </p:txBody>
      </p:sp>
    </p:spTree>
    <p:extLst>
      <p:ext uri="{BB962C8B-B14F-4D97-AF65-F5344CB8AC3E}">
        <p14:creationId xmlns:p14="http://schemas.microsoft.com/office/powerpoint/2010/main" val="3443841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clmeproject.wordpress.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3876" y="1057275"/>
            <a:ext cx="9336024" cy="2426589"/>
          </a:xfrm>
          <a:solidFill>
            <a:schemeClr val="accent1">
              <a:lumMod val="40000"/>
              <a:lumOff val="60000"/>
            </a:schemeClr>
          </a:solidFill>
        </p:spPr>
        <p:txBody>
          <a:bodyPr>
            <a:normAutofit/>
          </a:bodyPr>
          <a:lstStyle/>
          <a:p>
            <a:r>
              <a:rPr lang="en-GB" sz="3400" b="1" i="1" dirty="0" smtClean="0">
                <a:solidFill>
                  <a:schemeClr val="accent4">
                    <a:lumMod val="50000"/>
                  </a:schemeClr>
                </a:solidFill>
              </a:rPr>
              <a:t>UNDP-GEF Project: CLME+</a:t>
            </a:r>
            <a:br>
              <a:rPr lang="en-GB" sz="3400" b="1" i="1" dirty="0" smtClean="0">
                <a:solidFill>
                  <a:schemeClr val="accent4">
                    <a:lumMod val="50000"/>
                  </a:schemeClr>
                </a:solidFill>
              </a:rPr>
            </a:br>
            <a:r>
              <a:rPr lang="en-GB" sz="3400" i="1" dirty="0" smtClean="0">
                <a:solidFill>
                  <a:schemeClr val="accent4">
                    <a:lumMod val="50000"/>
                  </a:schemeClr>
                </a:solidFill>
              </a:rPr>
              <a:t> “Catalysing </a:t>
            </a:r>
            <a:r>
              <a:rPr lang="en-GB" sz="3400" i="1" dirty="0">
                <a:solidFill>
                  <a:schemeClr val="accent4">
                    <a:lumMod val="50000"/>
                  </a:schemeClr>
                </a:solidFill>
              </a:rPr>
              <a:t>Implementation of the Strategic Action Programme for the Sustainable Management of shared Living Marine Resources in the Caribbean and North Brazil Shelf Large Marine </a:t>
            </a:r>
            <a:r>
              <a:rPr lang="en-GB" sz="3400" i="1" dirty="0" smtClean="0">
                <a:solidFill>
                  <a:schemeClr val="accent4">
                    <a:lumMod val="50000"/>
                  </a:schemeClr>
                </a:solidFill>
              </a:rPr>
              <a:t>Ecosystems”</a:t>
            </a:r>
            <a:endParaRPr lang="en-US" sz="3400" i="1" dirty="0">
              <a:solidFill>
                <a:schemeClr val="accent4">
                  <a:lumMod val="50000"/>
                </a:schemeClr>
              </a:solidFill>
            </a:endParaRPr>
          </a:p>
        </p:txBody>
      </p:sp>
      <p:sp>
        <p:nvSpPr>
          <p:cNvPr id="3" name="Subtitle 2"/>
          <p:cNvSpPr>
            <a:spLocks noGrp="1"/>
          </p:cNvSpPr>
          <p:nvPr>
            <p:ph type="subTitle" idx="1"/>
          </p:nvPr>
        </p:nvSpPr>
        <p:spPr>
          <a:xfrm>
            <a:off x="1485900" y="5367527"/>
            <a:ext cx="9144000" cy="1207009"/>
          </a:xfrm>
        </p:spPr>
        <p:txBody>
          <a:bodyPr>
            <a:normAutofit/>
          </a:bodyPr>
          <a:lstStyle/>
          <a:p>
            <a:r>
              <a:rPr lang="en-US" dirty="0" smtClean="0"/>
              <a:t>CLME+ Project Inception Workshop and First Steering Committee Meeting, Cartagena, Colombia</a:t>
            </a:r>
          </a:p>
          <a:p>
            <a:r>
              <a:rPr lang="en-US" dirty="0" smtClean="0"/>
              <a:t>26 – 28 January, 2016</a:t>
            </a:r>
          </a:p>
          <a:p>
            <a:endParaRPr lang="en-US" dirty="0"/>
          </a:p>
        </p:txBody>
      </p:sp>
      <p:pic>
        <p:nvPicPr>
          <p:cNvPr id="4" name="Picture 3"/>
          <p:cNvPicPr>
            <a:picLocks noChangeAspect="1"/>
          </p:cNvPicPr>
          <p:nvPr/>
        </p:nvPicPr>
        <p:blipFill>
          <a:blip r:embed="rId2"/>
          <a:stretch>
            <a:fillRect/>
          </a:stretch>
        </p:blipFill>
        <p:spPr>
          <a:xfrm>
            <a:off x="0" y="0"/>
            <a:ext cx="3248025" cy="1057275"/>
          </a:xfrm>
          <a:prstGeom prst="rect">
            <a:avLst/>
          </a:prstGeom>
        </p:spPr>
      </p:pic>
      <p:pic>
        <p:nvPicPr>
          <p:cNvPr id="5" name="Picture 4" descr="opcion 4"/>
          <p:cNvPicPr>
            <a:picLocks noChangeAspect="1" noChangeArrowheads="1"/>
          </p:cNvPicPr>
          <p:nvPr/>
        </p:nvPicPr>
        <p:blipFill>
          <a:blip r:embed="rId3"/>
          <a:srcRect/>
          <a:stretch>
            <a:fillRect/>
          </a:stretch>
        </p:blipFill>
        <p:spPr bwMode="auto">
          <a:xfrm>
            <a:off x="1389888" y="3567302"/>
            <a:ext cx="9144000" cy="1800225"/>
          </a:xfrm>
          <a:prstGeom prst="rect">
            <a:avLst/>
          </a:prstGeom>
          <a:noFill/>
          <a:ln w="9525">
            <a:noFill/>
            <a:miter lim="800000"/>
            <a:headEnd/>
            <a:tailEnd/>
          </a:ln>
        </p:spPr>
      </p:pic>
    </p:spTree>
    <p:extLst>
      <p:ext uri="{BB962C8B-B14F-4D97-AF65-F5344CB8AC3E}">
        <p14:creationId xmlns:p14="http://schemas.microsoft.com/office/powerpoint/2010/main" val="41243145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508114389"/>
              </p:ext>
            </p:extLst>
          </p:nvPr>
        </p:nvGraphicFramePr>
        <p:xfrm>
          <a:off x="395208" y="333213"/>
          <a:ext cx="11189776" cy="5680130"/>
        </p:xfrm>
        <a:graphic>
          <a:graphicData uri="http://schemas.openxmlformats.org/drawingml/2006/table">
            <a:tbl>
              <a:tblPr firstRow="1" bandRow="1">
                <a:tableStyleId>{5C22544A-7EE6-4342-B048-85BDC9FD1C3A}</a:tableStyleId>
              </a:tblPr>
              <a:tblGrid>
                <a:gridCol w="5117038"/>
                <a:gridCol w="6072738"/>
              </a:tblGrid>
              <a:tr h="604269">
                <a:tc>
                  <a:txBody>
                    <a:bodyPr/>
                    <a:lstStyle/>
                    <a:p>
                      <a:pPr algn="ctr"/>
                      <a:r>
                        <a:rPr lang="en-US" sz="2400" dirty="0" smtClean="0"/>
                        <a:t>COMPONENTS</a:t>
                      </a:r>
                      <a:endParaRPr lang="en-US" sz="2400" dirty="0"/>
                    </a:p>
                  </a:txBody>
                  <a:tcPr/>
                </a:tc>
                <a:tc>
                  <a:txBody>
                    <a:bodyPr/>
                    <a:lstStyle/>
                    <a:p>
                      <a:pPr algn="ctr"/>
                      <a:r>
                        <a:rPr lang="en-US" sz="2400" dirty="0" smtClean="0"/>
                        <a:t>OUTCOMES</a:t>
                      </a:r>
                      <a:endParaRPr lang="en-US" sz="2400" dirty="0"/>
                    </a:p>
                  </a:txBody>
                  <a:tcPr/>
                </a:tc>
              </a:tr>
              <a:tr h="157110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dk1"/>
                          </a:solidFill>
                          <a:effectLst/>
                          <a:latin typeface="+mn-lt"/>
                          <a:ea typeface="+mn-ea"/>
                          <a:cs typeface="+mn-cs"/>
                        </a:rPr>
                        <a:t>1. Consolidating the institutional, policy and legal frameworks for sustainable and climate-resilient shared living marine resources governance in the CLME+ region</a:t>
                      </a:r>
                      <a:endParaRPr lang="en-US" sz="2000" b="1" kern="1200" dirty="0" smtClean="0">
                        <a:solidFill>
                          <a:schemeClr val="dk1"/>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1" kern="1200" dirty="0" smtClean="0">
                          <a:solidFill>
                            <a:schemeClr val="dk1"/>
                          </a:solidFill>
                          <a:effectLst/>
                          <a:latin typeface="+mn-lt"/>
                          <a:ea typeface="+mn-ea"/>
                          <a:cs typeface="+mn-cs"/>
                        </a:rPr>
                        <a:t>Integrative governance arrangements for sustainable fisheries and for the protection of the marine environment, in line with the endorsed CLME+ SAP </a:t>
                      </a:r>
                      <a:endParaRPr lang="en-US" sz="1800" kern="1200" dirty="0" smtClean="0">
                        <a:solidFill>
                          <a:schemeClr val="dk1"/>
                        </a:solidFill>
                        <a:effectLst/>
                        <a:latin typeface="+mn-lt"/>
                        <a:ea typeface="+mn-ea"/>
                        <a:cs typeface="+mn-cs"/>
                      </a:endParaRPr>
                    </a:p>
                    <a:p>
                      <a:endParaRPr lang="en-US" dirty="0"/>
                    </a:p>
                  </a:txBody>
                  <a:tcPr/>
                </a:tc>
              </a:tr>
              <a:tr h="1933661">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dk1"/>
                          </a:solidFill>
                          <a:effectLst/>
                          <a:latin typeface="+mn-lt"/>
                          <a:ea typeface="+mn-ea"/>
                          <a:cs typeface="+mn-cs"/>
                        </a:rPr>
                        <a:t>2. Enhancing the capacity of key institutions and stakeholders to effectively implement knowledge-based EBM/EAF for sustainable shared living marine resources use in the CLME+</a:t>
                      </a:r>
                      <a:endParaRPr lang="en-US" sz="2000" b="1" kern="1200" dirty="0" smtClean="0">
                        <a:solidFill>
                          <a:schemeClr val="dk1"/>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1" kern="1200" dirty="0" smtClean="0">
                          <a:solidFill>
                            <a:schemeClr val="dk1"/>
                          </a:solidFill>
                          <a:effectLst/>
                          <a:latin typeface="+mn-lt"/>
                          <a:ea typeface="+mn-ea"/>
                          <a:cs typeface="+mn-cs"/>
                        </a:rPr>
                        <a:t>Enhanced institutional and stakeholder capacity for sustainable and climate-resilient </a:t>
                      </a:r>
                      <a:r>
                        <a:rPr lang="en-GB" sz="1800" b="1" i="1" kern="1200" dirty="0" err="1" smtClean="0">
                          <a:solidFill>
                            <a:schemeClr val="dk1"/>
                          </a:solidFill>
                          <a:effectLst/>
                          <a:latin typeface="+mn-lt"/>
                          <a:ea typeface="+mn-ea"/>
                          <a:cs typeface="+mn-cs"/>
                        </a:rPr>
                        <a:t>sLMR</a:t>
                      </a:r>
                      <a:r>
                        <a:rPr lang="en-GB" sz="1800" b="1" i="1" kern="1200" dirty="0" smtClean="0">
                          <a:solidFill>
                            <a:schemeClr val="dk1"/>
                          </a:solidFill>
                          <a:effectLst/>
                          <a:latin typeface="+mn-lt"/>
                          <a:ea typeface="+mn-ea"/>
                          <a:cs typeface="+mn-cs"/>
                        </a:rPr>
                        <a:t> management at regional, sub-regional, national and local levels (with special attention to regional and sub-regional organisations with key roles in SAP implementation)</a:t>
                      </a:r>
                      <a:endParaRPr lang="en-US" sz="1800" kern="1200" dirty="0" smtClean="0">
                        <a:solidFill>
                          <a:schemeClr val="dk1"/>
                        </a:solidFill>
                        <a:effectLst/>
                        <a:latin typeface="+mn-lt"/>
                        <a:ea typeface="+mn-ea"/>
                        <a:cs typeface="+mn-cs"/>
                      </a:endParaRPr>
                    </a:p>
                  </a:txBody>
                  <a:tcPr/>
                </a:tc>
              </a:tr>
              <a:tr h="1571100">
                <a:tc>
                  <a:txBody>
                    <a:bodyPr/>
                    <a:lstStyle/>
                    <a:p>
                      <a:r>
                        <a:rPr lang="en-GB" sz="1800" b="1" kern="1200" dirty="0" smtClean="0">
                          <a:solidFill>
                            <a:schemeClr val="dk1"/>
                          </a:solidFill>
                          <a:effectLst/>
                          <a:latin typeface="+mn-lt"/>
                          <a:ea typeface="+mn-ea"/>
                          <a:cs typeface="+mn-cs"/>
                        </a:rPr>
                        <a:t>3. Implementing EBM/EAF in the CLME+ region</a:t>
                      </a:r>
                      <a:endParaRPr 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1" kern="1200" dirty="0" smtClean="0">
                          <a:solidFill>
                            <a:schemeClr val="dk1"/>
                          </a:solidFill>
                          <a:effectLst/>
                          <a:latin typeface="+mn-lt"/>
                          <a:ea typeface="+mn-ea"/>
                          <a:cs typeface="+mn-cs"/>
                        </a:rPr>
                        <a:t>Progressive reduction of environmental stresses (with particular attention to socially just solutions and the enhancement of livelihoods) demonstrated, across the thematic and geographic scope of the CLME+</a:t>
                      </a:r>
                      <a:r>
                        <a:rPr lang="en-GB" sz="1800" b="1" i="1" kern="1200" baseline="0" dirty="0" smtClean="0">
                          <a:solidFill>
                            <a:schemeClr val="dk1"/>
                          </a:solidFill>
                          <a:effectLst/>
                          <a:latin typeface="+mn-lt"/>
                          <a:ea typeface="+mn-ea"/>
                          <a:cs typeface="+mn-cs"/>
                        </a:rPr>
                        <a:t> </a:t>
                      </a:r>
                      <a:r>
                        <a:rPr lang="en-GB" sz="1800" b="1" i="1" kern="1200" dirty="0" smtClean="0">
                          <a:solidFill>
                            <a:schemeClr val="dk1"/>
                          </a:solidFill>
                          <a:effectLst/>
                          <a:latin typeface="+mn-lt"/>
                          <a:ea typeface="+mn-ea"/>
                          <a:cs typeface="+mn-cs"/>
                        </a:rPr>
                        <a:t>SAP </a:t>
                      </a:r>
                      <a:endParaRPr lang="en-US" sz="18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2106984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967447910"/>
              </p:ext>
            </p:extLst>
          </p:nvPr>
        </p:nvGraphicFramePr>
        <p:xfrm>
          <a:off x="520396" y="526941"/>
          <a:ext cx="11328057" cy="4076055"/>
        </p:xfrm>
        <a:graphic>
          <a:graphicData uri="http://schemas.openxmlformats.org/drawingml/2006/table">
            <a:tbl>
              <a:tblPr firstRow="1" bandRow="1">
                <a:tableStyleId>{5C22544A-7EE6-4342-B048-85BDC9FD1C3A}</a:tableStyleId>
              </a:tblPr>
              <a:tblGrid>
                <a:gridCol w="5141219"/>
                <a:gridCol w="6186838"/>
              </a:tblGrid>
              <a:tr h="599419">
                <a:tc>
                  <a:txBody>
                    <a:bodyPr/>
                    <a:lstStyle/>
                    <a:p>
                      <a:pPr algn="ctr"/>
                      <a:r>
                        <a:rPr lang="en-US" sz="2400" dirty="0" smtClean="0"/>
                        <a:t>COMPONENTS</a:t>
                      </a:r>
                      <a:endParaRPr lang="en-US" sz="2400" dirty="0"/>
                    </a:p>
                  </a:txBody>
                  <a:tcPr/>
                </a:tc>
                <a:tc>
                  <a:txBody>
                    <a:bodyPr/>
                    <a:lstStyle/>
                    <a:p>
                      <a:pPr algn="ctr"/>
                      <a:r>
                        <a:rPr lang="en-US" sz="2400" dirty="0" smtClean="0"/>
                        <a:t>OUTCOMES</a:t>
                      </a:r>
                      <a:endParaRPr lang="en-US" sz="2400" dirty="0"/>
                    </a:p>
                  </a:txBody>
                  <a:tcPr/>
                </a:tc>
              </a:tr>
              <a:tr h="1558492">
                <a:tc>
                  <a:txBody>
                    <a:bodyPr/>
                    <a:lstStyle/>
                    <a:p>
                      <a:r>
                        <a:rPr lang="en-GB" sz="1800" b="1" kern="1200" dirty="0" smtClean="0">
                          <a:solidFill>
                            <a:schemeClr val="dk1"/>
                          </a:solidFill>
                          <a:effectLst/>
                          <a:latin typeface="+mn-lt"/>
                          <a:ea typeface="+mn-ea"/>
                          <a:cs typeface="+mn-cs"/>
                        </a:rPr>
                        <a:t>4. (Pre-)Feasibility assessments to identify major high-priority investment needs and opportunities in the CLME+ region</a:t>
                      </a:r>
                      <a:endParaRPr lang="en-US" b="1" dirty="0"/>
                    </a:p>
                  </a:txBody>
                  <a:tcPr/>
                </a:tc>
                <a:tc>
                  <a:txBody>
                    <a:bodyPr/>
                    <a:lstStyle/>
                    <a:p>
                      <a:r>
                        <a:rPr lang="en-GB" sz="1800" b="1" i="1" kern="1200" dirty="0" smtClean="0">
                          <a:solidFill>
                            <a:schemeClr val="dk1"/>
                          </a:solidFill>
                          <a:effectLst/>
                          <a:latin typeface="+mn-lt"/>
                          <a:ea typeface="+mn-ea"/>
                          <a:cs typeface="+mn-cs"/>
                        </a:rPr>
                        <a:t>Financing catalysed for the up-scaling of priority actions for the protection of the marine environment and for ensuring sustainable, climate-resilient livelihoods and socio-economic development from </a:t>
                      </a:r>
                      <a:r>
                        <a:rPr lang="en-GB" sz="1800" b="1" i="1" kern="1200" dirty="0" err="1" smtClean="0">
                          <a:solidFill>
                            <a:schemeClr val="dk1"/>
                          </a:solidFill>
                          <a:effectLst/>
                          <a:latin typeface="+mn-lt"/>
                          <a:ea typeface="+mn-ea"/>
                          <a:cs typeface="+mn-cs"/>
                        </a:rPr>
                        <a:t>sLMR</a:t>
                      </a:r>
                      <a:r>
                        <a:rPr lang="en-GB" sz="1800" b="1" i="1" kern="1200" dirty="0" smtClean="0">
                          <a:solidFill>
                            <a:schemeClr val="dk1"/>
                          </a:solidFill>
                          <a:effectLst/>
                          <a:latin typeface="+mn-lt"/>
                          <a:ea typeface="+mn-ea"/>
                          <a:cs typeface="+mn-cs"/>
                        </a:rPr>
                        <a:t> use in the CLME+</a:t>
                      </a:r>
                      <a:endParaRPr lang="en-US" dirty="0"/>
                    </a:p>
                  </a:txBody>
                  <a:tcPr/>
                </a:tc>
              </a:tr>
              <a:tr h="1918144">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dk1"/>
                          </a:solidFill>
                          <a:effectLst/>
                          <a:latin typeface="+mn-lt"/>
                          <a:ea typeface="+mn-ea"/>
                          <a:cs typeface="+mn-cs"/>
                        </a:rPr>
                        <a:t>5. Monitoring &amp; assessing progress of and results from the overall implementation of the CLME+</a:t>
                      </a:r>
                      <a:r>
                        <a:rPr lang="en-GB" sz="1800" b="1" kern="1200" baseline="0" dirty="0" smtClean="0">
                          <a:solidFill>
                            <a:schemeClr val="dk1"/>
                          </a:solidFill>
                          <a:effectLst/>
                          <a:latin typeface="+mn-lt"/>
                          <a:ea typeface="+mn-ea"/>
                          <a:cs typeface="+mn-cs"/>
                        </a:rPr>
                        <a:t> </a:t>
                      </a:r>
                      <a:r>
                        <a:rPr lang="en-GB" sz="1800" b="1" kern="1200" dirty="0" smtClean="0">
                          <a:solidFill>
                            <a:schemeClr val="dk1"/>
                          </a:solidFill>
                          <a:effectLst/>
                          <a:latin typeface="+mn-lt"/>
                          <a:ea typeface="+mn-ea"/>
                          <a:cs typeface="+mn-cs"/>
                        </a:rPr>
                        <a:t>SAP, and experience sharing with the global LME practitioners community</a:t>
                      </a:r>
                      <a:endParaRPr lang="en-US" sz="2000" b="1" kern="1200" dirty="0" smtClean="0">
                        <a:solidFill>
                          <a:schemeClr val="dk1"/>
                        </a:solidFill>
                        <a:effectLst/>
                        <a:latin typeface="+mn-lt"/>
                        <a:ea typeface="+mn-ea"/>
                        <a:cs typeface="+mn-cs"/>
                      </a:endParaRP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i="1" kern="1200" dirty="0" smtClean="0">
                          <a:solidFill>
                            <a:schemeClr val="dk1"/>
                          </a:solidFill>
                          <a:effectLst/>
                          <a:latin typeface="+mn-lt"/>
                          <a:ea typeface="+mn-ea"/>
                          <a:cs typeface="+mn-cs"/>
                        </a:rPr>
                        <a:t>Regional socio-economic benefits and Global Environmental Benefits from SAP implementation are maximised through enhanced collaboration, planning &amp; adaptive management, and exchange of experiences and lessons learnt </a:t>
                      </a:r>
                      <a:endParaRPr lang="en-US" sz="1800" b="1" i="1" kern="1200" dirty="0" smtClean="0">
                        <a:solidFill>
                          <a:schemeClr val="dk1"/>
                        </a:solidFill>
                        <a:effectLst/>
                        <a:latin typeface="+mn-lt"/>
                        <a:ea typeface="+mn-ea"/>
                        <a:cs typeface="+mn-cs"/>
                      </a:endParaRPr>
                    </a:p>
                    <a:p>
                      <a:endParaRPr lang="en-US" dirty="0"/>
                    </a:p>
                  </a:txBody>
                  <a:tcPr/>
                </a:tc>
              </a:tr>
            </a:tbl>
          </a:graphicData>
        </a:graphic>
      </p:graphicFrame>
    </p:spTree>
    <p:extLst>
      <p:ext uri="{BB962C8B-B14F-4D97-AF65-F5344CB8AC3E}">
        <p14:creationId xmlns:p14="http://schemas.microsoft.com/office/powerpoint/2010/main" val="12203974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05327"/>
            <a:ext cx="10515600" cy="975403"/>
          </a:xfrm>
          <a:solidFill>
            <a:schemeClr val="accent4">
              <a:lumMod val="60000"/>
              <a:lumOff val="40000"/>
            </a:schemeClr>
          </a:solidFill>
        </p:spPr>
        <p:txBody>
          <a:bodyPr>
            <a:normAutofit/>
          </a:bodyPr>
          <a:lstStyle/>
          <a:p>
            <a:pPr algn="ctr"/>
            <a:r>
              <a:rPr lang="en-US" sz="3600" b="1" dirty="0" smtClean="0">
                <a:solidFill>
                  <a:srgbClr val="0070C0"/>
                </a:solidFill>
              </a:rPr>
              <a:t>Component 1 – Legal, policy and institutional frameworks </a:t>
            </a:r>
            <a:endParaRPr lang="en-US" sz="3600" b="1" dirty="0">
              <a:solidFill>
                <a:srgbClr val="0070C0"/>
              </a:solidFill>
            </a:endParaRPr>
          </a:p>
        </p:txBody>
      </p:sp>
      <p:sp>
        <p:nvSpPr>
          <p:cNvPr id="3" name="Content Placeholder 2"/>
          <p:cNvSpPr>
            <a:spLocks noGrp="1"/>
          </p:cNvSpPr>
          <p:nvPr>
            <p:ph idx="1"/>
          </p:nvPr>
        </p:nvSpPr>
        <p:spPr>
          <a:xfrm>
            <a:off x="838199" y="1384918"/>
            <a:ext cx="10747159" cy="5335478"/>
          </a:xfrm>
        </p:spPr>
        <p:txBody>
          <a:bodyPr>
            <a:normAutofit fontScale="77500" lnSpcReduction="20000"/>
          </a:bodyPr>
          <a:lstStyle/>
          <a:p>
            <a:r>
              <a:rPr lang="en-US" b="1" dirty="0" smtClean="0"/>
              <a:t>Output 1.1 </a:t>
            </a:r>
            <a:r>
              <a:rPr lang="en-US" dirty="0" smtClean="0"/>
              <a:t>- </a:t>
            </a:r>
            <a:r>
              <a:rPr lang="en-US" b="1" i="1" dirty="0"/>
              <a:t>Decisions on coordination &amp; cooperation arrangements and</a:t>
            </a:r>
            <a:r>
              <a:rPr lang="en-US" i="1" dirty="0"/>
              <a:t> </a:t>
            </a:r>
            <a:r>
              <a:rPr lang="en-US" b="1" i="1" dirty="0"/>
              <a:t>institutional</a:t>
            </a:r>
            <a:r>
              <a:rPr lang="en-US" i="1" dirty="0"/>
              <a:t> </a:t>
            </a:r>
            <a:r>
              <a:rPr lang="en-US" b="1" i="1" dirty="0"/>
              <a:t>mandates</a:t>
            </a:r>
            <a:r>
              <a:rPr lang="en-US" dirty="0"/>
              <a:t>, in line with SAP Strategies 1 (</a:t>
            </a:r>
            <a:r>
              <a:rPr lang="en-US" i="1" dirty="0"/>
              <a:t>environment</a:t>
            </a:r>
            <a:r>
              <a:rPr lang="en-US" dirty="0"/>
              <a:t>), 2 (</a:t>
            </a:r>
            <a:r>
              <a:rPr lang="en-US" i="1" dirty="0"/>
              <a:t>fisheries</a:t>
            </a:r>
            <a:r>
              <a:rPr lang="en-US" dirty="0"/>
              <a:t>) and 3 (</a:t>
            </a:r>
            <a:r>
              <a:rPr lang="en-US" i="1" dirty="0"/>
              <a:t>cross-sectoral policy coordination</a:t>
            </a:r>
            <a:r>
              <a:rPr lang="en-US" dirty="0" smtClean="0"/>
              <a:t>)</a:t>
            </a:r>
          </a:p>
          <a:p>
            <a:pPr marL="0" indent="0">
              <a:buNone/>
            </a:pPr>
            <a:endParaRPr lang="en-US" dirty="0"/>
          </a:p>
          <a:p>
            <a:r>
              <a:rPr lang="en-US" b="1" dirty="0"/>
              <a:t>Output 1.2 </a:t>
            </a:r>
            <a:r>
              <a:rPr lang="en-US" b="1" dirty="0" smtClean="0"/>
              <a:t>- </a:t>
            </a:r>
            <a:r>
              <a:rPr lang="en-US" b="1" i="1" dirty="0" smtClean="0"/>
              <a:t>National </a:t>
            </a:r>
            <a:r>
              <a:rPr lang="en-US" b="1" i="1" dirty="0"/>
              <a:t>Inter-sectoral Coordination (NIC) mechanisms</a:t>
            </a:r>
            <a:r>
              <a:rPr lang="en-US" dirty="0"/>
              <a:t> (including science-policy interfaces) in </a:t>
            </a:r>
            <a:r>
              <a:rPr lang="en-US" dirty="0" smtClean="0"/>
              <a:t>place</a:t>
            </a:r>
          </a:p>
          <a:p>
            <a:pPr marL="0" indent="0">
              <a:buNone/>
            </a:pPr>
            <a:endParaRPr lang="en-US" dirty="0" smtClean="0"/>
          </a:p>
          <a:p>
            <a:r>
              <a:rPr lang="en-US" b="1" dirty="0"/>
              <a:t>Output 1.3. </a:t>
            </a:r>
            <a:r>
              <a:rPr lang="en-US" b="1" dirty="0" smtClean="0"/>
              <a:t>- </a:t>
            </a:r>
            <a:r>
              <a:rPr lang="en-US" b="1" i="1" dirty="0" smtClean="0"/>
              <a:t>Regional </a:t>
            </a:r>
            <a:r>
              <a:rPr lang="en-US" b="1" i="1" dirty="0"/>
              <a:t>policies, declarations and/or regulations</a:t>
            </a:r>
            <a:r>
              <a:rPr lang="en-US" dirty="0"/>
              <a:t>, and associated </a:t>
            </a:r>
            <a:r>
              <a:rPr lang="en-US" b="1" i="1" dirty="0"/>
              <a:t>national-level legislation and/or plans</a:t>
            </a:r>
            <a:r>
              <a:rPr lang="en-US" dirty="0"/>
              <a:t>, are appropriate to enable effective</a:t>
            </a:r>
            <a:r>
              <a:rPr lang="en-US" b="1" i="1" dirty="0"/>
              <a:t> EBM/EAF</a:t>
            </a:r>
            <a:r>
              <a:rPr lang="en-US" dirty="0"/>
              <a:t> in the </a:t>
            </a:r>
            <a:r>
              <a:rPr lang="en-US" dirty="0" smtClean="0"/>
              <a:t>CLME+</a:t>
            </a:r>
          </a:p>
          <a:p>
            <a:pPr marL="0" indent="0">
              <a:buNone/>
            </a:pPr>
            <a:endParaRPr lang="en-US" dirty="0" smtClean="0"/>
          </a:p>
          <a:p>
            <a:r>
              <a:rPr lang="en-US" b="1" dirty="0"/>
              <a:t>Output 1.4 </a:t>
            </a:r>
            <a:r>
              <a:rPr lang="en-US" dirty="0" smtClean="0"/>
              <a:t>- </a:t>
            </a:r>
            <a:r>
              <a:rPr lang="en-US" b="1" i="1" dirty="0" smtClean="0"/>
              <a:t>Data </a:t>
            </a:r>
            <a:r>
              <a:rPr lang="en-US" b="1" i="1" dirty="0"/>
              <a:t>management, access &amp; exchange arrangements</a:t>
            </a:r>
            <a:r>
              <a:rPr lang="en-US" dirty="0"/>
              <a:t> support adaptive management and implementation of the </a:t>
            </a:r>
            <a:r>
              <a:rPr lang="en-US" dirty="0" smtClean="0"/>
              <a:t>CLME+ Project </a:t>
            </a:r>
            <a:r>
              <a:rPr lang="en-US" dirty="0"/>
              <a:t>and SAP </a:t>
            </a:r>
            <a:r>
              <a:rPr lang="en-GB" dirty="0"/>
              <a:t>Linked to Output 5.2 under Component </a:t>
            </a:r>
            <a:r>
              <a:rPr lang="en-GB" dirty="0" smtClean="0"/>
              <a:t>5</a:t>
            </a:r>
          </a:p>
          <a:p>
            <a:pPr marL="0" indent="0">
              <a:buNone/>
            </a:pPr>
            <a:endParaRPr lang="en-GB" dirty="0" smtClean="0"/>
          </a:p>
          <a:p>
            <a:r>
              <a:rPr lang="en-US" b="1" dirty="0"/>
              <a:t>Output 1.5 </a:t>
            </a:r>
            <a:r>
              <a:rPr lang="en-US" b="1" dirty="0" smtClean="0"/>
              <a:t>- </a:t>
            </a:r>
            <a:r>
              <a:rPr lang="en-US" b="1" i="1" dirty="0" smtClean="0"/>
              <a:t>Sustainable </a:t>
            </a:r>
            <a:r>
              <a:rPr lang="en-US" b="1" i="1" dirty="0"/>
              <a:t>financing mechanism(s)</a:t>
            </a:r>
            <a:r>
              <a:rPr lang="en-US" dirty="0"/>
              <a:t> </a:t>
            </a:r>
            <a:r>
              <a:rPr lang="en-US" b="1" i="1" dirty="0"/>
              <a:t>to ensure</a:t>
            </a:r>
            <a:r>
              <a:rPr lang="en-US" dirty="0"/>
              <a:t> short, medium and long-term</a:t>
            </a:r>
            <a:r>
              <a:rPr lang="en-US" b="1" i="1" dirty="0"/>
              <a:t> operations of the </a:t>
            </a:r>
            <a:r>
              <a:rPr lang="en-US" b="1" i="1" dirty="0" err="1"/>
              <a:t>sLMR</a:t>
            </a:r>
            <a:r>
              <a:rPr lang="en-US" b="1" i="1" dirty="0"/>
              <a:t> governance arrangements</a:t>
            </a:r>
            <a:endParaRPr lang="en-US" dirty="0"/>
          </a:p>
          <a:p>
            <a:endParaRPr lang="en-US" dirty="0"/>
          </a:p>
        </p:txBody>
      </p:sp>
    </p:spTree>
    <p:extLst>
      <p:ext uri="{BB962C8B-B14F-4D97-AF65-F5344CB8AC3E}">
        <p14:creationId xmlns:p14="http://schemas.microsoft.com/office/powerpoint/2010/main" val="12974767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572"/>
            <a:ext cx="10515600" cy="904381"/>
          </a:xfrm>
          <a:solidFill>
            <a:schemeClr val="accent4">
              <a:lumMod val="60000"/>
              <a:lumOff val="40000"/>
            </a:schemeClr>
          </a:solidFill>
        </p:spPr>
        <p:txBody>
          <a:bodyPr>
            <a:normAutofit/>
          </a:bodyPr>
          <a:lstStyle/>
          <a:p>
            <a:pPr algn="ctr"/>
            <a:r>
              <a:rPr lang="en-US" sz="3600" b="1" dirty="0" smtClean="0">
                <a:solidFill>
                  <a:srgbClr val="0070C0"/>
                </a:solidFill>
              </a:rPr>
              <a:t>Component 2- Capacity Building </a:t>
            </a:r>
            <a:endParaRPr lang="en-US" sz="3600" b="1" dirty="0">
              <a:solidFill>
                <a:srgbClr val="0070C0"/>
              </a:solidFill>
            </a:endParaRPr>
          </a:p>
        </p:txBody>
      </p:sp>
      <p:sp>
        <p:nvSpPr>
          <p:cNvPr id="3" name="Content Placeholder 2"/>
          <p:cNvSpPr>
            <a:spLocks noGrp="1"/>
          </p:cNvSpPr>
          <p:nvPr>
            <p:ph idx="1"/>
          </p:nvPr>
        </p:nvSpPr>
        <p:spPr>
          <a:xfrm>
            <a:off x="838200" y="1384916"/>
            <a:ext cx="11004612" cy="5220069"/>
          </a:xfrm>
        </p:spPr>
        <p:txBody>
          <a:bodyPr>
            <a:normAutofit fontScale="77500" lnSpcReduction="20000"/>
          </a:bodyPr>
          <a:lstStyle/>
          <a:p>
            <a:r>
              <a:rPr lang="en-US" b="1" dirty="0"/>
              <a:t>Output 2.1 </a:t>
            </a:r>
            <a:r>
              <a:rPr lang="en-US" b="1" dirty="0" smtClean="0"/>
              <a:t>- </a:t>
            </a:r>
            <a:r>
              <a:rPr lang="en-US" b="1" i="1" dirty="0" smtClean="0"/>
              <a:t>Regional </a:t>
            </a:r>
            <a:r>
              <a:rPr lang="en-US" b="1" i="1" dirty="0"/>
              <a:t>Action Plans </a:t>
            </a:r>
            <a:r>
              <a:rPr lang="en-US" dirty="0"/>
              <a:t>for the management, conservation and sustainable use of </a:t>
            </a:r>
            <a:r>
              <a:rPr lang="en-US" b="1" i="1" dirty="0"/>
              <a:t>fishery resources and for the protection of the marine </a:t>
            </a:r>
            <a:r>
              <a:rPr lang="en-US" b="1" i="1" dirty="0" smtClean="0"/>
              <a:t>environment</a:t>
            </a:r>
          </a:p>
          <a:p>
            <a:pPr marL="0" indent="0">
              <a:buNone/>
            </a:pPr>
            <a:endParaRPr lang="en-US" b="1" i="1" dirty="0" smtClean="0"/>
          </a:p>
          <a:p>
            <a:r>
              <a:rPr lang="en-US" b="1" dirty="0"/>
              <a:t>Output 2.2 </a:t>
            </a:r>
            <a:r>
              <a:rPr lang="en-US" b="1" dirty="0" smtClean="0"/>
              <a:t>- </a:t>
            </a:r>
            <a:r>
              <a:rPr lang="en-US" b="1" i="1" dirty="0" smtClean="0"/>
              <a:t>Civil </a:t>
            </a:r>
            <a:r>
              <a:rPr lang="en-US" b="1" i="1" dirty="0"/>
              <a:t>Society and Private Sector Action </a:t>
            </a:r>
            <a:r>
              <a:rPr lang="en-US" b="1" i="1" dirty="0" err="1"/>
              <a:t>Programmes</a:t>
            </a:r>
            <a:r>
              <a:rPr lang="en-US" b="1" i="1" dirty="0"/>
              <a:t> (C-SAP and P-SAP)</a:t>
            </a:r>
            <a:r>
              <a:rPr lang="en-US" dirty="0"/>
              <a:t>, that are sensitive to gender </a:t>
            </a:r>
            <a:r>
              <a:rPr lang="en-US" dirty="0" smtClean="0"/>
              <a:t>concerns</a:t>
            </a:r>
          </a:p>
          <a:p>
            <a:pPr marL="0" indent="0">
              <a:buNone/>
            </a:pPr>
            <a:endParaRPr lang="en-US" dirty="0" smtClean="0"/>
          </a:p>
          <a:p>
            <a:r>
              <a:rPr lang="en-GB" b="1" dirty="0"/>
              <a:t>Output 2.3 </a:t>
            </a:r>
            <a:r>
              <a:rPr lang="en-GB" b="1" dirty="0" smtClean="0"/>
              <a:t>- </a:t>
            </a:r>
            <a:r>
              <a:rPr lang="en-US" b="1" i="1" dirty="0" smtClean="0"/>
              <a:t>Identification </a:t>
            </a:r>
            <a:r>
              <a:rPr lang="en-US" b="1" i="1" dirty="0"/>
              <a:t>of good practices for data &amp; information management </a:t>
            </a:r>
            <a:endParaRPr lang="en-US" b="1" i="1" dirty="0" smtClean="0"/>
          </a:p>
          <a:p>
            <a:pPr marL="0" indent="0">
              <a:buNone/>
            </a:pPr>
            <a:endParaRPr lang="en-US" b="1" i="1" dirty="0" smtClean="0"/>
          </a:p>
          <a:p>
            <a:r>
              <a:rPr lang="en-US" b="1" dirty="0"/>
              <a:t>Output 2.4 </a:t>
            </a:r>
            <a:r>
              <a:rPr lang="en-US" b="1" dirty="0" smtClean="0"/>
              <a:t>- </a:t>
            </a:r>
            <a:r>
              <a:rPr lang="en-US" b="1" i="1" dirty="0" smtClean="0"/>
              <a:t>Overarching CLME+ </a:t>
            </a:r>
            <a:r>
              <a:rPr lang="en-US" b="1" i="1" dirty="0"/>
              <a:t>Communication </a:t>
            </a:r>
            <a:r>
              <a:rPr lang="en-US" b="1" i="1" dirty="0" smtClean="0"/>
              <a:t>Strategy</a:t>
            </a:r>
          </a:p>
          <a:p>
            <a:endParaRPr lang="en-US" b="1" i="1" dirty="0" smtClean="0"/>
          </a:p>
          <a:p>
            <a:r>
              <a:rPr lang="en-US" b="1" dirty="0"/>
              <a:t>Output 2.5 </a:t>
            </a:r>
            <a:r>
              <a:rPr lang="en-US" b="1" dirty="0" smtClean="0"/>
              <a:t>- </a:t>
            </a:r>
            <a:r>
              <a:rPr lang="en-US" b="1" i="1" dirty="0" smtClean="0"/>
              <a:t>Strategy </a:t>
            </a:r>
            <a:r>
              <a:rPr lang="en-US" b="1" i="1" dirty="0"/>
              <a:t>for the training of</a:t>
            </a:r>
            <a:r>
              <a:rPr lang="en-US" dirty="0"/>
              <a:t> selected </a:t>
            </a:r>
            <a:r>
              <a:rPr lang="en-US" b="1" i="1" dirty="0"/>
              <a:t>stakeholders</a:t>
            </a:r>
            <a:r>
              <a:rPr lang="en-US" dirty="0"/>
              <a:t> </a:t>
            </a:r>
            <a:r>
              <a:rPr lang="en-US" b="1" i="1" dirty="0"/>
              <a:t>on</a:t>
            </a:r>
            <a:r>
              <a:rPr lang="en-US" dirty="0"/>
              <a:t> </a:t>
            </a:r>
            <a:r>
              <a:rPr lang="en-US" b="1" i="1" dirty="0"/>
              <a:t>issues of cross-cutting importance for the</a:t>
            </a:r>
            <a:r>
              <a:rPr lang="en-US" dirty="0"/>
              <a:t> </a:t>
            </a:r>
            <a:r>
              <a:rPr lang="en-US" b="1" i="1" dirty="0"/>
              <a:t>SAP </a:t>
            </a:r>
            <a:r>
              <a:rPr lang="en-US" b="1" i="1" dirty="0" smtClean="0"/>
              <a:t>Strategies</a:t>
            </a:r>
          </a:p>
          <a:p>
            <a:pPr marL="0" indent="0">
              <a:buNone/>
            </a:pPr>
            <a:endParaRPr lang="en-US" b="1" i="1" dirty="0" smtClean="0"/>
          </a:p>
          <a:p>
            <a:r>
              <a:rPr lang="en-US" b="1" dirty="0"/>
              <a:t>Output 2.6 </a:t>
            </a:r>
            <a:r>
              <a:rPr lang="en-US" b="1" dirty="0" smtClean="0"/>
              <a:t>- </a:t>
            </a:r>
            <a:r>
              <a:rPr lang="en-US" b="1" i="1" dirty="0" smtClean="0"/>
              <a:t>Targeted </a:t>
            </a:r>
            <a:r>
              <a:rPr lang="en-US" b="1" i="1" dirty="0"/>
              <a:t>research strategies</a:t>
            </a:r>
            <a:r>
              <a:rPr lang="en-US" dirty="0"/>
              <a:t> to address scientific demands from organizations dealing with fisheries and the protection and sustainable use of the marine environment</a:t>
            </a:r>
            <a:endParaRPr lang="en-US" b="1" i="1" dirty="0"/>
          </a:p>
        </p:txBody>
      </p:sp>
    </p:spTree>
    <p:extLst>
      <p:ext uri="{BB962C8B-B14F-4D97-AF65-F5344CB8AC3E}">
        <p14:creationId xmlns:p14="http://schemas.microsoft.com/office/powerpoint/2010/main" val="1316722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3083"/>
            <a:ext cx="10515600" cy="904381"/>
          </a:xfrm>
          <a:solidFill>
            <a:schemeClr val="accent4">
              <a:lumMod val="60000"/>
              <a:lumOff val="40000"/>
            </a:schemeClr>
          </a:solidFill>
        </p:spPr>
        <p:txBody>
          <a:bodyPr>
            <a:normAutofit/>
          </a:bodyPr>
          <a:lstStyle/>
          <a:p>
            <a:pPr algn="ctr"/>
            <a:r>
              <a:rPr lang="en-US" sz="3600" b="1" dirty="0" smtClean="0">
                <a:solidFill>
                  <a:srgbClr val="0070C0"/>
                </a:solidFill>
              </a:rPr>
              <a:t>Component 3 – </a:t>
            </a:r>
            <a:r>
              <a:rPr lang="en-GB" sz="3600" b="1" dirty="0">
                <a:solidFill>
                  <a:srgbClr val="0070C0"/>
                </a:solidFill>
              </a:rPr>
              <a:t>Implementing </a:t>
            </a:r>
            <a:r>
              <a:rPr lang="en-GB" sz="3600" b="1" dirty="0" smtClean="0">
                <a:solidFill>
                  <a:srgbClr val="0070C0"/>
                </a:solidFill>
              </a:rPr>
              <a:t>EBM/EAF</a:t>
            </a:r>
            <a:endParaRPr lang="en-US" sz="3600" b="1" dirty="0">
              <a:solidFill>
                <a:srgbClr val="0070C0"/>
              </a:solidFill>
            </a:endParaRPr>
          </a:p>
        </p:txBody>
      </p:sp>
      <p:sp>
        <p:nvSpPr>
          <p:cNvPr id="3" name="Content Placeholder 2"/>
          <p:cNvSpPr>
            <a:spLocks noGrp="1"/>
          </p:cNvSpPr>
          <p:nvPr>
            <p:ph idx="1"/>
          </p:nvPr>
        </p:nvSpPr>
        <p:spPr>
          <a:xfrm>
            <a:off x="838200" y="1420426"/>
            <a:ext cx="10515600" cy="5149049"/>
          </a:xfrm>
        </p:spPr>
        <p:txBody>
          <a:bodyPr>
            <a:normAutofit fontScale="85000" lnSpcReduction="20000"/>
          </a:bodyPr>
          <a:lstStyle/>
          <a:p>
            <a:r>
              <a:rPr lang="en-US" b="1" dirty="0"/>
              <a:t>Output 3.1 </a:t>
            </a:r>
            <a:r>
              <a:rPr lang="en-US" b="1" dirty="0" smtClean="0"/>
              <a:t>- </a:t>
            </a:r>
            <a:r>
              <a:rPr lang="en-US" dirty="0" smtClean="0"/>
              <a:t>Well-planned</a:t>
            </a:r>
            <a:r>
              <a:rPr lang="en-US" dirty="0"/>
              <a:t>, progressive </a:t>
            </a:r>
            <a:r>
              <a:rPr lang="en-US" b="1" dirty="0"/>
              <a:t>transition to an ecosystem approach for the Caribbean spiny lobster fisheries</a:t>
            </a:r>
            <a:r>
              <a:rPr lang="en-US" dirty="0"/>
              <a:t> (demonstration at the sub-regional level) </a:t>
            </a:r>
            <a:endParaRPr lang="en-US" dirty="0" smtClean="0"/>
          </a:p>
          <a:p>
            <a:pPr marL="0" indent="0">
              <a:buNone/>
            </a:pPr>
            <a:endParaRPr lang="en-US" dirty="0" smtClean="0"/>
          </a:p>
          <a:p>
            <a:r>
              <a:rPr lang="en-US" b="1" dirty="0"/>
              <a:t>Output 3.2 </a:t>
            </a:r>
            <a:r>
              <a:rPr lang="en-US" b="1" dirty="0" smtClean="0"/>
              <a:t>- </a:t>
            </a:r>
            <a:r>
              <a:rPr lang="en-US" dirty="0" smtClean="0"/>
              <a:t>Well-planned</a:t>
            </a:r>
            <a:r>
              <a:rPr lang="en-US" dirty="0"/>
              <a:t>, progressive </a:t>
            </a:r>
            <a:r>
              <a:rPr lang="en-US" b="1" i="1" dirty="0"/>
              <a:t>transition to an ecosystem approach for the shrimp and </a:t>
            </a:r>
            <a:r>
              <a:rPr lang="en-US" b="1" i="1" dirty="0" err="1"/>
              <a:t>groundfish</a:t>
            </a:r>
            <a:r>
              <a:rPr lang="en-US" b="1" i="1" dirty="0"/>
              <a:t> (S&amp;GF) fisheries</a:t>
            </a:r>
            <a:r>
              <a:rPr lang="en-US" dirty="0"/>
              <a:t> of the </a:t>
            </a:r>
            <a:r>
              <a:rPr lang="en-US" dirty="0" smtClean="0"/>
              <a:t>NBSLME</a:t>
            </a:r>
          </a:p>
          <a:p>
            <a:pPr marL="0" indent="0">
              <a:buNone/>
            </a:pPr>
            <a:endParaRPr lang="en-US" dirty="0"/>
          </a:p>
          <a:p>
            <a:r>
              <a:rPr lang="en-US" b="1" dirty="0"/>
              <a:t>Output 3.3 </a:t>
            </a:r>
            <a:r>
              <a:rPr lang="en-US" b="1" dirty="0" smtClean="0"/>
              <a:t>- </a:t>
            </a:r>
            <a:r>
              <a:rPr lang="en-US" dirty="0" smtClean="0"/>
              <a:t>Well-planned</a:t>
            </a:r>
            <a:r>
              <a:rPr lang="en-US" dirty="0"/>
              <a:t>, progressive </a:t>
            </a:r>
            <a:r>
              <a:rPr lang="en-US" b="1" i="1" dirty="0"/>
              <a:t>transition to an ecosystem approach for the Eastern Caribbean </a:t>
            </a:r>
            <a:r>
              <a:rPr lang="en-US" b="1" i="1" dirty="0" err="1"/>
              <a:t>flyingfish</a:t>
            </a:r>
            <a:r>
              <a:rPr lang="en-US" b="1" i="1" dirty="0"/>
              <a:t> fisheries</a:t>
            </a:r>
            <a:r>
              <a:rPr lang="en-US" dirty="0"/>
              <a:t> </a:t>
            </a:r>
            <a:endParaRPr lang="en-US" dirty="0" smtClean="0"/>
          </a:p>
          <a:p>
            <a:pPr marL="0" indent="0">
              <a:buNone/>
            </a:pPr>
            <a:endParaRPr lang="en-US" dirty="0" smtClean="0"/>
          </a:p>
          <a:p>
            <a:r>
              <a:rPr lang="en-US" b="1" dirty="0"/>
              <a:t>Output 3.4 </a:t>
            </a:r>
            <a:r>
              <a:rPr lang="en-US" b="1" dirty="0" smtClean="0"/>
              <a:t>- </a:t>
            </a:r>
            <a:r>
              <a:rPr lang="en-US" dirty="0" smtClean="0"/>
              <a:t>Demonstrating </a:t>
            </a:r>
            <a:r>
              <a:rPr lang="en-US" dirty="0"/>
              <a:t>the </a:t>
            </a:r>
            <a:r>
              <a:rPr lang="en-US" b="1" i="1" dirty="0"/>
              <a:t>transition to an Ecosystem-Based Management  (EBM) approach</a:t>
            </a:r>
            <a:r>
              <a:rPr lang="en-US" dirty="0"/>
              <a:t> at the sub-regional/site level in the </a:t>
            </a:r>
            <a:r>
              <a:rPr lang="en-US" dirty="0" smtClean="0"/>
              <a:t>CLME+ Region</a:t>
            </a:r>
          </a:p>
          <a:p>
            <a:pPr marL="0" indent="0">
              <a:buNone/>
            </a:pPr>
            <a:endParaRPr lang="en-US" dirty="0" smtClean="0"/>
          </a:p>
          <a:p>
            <a:r>
              <a:rPr lang="en-US" b="1" dirty="0"/>
              <a:t>Output 3.5 </a:t>
            </a:r>
            <a:r>
              <a:rPr lang="en-US" b="1" dirty="0" smtClean="0"/>
              <a:t>- </a:t>
            </a:r>
            <a:r>
              <a:rPr lang="en-US" dirty="0" smtClean="0"/>
              <a:t>Modest</a:t>
            </a:r>
            <a:r>
              <a:rPr lang="en-US" b="1" dirty="0" smtClean="0"/>
              <a:t> </a:t>
            </a:r>
            <a:r>
              <a:rPr lang="en-US" b="1" i="1" dirty="0"/>
              <a:t>small grants support</a:t>
            </a:r>
            <a:r>
              <a:rPr lang="en-US" dirty="0"/>
              <a:t> </a:t>
            </a:r>
            <a:r>
              <a:rPr lang="en-US" b="1" i="1" dirty="0"/>
              <a:t>for the implementation of C-SAP and/</a:t>
            </a:r>
            <a:r>
              <a:rPr lang="en-US" b="1" dirty="0"/>
              <a:t>or P-SAP</a:t>
            </a:r>
            <a:r>
              <a:rPr lang="en-US" b="1" i="1" dirty="0"/>
              <a:t> actions </a:t>
            </a:r>
            <a:r>
              <a:rPr lang="en-US" dirty="0" smtClean="0"/>
              <a:t>(</a:t>
            </a:r>
            <a:r>
              <a:rPr lang="en-US" dirty="0"/>
              <a:t>with special attention to livelihoods)</a:t>
            </a:r>
          </a:p>
        </p:txBody>
      </p:sp>
    </p:spTree>
    <p:extLst>
      <p:ext uri="{BB962C8B-B14F-4D97-AF65-F5344CB8AC3E}">
        <p14:creationId xmlns:p14="http://schemas.microsoft.com/office/powerpoint/2010/main" val="10591390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4104"/>
            <a:ext cx="10515600" cy="851116"/>
          </a:xfrm>
          <a:solidFill>
            <a:schemeClr val="accent4">
              <a:lumMod val="60000"/>
              <a:lumOff val="40000"/>
            </a:schemeClr>
          </a:solidFill>
        </p:spPr>
        <p:txBody>
          <a:bodyPr>
            <a:normAutofit/>
          </a:bodyPr>
          <a:lstStyle/>
          <a:p>
            <a:pPr algn="ctr"/>
            <a:r>
              <a:rPr lang="en-US" sz="3600" b="1" dirty="0" smtClean="0">
                <a:solidFill>
                  <a:srgbClr val="0070C0"/>
                </a:solidFill>
              </a:rPr>
              <a:t>Component 4 -  Feasibility Assessments &amp; Upscaling</a:t>
            </a:r>
            <a:endParaRPr lang="en-US" sz="3600" b="1" dirty="0">
              <a:solidFill>
                <a:srgbClr val="0070C0"/>
              </a:solidFill>
            </a:endParaRPr>
          </a:p>
        </p:txBody>
      </p:sp>
      <p:sp>
        <p:nvSpPr>
          <p:cNvPr id="3" name="Content Placeholder 2"/>
          <p:cNvSpPr>
            <a:spLocks noGrp="1"/>
          </p:cNvSpPr>
          <p:nvPr>
            <p:ph idx="1"/>
          </p:nvPr>
        </p:nvSpPr>
        <p:spPr>
          <a:xfrm>
            <a:off x="838200" y="1473693"/>
            <a:ext cx="10515600" cy="4234649"/>
          </a:xfrm>
        </p:spPr>
        <p:txBody>
          <a:bodyPr/>
          <a:lstStyle/>
          <a:p>
            <a:r>
              <a:rPr lang="en-US" b="1" dirty="0"/>
              <a:t>Output 4.1 </a:t>
            </a:r>
            <a:r>
              <a:rPr lang="en-US" b="1" dirty="0" smtClean="0"/>
              <a:t>- </a:t>
            </a:r>
            <a:r>
              <a:rPr lang="en-US" b="1" i="1" dirty="0" smtClean="0"/>
              <a:t>(Pre-</a:t>
            </a:r>
            <a:r>
              <a:rPr lang="en-US" b="1" i="1" dirty="0"/>
              <a:t>)feasibility reports on major investment needs and opportunities</a:t>
            </a:r>
            <a:r>
              <a:rPr lang="en-US" dirty="0"/>
              <a:t> (incl. budget estimates, scope of work,  private sector </a:t>
            </a:r>
            <a:r>
              <a:rPr lang="en-US" dirty="0" smtClean="0"/>
              <a:t>involvement,</a:t>
            </a:r>
            <a:r>
              <a:rPr lang="en-US" dirty="0"/>
              <a:t> potential benefits and required timescales) </a:t>
            </a:r>
            <a:endParaRPr lang="en-US" dirty="0" smtClean="0"/>
          </a:p>
          <a:p>
            <a:pPr marL="0" indent="0">
              <a:buNone/>
            </a:pPr>
            <a:endParaRPr lang="en-US" dirty="0" smtClean="0"/>
          </a:p>
          <a:p>
            <a:r>
              <a:rPr lang="en-US" b="1" dirty="0"/>
              <a:t>Output 4.2 </a:t>
            </a:r>
            <a:r>
              <a:rPr lang="en-US" b="1" dirty="0" smtClean="0"/>
              <a:t>- </a:t>
            </a:r>
            <a:r>
              <a:rPr lang="en-US" b="1" i="1" dirty="0" smtClean="0"/>
              <a:t>Investment </a:t>
            </a:r>
            <a:r>
              <a:rPr lang="en-US" b="1" i="1" dirty="0"/>
              <a:t>plans</a:t>
            </a:r>
            <a:r>
              <a:rPr lang="en-US" dirty="0"/>
              <a:t> (incl. specifications for private sector and civil society involvement) to deal with key issues identified under the CLME TDAs</a:t>
            </a:r>
            <a:r>
              <a:rPr lang="en-US" dirty="0" smtClean="0"/>
              <a:t> </a:t>
            </a:r>
            <a:endParaRPr lang="en-US" dirty="0"/>
          </a:p>
          <a:p>
            <a:endParaRPr lang="en-US" dirty="0"/>
          </a:p>
        </p:txBody>
      </p:sp>
    </p:spTree>
    <p:extLst>
      <p:ext uri="{BB962C8B-B14F-4D97-AF65-F5344CB8AC3E}">
        <p14:creationId xmlns:p14="http://schemas.microsoft.com/office/powerpoint/2010/main" val="4101717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7547"/>
          </a:xfrm>
          <a:solidFill>
            <a:schemeClr val="accent4">
              <a:lumMod val="60000"/>
              <a:lumOff val="40000"/>
            </a:schemeClr>
          </a:solidFill>
        </p:spPr>
        <p:txBody>
          <a:bodyPr>
            <a:normAutofit/>
          </a:bodyPr>
          <a:lstStyle/>
          <a:p>
            <a:pPr algn="ctr"/>
            <a:r>
              <a:rPr lang="en-US" sz="3600" b="1" dirty="0" smtClean="0">
                <a:solidFill>
                  <a:srgbClr val="0070C0"/>
                </a:solidFill>
              </a:rPr>
              <a:t>Component 5 – Monitoring &amp; Assessment </a:t>
            </a:r>
            <a:endParaRPr lang="en-US" sz="3600" b="1" dirty="0">
              <a:solidFill>
                <a:srgbClr val="0070C0"/>
              </a:solidFill>
            </a:endParaRPr>
          </a:p>
        </p:txBody>
      </p:sp>
      <p:sp>
        <p:nvSpPr>
          <p:cNvPr id="3" name="Content Placeholder 2"/>
          <p:cNvSpPr>
            <a:spLocks noGrp="1"/>
          </p:cNvSpPr>
          <p:nvPr>
            <p:ph idx="1"/>
          </p:nvPr>
        </p:nvSpPr>
        <p:spPr>
          <a:xfrm>
            <a:off x="838200" y="1562470"/>
            <a:ext cx="10515600" cy="5033639"/>
          </a:xfrm>
        </p:spPr>
        <p:txBody>
          <a:bodyPr/>
          <a:lstStyle/>
          <a:p>
            <a:r>
              <a:rPr lang="en-US" b="1" dirty="0"/>
              <a:t>Output 5.1 </a:t>
            </a:r>
            <a:r>
              <a:rPr lang="en-US" b="1" dirty="0" smtClean="0"/>
              <a:t>- </a:t>
            </a:r>
            <a:r>
              <a:rPr lang="en-US" b="1" i="1" dirty="0" smtClean="0"/>
              <a:t>Cooperation </a:t>
            </a:r>
            <a:r>
              <a:rPr lang="en-US" dirty="0"/>
              <a:t>(incl. through formal and/or informal frameworks and partnerships) </a:t>
            </a:r>
            <a:r>
              <a:rPr lang="en-US" b="1" i="1" dirty="0"/>
              <a:t>among development partners, </a:t>
            </a:r>
            <a:r>
              <a:rPr lang="en-US" b="1" i="1" dirty="0" err="1"/>
              <a:t>programmes</a:t>
            </a:r>
            <a:r>
              <a:rPr lang="en-US" b="1" i="1" dirty="0"/>
              <a:t>, projects, initiatives (PPIs) and countries/territories</a:t>
            </a:r>
            <a:r>
              <a:rPr lang="en-US" dirty="0"/>
              <a:t> with a stake in the SAP (“</a:t>
            </a:r>
            <a:r>
              <a:rPr lang="en-US" b="1" i="1" dirty="0" smtClean="0"/>
              <a:t>CLME+ </a:t>
            </a:r>
            <a:r>
              <a:rPr lang="en-US" b="1" i="1" dirty="0"/>
              <a:t>SAP Partnership</a:t>
            </a:r>
            <a:r>
              <a:rPr lang="en-US" dirty="0"/>
              <a:t>”)  </a:t>
            </a:r>
            <a:endParaRPr lang="en-US" dirty="0" smtClean="0"/>
          </a:p>
          <a:p>
            <a:pPr marL="0" indent="0">
              <a:buNone/>
            </a:pPr>
            <a:endParaRPr lang="en-US" dirty="0" smtClean="0"/>
          </a:p>
          <a:p>
            <a:r>
              <a:rPr lang="en-US" b="1" dirty="0"/>
              <a:t>Output 5.2 </a:t>
            </a:r>
            <a:r>
              <a:rPr lang="en-US" b="1" dirty="0" smtClean="0"/>
              <a:t>- </a:t>
            </a:r>
            <a:r>
              <a:rPr lang="en-US" dirty="0" smtClean="0"/>
              <a:t>A </a:t>
            </a:r>
            <a:r>
              <a:rPr lang="en-US" dirty="0"/>
              <a:t>prototype </a:t>
            </a:r>
            <a:r>
              <a:rPr lang="en-US" b="1" dirty="0" smtClean="0"/>
              <a:t>CLME+ </a:t>
            </a:r>
            <a:r>
              <a:rPr lang="en-US" b="1" i="1" dirty="0" smtClean="0"/>
              <a:t>ecosystem </a:t>
            </a:r>
            <a:r>
              <a:rPr lang="en-US" b="1" i="1" dirty="0"/>
              <a:t>status and SAP implementation M&amp;E </a:t>
            </a:r>
            <a:r>
              <a:rPr lang="en-US" b="1" i="1" dirty="0" smtClean="0"/>
              <a:t>mechanism</a:t>
            </a:r>
          </a:p>
          <a:p>
            <a:pPr marL="0" indent="0">
              <a:buNone/>
            </a:pPr>
            <a:endParaRPr lang="en-US" dirty="0" smtClean="0"/>
          </a:p>
          <a:p>
            <a:r>
              <a:rPr lang="en-US" b="1" dirty="0" smtClean="0"/>
              <a:t>Output </a:t>
            </a:r>
            <a:r>
              <a:rPr lang="en-US" b="1" dirty="0"/>
              <a:t>5.3 </a:t>
            </a:r>
            <a:r>
              <a:rPr lang="en-US" b="1" dirty="0" smtClean="0"/>
              <a:t>- </a:t>
            </a:r>
            <a:r>
              <a:rPr lang="en-US" b="1" i="1" dirty="0" smtClean="0"/>
              <a:t>Communication</a:t>
            </a:r>
            <a:r>
              <a:rPr lang="en-US" b="1" i="1" dirty="0"/>
              <a:t>, twinning and knowledge exchange</a:t>
            </a:r>
            <a:r>
              <a:rPr lang="en-US" dirty="0"/>
              <a:t> activities targeting the CLME</a:t>
            </a:r>
            <a:r>
              <a:rPr lang="en-US" baseline="30000" dirty="0"/>
              <a:t>+</a:t>
            </a:r>
            <a:r>
              <a:rPr lang="en-US" dirty="0"/>
              <a:t> Partnership and global LME Community of Practice (COP)</a:t>
            </a:r>
          </a:p>
          <a:p>
            <a:endParaRPr lang="en-US" dirty="0"/>
          </a:p>
          <a:p>
            <a:endParaRPr lang="en-US" dirty="0"/>
          </a:p>
        </p:txBody>
      </p:sp>
    </p:spTree>
    <p:extLst>
      <p:ext uri="{BB962C8B-B14F-4D97-AF65-F5344CB8AC3E}">
        <p14:creationId xmlns:p14="http://schemas.microsoft.com/office/powerpoint/2010/main" val="3947103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7908" y="1191873"/>
            <a:ext cx="10097588" cy="1137104"/>
          </a:xfrm>
          <a:solidFill>
            <a:schemeClr val="bg1"/>
          </a:solidFill>
        </p:spPr>
        <p:txBody>
          <a:bodyPr>
            <a:normAutofit fontScale="90000"/>
          </a:bodyPr>
          <a:lstStyle/>
          <a:p>
            <a:pPr algn="ctr"/>
            <a:r>
              <a:rPr lang="en-GB" b="1" dirty="0" smtClean="0"/>
              <a:t>Countries that have signed CLME+ Project Document </a:t>
            </a:r>
            <a:r>
              <a:rPr lang="en-GB" b="1" i="1" dirty="0" smtClean="0"/>
              <a:t>(status: Jan 2016)</a:t>
            </a:r>
            <a:endParaRPr lang="en-GB" b="1" i="1" dirty="0"/>
          </a:p>
        </p:txBody>
      </p:sp>
      <p:graphicFrame>
        <p:nvGraphicFramePr>
          <p:cNvPr id="4" name="Content Placeholder 3"/>
          <p:cNvGraphicFramePr>
            <a:graphicFrameLocks noGrp="1"/>
          </p:cNvGraphicFramePr>
          <p:nvPr>
            <p:ph idx="1"/>
            <p:extLst/>
          </p:nvPr>
        </p:nvGraphicFramePr>
        <p:xfrm>
          <a:off x="1515291" y="2403566"/>
          <a:ext cx="9039497" cy="3718560"/>
        </p:xfrm>
        <a:graphic>
          <a:graphicData uri="http://schemas.openxmlformats.org/drawingml/2006/table">
            <a:tbl>
              <a:tblPr firstRow="1" bandRow="1">
                <a:tableStyleId>{5C22544A-7EE6-4342-B048-85BDC9FD1C3A}</a:tableStyleId>
              </a:tblPr>
              <a:tblGrid>
                <a:gridCol w="3702483"/>
                <a:gridCol w="5337014"/>
              </a:tblGrid>
              <a:tr h="480542">
                <a:tc>
                  <a:txBody>
                    <a:bodyPr/>
                    <a:lstStyle/>
                    <a:p>
                      <a:r>
                        <a:rPr lang="en-GB" sz="2800" dirty="0" smtClean="0"/>
                        <a:t>COUNTRIES</a:t>
                      </a:r>
                      <a:endParaRPr lang="en-GB" sz="2800" dirty="0"/>
                    </a:p>
                  </a:txBody>
                  <a:tcPr/>
                </a:tc>
                <a:tc>
                  <a:txBody>
                    <a:bodyPr/>
                    <a:lstStyle/>
                    <a:p>
                      <a:r>
                        <a:rPr lang="en-GB" sz="2800" dirty="0" smtClean="0"/>
                        <a:t>DATE</a:t>
                      </a:r>
                      <a:r>
                        <a:rPr lang="en-GB" sz="2800" baseline="0" dirty="0" smtClean="0"/>
                        <a:t> SIGNED</a:t>
                      </a:r>
                      <a:endParaRPr lang="en-GB" sz="2800" dirty="0"/>
                    </a:p>
                  </a:txBody>
                  <a:tcPr/>
                </a:tc>
              </a:tr>
              <a:tr h="424007">
                <a:tc>
                  <a:txBody>
                    <a:bodyPr/>
                    <a:lstStyle/>
                    <a:p>
                      <a:r>
                        <a:rPr lang="en-GB" sz="2400" dirty="0" smtClean="0"/>
                        <a:t>Belize</a:t>
                      </a:r>
                      <a:endParaRPr lang="en-GB" sz="2400" dirty="0"/>
                    </a:p>
                  </a:txBody>
                  <a:tcPr/>
                </a:tc>
                <a:tc>
                  <a:txBody>
                    <a:bodyPr/>
                    <a:lstStyle/>
                    <a:p>
                      <a:r>
                        <a:rPr lang="en-GB" sz="2400" dirty="0" smtClean="0"/>
                        <a:t>7 April, 2015</a:t>
                      </a:r>
                      <a:endParaRPr lang="en-GB" sz="2400" dirty="0"/>
                    </a:p>
                  </a:txBody>
                  <a:tcPr/>
                </a:tc>
              </a:tr>
              <a:tr h="424007">
                <a:tc>
                  <a:txBody>
                    <a:bodyPr/>
                    <a:lstStyle/>
                    <a:p>
                      <a:r>
                        <a:rPr lang="en-GB" sz="2400" dirty="0" smtClean="0"/>
                        <a:t>Colombia</a:t>
                      </a:r>
                      <a:endParaRPr lang="en-GB" sz="2400" dirty="0"/>
                    </a:p>
                  </a:txBody>
                  <a:tcPr/>
                </a:tc>
                <a:tc>
                  <a:txBody>
                    <a:bodyPr/>
                    <a:lstStyle/>
                    <a:p>
                      <a:r>
                        <a:rPr lang="en-GB" sz="2400" dirty="0" smtClean="0"/>
                        <a:t>30 April, 2015</a:t>
                      </a:r>
                      <a:endParaRPr lang="en-GB" sz="2400" dirty="0"/>
                    </a:p>
                  </a:txBody>
                  <a:tcPr/>
                </a:tc>
              </a:tr>
              <a:tr h="424007">
                <a:tc>
                  <a:txBody>
                    <a:bodyPr/>
                    <a:lstStyle/>
                    <a:p>
                      <a:r>
                        <a:rPr lang="en-GB" sz="2400" dirty="0" smtClean="0"/>
                        <a:t>Costa Rica </a:t>
                      </a:r>
                      <a:endParaRPr lang="en-GB" sz="2400" dirty="0"/>
                    </a:p>
                  </a:txBody>
                  <a:tcPr/>
                </a:tc>
                <a:tc>
                  <a:txBody>
                    <a:bodyPr/>
                    <a:lstStyle/>
                    <a:p>
                      <a:r>
                        <a:rPr lang="en-GB" sz="2400" dirty="0" smtClean="0"/>
                        <a:t>13 April, 2015</a:t>
                      </a:r>
                      <a:endParaRPr lang="en-GB" sz="2400" dirty="0"/>
                    </a:p>
                  </a:txBody>
                  <a:tcPr/>
                </a:tc>
              </a:tr>
              <a:tr h="424007">
                <a:tc>
                  <a:txBody>
                    <a:bodyPr/>
                    <a:lstStyle/>
                    <a:p>
                      <a:r>
                        <a:rPr lang="en-GB" sz="2400" dirty="0" smtClean="0"/>
                        <a:t>Dominican Republic</a:t>
                      </a:r>
                      <a:endParaRPr lang="en-GB" sz="2400" dirty="0"/>
                    </a:p>
                  </a:txBody>
                  <a:tcPr/>
                </a:tc>
                <a:tc>
                  <a:txBody>
                    <a:bodyPr/>
                    <a:lstStyle/>
                    <a:p>
                      <a:r>
                        <a:rPr lang="en-GB" sz="2400" dirty="0" smtClean="0"/>
                        <a:t>14 April, 2015</a:t>
                      </a:r>
                      <a:endParaRPr lang="en-GB" sz="2400" dirty="0"/>
                    </a:p>
                  </a:txBody>
                  <a:tcPr/>
                </a:tc>
              </a:tr>
              <a:tr h="424007">
                <a:tc>
                  <a:txBody>
                    <a:bodyPr/>
                    <a:lstStyle/>
                    <a:p>
                      <a:r>
                        <a:rPr lang="en-GB" sz="2400" dirty="0" smtClean="0"/>
                        <a:t>Grenada</a:t>
                      </a:r>
                      <a:endParaRPr lang="en-GB" sz="2400" dirty="0"/>
                    </a:p>
                  </a:txBody>
                  <a:tcPr/>
                </a:tc>
                <a:tc>
                  <a:txBody>
                    <a:bodyPr/>
                    <a:lstStyle/>
                    <a:p>
                      <a:r>
                        <a:rPr lang="en-GB" sz="2400" dirty="0" smtClean="0"/>
                        <a:t>10 April, 2015</a:t>
                      </a:r>
                      <a:endParaRPr lang="en-GB" sz="2400" dirty="0"/>
                    </a:p>
                  </a:txBody>
                  <a:tcPr/>
                </a:tc>
              </a:tr>
              <a:tr h="424007">
                <a:tc>
                  <a:txBody>
                    <a:bodyPr/>
                    <a:lstStyle/>
                    <a:p>
                      <a:r>
                        <a:rPr lang="en-GB" sz="2400" dirty="0" smtClean="0"/>
                        <a:t>St.</a:t>
                      </a:r>
                      <a:r>
                        <a:rPr lang="en-GB" sz="2400" baseline="0" dirty="0" smtClean="0"/>
                        <a:t> Kitts &amp; Nevis</a:t>
                      </a:r>
                      <a:endParaRPr lang="en-GB" sz="2400" dirty="0"/>
                    </a:p>
                  </a:txBody>
                  <a:tcPr/>
                </a:tc>
                <a:tc>
                  <a:txBody>
                    <a:bodyPr/>
                    <a:lstStyle/>
                    <a:p>
                      <a:r>
                        <a:rPr lang="en-GB" sz="2400" dirty="0" smtClean="0"/>
                        <a:t>13 April, 2015</a:t>
                      </a:r>
                      <a:endParaRPr lang="en-GB" sz="2400" dirty="0"/>
                    </a:p>
                  </a:txBody>
                  <a:tcPr/>
                </a:tc>
              </a:tr>
              <a:tr h="424007">
                <a:tc>
                  <a:txBody>
                    <a:bodyPr/>
                    <a:lstStyle/>
                    <a:p>
                      <a:r>
                        <a:rPr lang="en-GB" sz="2400" dirty="0" smtClean="0"/>
                        <a:t>Suriname</a:t>
                      </a:r>
                      <a:endParaRPr lang="en-GB" sz="2400" dirty="0"/>
                    </a:p>
                  </a:txBody>
                  <a:tcPr/>
                </a:tc>
                <a:tc>
                  <a:txBody>
                    <a:bodyPr/>
                    <a:lstStyle/>
                    <a:p>
                      <a:r>
                        <a:rPr lang="en-GB" sz="2400" dirty="0" smtClean="0"/>
                        <a:t>26 March,</a:t>
                      </a:r>
                      <a:r>
                        <a:rPr lang="en-GB" sz="2400" baseline="0" dirty="0" smtClean="0"/>
                        <a:t> 2015</a:t>
                      </a:r>
                      <a:endParaRPr lang="en-GB" sz="2400" dirty="0"/>
                    </a:p>
                  </a:txBody>
                  <a:tcPr/>
                </a:tc>
              </a:tr>
            </a:tbl>
          </a:graphicData>
        </a:graphic>
      </p:graphicFrame>
      <p:pic>
        <p:nvPicPr>
          <p:cNvPr id="5" name="Picture 4"/>
          <p:cNvPicPr>
            <a:picLocks noChangeAspect="1"/>
          </p:cNvPicPr>
          <p:nvPr/>
        </p:nvPicPr>
        <p:blipFill>
          <a:blip r:embed="rId2"/>
          <a:stretch>
            <a:fillRect/>
          </a:stretch>
        </p:blipFill>
        <p:spPr>
          <a:xfrm>
            <a:off x="95930" y="60009"/>
            <a:ext cx="3248025" cy="1057275"/>
          </a:xfrm>
          <a:prstGeom prst="rect">
            <a:avLst/>
          </a:prstGeom>
        </p:spPr>
      </p:pic>
    </p:spTree>
    <p:extLst>
      <p:ext uri="{BB962C8B-B14F-4D97-AF65-F5344CB8AC3E}">
        <p14:creationId xmlns:p14="http://schemas.microsoft.com/office/powerpoint/2010/main" val="25769922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73058"/>
          </a:xfrm>
          <a:solidFill>
            <a:schemeClr val="accent1"/>
          </a:solidFill>
        </p:spPr>
        <p:txBody>
          <a:bodyPr/>
          <a:lstStyle/>
          <a:p>
            <a:pPr algn="ctr"/>
            <a:r>
              <a:rPr lang="en-US" b="1" dirty="0" smtClean="0"/>
              <a:t>Actions for Consideration </a:t>
            </a:r>
            <a:endParaRPr lang="en-US" b="1" dirty="0"/>
          </a:p>
        </p:txBody>
      </p:sp>
      <p:sp>
        <p:nvSpPr>
          <p:cNvPr id="3" name="Content Placeholder 2"/>
          <p:cNvSpPr>
            <a:spLocks noGrp="1"/>
          </p:cNvSpPr>
          <p:nvPr>
            <p:ph idx="1"/>
          </p:nvPr>
        </p:nvSpPr>
        <p:spPr/>
        <p:txBody>
          <a:bodyPr/>
          <a:lstStyle/>
          <a:p>
            <a:r>
              <a:rPr lang="en-US" dirty="0" smtClean="0"/>
              <a:t>The GEF (Agency) requires that all CLME+ participating countries endorse (sign) the CLME+ Project Document</a:t>
            </a:r>
          </a:p>
          <a:p>
            <a:pPr marL="0" indent="0">
              <a:buNone/>
            </a:pPr>
            <a:endParaRPr lang="en-US" dirty="0" smtClean="0"/>
          </a:p>
          <a:p>
            <a:r>
              <a:rPr lang="en-US" dirty="0"/>
              <a:t>Only those GEF Eligible countries that have signed the Project </a:t>
            </a:r>
            <a:r>
              <a:rPr lang="en-US" dirty="0" smtClean="0"/>
              <a:t>Document: eligible for future financial support to attend CLME+ Project SCM</a:t>
            </a:r>
          </a:p>
          <a:p>
            <a:pPr marL="0" indent="0">
              <a:buNone/>
            </a:pPr>
            <a:endParaRPr lang="en-US" dirty="0" smtClean="0"/>
          </a:p>
          <a:p>
            <a:r>
              <a:rPr lang="en-US" dirty="0" smtClean="0"/>
              <a:t>Countries and potential partners that have not submitted co-financing commitment letters are encouraged to do </a:t>
            </a:r>
            <a:r>
              <a:rPr lang="en-US" smtClean="0"/>
              <a:t>so soon</a:t>
            </a:r>
            <a:endParaRPr lang="en-US" dirty="0"/>
          </a:p>
        </p:txBody>
      </p:sp>
    </p:spTree>
    <p:extLst>
      <p:ext uri="{BB962C8B-B14F-4D97-AF65-F5344CB8AC3E}">
        <p14:creationId xmlns:p14="http://schemas.microsoft.com/office/powerpoint/2010/main" val="64940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Rectángulo"/>
          <p:cNvSpPr/>
          <p:nvPr/>
        </p:nvSpPr>
        <p:spPr>
          <a:xfrm>
            <a:off x="152400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CO"/>
          </a:p>
        </p:txBody>
      </p:sp>
      <p:sp>
        <p:nvSpPr>
          <p:cNvPr id="55299" name="12 CuadroTexto"/>
          <p:cNvSpPr txBox="1">
            <a:spLocks noChangeArrowheads="1"/>
          </p:cNvSpPr>
          <p:nvPr/>
        </p:nvSpPr>
        <p:spPr bwMode="auto">
          <a:xfrm>
            <a:off x="1969435" y="-15875"/>
            <a:ext cx="8086444" cy="5940088"/>
          </a:xfrm>
          <a:prstGeom prst="rect">
            <a:avLst/>
          </a:prstGeom>
          <a:noFill/>
          <a:ln w="9525">
            <a:noFill/>
            <a:miter lim="800000"/>
            <a:headEnd/>
            <a:tailEnd/>
          </a:ln>
        </p:spPr>
        <p:txBody>
          <a:bodyPr wrap="none">
            <a:spAutoFit/>
          </a:bodyPr>
          <a:lstStyle/>
          <a:p>
            <a:pPr algn="ctr"/>
            <a:endParaRPr lang="es-CO" sz="2800" b="1" dirty="0">
              <a:solidFill>
                <a:schemeClr val="bg1"/>
              </a:solidFill>
            </a:endParaRPr>
          </a:p>
          <a:p>
            <a:pPr algn="ctr"/>
            <a:endParaRPr lang="es-CO" sz="2800" b="1" dirty="0">
              <a:solidFill>
                <a:schemeClr val="bg1"/>
              </a:solidFill>
            </a:endParaRPr>
          </a:p>
          <a:p>
            <a:pPr algn="ctr"/>
            <a:endParaRPr lang="es-CO" sz="2800" b="1" dirty="0">
              <a:solidFill>
                <a:schemeClr val="bg1"/>
              </a:solidFill>
            </a:endParaRPr>
          </a:p>
          <a:p>
            <a:pPr algn="ctr"/>
            <a:endParaRPr lang="es-CO" sz="2800" b="1" dirty="0">
              <a:solidFill>
                <a:schemeClr val="bg1"/>
              </a:solidFill>
            </a:endParaRPr>
          </a:p>
          <a:p>
            <a:pPr algn="ctr"/>
            <a:r>
              <a:rPr lang="es-CO" sz="5400" b="1" dirty="0" err="1">
                <a:solidFill>
                  <a:schemeClr val="bg1"/>
                </a:solidFill>
              </a:rPr>
              <a:t>Thank</a:t>
            </a:r>
            <a:r>
              <a:rPr lang="es-CO" sz="5400" b="1" dirty="0">
                <a:solidFill>
                  <a:schemeClr val="bg1"/>
                </a:solidFill>
              </a:rPr>
              <a:t> </a:t>
            </a:r>
            <a:r>
              <a:rPr lang="es-CO" sz="5400" b="1" dirty="0" err="1">
                <a:solidFill>
                  <a:schemeClr val="bg1"/>
                </a:solidFill>
              </a:rPr>
              <a:t>you</a:t>
            </a:r>
            <a:endParaRPr lang="es-CO" sz="2800" b="1" dirty="0">
              <a:solidFill>
                <a:schemeClr val="bg1"/>
              </a:solidFill>
            </a:endParaRPr>
          </a:p>
          <a:p>
            <a:pPr algn="ctr"/>
            <a:endParaRPr lang="es-CO" sz="2800" b="1" dirty="0">
              <a:solidFill>
                <a:schemeClr val="bg1"/>
              </a:solidFill>
            </a:endParaRPr>
          </a:p>
          <a:p>
            <a:pPr algn="ctr"/>
            <a:endParaRPr lang="es-CO" sz="2800" b="1" dirty="0">
              <a:solidFill>
                <a:schemeClr val="bg1"/>
              </a:solidFill>
            </a:endParaRPr>
          </a:p>
          <a:p>
            <a:pPr algn="ctr"/>
            <a:r>
              <a:rPr lang="en-US" sz="4400" u="sng" dirty="0">
                <a:hlinkClick r:id="rId3"/>
              </a:rPr>
              <a:t>http://clmeproject.wordpress.com</a:t>
            </a:r>
            <a:endParaRPr lang="es-CO" sz="4400" b="1" dirty="0">
              <a:solidFill>
                <a:schemeClr val="bg1"/>
              </a:solidFill>
            </a:endParaRPr>
          </a:p>
          <a:p>
            <a:pPr algn="ctr"/>
            <a:endParaRPr lang="es-CO" sz="4400" b="1" dirty="0">
              <a:solidFill>
                <a:schemeClr val="bg1"/>
              </a:solidFill>
            </a:endParaRPr>
          </a:p>
          <a:p>
            <a:pPr algn="ctr"/>
            <a:r>
              <a:rPr lang="es-CO" b="1" smtClean="0">
                <a:solidFill>
                  <a:schemeClr val="bg1"/>
                </a:solidFill>
              </a:rPr>
              <a:t>CLME+ </a:t>
            </a:r>
            <a:r>
              <a:rPr lang="es-CO" b="1" dirty="0">
                <a:solidFill>
                  <a:schemeClr val="bg1"/>
                </a:solidFill>
              </a:rPr>
              <a:t>Project </a:t>
            </a:r>
            <a:r>
              <a:rPr lang="es-CO" b="1" dirty="0" err="1">
                <a:solidFill>
                  <a:schemeClr val="bg1"/>
                </a:solidFill>
              </a:rPr>
              <a:t>Coordination</a:t>
            </a:r>
            <a:r>
              <a:rPr lang="es-CO" b="1" dirty="0">
                <a:solidFill>
                  <a:schemeClr val="bg1"/>
                </a:solidFill>
              </a:rPr>
              <a:t> </a:t>
            </a:r>
            <a:r>
              <a:rPr lang="es-CO" b="1" dirty="0" err="1">
                <a:solidFill>
                  <a:schemeClr val="bg1"/>
                </a:solidFill>
              </a:rPr>
              <a:t>Unit</a:t>
            </a:r>
            <a:endParaRPr lang="es-CO" b="1" dirty="0">
              <a:solidFill>
                <a:schemeClr val="bg1"/>
              </a:solidFill>
            </a:endParaRPr>
          </a:p>
          <a:p>
            <a:pPr algn="ctr"/>
            <a:r>
              <a:rPr lang="es-CO" dirty="0">
                <a:solidFill>
                  <a:schemeClr val="bg1"/>
                </a:solidFill>
              </a:rPr>
              <a:t>Cartagena, Colombia</a:t>
            </a:r>
          </a:p>
          <a:p>
            <a:pPr algn="ctr"/>
            <a:r>
              <a:rPr lang="es-CO" dirty="0">
                <a:solidFill>
                  <a:schemeClr val="bg1"/>
                </a:solidFill>
              </a:rPr>
              <a:t>(57) (5) 664 </a:t>
            </a:r>
            <a:r>
              <a:rPr lang="es-CO" dirty="0" smtClean="0">
                <a:solidFill>
                  <a:schemeClr val="bg1"/>
                </a:solidFill>
              </a:rPr>
              <a:t>88 82</a:t>
            </a:r>
          </a:p>
          <a:p>
            <a:pPr algn="ctr"/>
            <a:r>
              <a:rPr lang="es-CO" sz="1600" dirty="0" smtClean="0">
                <a:solidFill>
                  <a:schemeClr val="bg1"/>
                </a:solidFill>
              </a:rPr>
              <a:t>info@clmeproject.org</a:t>
            </a:r>
            <a:endParaRPr lang="es-CO" sz="1600" dirty="0">
              <a:solidFill>
                <a:schemeClr val="bg1"/>
              </a:solidFill>
            </a:endParaRPr>
          </a:p>
        </p:txBody>
      </p:sp>
    </p:spTree>
    <p:extLst>
      <p:ext uri="{BB962C8B-B14F-4D97-AF65-F5344CB8AC3E}">
        <p14:creationId xmlns:p14="http://schemas.microsoft.com/office/powerpoint/2010/main" val="59656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4326" y="554038"/>
            <a:ext cx="9001125" cy="628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2 CuadroTexto"/>
          <p:cNvSpPr txBox="1">
            <a:spLocks noChangeArrowheads="1"/>
          </p:cNvSpPr>
          <p:nvPr/>
        </p:nvSpPr>
        <p:spPr bwMode="auto">
          <a:xfrm>
            <a:off x="1380093" y="58738"/>
            <a:ext cx="9471504"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CO" altLang="es-CO" b="1" dirty="0">
                <a:solidFill>
                  <a:prstClr val="black"/>
                </a:solidFill>
              </a:rPr>
              <a:t>CLME</a:t>
            </a:r>
            <a:r>
              <a:rPr lang="es-CO" altLang="es-CO" b="1" baseline="30000" dirty="0">
                <a:solidFill>
                  <a:prstClr val="black"/>
                </a:solidFill>
              </a:rPr>
              <a:t>+</a:t>
            </a:r>
            <a:r>
              <a:rPr lang="es-CO" altLang="es-CO" b="1" dirty="0">
                <a:solidFill>
                  <a:prstClr val="black"/>
                </a:solidFill>
              </a:rPr>
              <a:t> </a:t>
            </a:r>
            <a:r>
              <a:rPr lang="es-CO" altLang="es-CO" b="1" dirty="0" err="1" smtClean="0">
                <a:solidFill>
                  <a:prstClr val="black"/>
                </a:solidFill>
              </a:rPr>
              <a:t>region</a:t>
            </a:r>
            <a:r>
              <a:rPr lang="es-CO" altLang="es-CO" b="1" dirty="0" smtClean="0">
                <a:solidFill>
                  <a:prstClr val="black"/>
                </a:solidFill>
              </a:rPr>
              <a:t> </a:t>
            </a:r>
            <a:r>
              <a:rPr lang="es-CO" altLang="es-CO" b="1" dirty="0">
                <a:solidFill>
                  <a:prstClr val="black"/>
                </a:solidFill>
              </a:rPr>
              <a:t>= 2 </a:t>
            </a:r>
            <a:r>
              <a:rPr lang="es-CO" altLang="es-CO" b="1" dirty="0" err="1">
                <a:solidFill>
                  <a:prstClr val="black"/>
                </a:solidFill>
              </a:rPr>
              <a:t>LMEs</a:t>
            </a:r>
            <a:r>
              <a:rPr lang="es-CO" altLang="es-CO" b="1" dirty="0">
                <a:solidFill>
                  <a:prstClr val="black"/>
                </a:solidFill>
              </a:rPr>
              <a:t>: the CARIBBEAN </a:t>
            </a:r>
            <a:r>
              <a:rPr lang="es-CO" altLang="es-CO" b="1" dirty="0" smtClean="0">
                <a:solidFill>
                  <a:prstClr val="black"/>
                </a:solidFill>
              </a:rPr>
              <a:t>LME </a:t>
            </a:r>
            <a:r>
              <a:rPr lang="es-CO" altLang="es-CO" b="1" dirty="0">
                <a:solidFill>
                  <a:prstClr val="black"/>
                </a:solidFill>
              </a:rPr>
              <a:t>and the NORTH BRAZIL SHELF LME</a:t>
            </a:r>
          </a:p>
          <a:p>
            <a:pPr algn="ctr" eaLnBrk="1" hangingPunct="1"/>
            <a:r>
              <a:rPr lang="es-CO" altLang="es-CO" sz="1600" b="1" dirty="0">
                <a:solidFill>
                  <a:prstClr val="black"/>
                </a:solidFill>
              </a:rPr>
              <a:t>25 GEF-</a:t>
            </a:r>
            <a:r>
              <a:rPr lang="es-CO" altLang="es-CO" sz="1600" b="1" dirty="0" err="1">
                <a:solidFill>
                  <a:prstClr val="black"/>
                </a:solidFill>
              </a:rPr>
              <a:t>eligible</a:t>
            </a:r>
            <a:r>
              <a:rPr lang="es-CO" altLang="es-CO" sz="1600" b="1" dirty="0">
                <a:solidFill>
                  <a:prstClr val="black"/>
                </a:solidFill>
              </a:rPr>
              <a:t> countries </a:t>
            </a:r>
            <a:r>
              <a:rPr lang="es-CO" altLang="es-CO" sz="1600" b="1" dirty="0" smtClean="0">
                <a:solidFill>
                  <a:prstClr val="black"/>
                </a:solidFill>
              </a:rPr>
              <a:t>+ 18 </a:t>
            </a:r>
            <a:r>
              <a:rPr lang="es-CO" altLang="es-CO" sz="1600" b="1" dirty="0" err="1" smtClean="0">
                <a:solidFill>
                  <a:prstClr val="black"/>
                </a:solidFill>
              </a:rPr>
              <a:t>overseas</a:t>
            </a:r>
            <a:r>
              <a:rPr lang="es-CO" altLang="es-CO" sz="1600" b="1" dirty="0" smtClean="0">
                <a:solidFill>
                  <a:prstClr val="black"/>
                </a:solidFill>
              </a:rPr>
              <a:t> </a:t>
            </a:r>
            <a:r>
              <a:rPr lang="es-CO" altLang="es-CO" sz="1400" b="1" dirty="0" err="1" smtClean="0">
                <a:solidFill>
                  <a:prstClr val="black"/>
                </a:solidFill>
              </a:rPr>
              <a:t>territories</a:t>
            </a:r>
            <a:r>
              <a:rPr lang="es-CO" altLang="es-CO" sz="1400" b="1" dirty="0" smtClean="0">
                <a:solidFill>
                  <a:prstClr val="black"/>
                </a:solidFill>
              </a:rPr>
              <a:t> + USA</a:t>
            </a:r>
            <a:endParaRPr lang="es-CO" altLang="es-CO" sz="1600" b="1" dirty="0">
              <a:solidFill>
                <a:prstClr val="black"/>
              </a:solidFill>
            </a:endParaRPr>
          </a:p>
        </p:txBody>
      </p:sp>
    </p:spTree>
    <p:extLst>
      <p:ext uri="{BB962C8B-B14F-4D97-AF65-F5344CB8AC3E}">
        <p14:creationId xmlns:p14="http://schemas.microsoft.com/office/powerpoint/2010/main" val="258858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946"/>
            <a:ext cx="10515600" cy="763699"/>
          </a:xfrm>
        </p:spPr>
        <p:txBody>
          <a:bodyPr>
            <a:normAutofit/>
          </a:bodyPr>
          <a:lstStyle/>
          <a:p>
            <a:pPr algn="ctr"/>
            <a:r>
              <a:rPr lang="en-US" sz="4000" dirty="0" smtClean="0"/>
              <a:t>CLME+ Project</a:t>
            </a:r>
            <a:endParaRPr lang="en-US" sz="4000" dirty="0"/>
          </a:p>
        </p:txBody>
      </p:sp>
      <p:sp>
        <p:nvSpPr>
          <p:cNvPr id="3" name="Content Placeholder 2"/>
          <p:cNvSpPr>
            <a:spLocks noGrp="1"/>
          </p:cNvSpPr>
          <p:nvPr>
            <p:ph idx="1"/>
          </p:nvPr>
        </p:nvSpPr>
        <p:spPr>
          <a:xfrm>
            <a:off x="838200" y="896645"/>
            <a:ext cx="10515600" cy="5841506"/>
          </a:xfrm>
        </p:spPr>
        <p:txBody>
          <a:bodyPr>
            <a:normAutofit fontScale="85000" lnSpcReduction="20000"/>
          </a:bodyPr>
          <a:lstStyle/>
          <a:p>
            <a:r>
              <a:rPr lang="en-US" u="sng" dirty="0" smtClean="0"/>
              <a:t>Donor</a:t>
            </a:r>
            <a:r>
              <a:rPr lang="en-US" dirty="0" smtClean="0"/>
              <a:t>: </a:t>
            </a:r>
            <a:r>
              <a:rPr lang="en-US" b="1" i="1" dirty="0" smtClean="0"/>
              <a:t>Global Environment Facility </a:t>
            </a:r>
            <a:r>
              <a:rPr lang="en-US" dirty="0" smtClean="0"/>
              <a:t>(GEF) </a:t>
            </a:r>
          </a:p>
          <a:p>
            <a:pPr marL="0" indent="0">
              <a:buNone/>
            </a:pPr>
            <a:endParaRPr lang="en-US" dirty="0" smtClean="0"/>
          </a:p>
          <a:p>
            <a:r>
              <a:rPr lang="en-US" u="sng" dirty="0" smtClean="0"/>
              <a:t>GEF Agency</a:t>
            </a:r>
            <a:r>
              <a:rPr lang="en-US" dirty="0" smtClean="0"/>
              <a:t>: </a:t>
            </a:r>
            <a:r>
              <a:rPr lang="en-US" b="1" i="1" dirty="0" smtClean="0"/>
              <a:t>United Nations Development Programme </a:t>
            </a:r>
            <a:r>
              <a:rPr lang="en-US" dirty="0" smtClean="0"/>
              <a:t>(UNDP)</a:t>
            </a:r>
          </a:p>
          <a:p>
            <a:pPr marL="0" indent="0">
              <a:buNone/>
            </a:pPr>
            <a:endParaRPr lang="en-US" dirty="0" smtClean="0"/>
          </a:p>
          <a:p>
            <a:r>
              <a:rPr lang="en-US" u="sng" dirty="0" smtClean="0"/>
              <a:t>Executing Agency</a:t>
            </a:r>
            <a:r>
              <a:rPr lang="en-US" dirty="0" smtClean="0"/>
              <a:t>: </a:t>
            </a:r>
            <a:r>
              <a:rPr lang="en-US" b="1" i="1" dirty="0" smtClean="0"/>
              <a:t>United Nations Office for Project Services</a:t>
            </a:r>
          </a:p>
          <a:p>
            <a:pPr marL="0" indent="0">
              <a:buNone/>
            </a:pPr>
            <a:endParaRPr lang="en-US" dirty="0" smtClean="0"/>
          </a:p>
          <a:p>
            <a:r>
              <a:rPr lang="en-US" u="sng" dirty="0" smtClean="0"/>
              <a:t>Project Document Submitted to the GEF Secretariat: </a:t>
            </a:r>
            <a:r>
              <a:rPr lang="en-US" b="1" dirty="0" smtClean="0"/>
              <a:t>January 2015</a:t>
            </a:r>
          </a:p>
          <a:p>
            <a:pPr marL="0" indent="0">
              <a:buNone/>
            </a:pPr>
            <a:endParaRPr lang="en-US" u="sng" dirty="0" smtClean="0"/>
          </a:p>
          <a:p>
            <a:r>
              <a:rPr lang="en-US" u="sng" dirty="0" smtClean="0"/>
              <a:t>Project Document Endorsed by GEF CEO</a:t>
            </a:r>
            <a:r>
              <a:rPr lang="en-US" dirty="0" smtClean="0"/>
              <a:t>: </a:t>
            </a:r>
            <a:r>
              <a:rPr lang="en-US" b="1" dirty="0" smtClean="0"/>
              <a:t>March </a:t>
            </a:r>
            <a:r>
              <a:rPr lang="en-US" b="1" i="1" dirty="0" smtClean="0"/>
              <a:t>2015</a:t>
            </a:r>
          </a:p>
          <a:p>
            <a:pPr marL="0" indent="0">
              <a:buNone/>
            </a:pPr>
            <a:endParaRPr lang="en-US" dirty="0" smtClean="0"/>
          </a:p>
          <a:p>
            <a:r>
              <a:rPr lang="en-US" u="sng" dirty="0" smtClean="0"/>
              <a:t>Project Coordination Unit Established: </a:t>
            </a:r>
            <a:r>
              <a:rPr lang="en-US" dirty="0" smtClean="0"/>
              <a:t> </a:t>
            </a:r>
            <a:r>
              <a:rPr lang="en-US" b="1" i="1" dirty="0" smtClean="0"/>
              <a:t>May 2015</a:t>
            </a:r>
          </a:p>
          <a:p>
            <a:pPr marL="0" indent="0">
              <a:buNone/>
            </a:pPr>
            <a:endParaRPr lang="en-US" dirty="0" smtClean="0"/>
          </a:p>
          <a:p>
            <a:r>
              <a:rPr lang="en-US" u="sng" dirty="0" smtClean="0"/>
              <a:t>Project Timeline</a:t>
            </a:r>
            <a:r>
              <a:rPr lang="en-US" dirty="0" smtClean="0"/>
              <a:t>: </a:t>
            </a:r>
            <a:r>
              <a:rPr lang="en-US" b="1" i="1" dirty="0" smtClean="0"/>
              <a:t>May 2015 – April 2020 (5 years)</a:t>
            </a:r>
          </a:p>
          <a:p>
            <a:pPr marL="0" indent="0">
              <a:buNone/>
            </a:pPr>
            <a:endParaRPr lang="en-US" b="1" i="1" dirty="0" smtClean="0"/>
          </a:p>
          <a:p>
            <a:r>
              <a:rPr lang="en-US" u="sng" dirty="0" smtClean="0"/>
              <a:t>Project Budget</a:t>
            </a:r>
            <a:r>
              <a:rPr lang="en-US" dirty="0" smtClean="0"/>
              <a:t>: </a:t>
            </a:r>
            <a:r>
              <a:rPr lang="en-US" b="1" i="1" dirty="0" smtClean="0"/>
              <a:t>USD 12.5 million (GEF) + USD 134 million (co-financing)</a:t>
            </a:r>
          </a:p>
          <a:p>
            <a:pPr marL="0" indent="0">
              <a:buNone/>
            </a:pPr>
            <a:endParaRPr lang="en-US" dirty="0"/>
          </a:p>
        </p:txBody>
      </p:sp>
      <p:pic>
        <p:nvPicPr>
          <p:cNvPr id="4" name="7 Imagen" descr="GEF_logo_low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73835" y="770809"/>
            <a:ext cx="657432" cy="769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3" descr="und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2833" y="1249653"/>
            <a:ext cx="459430" cy="932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5" descr="UNOPS-Logo-1024x1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96067" y="2535235"/>
            <a:ext cx="1785960" cy="323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2126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405822" y="-68703"/>
            <a:ext cx="7832656" cy="6926703"/>
          </a:xfrm>
          <a:prstGeom prst="rect">
            <a:avLst/>
          </a:prstGeom>
        </p:spPr>
      </p:pic>
      <p:sp>
        <p:nvSpPr>
          <p:cNvPr id="2" name="TextBox 1"/>
          <p:cNvSpPr txBox="1"/>
          <p:nvPr/>
        </p:nvSpPr>
        <p:spPr>
          <a:xfrm>
            <a:off x="8422087" y="329473"/>
            <a:ext cx="3566765" cy="2862322"/>
          </a:xfrm>
          <a:prstGeom prst="rect">
            <a:avLst/>
          </a:prstGeom>
          <a:solidFill>
            <a:srgbClr val="FFC000"/>
          </a:solidFill>
        </p:spPr>
        <p:txBody>
          <a:bodyPr wrap="square" rtlCol="0">
            <a:spAutoFit/>
          </a:bodyPr>
          <a:lstStyle/>
          <a:p>
            <a:pPr algn="ctr"/>
            <a:r>
              <a:rPr lang="en-US" sz="3600" b="1" dirty="0" smtClean="0">
                <a:solidFill>
                  <a:srgbClr val="0070C0"/>
                </a:solidFill>
              </a:rPr>
              <a:t>Co-financing Contributions to the CLME+ Project </a:t>
            </a:r>
            <a:endParaRPr lang="en-US" sz="3600" b="1" dirty="0">
              <a:solidFill>
                <a:srgbClr val="0070C0"/>
              </a:solidFill>
            </a:endParaRPr>
          </a:p>
          <a:p>
            <a:endParaRPr lang="en-US" b="1" dirty="0" smtClean="0">
              <a:solidFill>
                <a:srgbClr val="0070C0"/>
              </a:solidFill>
            </a:endParaRPr>
          </a:p>
          <a:p>
            <a:endParaRPr lang="en-US" b="1" dirty="0">
              <a:solidFill>
                <a:srgbClr val="0070C0"/>
              </a:solidFill>
            </a:endParaRPr>
          </a:p>
        </p:txBody>
      </p:sp>
      <p:sp>
        <p:nvSpPr>
          <p:cNvPr id="3" name="TextBox 2"/>
          <p:cNvSpPr txBox="1"/>
          <p:nvPr/>
        </p:nvSpPr>
        <p:spPr>
          <a:xfrm>
            <a:off x="8505930" y="3632479"/>
            <a:ext cx="3391318" cy="1754326"/>
          </a:xfrm>
          <a:prstGeom prst="rect">
            <a:avLst/>
          </a:prstGeom>
          <a:noFill/>
        </p:spPr>
        <p:txBody>
          <a:bodyPr wrap="square" rtlCol="0">
            <a:spAutoFit/>
          </a:bodyPr>
          <a:lstStyle/>
          <a:p>
            <a:r>
              <a:rPr lang="es-CO" u="sng" dirty="0" smtClean="0">
                <a:solidFill>
                  <a:srgbClr val="C00000"/>
                </a:solidFill>
              </a:rPr>
              <a:t>Note: </a:t>
            </a:r>
            <a:r>
              <a:rPr lang="es-CO" u="sng" dirty="0" err="1" smtClean="0">
                <a:solidFill>
                  <a:srgbClr val="C00000"/>
                </a:solidFill>
              </a:rPr>
              <a:t>periodic</a:t>
            </a:r>
            <a:r>
              <a:rPr lang="es-CO" u="sng" dirty="0" smtClean="0">
                <a:solidFill>
                  <a:srgbClr val="C00000"/>
                </a:solidFill>
              </a:rPr>
              <a:t> </a:t>
            </a:r>
            <a:r>
              <a:rPr lang="es-CO" u="sng" dirty="0" err="1" smtClean="0">
                <a:solidFill>
                  <a:srgbClr val="C00000"/>
                </a:solidFill>
              </a:rPr>
              <a:t>reporting</a:t>
            </a:r>
            <a:r>
              <a:rPr lang="es-CO" u="sng" dirty="0" smtClean="0">
                <a:solidFill>
                  <a:srgbClr val="C00000"/>
                </a:solidFill>
              </a:rPr>
              <a:t> </a:t>
            </a:r>
            <a:r>
              <a:rPr lang="es-CO" u="sng" dirty="0" err="1" smtClean="0">
                <a:solidFill>
                  <a:srgbClr val="C00000"/>
                </a:solidFill>
              </a:rPr>
              <a:t>on</a:t>
            </a:r>
            <a:r>
              <a:rPr lang="es-CO" u="sng" dirty="0" smtClean="0">
                <a:solidFill>
                  <a:srgbClr val="C00000"/>
                </a:solidFill>
              </a:rPr>
              <a:t> </a:t>
            </a:r>
            <a:r>
              <a:rPr lang="es-CO" u="sng" dirty="0" err="1" smtClean="0">
                <a:solidFill>
                  <a:srgbClr val="C00000"/>
                </a:solidFill>
              </a:rPr>
              <a:t>materialized</a:t>
            </a:r>
            <a:r>
              <a:rPr lang="es-CO" u="sng" dirty="0" smtClean="0">
                <a:solidFill>
                  <a:srgbClr val="C00000"/>
                </a:solidFill>
              </a:rPr>
              <a:t> </a:t>
            </a:r>
            <a:r>
              <a:rPr lang="es-CO" u="sng" dirty="0" err="1" smtClean="0">
                <a:solidFill>
                  <a:srgbClr val="C00000"/>
                </a:solidFill>
              </a:rPr>
              <a:t>levels</a:t>
            </a:r>
            <a:r>
              <a:rPr lang="es-CO" u="sng" dirty="0" smtClean="0">
                <a:solidFill>
                  <a:srgbClr val="C00000"/>
                </a:solidFill>
              </a:rPr>
              <a:t> of </a:t>
            </a:r>
            <a:r>
              <a:rPr lang="es-CO" u="sng" dirty="0" err="1" smtClean="0">
                <a:solidFill>
                  <a:srgbClr val="C00000"/>
                </a:solidFill>
              </a:rPr>
              <a:t>co-financing</a:t>
            </a:r>
            <a:r>
              <a:rPr lang="es-CO" u="sng" dirty="0" smtClean="0">
                <a:solidFill>
                  <a:srgbClr val="C00000"/>
                </a:solidFill>
              </a:rPr>
              <a:t> </a:t>
            </a:r>
            <a:r>
              <a:rPr lang="es-CO" u="sng" dirty="0" err="1" smtClean="0">
                <a:solidFill>
                  <a:srgbClr val="C00000"/>
                </a:solidFill>
              </a:rPr>
              <a:t>will</a:t>
            </a:r>
            <a:r>
              <a:rPr lang="es-CO" u="sng" dirty="0" smtClean="0">
                <a:solidFill>
                  <a:srgbClr val="C00000"/>
                </a:solidFill>
              </a:rPr>
              <a:t> be </a:t>
            </a:r>
            <a:r>
              <a:rPr lang="es-CO" u="sng" dirty="0" err="1" smtClean="0">
                <a:solidFill>
                  <a:srgbClr val="C00000"/>
                </a:solidFill>
              </a:rPr>
              <a:t>required</a:t>
            </a:r>
            <a:r>
              <a:rPr lang="es-CO" u="sng" dirty="0" smtClean="0">
                <a:solidFill>
                  <a:srgbClr val="C00000"/>
                </a:solidFill>
              </a:rPr>
              <a:t> </a:t>
            </a:r>
          </a:p>
          <a:p>
            <a:endParaRPr lang="es-CO" dirty="0">
              <a:solidFill>
                <a:srgbClr val="C00000"/>
              </a:solidFill>
            </a:endParaRPr>
          </a:p>
          <a:p>
            <a:r>
              <a:rPr lang="es-CO" dirty="0" smtClean="0">
                <a:solidFill>
                  <a:srgbClr val="C00000"/>
                </a:solidFill>
              </a:rPr>
              <a:t>More </a:t>
            </a:r>
            <a:r>
              <a:rPr lang="es-CO" dirty="0" err="1" smtClean="0">
                <a:solidFill>
                  <a:srgbClr val="C00000"/>
                </a:solidFill>
              </a:rPr>
              <a:t>info</a:t>
            </a:r>
            <a:r>
              <a:rPr lang="es-CO" dirty="0" smtClean="0">
                <a:solidFill>
                  <a:srgbClr val="C00000"/>
                </a:solidFill>
              </a:rPr>
              <a:t> </a:t>
            </a:r>
            <a:r>
              <a:rPr lang="es-CO" dirty="0" err="1" smtClean="0">
                <a:solidFill>
                  <a:srgbClr val="C00000"/>
                </a:solidFill>
              </a:rPr>
              <a:t>under</a:t>
            </a:r>
            <a:r>
              <a:rPr lang="es-CO" dirty="0" smtClean="0">
                <a:solidFill>
                  <a:srgbClr val="C00000"/>
                </a:solidFill>
              </a:rPr>
              <a:t> Agenda </a:t>
            </a:r>
            <a:r>
              <a:rPr lang="es-CO" dirty="0" err="1" smtClean="0">
                <a:solidFill>
                  <a:srgbClr val="C00000"/>
                </a:solidFill>
              </a:rPr>
              <a:t>Item</a:t>
            </a:r>
            <a:r>
              <a:rPr lang="es-CO" dirty="0" smtClean="0">
                <a:solidFill>
                  <a:srgbClr val="C00000"/>
                </a:solidFill>
              </a:rPr>
              <a:t> 11 (Day 2)</a:t>
            </a:r>
            <a:endParaRPr lang="en-US" dirty="0">
              <a:solidFill>
                <a:srgbClr val="C00000"/>
              </a:solidFill>
            </a:endParaRPr>
          </a:p>
        </p:txBody>
      </p:sp>
    </p:spTree>
    <p:extLst>
      <p:ext uri="{BB962C8B-B14F-4D97-AF65-F5344CB8AC3E}">
        <p14:creationId xmlns:p14="http://schemas.microsoft.com/office/powerpoint/2010/main" val="2519783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Letters of Intent</a:t>
            </a:r>
            <a:endParaRPr lang="en-GB" dirty="0"/>
          </a:p>
        </p:txBody>
      </p:sp>
      <p:sp>
        <p:nvSpPr>
          <p:cNvPr id="3" name="Content Placeholder 2"/>
          <p:cNvSpPr>
            <a:spLocks noGrp="1"/>
          </p:cNvSpPr>
          <p:nvPr>
            <p:ph sz="half" idx="1"/>
          </p:nvPr>
        </p:nvSpPr>
        <p:spPr>
          <a:xfrm>
            <a:off x="3043646" y="3612874"/>
            <a:ext cx="5693228" cy="2642465"/>
          </a:xfrm>
          <a:solidFill>
            <a:schemeClr val="accent1">
              <a:lumMod val="40000"/>
              <a:lumOff val="60000"/>
            </a:schemeClr>
          </a:solidFill>
        </p:spPr>
        <p:txBody>
          <a:bodyPr>
            <a:normAutofit fontScale="92500"/>
          </a:bodyPr>
          <a:lstStyle/>
          <a:p>
            <a:pPr marL="0" indent="0" algn="ctr">
              <a:buNone/>
            </a:pPr>
            <a:r>
              <a:rPr lang="en-GB" u="sng" dirty="0" smtClean="0"/>
              <a:t> Letters Received from:</a:t>
            </a:r>
          </a:p>
          <a:p>
            <a:pPr lvl="1"/>
            <a:r>
              <a:rPr lang="en-GB" sz="2600" dirty="0" smtClean="0"/>
              <a:t>CaribSave</a:t>
            </a:r>
          </a:p>
          <a:p>
            <a:pPr lvl="1"/>
            <a:r>
              <a:rPr lang="en-GB" sz="2600" dirty="0" smtClean="0"/>
              <a:t>CCAD</a:t>
            </a:r>
          </a:p>
          <a:p>
            <a:pPr lvl="1"/>
            <a:r>
              <a:rPr lang="en-GB" sz="2600" dirty="0" smtClean="0"/>
              <a:t>Conservation International</a:t>
            </a:r>
          </a:p>
          <a:p>
            <a:pPr lvl="1"/>
            <a:r>
              <a:rPr lang="en-GB" sz="2600" dirty="0" smtClean="0"/>
              <a:t>The Nature Conservancy</a:t>
            </a:r>
          </a:p>
          <a:p>
            <a:pPr lvl="1"/>
            <a:r>
              <a:rPr lang="en-GB" sz="2600" dirty="0" smtClean="0"/>
              <a:t>World Wildlife Fund</a:t>
            </a:r>
            <a:endParaRPr lang="en-GB" sz="2600" dirty="0"/>
          </a:p>
        </p:txBody>
      </p:sp>
      <p:sp>
        <p:nvSpPr>
          <p:cNvPr id="4" name="Content Placeholder 3"/>
          <p:cNvSpPr>
            <a:spLocks noGrp="1"/>
          </p:cNvSpPr>
          <p:nvPr>
            <p:ph sz="half" idx="2"/>
          </p:nvPr>
        </p:nvSpPr>
        <p:spPr>
          <a:xfrm>
            <a:off x="1097280" y="1825625"/>
            <a:ext cx="10256520" cy="1400901"/>
          </a:xfrm>
          <a:solidFill>
            <a:srgbClr val="FFC000"/>
          </a:solidFill>
        </p:spPr>
        <p:txBody>
          <a:bodyPr>
            <a:normAutofit fontScale="92500"/>
          </a:bodyPr>
          <a:lstStyle/>
          <a:p>
            <a:pPr marL="0" indent="0" algn="ctr">
              <a:buNone/>
            </a:pPr>
            <a:r>
              <a:rPr lang="en-GB" b="1" dirty="0" smtClean="0">
                <a:solidFill>
                  <a:schemeClr val="accent1">
                    <a:lumMod val="75000"/>
                  </a:schemeClr>
                </a:solidFill>
              </a:rPr>
              <a:t>Letter of Intent – Willingness of organisation to explore opportunities for entering into a formal partnership with the CLME+ Project,</a:t>
            </a:r>
          </a:p>
          <a:p>
            <a:pPr marL="0" indent="0" algn="ctr">
              <a:buNone/>
            </a:pPr>
            <a:r>
              <a:rPr lang="en-GB" b="1" dirty="0" smtClean="0">
                <a:solidFill>
                  <a:schemeClr val="accent1">
                    <a:lumMod val="75000"/>
                  </a:schemeClr>
                </a:solidFill>
              </a:rPr>
              <a:t>to collaborate in the implementation of the SAP</a:t>
            </a:r>
            <a:endParaRPr lang="en-GB" b="1" dirty="0">
              <a:solidFill>
                <a:schemeClr val="accent1">
                  <a:lumMod val="75000"/>
                </a:schemeClr>
              </a:solidFill>
            </a:endParaRPr>
          </a:p>
        </p:txBody>
      </p:sp>
      <p:pic>
        <p:nvPicPr>
          <p:cNvPr id="5" name="Picture 4"/>
          <p:cNvPicPr>
            <a:picLocks noChangeAspect="1"/>
          </p:cNvPicPr>
          <p:nvPr/>
        </p:nvPicPr>
        <p:blipFill>
          <a:blip r:embed="rId2"/>
          <a:stretch>
            <a:fillRect/>
          </a:stretch>
        </p:blipFill>
        <p:spPr>
          <a:xfrm>
            <a:off x="0" y="0"/>
            <a:ext cx="3248025" cy="1057275"/>
          </a:xfrm>
          <a:prstGeom prst="rect">
            <a:avLst/>
          </a:prstGeom>
        </p:spPr>
      </p:pic>
    </p:spTree>
    <p:extLst>
      <p:ext uri="{BB962C8B-B14F-4D97-AF65-F5344CB8AC3E}">
        <p14:creationId xmlns:p14="http://schemas.microsoft.com/office/powerpoint/2010/main" val="1108665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screen"/>
          <a:srcRect/>
          <a:stretch>
            <a:fillRect/>
          </a:stretch>
        </p:blipFill>
        <p:spPr bwMode="auto">
          <a:xfrm>
            <a:off x="1686758" y="1839677"/>
            <a:ext cx="7551632" cy="5029200"/>
          </a:xfrm>
          <a:prstGeom prst="rect">
            <a:avLst/>
          </a:prstGeom>
          <a:noFill/>
          <a:ln w="9525">
            <a:noFill/>
            <a:miter lim="800000"/>
            <a:headEnd/>
            <a:tailEnd/>
          </a:ln>
          <a:effectLst/>
        </p:spPr>
      </p:pic>
      <p:sp>
        <p:nvSpPr>
          <p:cNvPr id="62467" name="Rectangle 3"/>
          <p:cNvSpPr>
            <a:spLocks noChangeArrowheads="1"/>
          </p:cNvSpPr>
          <p:nvPr/>
        </p:nvSpPr>
        <p:spPr bwMode="auto">
          <a:xfrm>
            <a:off x="1730478" y="762001"/>
            <a:ext cx="6091084" cy="830997"/>
          </a:xfrm>
          <a:prstGeom prst="rect">
            <a:avLst/>
          </a:prstGeom>
          <a:noFill/>
          <a:ln w="25400">
            <a:noFill/>
            <a:miter lim="800000"/>
            <a:headEnd/>
            <a:tailEnd/>
          </a:ln>
        </p:spPr>
        <p:txBody>
          <a:bodyPr wrap="square">
            <a:spAutoFit/>
          </a:bodyPr>
          <a:lstStyle/>
          <a:p>
            <a:pPr algn="ctr" eaLnBrk="0" fontAlgn="base" hangingPunct="0">
              <a:spcBef>
                <a:spcPct val="0"/>
              </a:spcBef>
              <a:spcAft>
                <a:spcPct val="0"/>
              </a:spcAft>
            </a:pPr>
            <a:r>
              <a:rPr lang="en-GB" sz="2400" dirty="0">
                <a:solidFill>
                  <a:srgbClr val="333399">
                    <a:lumMod val="60000"/>
                    <a:lumOff val="40000"/>
                  </a:srgbClr>
                </a:solidFill>
                <a:latin typeface="Arial" charset="0"/>
                <a:cs typeface="Times New Roman" pitchFamily="18" charset="0"/>
              </a:rPr>
              <a:t>A multi-level </a:t>
            </a:r>
            <a:r>
              <a:rPr lang="en-GB" sz="2400" dirty="0" smtClean="0">
                <a:solidFill>
                  <a:srgbClr val="333399">
                    <a:lumMod val="60000"/>
                    <a:lumOff val="40000"/>
                  </a:srgbClr>
                </a:solidFill>
                <a:latin typeface="Arial" charset="0"/>
                <a:cs typeface="Times New Roman" pitchFamily="18" charset="0"/>
              </a:rPr>
              <a:t>policy cycle-based </a:t>
            </a:r>
            <a:endParaRPr lang="en-GB" sz="2400" dirty="0">
              <a:solidFill>
                <a:srgbClr val="333399">
                  <a:lumMod val="60000"/>
                  <a:lumOff val="40000"/>
                </a:srgbClr>
              </a:solidFill>
              <a:latin typeface="Arial" charset="0"/>
              <a:cs typeface="Times New Roman" pitchFamily="18" charset="0"/>
            </a:endParaRPr>
          </a:p>
          <a:p>
            <a:pPr algn="ctr" eaLnBrk="0" fontAlgn="base" hangingPunct="0">
              <a:spcBef>
                <a:spcPct val="0"/>
              </a:spcBef>
              <a:spcAft>
                <a:spcPct val="0"/>
              </a:spcAft>
            </a:pPr>
            <a:r>
              <a:rPr lang="en-GB" sz="2400" dirty="0">
                <a:solidFill>
                  <a:srgbClr val="333399">
                    <a:lumMod val="60000"/>
                    <a:lumOff val="40000"/>
                  </a:srgbClr>
                </a:solidFill>
                <a:latin typeface="Arial" charset="0"/>
                <a:cs typeface="Times New Roman" pitchFamily="18" charset="0"/>
              </a:rPr>
              <a:t>governance framework</a:t>
            </a:r>
            <a:endParaRPr lang="de-DE" sz="2400" dirty="0">
              <a:solidFill>
                <a:srgbClr val="333399">
                  <a:lumMod val="60000"/>
                  <a:lumOff val="40000"/>
                </a:srgbClr>
              </a:solidFill>
              <a:latin typeface="Arial" charset="0"/>
              <a:cs typeface="Times New Roman" pitchFamily="18" charset="0"/>
            </a:endParaRPr>
          </a:p>
        </p:txBody>
      </p:sp>
      <p:grpSp>
        <p:nvGrpSpPr>
          <p:cNvPr id="2" name="Group 4"/>
          <p:cNvGrpSpPr>
            <a:grpSpLocks/>
          </p:cNvGrpSpPr>
          <p:nvPr/>
        </p:nvGrpSpPr>
        <p:grpSpPr bwMode="auto">
          <a:xfrm>
            <a:off x="7391400" y="3429001"/>
            <a:ext cx="3131170" cy="3327400"/>
            <a:chOff x="3840" y="1664"/>
            <a:chExt cx="1797" cy="2096"/>
          </a:xfrm>
        </p:grpSpPr>
        <p:sp>
          <p:nvSpPr>
            <p:cNvPr id="62514" name="Text Box 5"/>
            <p:cNvSpPr txBox="1">
              <a:spLocks noChangeArrowheads="1"/>
            </p:cNvSpPr>
            <p:nvPr/>
          </p:nvSpPr>
          <p:spPr bwMode="auto">
            <a:xfrm>
              <a:off x="4864" y="2926"/>
              <a:ext cx="773" cy="834"/>
            </a:xfrm>
            <a:prstGeom prst="rect">
              <a:avLst/>
            </a:prstGeom>
            <a:noFill/>
            <a:ln w="38100" algn="ctr">
              <a:noFill/>
              <a:miter lim="800000"/>
              <a:headEnd/>
              <a:tailEnd/>
            </a:ln>
          </p:spPr>
          <p:txBody>
            <a:bodyPr>
              <a:spAutoFit/>
            </a:bodyPr>
            <a:lstStyle/>
            <a:p>
              <a:pPr algn="ctr" eaLnBrk="0" fontAlgn="base" hangingPunct="0">
                <a:spcBef>
                  <a:spcPct val="50000"/>
                </a:spcBef>
                <a:spcAft>
                  <a:spcPct val="0"/>
                </a:spcAft>
              </a:pPr>
              <a:r>
                <a:rPr lang="en-US" sz="1600" dirty="0">
                  <a:solidFill>
                    <a:srgbClr val="000080"/>
                  </a:solidFill>
                  <a:latin typeface="Arial" charset="0"/>
                </a:rPr>
                <a:t>Diversity of policy processes as appropriate</a:t>
              </a:r>
            </a:p>
          </p:txBody>
        </p:sp>
        <p:sp>
          <p:nvSpPr>
            <p:cNvPr id="62515" name="Line 6"/>
            <p:cNvSpPr>
              <a:spLocks noChangeShapeType="1"/>
            </p:cNvSpPr>
            <p:nvPr/>
          </p:nvSpPr>
          <p:spPr bwMode="auto">
            <a:xfrm flipH="1" flipV="1">
              <a:off x="3840" y="1664"/>
              <a:ext cx="1115" cy="1509"/>
            </a:xfrm>
            <a:prstGeom prst="line">
              <a:avLst/>
            </a:prstGeom>
            <a:noFill/>
            <a:ln w="38100">
              <a:solidFill>
                <a:schemeClr val="folHlink"/>
              </a:solidFill>
              <a:round/>
              <a:headEnd/>
              <a:tailEnd type="triangle" w="med" len="med"/>
            </a:ln>
          </p:spPr>
          <p:txBody>
            <a:bodyPr>
              <a:spAutoFit/>
            </a:bodyPr>
            <a:lstStyle/>
            <a:p>
              <a:pPr eaLnBrk="0" fontAlgn="base" hangingPunct="0">
                <a:spcBef>
                  <a:spcPct val="0"/>
                </a:spcBef>
                <a:spcAft>
                  <a:spcPct val="0"/>
                </a:spcAft>
              </a:pPr>
              <a:endParaRPr lang="en-US">
                <a:solidFill>
                  <a:srgbClr val="FFFFFF"/>
                </a:solidFill>
                <a:latin typeface="Arial" charset="0"/>
              </a:endParaRPr>
            </a:p>
          </p:txBody>
        </p:sp>
        <p:sp>
          <p:nvSpPr>
            <p:cNvPr id="62516" name="Line 7"/>
            <p:cNvSpPr>
              <a:spLocks noChangeShapeType="1"/>
            </p:cNvSpPr>
            <p:nvPr/>
          </p:nvSpPr>
          <p:spPr bwMode="auto">
            <a:xfrm flipH="1">
              <a:off x="4176" y="3236"/>
              <a:ext cx="779" cy="12"/>
            </a:xfrm>
            <a:prstGeom prst="line">
              <a:avLst/>
            </a:prstGeom>
            <a:noFill/>
            <a:ln w="38100">
              <a:solidFill>
                <a:schemeClr val="folHlink"/>
              </a:solidFill>
              <a:round/>
              <a:headEnd/>
              <a:tailEnd type="triangle" w="med" len="med"/>
            </a:ln>
          </p:spPr>
          <p:txBody>
            <a:bodyPr>
              <a:spAutoFit/>
            </a:bodyPr>
            <a:lstStyle/>
            <a:p>
              <a:pPr eaLnBrk="0" fontAlgn="base" hangingPunct="0">
                <a:spcBef>
                  <a:spcPct val="0"/>
                </a:spcBef>
                <a:spcAft>
                  <a:spcPct val="0"/>
                </a:spcAft>
              </a:pPr>
              <a:endParaRPr lang="en-US">
                <a:solidFill>
                  <a:srgbClr val="FFFFFF"/>
                </a:solidFill>
                <a:latin typeface="Arial" charset="0"/>
              </a:endParaRPr>
            </a:p>
          </p:txBody>
        </p:sp>
        <p:sp>
          <p:nvSpPr>
            <p:cNvPr id="62517" name="Line 8"/>
            <p:cNvSpPr>
              <a:spLocks noChangeShapeType="1"/>
            </p:cNvSpPr>
            <p:nvPr/>
          </p:nvSpPr>
          <p:spPr bwMode="auto">
            <a:xfrm flipH="1" flipV="1">
              <a:off x="3936" y="2816"/>
              <a:ext cx="964" cy="388"/>
            </a:xfrm>
            <a:prstGeom prst="line">
              <a:avLst/>
            </a:prstGeom>
            <a:noFill/>
            <a:ln w="38100">
              <a:solidFill>
                <a:schemeClr val="folHlink"/>
              </a:solidFill>
              <a:round/>
              <a:headEnd/>
              <a:tailEnd type="triangle" w="med" len="med"/>
            </a:ln>
          </p:spPr>
          <p:txBody>
            <a:bodyPr>
              <a:spAutoFit/>
            </a:bodyPr>
            <a:lstStyle/>
            <a:p>
              <a:pPr eaLnBrk="0" fontAlgn="base" hangingPunct="0">
                <a:spcBef>
                  <a:spcPct val="0"/>
                </a:spcBef>
                <a:spcAft>
                  <a:spcPct val="0"/>
                </a:spcAft>
              </a:pPr>
              <a:endParaRPr lang="en-US">
                <a:solidFill>
                  <a:srgbClr val="FFFFFF"/>
                </a:solidFill>
                <a:latin typeface="Arial" charset="0"/>
              </a:endParaRPr>
            </a:p>
          </p:txBody>
        </p:sp>
      </p:grpSp>
      <p:sp>
        <p:nvSpPr>
          <p:cNvPr id="62469" name="Text Box 9"/>
          <p:cNvSpPr txBox="1">
            <a:spLocks noChangeArrowheads="1"/>
          </p:cNvSpPr>
          <p:nvPr/>
        </p:nvSpPr>
        <p:spPr bwMode="auto">
          <a:xfrm>
            <a:off x="8991600" y="2667000"/>
            <a:ext cx="1676400" cy="1062038"/>
          </a:xfrm>
          <a:prstGeom prst="rect">
            <a:avLst/>
          </a:prstGeom>
          <a:noFill/>
          <a:ln w="38100" algn="ctr">
            <a:noFill/>
            <a:miter lim="800000"/>
            <a:headEnd/>
            <a:tailEnd/>
          </a:ln>
        </p:spPr>
        <p:txBody>
          <a:bodyPr>
            <a:spAutoFit/>
          </a:bodyPr>
          <a:lstStyle/>
          <a:p>
            <a:pPr eaLnBrk="0" fontAlgn="base" hangingPunct="0">
              <a:spcBef>
                <a:spcPct val="50000"/>
              </a:spcBef>
              <a:spcAft>
                <a:spcPct val="0"/>
              </a:spcAft>
            </a:pPr>
            <a:r>
              <a:rPr lang="en-US" b="1" dirty="0">
                <a:solidFill>
                  <a:srgbClr val="000080"/>
                </a:solidFill>
                <a:latin typeface="Arial" charset="0"/>
              </a:rPr>
              <a:t>Policy cycles must be:</a:t>
            </a:r>
          </a:p>
          <a:p>
            <a:pPr algn="ctr" eaLnBrk="0" fontAlgn="base" hangingPunct="0">
              <a:spcBef>
                <a:spcPct val="50000"/>
              </a:spcBef>
              <a:spcAft>
                <a:spcPct val="0"/>
              </a:spcAft>
            </a:pPr>
            <a:r>
              <a:rPr lang="en-US" u="sng" dirty="0">
                <a:solidFill>
                  <a:srgbClr val="000080"/>
                </a:solidFill>
                <a:latin typeface="Arial" charset="0"/>
              </a:rPr>
              <a:t>Complete</a:t>
            </a:r>
          </a:p>
        </p:txBody>
      </p:sp>
      <p:sp>
        <p:nvSpPr>
          <p:cNvPr id="62499" name="Text Box 26"/>
          <p:cNvSpPr txBox="1">
            <a:spLocks noChangeArrowheads="1"/>
          </p:cNvSpPr>
          <p:nvPr/>
        </p:nvSpPr>
        <p:spPr bwMode="auto">
          <a:xfrm>
            <a:off x="9151938" y="4616450"/>
            <a:ext cx="1339850" cy="641350"/>
          </a:xfrm>
          <a:prstGeom prst="rect">
            <a:avLst/>
          </a:prstGeom>
          <a:noFill/>
          <a:ln w="38100" algn="ctr">
            <a:noFill/>
            <a:miter lim="800000"/>
            <a:headEnd/>
            <a:tailEnd/>
          </a:ln>
        </p:spPr>
        <p:txBody>
          <a:bodyPr>
            <a:spAutoFit/>
          </a:bodyPr>
          <a:lstStyle/>
          <a:p>
            <a:pPr algn="ctr" eaLnBrk="0" fontAlgn="base" hangingPunct="0">
              <a:spcBef>
                <a:spcPct val="50000"/>
              </a:spcBef>
              <a:spcAft>
                <a:spcPct val="0"/>
              </a:spcAft>
            </a:pPr>
            <a:r>
              <a:rPr lang="en-US" u="sng" dirty="0">
                <a:solidFill>
                  <a:srgbClr val="000080"/>
                </a:solidFill>
                <a:latin typeface="Arial" charset="0"/>
              </a:rPr>
              <a:t>Linked laterally</a:t>
            </a:r>
          </a:p>
        </p:txBody>
      </p:sp>
      <p:sp>
        <p:nvSpPr>
          <p:cNvPr id="62497" name="Text Box 29"/>
          <p:cNvSpPr txBox="1">
            <a:spLocks noChangeArrowheads="1"/>
          </p:cNvSpPr>
          <p:nvPr/>
        </p:nvSpPr>
        <p:spPr bwMode="auto">
          <a:xfrm>
            <a:off x="8975726" y="3810000"/>
            <a:ext cx="1692275" cy="641350"/>
          </a:xfrm>
          <a:prstGeom prst="rect">
            <a:avLst/>
          </a:prstGeom>
          <a:noFill/>
          <a:ln w="38100" algn="ctr">
            <a:noFill/>
            <a:miter lim="800000"/>
            <a:headEnd/>
            <a:tailEnd/>
          </a:ln>
        </p:spPr>
        <p:txBody>
          <a:bodyPr>
            <a:spAutoFit/>
          </a:bodyPr>
          <a:lstStyle/>
          <a:p>
            <a:pPr algn="ctr" eaLnBrk="0" fontAlgn="base" hangingPunct="0">
              <a:spcBef>
                <a:spcPct val="50000"/>
              </a:spcBef>
              <a:spcAft>
                <a:spcPct val="0"/>
              </a:spcAft>
            </a:pPr>
            <a:r>
              <a:rPr lang="en-US" u="sng" dirty="0">
                <a:solidFill>
                  <a:srgbClr val="000080"/>
                </a:solidFill>
                <a:latin typeface="Arial" charset="0"/>
              </a:rPr>
              <a:t>Linked vertically</a:t>
            </a:r>
          </a:p>
        </p:txBody>
      </p:sp>
      <p:sp>
        <p:nvSpPr>
          <p:cNvPr id="62474" name="Rectangle 52"/>
          <p:cNvSpPr>
            <a:spLocks noChangeArrowheads="1"/>
          </p:cNvSpPr>
          <p:nvPr/>
        </p:nvSpPr>
        <p:spPr bwMode="auto">
          <a:xfrm>
            <a:off x="8100736" y="115095"/>
            <a:ext cx="2466975" cy="2286000"/>
          </a:xfrm>
          <a:prstGeom prst="rect">
            <a:avLst/>
          </a:prstGeom>
          <a:solidFill>
            <a:schemeClr val="accent2">
              <a:lumMod val="75000"/>
            </a:schemeClr>
          </a:solidFill>
          <a:ln w="9525">
            <a:solidFill>
              <a:schemeClr val="tx1"/>
            </a:solidFill>
            <a:miter lim="800000"/>
            <a:headEnd/>
            <a:tailEnd/>
          </a:ln>
        </p:spPr>
        <p:txBody>
          <a:bodyPr wrap="none" anchor="ctr"/>
          <a:lstStyle/>
          <a:p>
            <a:pPr eaLnBrk="0" fontAlgn="base" hangingPunct="0">
              <a:spcBef>
                <a:spcPct val="0"/>
              </a:spcBef>
              <a:spcAft>
                <a:spcPct val="0"/>
              </a:spcAft>
            </a:pPr>
            <a:endParaRPr lang="en-US">
              <a:solidFill>
                <a:srgbClr val="FFFFFF"/>
              </a:solidFill>
              <a:latin typeface="Arial" charset="0"/>
            </a:endParaRPr>
          </a:p>
        </p:txBody>
      </p:sp>
      <p:grpSp>
        <p:nvGrpSpPr>
          <p:cNvPr id="4" name="Group 31"/>
          <p:cNvGrpSpPr>
            <a:grpSpLocks/>
          </p:cNvGrpSpPr>
          <p:nvPr/>
        </p:nvGrpSpPr>
        <p:grpSpPr bwMode="auto">
          <a:xfrm>
            <a:off x="8220075" y="76200"/>
            <a:ext cx="2329482" cy="2192766"/>
            <a:chOff x="4659" y="422"/>
            <a:chExt cx="950" cy="868"/>
          </a:xfrm>
        </p:grpSpPr>
        <p:grpSp>
          <p:nvGrpSpPr>
            <p:cNvPr id="5" name="Group 31"/>
            <p:cNvGrpSpPr>
              <a:grpSpLocks/>
            </p:cNvGrpSpPr>
            <p:nvPr/>
          </p:nvGrpSpPr>
          <p:grpSpPr bwMode="auto">
            <a:xfrm>
              <a:off x="4659" y="612"/>
              <a:ext cx="316" cy="218"/>
              <a:chOff x="176" y="2868"/>
              <a:chExt cx="316" cy="218"/>
            </a:xfrm>
          </p:grpSpPr>
          <p:sp>
            <p:nvSpPr>
              <p:cNvPr id="62494" name="Freeform 32"/>
              <p:cNvSpPr>
                <a:spLocks/>
              </p:cNvSpPr>
              <p:nvPr/>
            </p:nvSpPr>
            <p:spPr bwMode="auto">
              <a:xfrm>
                <a:off x="176" y="2868"/>
                <a:ext cx="316" cy="218"/>
              </a:xfrm>
              <a:custGeom>
                <a:avLst/>
                <a:gdLst>
                  <a:gd name="T0" fmla="*/ 0 w 309"/>
                  <a:gd name="T1" fmla="*/ 106 h 213"/>
                  <a:gd name="T2" fmla="*/ 4 w 309"/>
                  <a:gd name="T3" fmla="*/ 82 h 213"/>
                  <a:gd name="T4" fmla="*/ 13 w 309"/>
                  <a:gd name="T5" fmla="*/ 60 h 213"/>
                  <a:gd name="T6" fmla="*/ 20 w 309"/>
                  <a:gd name="T7" fmla="*/ 50 h 213"/>
                  <a:gd name="T8" fmla="*/ 29 w 309"/>
                  <a:gd name="T9" fmla="*/ 41 h 213"/>
                  <a:gd name="T10" fmla="*/ 48 w 309"/>
                  <a:gd name="T11" fmla="*/ 27 h 213"/>
                  <a:gd name="T12" fmla="*/ 72 w 309"/>
                  <a:gd name="T13" fmla="*/ 15 h 213"/>
                  <a:gd name="T14" fmla="*/ 98 w 309"/>
                  <a:gd name="T15" fmla="*/ 6 h 213"/>
                  <a:gd name="T16" fmla="*/ 126 w 309"/>
                  <a:gd name="T17" fmla="*/ 2 h 213"/>
                  <a:gd name="T18" fmla="*/ 154 w 309"/>
                  <a:gd name="T19" fmla="*/ 0 h 213"/>
                  <a:gd name="T20" fmla="*/ 169 w 309"/>
                  <a:gd name="T21" fmla="*/ 0 h 213"/>
                  <a:gd name="T22" fmla="*/ 183 w 309"/>
                  <a:gd name="T23" fmla="*/ 1 h 213"/>
                  <a:gd name="T24" fmla="*/ 211 w 309"/>
                  <a:gd name="T25" fmla="*/ 6 h 213"/>
                  <a:gd name="T26" fmla="*/ 238 w 309"/>
                  <a:gd name="T27" fmla="*/ 15 h 213"/>
                  <a:gd name="T28" fmla="*/ 261 w 309"/>
                  <a:gd name="T29" fmla="*/ 27 h 213"/>
                  <a:gd name="T30" fmla="*/ 281 w 309"/>
                  <a:gd name="T31" fmla="*/ 41 h 213"/>
                  <a:gd name="T32" fmla="*/ 296 w 309"/>
                  <a:gd name="T33" fmla="*/ 60 h 213"/>
                  <a:gd name="T34" fmla="*/ 302 w 309"/>
                  <a:gd name="T35" fmla="*/ 70 h 213"/>
                  <a:gd name="T36" fmla="*/ 306 w 309"/>
                  <a:gd name="T37" fmla="*/ 81 h 213"/>
                  <a:gd name="T38" fmla="*/ 309 w 309"/>
                  <a:gd name="T39" fmla="*/ 93 h 213"/>
                  <a:gd name="T40" fmla="*/ 309 w 309"/>
                  <a:gd name="T41" fmla="*/ 106 h 213"/>
                  <a:gd name="T42" fmla="*/ 309 w 309"/>
                  <a:gd name="T43" fmla="*/ 119 h 213"/>
                  <a:gd name="T44" fmla="*/ 306 w 309"/>
                  <a:gd name="T45" fmla="*/ 131 h 213"/>
                  <a:gd name="T46" fmla="*/ 296 w 309"/>
                  <a:gd name="T47" fmla="*/ 153 h 213"/>
                  <a:gd name="T48" fmla="*/ 289 w 309"/>
                  <a:gd name="T49" fmla="*/ 163 h 213"/>
                  <a:gd name="T50" fmla="*/ 281 w 309"/>
                  <a:gd name="T51" fmla="*/ 171 h 213"/>
                  <a:gd name="T52" fmla="*/ 261 w 309"/>
                  <a:gd name="T53" fmla="*/ 186 h 213"/>
                  <a:gd name="T54" fmla="*/ 238 w 309"/>
                  <a:gd name="T55" fmla="*/ 198 h 213"/>
                  <a:gd name="T56" fmla="*/ 212 w 309"/>
                  <a:gd name="T57" fmla="*/ 206 h 213"/>
                  <a:gd name="T58" fmla="*/ 184 w 309"/>
                  <a:gd name="T59" fmla="*/ 211 h 213"/>
                  <a:gd name="T60" fmla="*/ 155 w 309"/>
                  <a:gd name="T61" fmla="*/ 213 h 213"/>
                  <a:gd name="T62" fmla="*/ 126 w 309"/>
                  <a:gd name="T63" fmla="*/ 211 h 213"/>
                  <a:gd name="T64" fmla="*/ 98 w 309"/>
                  <a:gd name="T65" fmla="*/ 206 h 213"/>
                  <a:gd name="T66" fmla="*/ 72 w 309"/>
                  <a:gd name="T67" fmla="*/ 198 h 213"/>
                  <a:gd name="T68" fmla="*/ 49 w 309"/>
                  <a:gd name="T69" fmla="*/ 186 h 213"/>
                  <a:gd name="T70" fmla="*/ 29 w 309"/>
                  <a:gd name="T71" fmla="*/ 172 h 213"/>
                  <a:gd name="T72" fmla="*/ 14 w 309"/>
                  <a:gd name="T73" fmla="*/ 153 h 213"/>
                  <a:gd name="T74" fmla="*/ 8 w 309"/>
                  <a:gd name="T75" fmla="*/ 143 h 213"/>
                  <a:gd name="T76" fmla="*/ 4 w 309"/>
                  <a:gd name="T77" fmla="*/ 131 h 213"/>
                  <a:gd name="T78" fmla="*/ 1 w 309"/>
                  <a:gd name="T79" fmla="*/ 119 h 213"/>
                  <a:gd name="T80" fmla="*/ 0 w 309"/>
                  <a:gd name="T81" fmla="*/ 106 h 21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9"/>
                  <a:gd name="T124" fmla="*/ 0 h 213"/>
                  <a:gd name="T125" fmla="*/ 309 w 309"/>
                  <a:gd name="T126" fmla="*/ 213 h 21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9" h="213">
                    <a:moveTo>
                      <a:pt x="0" y="106"/>
                    </a:moveTo>
                    <a:lnTo>
                      <a:pt x="4" y="82"/>
                    </a:lnTo>
                    <a:lnTo>
                      <a:pt x="13" y="60"/>
                    </a:lnTo>
                    <a:lnTo>
                      <a:pt x="20" y="50"/>
                    </a:lnTo>
                    <a:lnTo>
                      <a:pt x="29" y="41"/>
                    </a:lnTo>
                    <a:lnTo>
                      <a:pt x="48" y="27"/>
                    </a:lnTo>
                    <a:lnTo>
                      <a:pt x="72" y="15"/>
                    </a:lnTo>
                    <a:lnTo>
                      <a:pt x="98" y="6"/>
                    </a:lnTo>
                    <a:lnTo>
                      <a:pt x="126" y="2"/>
                    </a:lnTo>
                    <a:lnTo>
                      <a:pt x="154" y="0"/>
                    </a:lnTo>
                    <a:lnTo>
                      <a:pt x="169" y="0"/>
                    </a:lnTo>
                    <a:lnTo>
                      <a:pt x="183" y="1"/>
                    </a:lnTo>
                    <a:lnTo>
                      <a:pt x="211" y="6"/>
                    </a:lnTo>
                    <a:lnTo>
                      <a:pt x="238" y="15"/>
                    </a:lnTo>
                    <a:lnTo>
                      <a:pt x="261" y="27"/>
                    </a:lnTo>
                    <a:lnTo>
                      <a:pt x="281" y="41"/>
                    </a:lnTo>
                    <a:lnTo>
                      <a:pt x="296" y="60"/>
                    </a:lnTo>
                    <a:lnTo>
                      <a:pt x="302" y="70"/>
                    </a:lnTo>
                    <a:lnTo>
                      <a:pt x="306" y="81"/>
                    </a:lnTo>
                    <a:lnTo>
                      <a:pt x="309" y="93"/>
                    </a:lnTo>
                    <a:lnTo>
                      <a:pt x="309" y="106"/>
                    </a:lnTo>
                    <a:lnTo>
                      <a:pt x="309" y="119"/>
                    </a:lnTo>
                    <a:lnTo>
                      <a:pt x="306" y="131"/>
                    </a:lnTo>
                    <a:lnTo>
                      <a:pt x="296" y="153"/>
                    </a:lnTo>
                    <a:lnTo>
                      <a:pt x="289" y="163"/>
                    </a:lnTo>
                    <a:lnTo>
                      <a:pt x="281" y="171"/>
                    </a:lnTo>
                    <a:lnTo>
                      <a:pt x="261" y="186"/>
                    </a:lnTo>
                    <a:lnTo>
                      <a:pt x="238" y="198"/>
                    </a:lnTo>
                    <a:lnTo>
                      <a:pt x="212" y="206"/>
                    </a:lnTo>
                    <a:lnTo>
                      <a:pt x="184" y="211"/>
                    </a:lnTo>
                    <a:lnTo>
                      <a:pt x="155" y="213"/>
                    </a:lnTo>
                    <a:lnTo>
                      <a:pt x="126" y="211"/>
                    </a:lnTo>
                    <a:lnTo>
                      <a:pt x="98" y="206"/>
                    </a:lnTo>
                    <a:lnTo>
                      <a:pt x="72" y="198"/>
                    </a:lnTo>
                    <a:lnTo>
                      <a:pt x="49" y="186"/>
                    </a:lnTo>
                    <a:lnTo>
                      <a:pt x="29" y="172"/>
                    </a:lnTo>
                    <a:lnTo>
                      <a:pt x="14" y="153"/>
                    </a:lnTo>
                    <a:lnTo>
                      <a:pt x="8" y="143"/>
                    </a:lnTo>
                    <a:lnTo>
                      <a:pt x="4" y="131"/>
                    </a:lnTo>
                    <a:lnTo>
                      <a:pt x="1" y="119"/>
                    </a:lnTo>
                    <a:lnTo>
                      <a:pt x="0" y="106"/>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95" name="Rectangle 33"/>
              <p:cNvSpPr>
                <a:spLocks noChangeArrowheads="1"/>
              </p:cNvSpPr>
              <p:nvPr/>
            </p:nvSpPr>
            <p:spPr bwMode="auto">
              <a:xfrm>
                <a:off x="220" y="2910"/>
                <a:ext cx="246" cy="146"/>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DATA AND INFORM-ATION </a:t>
                </a:r>
                <a:endParaRPr lang="en-US" sz="2800" dirty="0">
                  <a:solidFill>
                    <a:srgbClr val="000080"/>
                  </a:solidFill>
                  <a:latin typeface="Arial" charset="0"/>
                </a:endParaRPr>
              </a:p>
            </p:txBody>
          </p:sp>
        </p:grpSp>
        <p:grpSp>
          <p:nvGrpSpPr>
            <p:cNvPr id="6" name="Group 34"/>
            <p:cNvGrpSpPr>
              <a:grpSpLocks/>
            </p:cNvGrpSpPr>
            <p:nvPr/>
          </p:nvGrpSpPr>
          <p:grpSpPr bwMode="auto">
            <a:xfrm>
              <a:off x="5037" y="422"/>
              <a:ext cx="320" cy="219"/>
              <a:chOff x="554" y="2678"/>
              <a:chExt cx="320" cy="219"/>
            </a:xfrm>
          </p:grpSpPr>
          <p:sp>
            <p:nvSpPr>
              <p:cNvPr id="62492" name="Freeform 35"/>
              <p:cNvSpPr>
                <a:spLocks/>
              </p:cNvSpPr>
              <p:nvPr/>
            </p:nvSpPr>
            <p:spPr bwMode="auto">
              <a:xfrm>
                <a:off x="554" y="2678"/>
                <a:ext cx="320" cy="219"/>
              </a:xfrm>
              <a:custGeom>
                <a:avLst/>
                <a:gdLst>
                  <a:gd name="T0" fmla="*/ 0 w 312"/>
                  <a:gd name="T1" fmla="*/ 107 h 214"/>
                  <a:gd name="T2" fmla="*/ 3 w 312"/>
                  <a:gd name="T3" fmla="*/ 82 h 214"/>
                  <a:gd name="T4" fmla="*/ 13 w 312"/>
                  <a:gd name="T5" fmla="*/ 61 h 214"/>
                  <a:gd name="T6" fmla="*/ 20 w 312"/>
                  <a:gd name="T7" fmla="*/ 51 h 214"/>
                  <a:gd name="T8" fmla="*/ 28 w 312"/>
                  <a:gd name="T9" fmla="*/ 43 h 214"/>
                  <a:gd name="T10" fmla="*/ 48 w 312"/>
                  <a:gd name="T11" fmla="*/ 27 h 214"/>
                  <a:gd name="T12" fmla="*/ 72 w 312"/>
                  <a:gd name="T13" fmla="*/ 16 h 214"/>
                  <a:gd name="T14" fmla="*/ 99 w 312"/>
                  <a:gd name="T15" fmla="*/ 7 h 214"/>
                  <a:gd name="T16" fmla="*/ 126 w 312"/>
                  <a:gd name="T17" fmla="*/ 3 h 214"/>
                  <a:gd name="T18" fmla="*/ 156 w 312"/>
                  <a:gd name="T19" fmla="*/ 0 h 214"/>
                  <a:gd name="T20" fmla="*/ 170 w 312"/>
                  <a:gd name="T21" fmla="*/ 1 h 214"/>
                  <a:gd name="T22" fmla="*/ 185 w 312"/>
                  <a:gd name="T23" fmla="*/ 2 h 214"/>
                  <a:gd name="T24" fmla="*/ 213 w 312"/>
                  <a:gd name="T25" fmla="*/ 7 h 214"/>
                  <a:gd name="T26" fmla="*/ 239 w 312"/>
                  <a:gd name="T27" fmla="*/ 15 h 214"/>
                  <a:gd name="T28" fmla="*/ 263 w 312"/>
                  <a:gd name="T29" fmla="*/ 27 h 214"/>
                  <a:gd name="T30" fmla="*/ 283 w 312"/>
                  <a:gd name="T31" fmla="*/ 42 h 214"/>
                  <a:gd name="T32" fmla="*/ 298 w 312"/>
                  <a:gd name="T33" fmla="*/ 61 h 214"/>
                  <a:gd name="T34" fmla="*/ 304 w 312"/>
                  <a:gd name="T35" fmla="*/ 71 h 214"/>
                  <a:gd name="T36" fmla="*/ 309 w 312"/>
                  <a:gd name="T37" fmla="*/ 82 h 214"/>
                  <a:gd name="T38" fmla="*/ 311 w 312"/>
                  <a:gd name="T39" fmla="*/ 94 h 214"/>
                  <a:gd name="T40" fmla="*/ 312 w 312"/>
                  <a:gd name="T41" fmla="*/ 107 h 214"/>
                  <a:gd name="T42" fmla="*/ 311 w 312"/>
                  <a:gd name="T43" fmla="*/ 120 h 214"/>
                  <a:gd name="T44" fmla="*/ 309 w 312"/>
                  <a:gd name="T45" fmla="*/ 132 h 214"/>
                  <a:gd name="T46" fmla="*/ 299 w 312"/>
                  <a:gd name="T47" fmla="*/ 154 h 214"/>
                  <a:gd name="T48" fmla="*/ 292 w 312"/>
                  <a:gd name="T49" fmla="*/ 163 h 214"/>
                  <a:gd name="T50" fmla="*/ 283 w 312"/>
                  <a:gd name="T51" fmla="*/ 172 h 214"/>
                  <a:gd name="T52" fmla="*/ 263 w 312"/>
                  <a:gd name="T53" fmla="*/ 187 h 214"/>
                  <a:gd name="T54" fmla="*/ 240 w 312"/>
                  <a:gd name="T55" fmla="*/ 198 h 214"/>
                  <a:gd name="T56" fmla="*/ 214 w 312"/>
                  <a:gd name="T57" fmla="*/ 207 h 214"/>
                  <a:gd name="T58" fmla="*/ 185 w 312"/>
                  <a:gd name="T59" fmla="*/ 212 h 214"/>
                  <a:gd name="T60" fmla="*/ 156 w 312"/>
                  <a:gd name="T61" fmla="*/ 214 h 214"/>
                  <a:gd name="T62" fmla="*/ 127 w 312"/>
                  <a:gd name="T63" fmla="*/ 212 h 214"/>
                  <a:gd name="T64" fmla="*/ 99 w 312"/>
                  <a:gd name="T65" fmla="*/ 207 h 214"/>
                  <a:gd name="T66" fmla="*/ 72 w 312"/>
                  <a:gd name="T67" fmla="*/ 199 h 214"/>
                  <a:gd name="T68" fmla="*/ 49 w 312"/>
                  <a:gd name="T69" fmla="*/ 187 h 214"/>
                  <a:gd name="T70" fmla="*/ 29 w 312"/>
                  <a:gd name="T71" fmla="*/ 172 h 214"/>
                  <a:gd name="T72" fmla="*/ 13 w 312"/>
                  <a:gd name="T73" fmla="*/ 154 h 214"/>
                  <a:gd name="T74" fmla="*/ 8 w 312"/>
                  <a:gd name="T75" fmla="*/ 144 h 214"/>
                  <a:gd name="T76" fmla="*/ 4 w 312"/>
                  <a:gd name="T77" fmla="*/ 132 h 214"/>
                  <a:gd name="T78" fmla="*/ 1 w 312"/>
                  <a:gd name="T79" fmla="*/ 120 h 214"/>
                  <a:gd name="T80" fmla="*/ 0 w 312"/>
                  <a:gd name="T81" fmla="*/ 107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12"/>
                  <a:gd name="T124" fmla="*/ 0 h 214"/>
                  <a:gd name="T125" fmla="*/ 312 w 312"/>
                  <a:gd name="T126" fmla="*/ 214 h 21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12" h="214">
                    <a:moveTo>
                      <a:pt x="0" y="107"/>
                    </a:moveTo>
                    <a:lnTo>
                      <a:pt x="3" y="82"/>
                    </a:lnTo>
                    <a:lnTo>
                      <a:pt x="13" y="61"/>
                    </a:lnTo>
                    <a:lnTo>
                      <a:pt x="20" y="51"/>
                    </a:lnTo>
                    <a:lnTo>
                      <a:pt x="28" y="43"/>
                    </a:lnTo>
                    <a:lnTo>
                      <a:pt x="48" y="27"/>
                    </a:lnTo>
                    <a:lnTo>
                      <a:pt x="72" y="16"/>
                    </a:lnTo>
                    <a:lnTo>
                      <a:pt x="99" y="7"/>
                    </a:lnTo>
                    <a:lnTo>
                      <a:pt x="126" y="3"/>
                    </a:lnTo>
                    <a:lnTo>
                      <a:pt x="156" y="0"/>
                    </a:lnTo>
                    <a:lnTo>
                      <a:pt x="170" y="1"/>
                    </a:lnTo>
                    <a:lnTo>
                      <a:pt x="185" y="2"/>
                    </a:lnTo>
                    <a:lnTo>
                      <a:pt x="213" y="7"/>
                    </a:lnTo>
                    <a:lnTo>
                      <a:pt x="239" y="15"/>
                    </a:lnTo>
                    <a:lnTo>
                      <a:pt x="263" y="27"/>
                    </a:lnTo>
                    <a:lnTo>
                      <a:pt x="283" y="42"/>
                    </a:lnTo>
                    <a:lnTo>
                      <a:pt x="298" y="61"/>
                    </a:lnTo>
                    <a:lnTo>
                      <a:pt x="304" y="71"/>
                    </a:lnTo>
                    <a:lnTo>
                      <a:pt x="309" y="82"/>
                    </a:lnTo>
                    <a:lnTo>
                      <a:pt x="311" y="94"/>
                    </a:lnTo>
                    <a:lnTo>
                      <a:pt x="312" y="107"/>
                    </a:lnTo>
                    <a:lnTo>
                      <a:pt x="311" y="120"/>
                    </a:lnTo>
                    <a:lnTo>
                      <a:pt x="309" y="132"/>
                    </a:lnTo>
                    <a:lnTo>
                      <a:pt x="299" y="154"/>
                    </a:lnTo>
                    <a:lnTo>
                      <a:pt x="292" y="163"/>
                    </a:lnTo>
                    <a:lnTo>
                      <a:pt x="283" y="172"/>
                    </a:lnTo>
                    <a:lnTo>
                      <a:pt x="263" y="187"/>
                    </a:lnTo>
                    <a:lnTo>
                      <a:pt x="240" y="198"/>
                    </a:lnTo>
                    <a:lnTo>
                      <a:pt x="214" y="207"/>
                    </a:lnTo>
                    <a:lnTo>
                      <a:pt x="185" y="212"/>
                    </a:lnTo>
                    <a:lnTo>
                      <a:pt x="156" y="214"/>
                    </a:lnTo>
                    <a:lnTo>
                      <a:pt x="127" y="212"/>
                    </a:lnTo>
                    <a:lnTo>
                      <a:pt x="99" y="207"/>
                    </a:lnTo>
                    <a:lnTo>
                      <a:pt x="72" y="199"/>
                    </a:lnTo>
                    <a:lnTo>
                      <a:pt x="49" y="187"/>
                    </a:lnTo>
                    <a:lnTo>
                      <a:pt x="29" y="172"/>
                    </a:lnTo>
                    <a:lnTo>
                      <a:pt x="13" y="154"/>
                    </a:lnTo>
                    <a:lnTo>
                      <a:pt x="8" y="144"/>
                    </a:lnTo>
                    <a:lnTo>
                      <a:pt x="4" y="132"/>
                    </a:lnTo>
                    <a:lnTo>
                      <a:pt x="1" y="120"/>
                    </a:lnTo>
                    <a:lnTo>
                      <a:pt x="0" y="107"/>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93" name="Rectangle 36"/>
              <p:cNvSpPr>
                <a:spLocks noChangeArrowheads="1"/>
              </p:cNvSpPr>
              <p:nvPr/>
            </p:nvSpPr>
            <p:spPr bwMode="auto">
              <a:xfrm>
                <a:off x="570" y="2733"/>
                <a:ext cx="284" cy="97"/>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ANALYSIS AND ADVICE</a:t>
                </a:r>
                <a:endParaRPr lang="en-US" sz="2800" dirty="0">
                  <a:solidFill>
                    <a:srgbClr val="000080"/>
                  </a:solidFill>
                  <a:latin typeface="Arial" charset="0"/>
                </a:endParaRPr>
              </a:p>
            </p:txBody>
          </p:sp>
        </p:grpSp>
        <p:grpSp>
          <p:nvGrpSpPr>
            <p:cNvPr id="7" name="Group 37"/>
            <p:cNvGrpSpPr>
              <a:grpSpLocks/>
            </p:cNvGrpSpPr>
            <p:nvPr/>
          </p:nvGrpSpPr>
          <p:grpSpPr bwMode="auto">
            <a:xfrm>
              <a:off x="4706" y="983"/>
              <a:ext cx="316" cy="219"/>
              <a:chOff x="223" y="3239"/>
              <a:chExt cx="316" cy="219"/>
            </a:xfrm>
          </p:grpSpPr>
          <p:sp>
            <p:nvSpPr>
              <p:cNvPr id="62490" name="Freeform 38"/>
              <p:cNvSpPr>
                <a:spLocks/>
              </p:cNvSpPr>
              <p:nvPr/>
            </p:nvSpPr>
            <p:spPr bwMode="auto">
              <a:xfrm>
                <a:off x="223" y="3239"/>
                <a:ext cx="316" cy="219"/>
              </a:xfrm>
              <a:custGeom>
                <a:avLst/>
                <a:gdLst>
                  <a:gd name="T0" fmla="*/ 0 w 309"/>
                  <a:gd name="T1" fmla="*/ 107 h 214"/>
                  <a:gd name="T2" fmla="*/ 3 w 309"/>
                  <a:gd name="T3" fmla="*/ 82 h 214"/>
                  <a:gd name="T4" fmla="*/ 13 w 309"/>
                  <a:gd name="T5" fmla="*/ 60 h 214"/>
                  <a:gd name="T6" fmla="*/ 20 w 309"/>
                  <a:gd name="T7" fmla="*/ 51 h 214"/>
                  <a:gd name="T8" fmla="*/ 29 w 309"/>
                  <a:gd name="T9" fmla="*/ 42 h 214"/>
                  <a:gd name="T10" fmla="*/ 48 w 309"/>
                  <a:gd name="T11" fmla="*/ 27 h 214"/>
                  <a:gd name="T12" fmla="*/ 72 w 309"/>
                  <a:gd name="T13" fmla="*/ 16 h 214"/>
                  <a:gd name="T14" fmla="*/ 98 w 309"/>
                  <a:gd name="T15" fmla="*/ 7 h 214"/>
                  <a:gd name="T16" fmla="*/ 126 w 309"/>
                  <a:gd name="T17" fmla="*/ 2 h 214"/>
                  <a:gd name="T18" fmla="*/ 154 w 309"/>
                  <a:gd name="T19" fmla="*/ 0 h 214"/>
                  <a:gd name="T20" fmla="*/ 169 w 309"/>
                  <a:gd name="T21" fmla="*/ 0 h 214"/>
                  <a:gd name="T22" fmla="*/ 183 w 309"/>
                  <a:gd name="T23" fmla="*/ 2 h 214"/>
                  <a:gd name="T24" fmla="*/ 211 w 309"/>
                  <a:gd name="T25" fmla="*/ 7 h 214"/>
                  <a:gd name="T26" fmla="*/ 238 w 309"/>
                  <a:gd name="T27" fmla="*/ 15 h 214"/>
                  <a:gd name="T28" fmla="*/ 261 w 309"/>
                  <a:gd name="T29" fmla="*/ 27 h 214"/>
                  <a:gd name="T30" fmla="*/ 281 w 309"/>
                  <a:gd name="T31" fmla="*/ 42 h 214"/>
                  <a:gd name="T32" fmla="*/ 296 w 309"/>
                  <a:gd name="T33" fmla="*/ 60 h 214"/>
                  <a:gd name="T34" fmla="*/ 301 w 309"/>
                  <a:gd name="T35" fmla="*/ 70 h 214"/>
                  <a:gd name="T36" fmla="*/ 306 w 309"/>
                  <a:gd name="T37" fmla="*/ 82 h 214"/>
                  <a:gd name="T38" fmla="*/ 308 w 309"/>
                  <a:gd name="T39" fmla="*/ 94 h 214"/>
                  <a:gd name="T40" fmla="*/ 309 w 309"/>
                  <a:gd name="T41" fmla="*/ 107 h 214"/>
                  <a:gd name="T42" fmla="*/ 308 w 309"/>
                  <a:gd name="T43" fmla="*/ 120 h 214"/>
                  <a:gd name="T44" fmla="*/ 306 w 309"/>
                  <a:gd name="T45" fmla="*/ 132 h 214"/>
                  <a:gd name="T46" fmla="*/ 296 w 309"/>
                  <a:gd name="T47" fmla="*/ 154 h 214"/>
                  <a:gd name="T48" fmla="*/ 289 w 309"/>
                  <a:gd name="T49" fmla="*/ 163 h 214"/>
                  <a:gd name="T50" fmla="*/ 281 w 309"/>
                  <a:gd name="T51" fmla="*/ 172 h 214"/>
                  <a:gd name="T52" fmla="*/ 261 w 309"/>
                  <a:gd name="T53" fmla="*/ 187 h 214"/>
                  <a:gd name="T54" fmla="*/ 238 w 309"/>
                  <a:gd name="T55" fmla="*/ 198 h 214"/>
                  <a:gd name="T56" fmla="*/ 212 w 309"/>
                  <a:gd name="T57" fmla="*/ 207 h 214"/>
                  <a:gd name="T58" fmla="*/ 184 w 309"/>
                  <a:gd name="T59" fmla="*/ 212 h 214"/>
                  <a:gd name="T60" fmla="*/ 155 w 309"/>
                  <a:gd name="T61" fmla="*/ 214 h 214"/>
                  <a:gd name="T62" fmla="*/ 126 w 309"/>
                  <a:gd name="T63" fmla="*/ 212 h 214"/>
                  <a:gd name="T64" fmla="*/ 98 w 309"/>
                  <a:gd name="T65" fmla="*/ 207 h 214"/>
                  <a:gd name="T66" fmla="*/ 72 w 309"/>
                  <a:gd name="T67" fmla="*/ 199 h 214"/>
                  <a:gd name="T68" fmla="*/ 49 w 309"/>
                  <a:gd name="T69" fmla="*/ 187 h 214"/>
                  <a:gd name="T70" fmla="*/ 29 w 309"/>
                  <a:gd name="T71" fmla="*/ 172 h 214"/>
                  <a:gd name="T72" fmla="*/ 14 w 309"/>
                  <a:gd name="T73" fmla="*/ 154 h 214"/>
                  <a:gd name="T74" fmla="*/ 8 w 309"/>
                  <a:gd name="T75" fmla="*/ 143 h 214"/>
                  <a:gd name="T76" fmla="*/ 4 w 309"/>
                  <a:gd name="T77" fmla="*/ 132 h 214"/>
                  <a:gd name="T78" fmla="*/ 1 w 309"/>
                  <a:gd name="T79" fmla="*/ 120 h 214"/>
                  <a:gd name="T80" fmla="*/ 0 w 309"/>
                  <a:gd name="T81" fmla="*/ 107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9"/>
                  <a:gd name="T124" fmla="*/ 0 h 214"/>
                  <a:gd name="T125" fmla="*/ 309 w 309"/>
                  <a:gd name="T126" fmla="*/ 214 h 21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9" h="214">
                    <a:moveTo>
                      <a:pt x="0" y="107"/>
                    </a:moveTo>
                    <a:lnTo>
                      <a:pt x="3" y="82"/>
                    </a:lnTo>
                    <a:lnTo>
                      <a:pt x="13" y="60"/>
                    </a:lnTo>
                    <a:lnTo>
                      <a:pt x="20" y="51"/>
                    </a:lnTo>
                    <a:lnTo>
                      <a:pt x="29" y="42"/>
                    </a:lnTo>
                    <a:lnTo>
                      <a:pt x="48" y="27"/>
                    </a:lnTo>
                    <a:lnTo>
                      <a:pt x="72" y="16"/>
                    </a:lnTo>
                    <a:lnTo>
                      <a:pt x="98" y="7"/>
                    </a:lnTo>
                    <a:lnTo>
                      <a:pt x="126" y="2"/>
                    </a:lnTo>
                    <a:lnTo>
                      <a:pt x="154" y="0"/>
                    </a:lnTo>
                    <a:lnTo>
                      <a:pt x="169" y="0"/>
                    </a:lnTo>
                    <a:lnTo>
                      <a:pt x="183" y="2"/>
                    </a:lnTo>
                    <a:lnTo>
                      <a:pt x="211" y="7"/>
                    </a:lnTo>
                    <a:lnTo>
                      <a:pt x="238" y="15"/>
                    </a:lnTo>
                    <a:lnTo>
                      <a:pt x="261" y="27"/>
                    </a:lnTo>
                    <a:lnTo>
                      <a:pt x="281" y="42"/>
                    </a:lnTo>
                    <a:lnTo>
                      <a:pt x="296" y="60"/>
                    </a:lnTo>
                    <a:lnTo>
                      <a:pt x="301" y="70"/>
                    </a:lnTo>
                    <a:lnTo>
                      <a:pt x="306" y="82"/>
                    </a:lnTo>
                    <a:lnTo>
                      <a:pt x="308" y="94"/>
                    </a:lnTo>
                    <a:lnTo>
                      <a:pt x="309" y="107"/>
                    </a:lnTo>
                    <a:lnTo>
                      <a:pt x="308" y="120"/>
                    </a:lnTo>
                    <a:lnTo>
                      <a:pt x="306" y="132"/>
                    </a:lnTo>
                    <a:lnTo>
                      <a:pt x="296" y="154"/>
                    </a:lnTo>
                    <a:lnTo>
                      <a:pt x="289" y="163"/>
                    </a:lnTo>
                    <a:lnTo>
                      <a:pt x="281" y="172"/>
                    </a:lnTo>
                    <a:lnTo>
                      <a:pt x="261" y="187"/>
                    </a:lnTo>
                    <a:lnTo>
                      <a:pt x="238" y="198"/>
                    </a:lnTo>
                    <a:lnTo>
                      <a:pt x="212" y="207"/>
                    </a:lnTo>
                    <a:lnTo>
                      <a:pt x="184" y="212"/>
                    </a:lnTo>
                    <a:lnTo>
                      <a:pt x="155" y="214"/>
                    </a:lnTo>
                    <a:lnTo>
                      <a:pt x="126" y="212"/>
                    </a:lnTo>
                    <a:lnTo>
                      <a:pt x="98" y="207"/>
                    </a:lnTo>
                    <a:lnTo>
                      <a:pt x="72" y="199"/>
                    </a:lnTo>
                    <a:lnTo>
                      <a:pt x="49" y="187"/>
                    </a:lnTo>
                    <a:lnTo>
                      <a:pt x="29" y="172"/>
                    </a:lnTo>
                    <a:lnTo>
                      <a:pt x="14" y="154"/>
                    </a:lnTo>
                    <a:lnTo>
                      <a:pt x="8" y="143"/>
                    </a:lnTo>
                    <a:lnTo>
                      <a:pt x="4" y="132"/>
                    </a:lnTo>
                    <a:lnTo>
                      <a:pt x="1" y="120"/>
                    </a:lnTo>
                    <a:lnTo>
                      <a:pt x="0" y="107"/>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91" name="Rectangle 39"/>
              <p:cNvSpPr>
                <a:spLocks noChangeArrowheads="1"/>
              </p:cNvSpPr>
              <p:nvPr/>
            </p:nvSpPr>
            <p:spPr bwMode="auto">
              <a:xfrm>
                <a:off x="247" y="3303"/>
                <a:ext cx="281" cy="97"/>
              </a:xfrm>
              <a:prstGeom prst="rect">
                <a:avLst/>
              </a:prstGeom>
              <a:noFill/>
              <a:ln w="9525">
                <a:noFill/>
                <a:miter lim="800000"/>
                <a:headEnd/>
                <a:tailEnd/>
              </a:ln>
            </p:spPr>
            <p:txBody>
              <a:bodyPr wrap="square"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REVIEW AND EVALUATION </a:t>
                </a:r>
                <a:endParaRPr lang="en-US" sz="2800" dirty="0">
                  <a:solidFill>
                    <a:srgbClr val="000080"/>
                  </a:solidFill>
                  <a:latin typeface="Arial" charset="0"/>
                </a:endParaRPr>
              </a:p>
            </p:txBody>
          </p:sp>
        </p:grpSp>
        <p:grpSp>
          <p:nvGrpSpPr>
            <p:cNvPr id="8" name="Group 40"/>
            <p:cNvGrpSpPr>
              <a:grpSpLocks/>
            </p:cNvGrpSpPr>
            <p:nvPr/>
          </p:nvGrpSpPr>
          <p:grpSpPr bwMode="auto">
            <a:xfrm>
              <a:off x="5166" y="1094"/>
              <a:ext cx="316" cy="196"/>
              <a:chOff x="683" y="3350"/>
              <a:chExt cx="316" cy="196"/>
            </a:xfrm>
          </p:grpSpPr>
          <p:sp>
            <p:nvSpPr>
              <p:cNvPr id="62488" name="Freeform 41"/>
              <p:cNvSpPr>
                <a:spLocks/>
              </p:cNvSpPr>
              <p:nvPr/>
            </p:nvSpPr>
            <p:spPr bwMode="auto">
              <a:xfrm>
                <a:off x="683" y="3350"/>
                <a:ext cx="316" cy="196"/>
              </a:xfrm>
              <a:custGeom>
                <a:avLst/>
                <a:gdLst>
                  <a:gd name="T0" fmla="*/ 0 w 309"/>
                  <a:gd name="T1" fmla="*/ 95 h 191"/>
                  <a:gd name="T2" fmla="*/ 3 w 309"/>
                  <a:gd name="T3" fmla="*/ 73 h 191"/>
                  <a:gd name="T4" fmla="*/ 7 w 309"/>
                  <a:gd name="T5" fmla="*/ 63 h 191"/>
                  <a:gd name="T6" fmla="*/ 13 w 309"/>
                  <a:gd name="T7" fmla="*/ 54 h 191"/>
                  <a:gd name="T8" fmla="*/ 28 w 309"/>
                  <a:gd name="T9" fmla="*/ 37 h 191"/>
                  <a:gd name="T10" fmla="*/ 48 w 309"/>
                  <a:gd name="T11" fmla="*/ 24 h 191"/>
                  <a:gd name="T12" fmla="*/ 71 w 309"/>
                  <a:gd name="T13" fmla="*/ 14 h 191"/>
                  <a:gd name="T14" fmla="*/ 97 w 309"/>
                  <a:gd name="T15" fmla="*/ 6 h 191"/>
                  <a:gd name="T16" fmla="*/ 125 w 309"/>
                  <a:gd name="T17" fmla="*/ 1 h 191"/>
                  <a:gd name="T18" fmla="*/ 154 w 309"/>
                  <a:gd name="T19" fmla="*/ 0 h 191"/>
                  <a:gd name="T20" fmla="*/ 168 w 309"/>
                  <a:gd name="T21" fmla="*/ 0 h 191"/>
                  <a:gd name="T22" fmla="*/ 183 w 309"/>
                  <a:gd name="T23" fmla="*/ 1 h 191"/>
                  <a:gd name="T24" fmla="*/ 211 w 309"/>
                  <a:gd name="T25" fmla="*/ 6 h 191"/>
                  <a:gd name="T26" fmla="*/ 237 w 309"/>
                  <a:gd name="T27" fmla="*/ 13 h 191"/>
                  <a:gd name="T28" fmla="*/ 260 w 309"/>
                  <a:gd name="T29" fmla="*/ 24 h 191"/>
                  <a:gd name="T30" fmla="*/ 280 w 309"/>
                  <a:gd name="T31" fmla="*/ 37 h 191"/>
                  <a:gd name="T32" fmla="*/ 295 w 309"/>
                  <a:gd name="T33" fmla="*/ 53 h 191"/>
                  <a:gd name="T34" fmla="*/ 301 w 309"/>
                  <a:gd name="T35" fmla="*/ 62 h 191"/>
                  <a:gd name="T36" fmla="*/ 305 w 309"/>
                  <a:gd name="T37" fmla="*/ 73 h 191"/>
                  <a:gd name="T38" fmla="*/ 308 w 309"/>
                  <a:gd name="T39" fmla="*/ 84 h 191"/>
                  <a:gd name="T40" fmla="*/ 309 w 309"/>
                  <a:gd name="T41" fmla="*/ 95 h 191"/>
                  <a:gd name="T42" fmla="*/ 308 w 309"/>
                  <a:gd name="T43" fmla="*/ 107 h 191"/>
                  <a:gd name="T44" fmla="*/ 305 w 309"/>
                  <a:gd name="T45" fmla="*/ 118 h 191"/>
                  <a:gd name="T46" fmla="*/ 301 w 309"/>
                  <a:gd name="T47" fmla="*/ 128 h 191"/>
                  <a:gd name="T48" fmla="*/ 295 w 309"/>
                  <a:gd name="T49" fmla="*/ 137 h 191"/>
                  <a:gd name="T50" fmla="*/ 280 w 309"/>
                  <a:gd name="T51" fmla="*/ 154 h 191"/>
                  <a:gd name="T52" fmla="*/ 260 w 309"/>
                  <a:gd name="T53" fmla="*/ 167 h 191"/>
                  <a:gd name="T54" fmla="*/ 237 w 309"/>
                  <a:gd name="T55" fmla="*/ 178 h 191"/>
                  <a:gd name="T56" fmla="*/ 211 w 309"/>
                  <a:gd name="T57" fmla="*/ 185 h 191"/>
                  <a:gd name="T58" fmla="*/ 183 w 309"/>
                  <a:gd name="T59" fmla="*/ 190 h 191"/>
                  <a:gd name="T60" fmla="*/ 154 w 309"/>
                  <a:gd name="T61" fmla="*/ 191 h 191"/>
                  <a:gd name="T62" fmla="*/ 125 w 309"/>
                  <a:gd name="T63" fmla="*/ 190 h 191"/>
                  <a:gd name="T64" fmla="*/ 97 w 309"/>
                  <a:gd name="T65" fmla="*/ 186 h 191"/>
                  <a:gd name="T66" fmla="*/ 71 w 309"/>
                  <a:gd name="T67" fmla="*/ 178 h 191"/>
                  <a:gd name="T68" fmla="*/ 48 w 309"/>
                  <a:gd name="T69" fmla="*/ 168 h 191"/>
                  <a:gd name="T70" fmla="*/ 28 w 309"/>
                  <a:gd name="T71" fmla="*/ 154 h 191"/>
                  <a:gd name="T72" fmla="*/ 13 w 309"/>
                  <a:gd name="T73" fmla="*/ 138 h 191"/>
                  <a:gd name="T74" fmla="*/ 7 w 309"/>
                  <a:gd name="T75" fmla="*/ 129 h 191"/>
                  <a:gd name="T76" fmla="*/ 3 w 309"/>
                  <a:gd name="T77" fmla="*/ 118 h 191"/>
                  <a:gd name="T78" fmla="*/ 0 w 309"/>
                  <a:gd name="T79" fmla="*/ 107 h 191"/>
                  <a:gd name="T80" fmla="*/ 0 w 309"/>
                  <a:gd name="T81" fmla="*/ 95 h 19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9"/>
                  <a:gd name="T124" fmla="*/ 0 h 191"/>
                  <a:gd name="T125" fmla="*/ 309 w 309"/>
                  <a:gd name="T126" fmla="*/ 191 h 191"/>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9" h="191">
                    <a:moveTo>
                      <a:pt x="0" y="95"/>
                    </a:moveTo>
                    <a:lnTo>
                      <a:pt x="3" y="73"/>
                    </a:lnTo>
                    <a:lnTo>
                      <a:pt x="7" y="63"/>
                    </a:lnTo>
                    <a:lnTo>
                      <a:pt x="13" y="54"/>
                    </a:lnTo>
                    <a:lnTo>
                      <a:pt x="28" y="37"/>
                    </a:lnTo>
                    <a:lnTo>
                      <a:pt x="48" y="24"/>
                    </a:lnTo>
                    <a:lnTo>
                      <a:pt x="71" y="14"/>
                    </a:lnTo>
                    <a:lnTo>
                      <a:pt x="97" y="6"/>
                    </a:lnTo>
                    <a:lnTo>
                      <a:pt x="125" y="1"/>
                    </a:lnTo>
                    <a:lnTo>
                      <a:pt x="154" y="0"/>
                    </a:lnTo>
                    <a:lnTo>
                      <a:pt x="168" y="0"/>
                    </a:lnTo>
                    <a:lnTo>
                      <a:pt x="183" y="1"/>
                    </a:lnTo>
                    <a:lnTo>
                      <a:pt x="211" y="6"/>
                    </a:lnTo>
                    <a:lnTo>
                      <a:pt x="237" y="13"/>
                    </a:lnTo>
                    <a:lnTo>
                      <a:pt x="260" y="24"/>
                    </a:lnTo>
                    <a:lnTo>
                      <a:pt x="280" y="37"/>
                    </a:lnTo>
                    <a:lnTo>
                      <a:pt x="295" y="53"/>
                    </a:lnTo>
                    <a:lnTo>
                      <a:pt x="301" y="62"/>
                    </a:lnTo>
                    <a:lnTo>
                      <a:pt x="305" y="73"/>
                    </a:lnTo>
                    <a:lnTo>
                      <a:pt x="308" y="84"/>
                    </a:lnTo>
                    <a:lnTo>
                      <a:pt x="309" y="95"/>
                    </a:lnTo>
                    <a:lnTo>
                      <a:pt x="308" y="107"/>
                    </a:lnTo>
                    <a:lnTo>
                      <a:pt x="305" y="118"/>
                    </a:lnTo>
                    <a:lnTo>
                      <a:pt x="301" y="128"/>
                    </a:lnTo>
                    <a:lnTo>
                      <a:pt x="295" y="137"/>
                    </a:lnTo>
                    <a:lnTo>
                      <a:pt x="280" y="154"/>
                    </a:lnTo>
                    <a:lnTo>
                      <a:pt x="260" y="167"/>
                    </a:lnTo>
                    <a:lnTo>
                      <a:pt x="237" y="178"/>
                    </a:lnTo>
                    <a:lnTo>
                      <a:pt x="211" y="185"/>
                    </a:lnTo>
                    <a:lnTo>
                      <a:pt x="183" y="190"/>
                    </a:lnTo>
                    <a:lnTo>
                      <a:pt x="154" y="191"/>
                    </a:lnTo>
                    <a:lnTo>
                      <a:pt x="125" y="190"/>
                    </a:lnTo>
                    <a:lnTo>
                      <a:pt x="97" y="186"/>
                    </a:lnTo>
                    <a:lnTo>
                      <a:pt x="71" y="178"/>
                    </a:lnTo>
                    <a:lnTo>
                      <a:pt x="48" y="168"/>
                    </a:lnTo>
                    <a:lnTo>
                      <a:pt x="28" y="154"/>
                    </a:lnTo>
                    <a:lnTo>
                      <a:pt x="13" y="138"/>
                    </a:lnTo>
                    <a:lnTo>
                      <a:pt x="7" y="129"/>
                    </a:lnTo>
                    <a:lnTo>
                      <a:pt x="3" y="118"/>
                    </a:lnTo>
                    <a:lnTo>
                      <a:pt x="0" y="107"/>
                    </a:lnTo>
                    <a:lnTo>
                      <a:pt x="0" y="95"/>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9" name="Rectangle 42"/>
              <p:cNvSpPr>
                <a:spLocks noChangeArrowheads="1"/>
              </p:cNvSpPr>
              <p:nvPr/>
            </p:nvSpPr>
            <p:spPr bwMode="auto">
              <a:xfrm>
                <a:off x="726" y="3400"/>
                <a:ext cx="245" cy="97"/>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IMPLEMENT-ATION</a:t>
                </a:r>
                <a:endParaRPr lang="en-US" sz="2800" dirty="0">
                  <a:solidFill>
                    <a:srgbClr val="000080"/>
                  </a:solidFill>
                  <a:latin typeface="Arial" charset="0"/>
                </a:endParaRPr>
              </a:p>
            </p:txBody>
          </p:sp>
        </p:grpSp>
        <p:grpSp>
          <p:nvGrpSpPr>
            <p:cNvPr id="9" name="Group 43"/>
            <p:cNvGrpSpPr>
              <a:grpSpLocks/>
            </p:cNvGrpSpPr>
            <p:nvPr/>
          </p:nvGrpSpPr>
          <p:grpSpPr bwMode="auto">
            <a:xfrm>
              <a:off x="5323" y="740"/>
              <a:ext cx="286" cy="218"/>
              <a:chOff x="866" y="3002"/>
              <a:chExt cx="286" cy="218"/>
            </a:xfrm>
          </p:grpSpPr>
          <p:sp>
            <p:nvSpPr>
              <p:cNvPr id="62486" name="Freeform 44"/>
              <p:cNvSpPr>
                <a:spLocks/>
              </p:cNvSpPr>
              <p:nvPr/>
            </p:nvSpPr>
            <p:spPr bwMode="auto">
              <a:xfrm>
                <a:off x="866" y="3002"/>
                <a:ext cx="286" cy="218"/>
              </a:xfrm>
              <a:custGeom>
                <a:avLst/>
                <a:gdLst>
                  <a:gd name="T0" fmla="*/ 0 w 279"/>
                  <a:gd name="T1" fmla="*/ 107 h 213"/>
                  <a:gd name="T2" fmla="*/ 3 w 279"/>
                  <a:gd name="T3" fmla="*/ 82 h 213"/>
                  <a:gd name="T4" fmla="*/ 12 w 279"/>
                  <a:gd name="T5" fmla="*/ 60 h 213"/>
                  <a:gd name="T6" fmla="*/ 18 w 279"/>
                  <a:gd name="T7" fmla="*/ 51 h 213"/>
                  <a:gd name="T8" fmla="*/ 25 w 279"/>
                  <a:gd name="T9" fmla="*/ 42 h 213"/>
                  <a:gd name="T10" fmla="*/ 43 w 279"/>
                  <a:gd name="T11" fmla="*/ 27 h 213"/>
                  <a:gd name="T12" fmla="*/ 65 w 279"/>
                  <a:gd name="T13" fmla="*/ 15 h 213"/>
                  <a:gd name="T14" fmla="*/ 88 w 279"/>
                  <a:gd name="T15" fmla="*/ 7 h 213"/>
                  <a:gd name="T16" fmla="*/ 113 w 279"/>
                  <a:gd name="T17" fmla="*/ 2 h 213"/>
                  <a:gd name="T18" fmla="*/ 140 w 279"/>
                  <a:gd name="T19" fmla="*/ 0 h 213"/>
                  <a:gd name="T20" fmla="*/ 152 w 279"/>
                  <a:gd name="T21" fmla="*/ 0 h 213"/>
                  <a:gd name="T22" fmla="*/ 165 w 279"/>
                  <a:gd name="T23" fmla="*/ 2 h 213"/>
                  <a:gd name="T24" fmla="*/ 191 w 279"/>
                  <a:gd name="T25" fmla="*/ 7 h 213"/>
                  <a:gd name="T26" fmla="*/ 214 w 279"/>
                  <a:gd name="T27" fmla="*/ 15 h 213"/>
                  <a:gd name="T28" fmla="*/ 235 w 279"/>
                  <a:gd name="T29" fmla="*/ 27 h 213"/>
                  <a:gd name="T30" fmla="*/ 253 w 279"/>
                  <a:gd name="T31" fmla="*/ 41 h 213"/>
                  <a:gd name="T32" fmla="*/ 267 w 279"/>
                  <a:gd name="T33" fmla="*/ 60 h 213"/>
                  <a:gd name="T34" fmla="*/ 272 w 279"/>
                  <a:gd name="T35" fmla="*/ 70 h 213"/>
                  <a:gd name="T36" fmla="*/ 276 w 279"/>
                  <a:gd name="T37" fmla="*/ 81 h 213"/>
                  <a:gd name="T38" fmla="*/ 278 w 279"/>
                  <a:gd name="T39" fmla="*/ 94 h 213"/>
                  <a:gd name="T40" fmla="*/ 279 w 279"/>
                  <a:gd name="T41" fmla="*/ 107 h 213"/>
                  <a:gd name="T42" fmla="*/ 278 w 279"/>
                  <a:gd name="T43" fmla="*/ 119 h 213"/>
                  <a:gd name="T44" fmla="*/ 276 w 279"/>
                  <a:gd name="T45" fmla="*/ 131 h 213"/>
                  <a:gd name="T46" fmla="*/ 267 w 279"/>
                  <a:gd name="T47" fmla="*/ 153 h 213"/>
                  <a:gd name="T48" fmla="*/ 261 w 279"/>
                  <a:gd name="T49" fmla="*/ 163 h 213"/>
                  <a:gd name="T50" fmla="*/ 254 w 279"/>
                  <a:gd name="T51" fmla="*/ 171 h 213"/>
                  <a:gd name="T52" fmla="*/ 235 w 279"/>
                  <a:gd name="T53" fmla="*/ 186 h 213"/>
                  <a:gd name="T54" fmla="*/ 215 w 279"/>
                  <a:gd name="T55" fmla="*/ 198 h 213"/>
                  <a:gd name="T56" fmla="*/ 191 w 279"/>
                  <a:gd name="T57" fmla="*/ 206 h 213"/>
                  <a:gd name="T58" fmla="*/ 166 w 279"/>
                  <a:gd name="T59" fmla="*/ 211 h 213"/>
                  <a:gd name="T60" fmla="*/ 140 w 279"/>
                  <a:gd name="T61" fmla="*/ 213 h 213"/>
                  <a:gd name="T62" fmla="*/ 114 w 279"/>
                  <a:gd name="T63" fmla="*/ 211 h 213"/>
                  <a:gd name="T64" fmla="*/ 88 w 279"/>
                  <a:gd name="T65" fmla="*/ 206 h 213"/>
                  <a:gd name="T66" fmla="*/ 65 w 279"/>
                  <a:gd name="T67" fmla="*/ 198 h 213"/>
                  <a:gd name="T68" fmla="*/ 43 w 279"/>
                  <a:gd name="T69" fmla="*/ 186 h 213"/>
                  <a:gd name="T70" fmla="*/ 25 w 279"/>
                  <a:gd name="T71" fmla="*/ 172 h 213"/>
                  <a:gd name="T72" fmla="*/ 12 w 279"/>
                  <a:gd name="T73" fmla="*/ 153 h 213"/>
                  <a:gd name="T74" fmla="*/ 7 w 279"/>
                  <a:gd name="T75" fmla="*/ 143 h 213"/>
                  <a:gd name="T76" fmla="*/ 3 w 279"/>
                  <a:gd name="T77" fmla="*/ 132 h 213"/>
                  <a:gd name="T78" fmla="*/ 0 w 279"/>
                  <a:gd name="T79" fmla="*/ 120 h 213"/>
                  <a:gd name="T80" fmla="*/ 0 w 279"/>
                  <a:gd name="T81" fmla="*/ 107 h 21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79"/>
                  <a:gd name="T124" fmla="*/ 0 h 213"/>
                  <a:gd name="T125" fmla="*/ 279 w 279"/>
                  <a:gd name="T126" fmla="*/ 213 h 21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79" h="213">
                    <a:moveTo>
                      <a:pt x="0" y="107"/>
                    </a:moveTo>
                    <a:lnTo>
                      <a:pt x="3" y="82"/>
                    </a:lnTo>
                    <a:lnTo>
                      <a:pt x="12" y="60"/>
                    </a:lnTo>
                    <a:lnTo>
                      <a:pt x="18" y="51"/>
                    </a:lnTo>
                    <a:lnTo>
                      <a:pt x="25" y="42"/>
                    </a:lnTo>
                    <a:lnTo>
                      <a:pt x="43" y="27"/>
                    </a:lnTo>
                    <a:lnTo>
                      <a:pt x="65" y="15"/>
                    </a:lnTo>
                    <a:lnTo>
                      <a:pt x="88" y="7"/>
                    </a:lnTo>
                    <a:lnTo>
                      <a:pt x="113" y="2"/>
                    </a:lnTo>
                    <a:lnTo>
                      <a:pt x="140" y="0"/>
                    </a:lnTo>
                    <a:lnTo>
                      <a:pt x="152" y="0"/>
                    </a:lnTo>
                    <a:lnTo>
                      <a:pt x="165" y="2"/>
                    </a:lnTo>
                    <a:lnTo>
                      <a:pt x="191" y="7"/>
                    </a:lnTo>
                    <a:lnTo>
                      <a:pt x="214" y="15"/>
                    </a:lnTo>
                    <a:lnTo>
                      <a:pt x="235" y="27"/>
                    </a:lnTo>
                    <a:lnTo>
                      <a:pt x="253" y="41"/>
                    </a:lnTo>
                    <a:lnTo>
                      <a:pt x="267" y="60"/>
                    </a:lnTo>
                    <a:lnTo>
                      <a:pt x="272" y="70"/>
                    </a:lnTo>
                    <a:lnTo>
                      <a:pt x="276" y="81"/>
                    </a:lnTo>
                    <a:lnTo>
                      <a:pt x="278" y="94"/>
                    </a:lnTo>
                    <a:lnTo>
                      <a:pt x="279" y="107"/>
                    </a:lnTo>
                    <a:lnTo>
                      <a:pt x="278" y="119"/>
                    </a:lnTo>
                    <a:lnTo>
                      <a:pt x="276" y="131"/>
                    </a:lnTo>
                    <a:lnTo>
                      <a:pt x="267" y="153"/>
                    </a:lnTo>
                    <a:lnTo>
                      <a:pt x="261" y="163"/>
                    </a:lnTo>
                    <a:lnTo>
                      <a:pt x="254" y="171"/>
                    </a:lnTo>
                    <a:lnTo>
                      <a:pt x="235" y="186"/>
                    </a:lnTo>
                    <a:lnTo>
                      <a:pt x="215" y="198"/>
                    </a:lnTo>
                    <a:lnTo>
                      <a:pt x="191" y="206"/>
                    </a:lnTo>
                    <a:lnTo>
                      <a:pt x="166" y="211"/>
                    </a:lnTo>
                    <a:lnTo>
                      <a:pt x="140" y="213"/>
                    </a:lnTo>
                    <a:lnTo>
                      <a:pt x="114" y="211"/>
                    </a:lnTo>
                    <a:lnTo>
                      <a:pt x="88" y="206"/>
                    </a:lnTo>
                    <a:lnTo>
                      <a:pt x="65" y="198"/>
                    </a:lnTo>
                    <a:lnTo>
                      <a:pt x="43" y="186"/>
                    </a:lnTo>
                    <a:lnTo>
                      <a:pt x="25" y="172"/>
                    </a:lnTo>
                    <a:lnTo>
                      <a:pt x="12" y="153"/>
                    </a:lnTo>
                    <a:lnTo>
                      <a:pt x="7" y="143"/>
                    </a:lnTo>
                    <a:lnTo>
                      <a:pt x="3" y="132"/>
                    </a:lnTo>
                    <a:lnTo>
                      <a:pt x="0" y="120"/>
                    </a:lnTo>
                    <a:lnTo>
                      <a:pt x="0" y="107"/>
                    </a:lnTo>
                    <a:close/>
                  </a:path>
                </a:pathLst>
              </a:custGeom>
              <a:solidFill>
                <a:srgbClr val="FFFFFF"/>
              </a:solidFill>
              <a:ln w="4763">
                <a:solidFill>
                  <a:srgbClr val="000000"/>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7" name="Rectangle 45"/>
              <p:cNvSpPr>
                <a:spLocks noChangeArrowheads="1"/>
              </p:cNvSpPr>
              <p:nvPr/>
            </p:nvSpPr>
            <p:spPr bwMode="auto">
              <a:xfrm>
                <a:off x="900" y="3069"/>
                <a:ext cx="222" cy="97"/>
              </a:xfrm>
              <a:prstGeom prst="rect">
                <a:avLst/>
              </a:prstGeom>
              <a:noFill/>
              <a:ln w="9525">
                <a:noFill/>
                <a:miter lim="800000"/>
                <a:headEnd/>
                <a:tailEnd/>
              </a:ln>
            </p:spPr>
            <p:txBody>
              <a:bodyPr lIns="0" tIns="0" rIns="0" bIns="0">
                <a:spAutoFit/>
              </a:bodyPr>
              <a:lstStyle/>
              <a:p>
                <a:pPr algn="ctr" eaLnBrk="0" fontAlgn="base" hangingPunct="0">
                  <a:spcBef>
                    <a:spcPct val="0"/>
                  </a:spcBef>
                  <a:spcAft>
                    <a:spcPct val="0"/>
                  </a:spcAft>
                </a:pPr>
                <a:r>
                  <a:rPr lang="en-US" sz="800" b="1" dirty="0">
                    <a:solidFill>
                      <a:srgbClr val="000000"/>
                    </a:solidFill>
                    <a:latin typeface="Arial" charset="0"/>
                  </a:rPr>
                  <a:t>DECISION MAKING </a:t>
                </a:r>
                <a:endParaRPr lang="en-US" sz="2800" dirty="0">
                  <a:solidFill>
                    <a:srgbClr val="000080"/>
                  </a:solidFill>
                  <a:latin typeface="Arial" charset="0"/>
                </a:endParaRPr>
              </a:p>
            </p:txBody>
          </p:sp>
        </p:grpSp>
        <p:sp>
          <p:nvSpPr>
            <p:cNvPr id="62481" name="Freeform 46"/>
            <p:cNvSpPr>
              <a:spLocks/>
            </p:cNvSpPr>
            <p:nvPr/>
          </p:nvSpPr>
          <p:spPr bwMode="auto">
            <a:xfrm>
              <a:off x="5348" y="618"/>
              <a:ext cx="97" cy="105"/>
            </a:xfrm>
            <a:custGeom>
              <a:avLst/>
              <a:gdLst>
                <a:gd name="T0" fmla="*/ 97 w 97"/>
                <a:gd name="T1" fmla="*/ 49 h 105"/>
                <a:gd name="T2" fmla="*/ 83 w 97"/>
                <a:gd name="T3" fmla="*/ 63 h 105"/>
                <a:gd name="T4" fmla="*/ 26 w 97"/>
                <a:gd name="T5" fmla="*/ 0 h 105"/>
                <a:gd name="T6" fmla="*/ 0 w 97"/>
                <a:gd name="T7" fmla="*/ 28 h 105"/>
                <a:gd name="T8" fmla="*/ 58 w 97"/>
                <a:gd name="T9" fmla="*/ 91 h 105"/>
                <a:gd name="T10" fmla="*/ 45 w 97"/>
                <a:gd name="T11" fmla="*/ 105 h 105"/>
                <a:gd name="T12" fmla="*/ 89 w 97"/>
                <a:gd name="T13" fmla="*/ 98 h 105"/>
                <a:gd name="T14" fmla="*/ 97 w 97"/>
                <a:gd name="T15" fmla="*/ 49 h 105"/>
                <a:gd name="T16" fmla="*/ 0 60000 65536"/>
                <a:gd name="T17" fmla="*/ 0 60000 65536"/>
                <a:gd name="T18" fmla="*/ 0 60000 65536"/>
                <a:gd name="T19" fmla="*/ 0 60000 65536"/>
                <a:gd name="T20" fmla="*/ 0 60000 65536"/>
                <a:gd name="T21" fmla="*/ 0 60000 65536"/>
                <a:gd name="T22" fmla="*/ 0 60000 65536"/>
                <a:gd name="T23" fmla="*/ 0 60000 65536"/>
                <a:gd name="T24" fmla="*/ 0 w 97"/>
                <a:gd name="T25" fmla="*/ 0 h 105"/>
                <a:gd name="T26" fmla="*/ 97 w 97"/>
                <a:gd name="T27" fmla="*/ 105 h 1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7" h="105">
                  <a:moveTo>
                    <a:pt x="97" y="49"/>
                  </a:moveTo>
                  <a:lnTo>
                    <a:pt x="83" y="63"/>
                  </a:lnTo>
                  <a:lnTo>
                    <a:pt x="26" y="0"/>
                  </a:lnTo>
                  <a:lnTo>
                    <a:pt x="0" y="28"/>
                  </a:lnTo>
                  <a:lnTo>
                    <a:pt x="58" y="91"/>
                  </a:lnTo>
                  <a:lnTo>
                    <a:pt x="45" y="105"/>
                  </a:lnTo>
                  <a:lnTo>
                    <a:pt x="89" y="98"/>
                  </a:lnTo>
                  <a:lnTo>
                    <a:pt x="97" y="49"/>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2" name="Freeform 47"/>
            <p:cNvSpPr>
              <a:spLocks/>
            </p:cNvSpPr>
            <p:nvPr/>
          </p:nvSpPr>
          <p:spPr bwMode="auto">
            <a:xfrm>
              <a:off x="4950" y="570"/>
              <a:ext cx="105" cy="96"/>
            </a:xfrm>
            <a:custGeom>
              <a:avLst/>
              <a:gdLst>
                <a:gd name="T0" fmla="*/ 99 w 105"/>
                <a:gd name="T1" fmla="*/ 68 h 96"/>
                <a:gd name="T2" fmla="*/ 90 w 105"/>
                <a:gd name="T3" fmla="*/ 51 h 96"/>
                <a:gd name="T4" fmla="*/ 18 w 105"/>
                <a:gd name="T5" fmla="*/ 96 h 96"/>
                <a:gd name="T6" fmla="*/ 0 w 105"/>
                <a:gd name="T7" fmla="*/ 63 h 96"/>
                <a:gd name="T8" fmla="*/ 73 w 105"/>
                <a:gd name="T9" fmla="*/ 17 h 96"/>
                <a:gd name="T10" fmla="*/ 64 w 105"/>
                <a:gd name="T11" fmla="*/ 0 h 96"/>
                <a:gd name="T12" fmla="*/ 105 w 105"/>
                <a:gd name="T13" fmla="*/ 19 h 96"/>
                <a:gd name="T14" fmla="*/ 99 w 105"/>
                <a:gd name="T15" fmla="*/ 68 h 96"/>
                <a:gd name="T16" fmla="*/ 0 60000 65536"/>
                <a:gd name="T17" fmla="*/ 0 60000 65536"/>
                <a:gd name="T18" fmla="*/ 0 60000 65536"/>
                <a:gd name="T19" fmla="*/ 0 60000 65536"/>
                <a:gd name="T20" fmla="*/ 0 60000 65536"/>
                <a:gd name="T21" fmla="*/ 0 60000 65536"/>
                <a:gd name="T22" fmla="*/ 0 60000 65536"/>
                <a:gd name="T23" fmla="*/ 0 60000 65536"/>
                <a:gd name="T24" fmla="*/ 0 w 105"/>
                <a:gd name="T25" fmla="*/ 0 h 96"/>
                <a:gd name="T26" fmla="*/ 105 w 105"/>
                <a:gd name="T27" fmla="*/ 96 h 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5" h="96">
                  <a:moveTo>
                    <a:pt x="99" y="68"/>
                  </a:moveTo>
                  <a:lnTo>
                    <a:pt x="90" y="51"/>
                  </a:lnTo>
                  <a:lnTo>
                    <a:pt x="18" y="96"/>
                  </a:lnTo>
                  <a:lnTo>
                    <a:pt x="0" y="63"/>
                  </a:lnTo>
                  <a:lnTo>
                    <a:pt x="73" y="17"/>
                  </a:lnTo>
                  <a:lnTo>
                    <a:pt x="64" y="0"/>
                  </a:lnTo>
                  <a:lnTo>
                    <a:pt x="105" y="19"/>
                  </a:lnTo>
                  <a:lnTo>
                    <a:pt x="99" y="68"/>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3" name="Freeform 48"/>
            <p:cNvSpPr>
              <a:spLocks/>
            </p:cNvSpPr>
            <p:nvPr/>
          </p:nvSpPr>
          <p:spPr bwMode="auto">
            <a:xfrm>
              <a:off x="5395" y="977"/>
              <a:ext cx="93" cy="107"/>
            </a:xfrm>
            <a:custGeom>
              <a:avLst/>
              <a:gdLst>
                <a:gd name="T0" fmla="*/ 0 w 93"/>
                <a:gd name="T1" fmla="*/ 57 h 107"/>
                <a:gd name="T2" fmla="*/ 15 w 93"/>
                <a:gd name="T3" fmla="*/ 69 h 107"/>
                <a:gd name="T4" fmla="*/ 64 w 93"/>
                <a:gd name="T5" fmla="*/ 0 h 107"/>
                <a:gd name="T6" fmla="*/ 93 w 93"/>
                <a:gd name="T7" fmla="*/ 25 h 107"/>
                <a:gd name="T8" fmla="*/ 43 w 93"/>
                <a:gd name="T9" fmla="*/ 94 h 107"/>
                <a:gd name="T10" fmla="*/ 58 w 93"/>
                <a:gd name="T11" fmla="*/ 107 h 107"/>
                <a:gd name="T12" fmla="*/ 13 w 93"/>
                <a:gd name="T13" fmla="*/ 105 h 107"/>
                <a:gd name="T14" fmla="*/ 0 w 93"/>
                <a:gd name="T15" fmla="*/ 57 h 107"/>
                <a:gd name="T16" fmla="*/ 0 60000 65536"/>
                <a:gd name="T17" fmla="*/ 0 60000 65536"/>
                <a:gd name="T18" fmla="*/ 0 60000 65536"/>
                <a:gd name="T19" fmla="*/ 0 60000 65536"/>
                <a:gd name="T20" fmla="*/ 0 60000 65536"/>
                <a:gd name="T21" fmla="*/ 0 60000 65536"/>
                <a:gd name="T22" fmla="*/ 0 60000 65536"/>
                <a:gd name="T23" fmla="*/ 0 60000 65536"/>
                <a:gd name="T24" fmla="*/ 0 w 93"/>
                <a:gd name="T25" fmla="*/ 0 h 107"/>
                <a:gd name="T26" fmla="*/ 93 w 93"/>
                <a:gd name="T27" fmla="*/ 107 h 10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 h="107">
                  <a:moveTo>
                    <a:pt x="0" y="57"/>
                  </a:moveTo>
                  <a:lnTo>
                    <a:pt x="15" y="69"/>
                  </a:lnTo>
                  <a:lnTo>
                    <a:pt x="64" y="0"/>
                  </a:lnTo>
                  <a:lnTo>
                    <a:pt x="93" y="25"/>
                  </a:lnTo>
                  <a:lnTo>
                    <a:pt x="43" y="94"/>
                  </a:lnTo>
                  <a:lnTo>
                    <a:pt x="58" y="107"/>
                  </a:lnTo>
                  <a:lnTo>
                    <a:pt x="13" y="105"/>
                  </a:lnTo>
                  <a:lnTo>
                    <a:pt x="0" y="57"/>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4" name="Freeform 49"/>
            <p:cNvSpPr>
              <a:spLocks/>
            </p:cNvSpPr>
            <p:nvPr/>
          </p:nvSpPr>
          <p:spPr bwMode="auto">
            <a:xfrm>
              <a:off x="5023" y="1138"/>
              <a:ext cx="113" cy="80"/>
            </a:xfrm>
            <a:custGeom>
              <a:avLst/>
              <a:gdLst>
                <a:gd name="T0" fmla="*/ 20 w 113"/>
                <a:gd name="T1" fmla="*/ 74 h 80"/>
                <a:gd name="T2" fmla="*/ 24 w 113"/>
                <a:gd name="T3" fmla="*/ 55 h 80"/>
                <a:gd name="T4" fmla="*/ 106 w 113"/>
                <a:gd name="T5" fmla="*/ 80 h 80"/>
                <a:gd name="T6" fmla="*/ 113 w 113"/>
                <a:gd name="T7" fmla="*/ 43 h 80"/>
                <a:gd name="T8" fmla="*/ 31 w 113"/>
                <a:gd name="T9" fmla="*/ 19 h 80"/>
                <a:gd name="T10" fmla="*/ 35 w 113"/>
                <a:gd name="T11" fmla="*/ 0 h 80"/>
                <a:gd name="T12" fmla="*/ 0 w 113"/>
                <a:gd name="T13" fmla="*/ 29 h 80"/>
                <a:gd name="T14" fmla="*/ 20 w 113"/>
                <a:gd name="T15" fmla="*/ 74 h 80"/>
                <a:gd name="T16" fmla="*/ 0 60000 65536"/>
                <a:gd name="T17" fmla="*/ 0 60000 65536"/>
                <a:gd name="T18" fmla="*/ 0 60000 65536"/>
                <a:gd name="T19" fmla="*/ 0 60000 65536"/>
                <a:gd name="T20" fmla="*/ 0 60000 65536"/>
                <a:gd name="T21" fmla="*/ 0 60000 65536"/>
                <a:gd name="T22" fmla="*/ 0 60000 65536"/>
                <a:gd name="T23" fmla="*/ 0 60000 65536"/>
                <a:gd name="T24" fmla="*/ 0 w 113"/>
                <a:gd name="T25" fmla="*/ 0 h 80"/>
                <a:gd name="T26" fmla="*/ 113 w 113"/>
                <a:gd name="T27" fmla="*/ 80 h 8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3" h="80">
                  <a:moveTo>
                    <a:pt x="20" y="74"/>
                  </a:moveTo>
                  <a:lnTo>
                    <a:pt x="24" y="55"/>
                  </a:lnTo>
                  <a:lnTo>
                    <a:pt x="106" y="80"/>
                  </a:lnTo>
                  <a:lnTo>
                    <a:pt x="113" y="43"/>
                  </a:lnTo>
                  <a:lnTo>
                    <a:pt x="31" y="19"/>
                  </a:lnTo>
                  <a:lnTo>
                    <a:pt x="35" y="0"/>
                  </a:lnTo>
                  <a:lnTo>
                    <a:pt x="0" y="29"/>
                  </a:lnTo>
                  <a:lnTo>
                    <a:pt x="20" y="74"/>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sp>
          <p:nvSpPr>
            <p:cNvPr id="62485" name="Freeform 50"/>
            <p:cNvSpPr>
              <a:spLocks/>
            </p:cNvSpPr>
            <p:nvPr/>
          </p:nvSpPr>
          <p:spPr bwMode="auto">
            <a:xfrm>
              <a:off x="4847" y="844"/>
              <a:ext cx="75" cy="117"/>
            </a:xfrm>
            <a:custGeom>
              <a:avLst/>
              <a:gdLst>
                <a:gd name="T0" fmla="*/ 0 w 75"/>
                <a:gd name="T1" fmla="*/ 36 h 117"/>
                <a:gd name="T2" fmla="*/ 19 w 75"/>
                <a:gd name="T3" fmla="*/ 32 h 117"/>
                <a:gd name="T4" fmla="*/ 27 w 75"/>
                <a:gd name="T5" fmla="*/ 117 h 117"/>
                <a:gd name="T6" fmla="*/ 65 w 75"/>
                <a:gd name="T7" fmla="*/ 110 h 117"/>
                <a:gd name="T8" fmla="*/ 56 w 75"/>
                <a:gd name="T9" fmla="*/ 25 h 117"/>
                <a:gd name="T10" fmla="*/ 75 w 75"/>
                <a:gd name="T11" fmla="*/ 22 h 117"/>
                <a:gd name="T12" fmla="*/ 36 w 75"/>
                <a:gd name="T13" fmla="*/ 0 h 117"/>
                <a:gd name="T14" fmla="*/ 0 w 75"/>
                <a:gd name="T15" fmla="*/ 36 h 117"/>
                <a:gd name="T16" fmla="*/ 0 60000 65536"/>
                <a:gd name="T17" fmla="*/ 0 60000 65536"/>
                <a:gd name="T18" fmla="*/ 0 60000 65536"/>
                <a:gd name="T19" fmla="*/ 0 60000 65536"/>
                <a:gd name="T20" fmla="*/ 0 60000 65536"/>
                <a:gd name="T21" fmla="*/ 0 60000 65536"/>
                <a:gd name="T22" fmla="*/ 0 60000 65536"/>
                <a:gd name="T23" fmla="*/ 0 60000 65536"/>
                <a:gd name="T24" fmla="*/ 0 w 75"/>
                <a:gd name="T25" fmla="*/ 0 h 117"/>
                <a:gd name="T26" fmla="*/ 75 w 75"/>
                <a:gd name="T27" fmla="*/ 117 h 1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5" h="117">
                  <a:moveTo>
                    <a:pt x="0" y="36"/>
                  </a:moveTo>
                  <a:lnTo>
                    <a:pt x="19" y="32"/>
                  </a:lnTo>
                  <a:lnTo>
                    <a:pt x="27" y="117"/>
                  </a:lnTo>
                  <a:lnTo>
                    <a:pt x="65" y="110"/>
                  </a:lnTo>
                  <a:lnTo>
                    <a:pt x="56" y="25"/>
                  </a:lnTo>
                  <a:lnTo>
                    <a:pt x="75" y="22"/>
                  </a:lnTo>
                  <a:lnTo>
                    <a:pt x="36" y="0"/>
                  </a:lnTo>
                  <a:lnTo>
                    <a:pt x="0" y="36"/>
                  </a:lnTo>
                  <a:close/>
                </a:path>
              </a:pathLst>
            </a:custGeom>
            <a:solidFill>
              <a:srgbClr val="FFFF00"/>
            </a:solidFill>
            <a:ln w="9525">
              <a:solidFill>
                <a:schemeClr val="tx1"/>
              </a:solidFill>
              <a:round/>
              <a:headEnd/>
              <a:tailEnd/>
            </a:ln>
          </p:spPr>
          <p:txBody>
            <a:bodyPr/>
            <a:lstStyle/>
            <a:p>
              <a:pPr eaLnBrk="0" fontAlgn="base" hangingPunct="0">
                <a:spcBef>
                  <a:spcPct val="0"/>
                </a:spcBef>
                <a:spcAft>
                  <a:spcPct val="0"/>
                </a:spcAft>
              </a:pPr>
              <a:endParaRPr lang="en-US">
                <a:solidFill>
                  <a:srgbClr val="FFFFFF"/>
                </a:solidFill>
                <a:latin typeface="Arial" charset="0"/>
              </a:endParaRPr>
            </a:p>
          </p:txBody>
        </p:sp>
      </p:grpSp>
      <p:sp>
        <p:nvSpPr>
          <p:cNvPr id="62473" name="Rectangle 30"/>
          <p:cNvSpPr>
            <a:spLocks noChangeArrowheads="1"/>
          </p:cNvSpPr>
          <p:nvPr/>
        </p:nvSpPr>
        <p:spPr bwMode="auto">
          <a:xfrm>
            <a:off x="1634617" y="76200"/>
            <a:ext cx="6629397" cy="523220"/>
          </a:xfrm>
          <a:prstGeom prst="rect">
            <a:avLst/>
          </a:prstGeom>
          <a:noFill/>
          <a:ln w="25400">
            <a:noFill/>
            <a:miter lim="800000"/>
            <a:headEnd/>
            <a:tailEnd/>
          </a:ln>
        </p:spPr>
        <p:txBody>
          <a:bodyPr wrap="square">
            <a:spAutoFit/>
          </a:bodyPr>
          <a:lstStyle/>
          <a:p>
            <a:pPr algn="ctr" eaLnBrk="0" fontAlgn="base" hangingPunct="0">
              <a:spcBef>
                <a:spcPct val="0"/>
              </a:spcBef>
              <a:spcAft>
                <a:spcPct val="0"/>
              </a:spcAft>
            </a:pPr>
            <a:r>
              <a:rPr lang="en-029" sz="2800" b="1" dirty="0">
                <a:solidFill>
                  <a:srgbClr val="333399">
                    <a:lumMod val="75000"/>
                  </a:srgbClr>
                </a:solidFill>
                <a:latin typeface="Arial" charset="0"/>
                <a:cs typeface="Times New Roman" pitchFamily="18" charset="0"/>
              </a:rPr>
              <a:t>The LME governance framework</a:t>
            </a:r>
            <a:endParaRPr lang="de-DE" sz="2800" b="1" dirty="0">
              <a:solidFill>
                <a:srgbClr val="333399">
                  <a:lumMod val="75000"/>
                </a:srgbClr>
              </a:solidFill>
              <a:latin typeface="Arial" charset="0"/>
              <a:cs typeface="Times New Roman" pitchFamily="18" charset="0"/>
            </a:endParaRPr>
          </a:p>
        </p:txBody>
      </p:sp>
      <p:sp>
        <p:nvSpPr>
          <p:cNvPr id="3" name="Slide Number Placeholder 2"/>
          <p:cNvSpPr>
            <a:spLocks noGrp="1"/>
          </p:cNvSpPr>
          <p:nvPr>
            <p:ph type="sldNum" sz="quarter" idx="12"/>
          </p:nvPr>
        </p:nvSpPr>
        <p:spPr/>
        <p:txBody>
          <a:bodyPr/>
          <a:lstStyle/>
          <a:p>
            <a:pPr>
              <a:defRPr/>
            </a:pPr>
            <a:fld id="{B0D93BE7-7658-4730-84AA-3BB82435CDE8}" type="slidenum">
              <a:rPr lang="en-US" smtClean="0">
                <a:solidFill>
                  <a:srgbClr val="000000"/>
                </a:solidFill>
              </a:rPr>
              <a:pPr>
                <a:defRPr/>
              </a:pPr>
              <a:t>6</a:t>
            </a:fld>
            <a:endParaRPr lang="en-US">
              <a:solidFill>
                <a:srgbClr val="000000"/>
              </a:solidFill>
            </a:endParaRPr>
          </a:p>
        </p:txBody>
      </p:sp>
    </p:spTree>
    <p:extLst>
      <p:ext uri="{BB962C8B-B14F-4D97-AF65-F5344CB8AC3E}">
        <p14:creationId xmlns:p14="http://schemas.microsoft.com/office/powerpoint/2010/main" val="14389427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6898" y="358911"/>
            <a:ext cx="8305800" cy="6362700"/>
          </a:xfrm>
          <a:prstGeom prst="rect">
            <a:avLst/>
          </a:prstGeom>
          <a:noFill/>
        </p:spPr>
      </p:pic>
      <p:sp>
        <p:nvSpPr>
          <p:cNvPr id="2" name="TextBox 1"/>
          <p:cNvSpPr txBox="1"/>
          <p:nvPr/>
        </p:nvSpPr>
        <p:spPr>
          <a:xfrm>
            <a:off x="8582698" y="2592280"/>
            <a:ext cx="3348890" cy="2400657"/>
          </a:xfrm>
          <a:prstGeom prst="rect">
            <a:avLst/>
          </a:prstGeom>
          <a:solidFill>
            <a:srgbClr val="0070C0"/>
          </a:solidFill>
        </p:spPr>
        <p:txBody>
          <a:bodyPr wrap="square" rtlCol="0">
            <a:spAutoFit/>
          </a:bodyPr>
          <a:lstStyle/>
          <a:p>
            <a:pPr algn="ctr"/>
            <a:r>
              <a:rPr lang="en-GB" sz="2000" b="1" i="1" dirty="0" smtClean="0">
                <a:solidFill>
                  <a:srgbClr val="FFC000"/>
                </a:solidFill>
              </a:rPr>
              <a:t>GOVERNANCE EFFECTIVENESS ASSESSMENT FRAMEWORK (</a:t>
            </a:r>
            <a:r>
              <a:rPr lang="en-GB" b="1" i="1" dirty="0">
                <a:solidFill>
                  <a:srgbClr val="FFC000"/>
                </a:solidFill>
              </a:rPr>
              <a:t>GEAF; TWAP Project) </a:t>
            </a:r>
            <a:endParaRPr lang="en-GB" b="1" i="1" dirty="0" smtClean="0">
              <a:solidFill>
                <a:srgbClr val="FFC000"/>
              </a:solidFill>
            </a:endParaRPr>
          </a:p>
          <a:p>
            <a:pPr algn="ctr"/>
            <a:r>
              <a:rPr lang="en-GB" b="1" i="1" dirty="0" smtClean="0">
                <a:solidFill>
                  <a:srgbClr val="FFC000"/>
                </a:solidFill>
              </a:rPr>
              <a:t>used </a:t>
            </a:r>
            <a:r>
              <a:rPr lang="en-GB" b="1" i="1" dirty="0">
                <a:solidFill>
                  <a:srgbClr val="FFC000"/>
                </a:solidFill>
              </a:rPr>
              <a:t>as a results-based planning and assessment framework for overall </a:t>
            </a:r>
            <a:r>
              <a:rPr lang="en-GB" b="1" i="1" dirty="0" smtClean="0">
                <a:solidFill>
                  <a:srgbClr val="FFC000"/>
                </a:solidFill>
              </a:rPr>
              <a:t>CLME+ Project </a:t>
            </a:r>
            <a:r>
              <a:rPr lang="en-GB" b="1" i="1" dirty="0">
                <a:solidFill>
                  <a:srgbClr val="FFC000"/>
                </a:solidFill>
              </a:rPr>
              <a:t>and </a:t>
            </a:r>
            <a:r>
              <a:rPr lang="en-GB" b="1" i="1" dirty="0" smtClean="0">
                <a:solidFill>
                  <a:srgbClr val="FFC000"/>
                </a:solidFill>
              </a:rPr>
              <a:t>CLME+ Sub-Project </a:t>
            </a:r>
            <a:r>
              <a:rPr lang="en-GB" b="1" i="1" dirty="0">
                <a:solidFill>
                  <a:srgbClr val="FFC000"/>
                </a:solidFill>
              </a:rPr>
              <a:t>(and SAP) </a:t>
            </a:r>
            <a:r>
              <a:rPr lang="en-GB" b="1" i="1" dirty="0" smtClean="0">
                <a:solidFill>
                  <a:srgbClr val="FFC000"/>
                </a:solidFill>
              </a:rPr>
              <a:t>implementation</a:t>
            </a:r>
            <a:endParaRPr lang="en-US" b="1" i="1" dirty="0">
              <a:solidFill>
                <a:srgbClr val="FFC000"/>
              </a:solidFill>
            </a:endParaRPr>
          </a:p>
        </p:txBody>
      </p:sp>
      <p:sp>
        <p:nvSpPr>
          <p:cNvPr id="3" name="TextBox 2"/>
          <p:cNvSpPr txBox="1"/>
          <p:nvPr/>
        </p:nvSpPr>
        <p:spPr>
          <a:xfrm>
            <a:off x="8726751" y="133165"/>
            <a:ext cx="3266982" cy="1200329"/>
          </a:xfrm>
          <a:prstGeom prst="rect">
            <a:avLst/>
          </a:prstGeom>
          <a:solidFill>
            <a:srgbClr val="FFC000"/>
          </a:solidFill>
        </p:spPr>
        <p:txBody>
          <a:bodyPr wrap="square" rtlCol="0">
            <a:spAutoFit/>
          </a:bodyPr>
          <a:lstStyle/>
          <a:p>
            <a:pPr algn="ctr"/>
            <a:r>
              <a:rPr lang="en-US" sz="2400" b="1" dirty="0" smtClean="0">
                <a:solidFill>
                  <a:srgbClr val="0070C0"/>
                </a:solidFill>
              </a:rPr>
              <a:t>Results Based Planning &amp; Management Framework</a:t>
            </a:r>
            <a:endParaRPr lang="en-US" sz="2400" b="1" dirty="0">
              <a:solidFill>
                <a:srgbClr val="0070C0"/>
              </a:solidFill>
            </a:endParaRPr>
          </a:p>
        </p:txBody>
      </p:sp>
    </p:spTree>
    <p:extLst>
      <p:ext uri="{BB962C8B-B14F-4D97-AF65-F5344CB8AC3E}">
        <p14:creationId xmlns:p14="http://schemas.microsoft.com/office/powerpoint/2010/main" val="8866251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3292" y="355187"/>
            <a:ext cx="10060056" cy="1117446"/>
          </a:xfrm>
          <a:solidFill>
            <a:schemeClr val="accent1">
              <a:lumMod val="40000"/>
              <a:lumOff val="60000"/>
            </a:schemeClr>
          </a:solidFill>
        </p:spPr>
        <p:txBody>
          <a:bodyPr/>
          <a:lstStyle/>
          <a:p>
            <a:pPr algn="ctr"/>
            <a:r>
              <a:rPr lang="en-US" b="1" dirty="0" smtClean="0">
                <a:solidFill>
                  <a:schemeClr val="accent4">
                    <a:lumMod val="50000"/>
                  </a:schemeClr>
                </a:solidFill>
              </a:rPr>
              <a:t>CLME+ Project </a:t>
            </a:r>
            <a:endParaRPr lang="en-US" b="1" dirty="0">
              <a:solidFill>
                <a:schemeClr val="accent4">
                  <a:lumMod val="50000"/>
                </a:schemeClr>
              </a:solidFill>
            </a:endParaRPr>
          </a:p>
        </p:txBody>
      </p:sp>
      <p:sp>
        <p:nvSpPr>
          <p:cNvPr id="4" name="2 Marcador de contenido"/>
          <p:cNvSpPr txBox="1">
            <a:spLocks/>
          </p:cNvSpPr>
          <p:nvPr/>
        </p:nvSpPr>
        <p:spPr>
          <a:xfrm>
            <a:off x="1198484" y="2059618"/>
            <a:ext cx="8975326" cy="3064004"/>
          </a:xfrm>
          <a:prstGeom prst="rect">
            <a:avLst/>
          </a:prstGeom>
          <a:solidFill>
            <a:srgbClr val="0070C0"/>
          </a:solidFill>
        </p:spPr>
        <p:txBody>
          <a:bodyPr vert="horz" lIns="91440" tIns="45720" rIns="91440" bIns="45720" rtlCol="0">
            <a:normAutofit/>
          </a:bodyPr>
          <a:lstStyle/>
          <a:p>
            <a:pPr algn="ctr">
              <a:spcBef>
                <a:spcPct val="20000"/>
              </a:spcBef>
              <a:buFont typeface="Arial" pitchFamily="34" charset="0"/>
              <a:buNone/>
              <a:defRPr/>
            </a:pPr>
            <a:r>
              <a:rPr lang="en-US" sz="3200" b="1" dirty="0">
                <a:solidFill>
                  <a:prstClr val="black">
                    <a:tint val="75000"/>
                  </a:prstClr>
                </a:solidFill>
              </a:rPr>
              <a:t>	</a:t>
            </a:r>
            <a:r>
              <a:rPr lang="en-US" sz="3200" b="1" dirty="0">
                <a:solidFill>
                  <a:srgbClr val="FFC000"/>
                </a:solidFill>
              </a:rPr>
              <a:t>CLME</a:t>
            </a:r>
            <a:r>
              <a:rPr lang="en-US" sz="3200" b="1" baseline="30000" dirty="0">
                <a:solidFill>
                  <a:srgbClr val="FFC000"/>
                </a:solidFill>
              </a:rPr>
              <a:t>+</a:t>
            </a:r>
            <a:r>
              <a:rPr lang="en-US" sz="3200" b="1" dirty="0">
                <a:solidFill>
                  <a:srgbClr val="FFC000"/>
                </a:solidFill>
              </a:rPr>
              <a:t> Project Objective: </a:t>
            </a:r>
            <a:endParaRPr lang="en-US" sz="3200" b="1" dirty="0" smtClean="0">
              <a:solidFill>
                <a:srgbClr val="FFC000"/>
              </a:solidFill>
            </a:endParaRPr>
          </a:p>
          <a:p>
            <a:pPr algn="ctr">
              <a:spcBef>
                <a:spcPct val="20000"/>
              </a:spcBef>
              <a:buFont typeface="Arial" pitchFamily="34" charset="0"/>
              <a:buNone/>
              <a:defRPr/>
            </a:pPr>
            <a:r>
              <a:rPr lang="en-US" sz="3200" b="1" i="1" dirty="0" smtClean="0">
                <a:solidFill>
                  <a:srgbClr val="FFC000"/>
                </a:solidFill>
              </a:rPr>
              <a:t>Facilitating </a:t>
            </a:r>
            <a:r>
              <a:rPr lang="en-US" sz="3200" b="1" i="1" dirty="0">
                <a:solidFill>
                  <a:srgbClr val="FFC000"/>
                </a:solidFill>
              </a:rPr>
              <a:t>EBM/EAF in the </a:t>
            </a:r>
            <a:r>
              <a:rPr lang="en-US" sz="3200" b="1" i="1" dirty="0" smtClean="0">
                <a:solidFill>
                  <a:srgbClr val="FFC000"/>
                </a:solidFill>
              </a:rPr>
              <a:t>CLME+</a:t>
            </a:r>
            <a:r>
              <a:rPr lang="en-US" sz="3200" b="1" i="1" baseline="30000" dirty="0" smtClean="0">
                <a:solidFill>
                  <a:srgbClr val="FFC000"/>
                </a:solidFill>
              </a:rPr>
              <a:t> </a:t>
            </a:r>
            <a:r>
              <a:rPr lang="en-US" sz="3200" b="1" i="1" dirty="0" smtClean="0">
                <a:solidFill>
                  <a:srgbClr val="FFC000"/>
                </a:solidFill>
              </a:rPr>
              <a:t> </a:t>
            </a:r>
          </a:p>
          <a:p>
            <a:pPr algn="ctr">
              <a:spcBef>
                <a:spcPct val="20000"/>
              </a:spcBef>
              <a:buFont typeface="Arial" pitchFamily="34" charset="0"/>
              <a:buNone/>
              <a:defRPr/>
            </a:pPr>
            <a:r>
              <a:rPr lang="en-US" sz="3200" b="1" i="1" dirty="0" smtClean="0">
                <a:solidFill>
                  <a:srgbClr val="FFC000"/>
                </a:solidFill>
              </a:rPr>
              <a:t>for </a:t>
            </a:r>
            <a:r>
              <a:rPr lang="en-US" sz="3200" b="1" i="1" dirty="0">
                <a:solidFill>
                  <a:srgbClr val="FFC000"/>
                </a:solidFill>
              </a:rPr>
              <a:t>the sustainable and climate resilient provision of goods and  services from shared living marine resources,  in line with the endorsed </a:t>
            </a:r>
            <a:r>
              <a:rPr lang="en-US" sz="3200" b="1" i="1" dirty="0" smtClean="0">
                <a:solidFill>
                  <a:srgbClr val="FFC000"/>
                </a:solidFill>
              </a:rPr>
              <a:t>CLME+ SAP</a:t>
            </a:r>
            <a:r>
              <a:rPr lang="en-US" sz="2800" i="1" dirty="0">
                <a:solidFill>
                  <a:srgbClr val="FFC000"/>
                </a:solidFill>
              </a:rPr>
              <a:t> </a:t>
            </a:r>
          </a:p>
          <a:p>
            <a:pPr algn="ctr">
              <a:spcBef>
                <a:spcPct val="20000"/>
              </a:spcBef>
              <a:buFont typeface="Arial" pitchFamily="34" charset="0"/>
              <a:buNone/>
              <a:defRPr/>
            </a:pPr>
            <a:endParaRPr lang="en-US" sz="3200" dirty="0">
              <a:solidFill>
                <a:prstClr val="black">
                  <a:tint val="75000"/>
                </a:prstClr>
              </a:solidFill>
            </a:endParaRPr>
          </a:p>
        </p:txBody>
      </p:sp>
    </p:spTree>
    <p:extLst>
      <p:ext uri="{BB962C8B-B14F-4D97-AF65-F5344CB8AC3E}">
        <p14:creationId xmlns:p14="http://schemas.microsoft.com/office/powerpoint/2010/main" val="9918490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567608" y="1412776"/>
            <a:ext cx="172819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6" name="Rounded Rectangle 5"/>
          <p:cNvSpPr/>
          <p:nvPr/>
        </p:nvSpPr>
        <p:spPr>
          <a:xfrm>
            <a:off x="2567608" y="3645024"/>
            <a:ext cx="172819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7" name="Rounded Rectangle 6"/>
          <p:cNvSpPr/>
          <p:nvPr/>
        </p:nvSpPr>
        <p:spPr>
          <a:xfrm>
            <a:off x="5159896" y="2492896"/>
            <a:ext cx="1728192"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8" name="Rounded Rectangle 7"/>
          <p:cNvSpPr/>
          <p:nvPr/>
        </p:nvSpPr>
        <p:spPr>
          <a:xfrm>
            <a:off x="7818188" y="2437798"/>
            <a:ext cx="1728192" cy="1362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10" name="TextBox 9"/>
          <p:cNvSpPr txBox="1"/>
          <p:nvPr/>
        </p:nvSpPr>
        <p:spPr>
          <a:xfrm>
            <a:off x="2567608" y="260648"/>
            <a:ext cx="6840760" cy="523220"/>
          </a:xfrm>
          <a:prstGeom prst="rect">
            <a:avLst/>
          </a:prstGeom>
          <a:noFill/>
        </p:spPr>
        <p:txBody>
          <a:bodyPr wrap="square" rtlCol="0">
            <a:spAutoFit/>
          </a:bodyPr>
          <a:lstStyle/>
          <a:p>
            <a:pPr algn="ctr"/>
            <a:r>
              <a:rPr lang="en-US" sz="2800" b="1" dirty="0">
                <a:solidFill>
                  <a:prstClr val="black"/>
                </a:solidFill>
              </a:rPr>
              <a:t>COMPONENTS OF THE CLME+ </a:t>
            </a:r>
            <a:r>
              <a:rPr lang="en-US" sz="2800" b="1" dirty="0" smtClean="0">
                <a:solidFill>
                  <a:prstClr val="black"/>
                </a:solidFill>
              </a:rPr>
              <a:t>PROJECT</a:t>
            </a:r>
            <a:endParaRPr lang="es-CO" sz="2800" b="1" dirty="0">
              <a:solidFill>
                <a:prstClr val="black"/>
              </a:solidFill>
            </a:endParaRPr>
          </a:p>
        </p:txBody>
      </p:sp>
      <p:sp>
        <p:nvSpPr>
          <p:cNvPr id="11" name="TextBox 10"/>
          <p:cNvSpPr txBox="1"/>
          <p:nvPr/>
        </p:nvSpPr>
        <p:spPr>
          <a:xfrm>
            <a:off x="2581896" y="1606801"/>
            <a:ext cx="1656184" cy="830997"/>
          </a:xfrm>
          <a:prstGeom prst="rect">
            <a:avLst/>
          </a:prstGeom>
          <a:noFill/>
        </p:spPr>
        <p:txBody>
          <a:bodyPr wrap="square" rtlCol="0">
            <a:spAutoFit/>
          </a:bodyPr>
          <a:lstStyle/>
          <a:p>
            <a:pPr algn="ctr"/>
            <a:r>
              <a:rPr lang="en-US" sz="1600" b="1" dirty="0">
                <a:solidFill>
                  <a:prstClr val="white"/>
                </a:solidFill>
              </a:rPr>
              <a:t>ENHANCE THE GOVERNANCE ARRANGEMENTS</a:t>
            </a:r>
            <a:endParaRPr lang="es-CO" sz="1600" b="1" dirty="0">
              <a:solidFill>
                <a:prstClr val="white"/>
              </a:solidFill>
            </a:endParaRPr>
          </a:p>
        </p:txBody>
      </p:sp>
      <p:sp>
        <p:nvSpPr>
          <p:cNvPr id="12" name="TextBox 11"/>
          <p:cNvSpPr txBox="1"/>
          <p:nvPr/>
        </p:nvSpPr>
        <p:spPr>
          <a:xfrm>
            <a:off x="2581896" y="3684430"/>
            <a:ext cx="1656184" cy="1169551"/>
          </a:xfrm>
          <a:prstGeom prst="rect">
            <a:avLst/>
          </a:prstGeom>
          <a:noFill/>
        </p:spPr>
        <p:txBody>
          <a:bodyPr wrap="square" rtlCol="0">
            <a:spAutoFit/>
          </a:bodyPr>
          <a:lstStyle/>
          <a:p>
            <a:pPr algn="ctr"/>
            <a:r>
              <a:rPr lang="en-US" sz="1400" b="1" dirty="0">
                <a:solidFill>
                  <a:prstClr val="white"/>
                </a:solidFill>
              </a:rPr>
              <a:t>BUILD THE CAPACITY TO MAKE EFFECTIVE USE OF THE ENHANCED ARRANGEMENTS</a:t>
            </a:r>
            <a:endParaRPr lang="es-CO" sz="1400" b="1" dirty="0">
              <a:solidFill>
                <a:prstClr val="white"/>
              </a:solidFill>
            </a:endParaRPr>
          </a:p>
        </p:txBody>
      </p:sp>
      <p:sp>
        <p:nvSpPr>
          <p:cNvPr id="14" name="TextBox 13"/>
          <p:cNvSpPr txBox="1"/>
          <p:nvPr/>
        </p:nvSpPr>
        <p:spPr>
          <a:xfrm>
            <a:off x="5110912" y="2511194"/>
            <a:ext cx="1819470" cy="1169551"/>
          </a:xfrm>
          <a:prstGeom prst="rect">
            <a:avLst/>
          </a:prstGeom>
          <a:noFill/>
        </p:spPr>
        <p:txBody>
          <a:bodyPr wrap="square" rtlCol="0">
            <a:spAutoFit/>
          </a:bodyPr>
          <a:lstStyle/>
          <a:p>
            <a:pPr algn="ctr"/>
            <a:r>
              <a:rPr lang="en-US" sz="1400" b="1" dirty="0">
                <a:solidFill>
                  <a:prstClr val="white"/>
                </a:solidFill>
              </a:rPr>
              <a:t>DEMONSTRATE EBM/EAF</a:t>
            </a:r>
          </a:p>
          <a:p>
            <a:pPr algn="ctr"/>
            <a:r>
              <a:rPr lang="en-US" sz="1400" b="1" dirty="0">
                <a:solidFill>
                  <a:prstClr val="white"/>
                </a:solidFill>
              </a:rPr>
              <a:t>(prioritize/select – limited $) </a:t>
            </a:r>
            <a:r>
              <a:rPr lang="en-US" sz="1400" dirty="0">
                <a:solidFill>
                  <a:prstClr val="white"/>
                </a:solidFill>
              </a:rPr>
              <a:t>building on results from C1&amp;2</a:t>
            </a:r>
            <a:endParaRPr lang="es-CO" sz="1400" dirty="0">
              <a:solidFill>
                <a:prstClr val="white"/>
              </a:solidFill>
            </a:endParaRPr>
          </a:p>
        </p:txBody>
      </p:sp>
      <p:sp>
        <p:nvSpPr>
          <p:cNvPr id="15" name="TextBox 14"/>
          <p:cNvSpPr txBox="1"/>
          <p:nvPr/>
        </p:nvSpPr>
        <p:spPr>
          <a:xfrm>
            <a:off x="7896200" y="2415454"/>
            <a:ext cx="1656184" cy="1384995"/>
          </a:xfrm>
          <a:prstGeom prst="rect">
            <a:avLst/>
          </a:prstGeom>
          <a:noFill/>
        </p:spPr>
        <p:txBody>
          <a:bodyPr wrap="square" rtlCol="0">
            <a:spAutoFit/>
          </a:bodyPr>
          <a:lstStyle/>
          <a:p>
            <a:pPr algn="ctr"/>
            <a:r>
              <a:rPr lang="en-US" sz="1400" b="1" dirty="0">
                <a:solidFill>
                  <a:prstClr val="white"/>
                </a:solidFill>
              </a:rPr>
              <a:t>FEASIBILITY STUDIES – INVESTMENT NEEDS FOR UPSCALING OF RESULTS</a:t>
            </a:r>
            <a:endParaRPr lang="es-CO" sz="1400" b="1" dirty="0">
              <a:solidFill>
                <a:prstClr val="white"/>
              </a:solidFill>
            </a:endParaRPr>
          </a:p>
        </p:txBody>
      </p:sp>
      <p:sp>
        <p:nvSpPr>
          <p:cNvPr id="17" name="Left-Right Arrow 16"/>
          <p:cNvSpPr/>
          <p:nvPr/>
        </p:nvSpPr>
        <p:spPr>
          <a:xfrm rot="5400000">
            <a:off x="3107668" y="2918084"/>
            <a:ext cx="648072" cy="43204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18" name="Left-Right Arrow 17"/>
          <p:cNvSpPr/>
          <p:nvPr/>
        </p:nvSpPr>
        <p:spPr>
          <a:xfrm rot="2686045">
            <a:off x="4381665" y="2112285"/>
            <a:ext cx="648072" cy="43204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19" name="Left-Right Arrow 18"/>
          <p:cNvSpPr/>
          <p:nvPr/>
        </p:nvSpPr>
        <p:spPr>
          <a:xfrm rot="18941944">
            <a:off x="4367804" y="3652720"/>
            <a:ext cx="648072" cy="43204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21" name="Right Arrow 20"/>
          <p:cNvSpPr/>
          <p:nvPr/>
        </p:nvSpPr>
        <p:spPr>
          <a:xfrm>
            <a:off x="7104113" y="2852936"/>
            <a:ext cx="576064" cy="4611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22" name="Flowchart: Manual Input 21"/>
          <p:cNvSpPr/>
          <p:nvPr/>
        </p:nvSpPr>
        <p:spPr>
          <a:xfrm>
            <a:off x="2567608" y="5229200"/>
            <a:ext cx="6978772" cy="1080120"/>
          </a:xfrm>
          <a:prstGeom prst="flowChartManualIn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prstClr val="white"/>
              </a:solidFill>
            </a:endParaRPr>
          </a:p>
        </p:txBody>
      </p:sp>
      <p:sp>
        <p:nvSpPr>
          <p:cNvPr id="16" name="TextBox 15"/>
          <p:cNvSpPr txBox="1"/>
          <p:nvPr/>
        </p:nvSpPr>
        <p:spPr>
          <a:xfrm>
            <a:off x="3369432" y="5589240"/>
            <a:ext cx="5652031" cy="523220"/>
          </a:xfrm>
          <a:prstGeom prst="rect">
            <a:avLst/>
          </a:prstGeom>
          <a:noFill/>
        </p:spPr>
        <p:txBody>
          <a:bodyPr wrap="square" rtlCol="0">
            <a:spAutoFit/>
          </a:bodyPr>
          <a:lstStyle/>
          <a:p>
            <a:pPr algn="ctr"/>
            <a:r>
              <a:rPr lang="en-US" sz="1400" b="1" dirty="0">
                <a:solidFill>
                  <a:prstClr val="white"/>
                </a:solidFill>
              </a:rPr>
              <a:t>REGION-WIDE </a:t>
            </a:r>
          </a:p>
          <a:p>
            <a:pPr algn="ctr"/>
            <a:r>
              <a:rPr lang="en-US" sz="1400" b="1" dirty="0">
                <a:solidFill>
                  <a:prstClr val="white"/>
                </a:solidFill>
              </a:rPr>
              <a:t>M&amp;E OF SAP IMPLEMENTATION</a:t>
            </a:r>
            <a:endParaRPr lang="es-CO" sz="1400" b="1" dirty="0">
              <a:solidFill>
                <a:prstClr val="white"/>
              </a:solidFill>
            </a:endParaRPr>
          </a:p>
        </p:txBody>
      </p:sp>
      <p:sp>
        <p:nvSpPr>
          <p:cNvPr id="23" name="TextBox 22"/>
          <p:cNvSpPr txBox="1"/>
          <p:nvPr/>
        </p:nvSpPr>
        <p:spPr>
          <a:xfrm>
            <a:off x="1919536" y="1800920"/>
            <a:ext cx="504056" cy="461665"/>
          </a:xfrm>
          <a:prstGeom prst="rect">
            <a:avLst/>
          </a:prstGeom>
          <a:noFill/>
        </p:spPr>
        <p:txBody>
          <a:bodyPr wrap="square" rtlCol="0">
            <a:spAutoFit/>
          </a:bodyPr>
          <a:lstStyle/>
          <a:p>
            <a:r>
              <a:rPr lang="en-US" sz="2400" b="1" dirty="0">
                <a:solidFill>
                  <a:prstClr val="black"/>
                </a:solidFill>
              </a:rPr>
              <a:t>C1</a:t>
            </a:r>
            <a:endParaRPr lang="es-CO" sz="2400" b="1" dirty="0">
              <a:solidFill>
                <a:prstClr val="black"/>
              </a:solidFill>
            </a:endParaRPr>
          </a:p>
        </p:txBody>
      </p:sp>
      <p:sp>
        <p:nvSpPr>
          <p:cNvPr id="24" name="TextBox 23"/>
          <p:cNvSpPr txBox="1"/>
          <p:nvPr/>
        </p:nvSpPr>
        <p:spPr>
          <a:xfrm>
            <a:off x="1927248" y="4005065"/>
            <a:ext cx="504056" cy="461665"/>
          </a:xfrm>
          <a:prstGeom prst="rect">
            <a:avLst/>
          </a:prstGeom>
          <a:noFill/>
        </p:spPr>
        <p:txBody>
          <a:bodyPr wrap="square" rtlCol="0">
            <a:spAutoFit/>
          </a:bodyPr>
          <a:lstStyle/>
          <a:p>
            <a:r>
              <a:rPr lang="en-US" sz="2400" b="1" dirty="0">
                <a:solidFill>
                  <a:prstClr val="black"/>
                </a:solidFill>
              </a:rPr>
              <a:t>C2</a:t>
            </a:r>
            <a:endParaRPr lang="es-CO" sz="2400" b="1" dirty="0">
              <a:solidFill>
                <a:prstClr val="black"/>
              </a:solidFill>
            </a:endParaRPr>
          </a:p>
        </p:txBody>
      </p:sp>
      <p:sp>
        <p:nvSpPr>
          <p:cNvPr id="25" name="TextBox 24"/>
          <p:cNvSpPr txBox="1"/>
          <p:nvPr/>
        </p:nvSpPr>
        <p:spPr>
          <a:xfrm>
            <a:off x="5703439" y="1851212"/>
            <a:ext cx="504056" cy="461665"/>
          </a:xfrm>
          <a:prstGeom prst="rect">
            <a:avLst/>
          </a:prstGeom>
          <a:noFill/>
        </p:spPr>
        <p:txBody>
          <a:bodyPr wrap="square" rtlCol="0">
            <a:spAutoFit/>
          </a:bodyPr>
          <a:lstStyle/>
          <a:p>
            <a:r>
              <a:rPr lang="en-US" sz="2400" b="1" dirty="0">
                <a:solidFill>
                  <a:prstClr val="black"/>
                </a:solidFill>
              </a:rPr>
              <a:t>C3</a:t>
            </a:r>
            <a:endParaRPr lang="es-CO" sz="2400" b="1" dirty="0">
              <a:solidFill>
                <a:prstClr val="black"/>
              </a:solidFill>
            </a:endParaRPr>
          </a:p>
        </p:txBody>
      </p:sp>
      <p:sp>
        <p:nvSpPr>
          <p:cNvPr id="26" name="TextBox 25"/>
          <p:cNvSpPr txBox="1"/>
          <p:nvPr/>
        </p:nvSpPr>
        <p:spPr>
          <a:xfrm>
            <a:off x="8430256" y="1834372"/>
            <a:ext cx="504056" cy="461665"/>
          </a:xfrm>
          <a:prstGeom prst="rect">
            <a:avLst/>
          </a:prstGeom>
          <a:noFill/>
        </p:spPr>
        <p:txBody>
          <a:bodyPr wrap="square" rtlCol="0">
            <a:spAutoFit/>
          </a:bodyPr>
          <a:lstStyle/>
          <a:p>
            <a:r>
              <a:rPr lang="en-US" sz="2400" b="1" dirty="0">
                <a:solidFill>
                  <a:prstClr val="black"/>
                </a:solidFill>
              </a:rPr>
              <a:t>C4</a:t>
            </a:r>
            <a:endParaRPr lang="es-CO" sz="2400" b="1" dirty="0">
              <a:solidFill>
                <a:prstClr val="black"/>
              </a:solidFill>
            </a:endParaRPr>
          </a:p>
        </p:txBody>
      </p:sp>
      <p:sp>
        <p:nvSpPr>
          <p:cNvPr id="27" name="TextBox 26"/>
          <p:cNvSpPr txBox="1"/>
          <p:nvPr/>
        </p:nvSpPr>
        <p:spPr>
          <a:xfrm>
            <a:off x="9571257" y="5538428"/>
            <a:ext cx="504056" cy="461665"/>
          </a:xfrm>
          <a:prstGeom prst="rect">
            <a:avLst/>
          </a:prstGeom>
          <a:noFill/>
        </p:spPr>
        <p:txBody>
          <a:bodyPr wrap="square" rtlCol="0">
            <a:spAutoFit/>
          </a:bodyPr>
          <a:lstStyle/>
          <a:p>
            <a:r>
              <a:rPr lang="en-US" sz="2400" b="1" dirty="0">
                <a:solidFill>
                  <a:prstClr val="black"/>
                </a:solidFill>
              </a:rPr>
              <a:t>C5</a:t>
            </a:r>
            <a:endParaRPr lang="es-CO" sz="2400" b="1" dirty="0">
              <a:solidFill>
                <a:prstClr val="black"/>
              </a:solidFill>
            </a:endParaRPr>
          </a:p>
        </p:txBody>
      </p:sp>
      <p:sp>
        <p:nvSpPr>
          <p:cNvPr id="28" name="TextBox 27"/>
          <p:cNvSpPr txBox="1"/>
          <p:nvPr/>
        </p:nvSpPr>
        <p:spPr>
          <a:xfrm>
            <a:off x="4389773" y="4288450"/>
            <a:ext cx="864096" cy="369332"/>
          </a:xfrm>
          <a:prstGeom prst="rect">
            <a:avLst/>
          </a:prstGeom>
          <a:noFill/>
        </p:spPr>
        <p:txBody>
          <a:bodyPr wrap="square" rtlCol="0">
            <a:spAutoFit/>
          </a:bodyPr>
          <a:lstStyle/>
          <a:p>
            <a:r>
              <a:rPr lang="en-US" dirty="0">
                <a:solidFill>
                  <a:srgbClr val="C00000"/>
                </a:solidFill>
              </a:rPr>
              <a:t>enable</a:t>
            </a:r>
            <a:endParaRPr lang="es-CO" dirty="0">
              <a:solidFill>
                <a:srgbClr val="C00000"/>
              </a:solidFill>
            </a:endParaRPr>
          </a:p>
        </p:txBody>
      </p:sp>
      <p:sp>
        <p:nvSpPr>
          <p:cNvPr id="29" name="TextBox 28"/>
          <p:cNvSpPr txBox="1"/>
          <p:nvPr/>
        </p:nvSpPr>
        <p:spPr>
          <a:xfrm>
            <a:off x="4349575" y="1487400"/>
            <a:ext cx="1008112" cy="369332"/>
          </a:xfrm>
          <a:prstGeom prst="rect">
            <a:avLst/>
          </a:prstGeom>
          <a:noFill/>
        </p:spPr>
        <p:txBody>
          <a:bodyPr wrap="square" rtlCol="0">
            <a:spAutoFit/>
          </a:bodyPr>
          <a:lstStyle/>
          <a:p>
            <a:r>
              <a:rPr lang="en-US" dirty="0">
                <a:solidFill>
                  <a:srgbClr val="C00000"/>
                </a:solidFill>
              </a:rPr>
              <a:t>facilitate</a:t>
            </a:r>
            <a:endParaRPr lang="es-CO" dirty="0">
              <a:solidFill>
                <a:srgbClr val="C00000"/>
              </a:solidFill>
            </a:endParaRPr>
          </a:p>
        </p:txBody>
      </p:sp>
      <p:sp>
        <p:nvSpPr>
          <p:cNvPr id="30" name="TextBox 29"/>
          <p:cNvSpPr txBox="1"/>
          <p:nvPr/>
        </p:nvSpPr>
        <p:spPr>
          <a:xfrm>
            <a:off x="5296734" y="3746762"/>
            <a:ext cx="1418195" cy="369332"/>
          </a:xfrm>
          <a:prstGeom prst="rect">
            <a:avLst/>
          </a:prstGeom>
          <a:noFill/>
        </p:spPr>
        <p:txBody>
          <a:bodyPr wrap="square" rtlCol="0">
            <a:spAutoFit/>
          </a:bodyPr>
          <a:lstStyle/>
          <a:p>
            <a:r>
              <a:rPr lang="en-US" dirty="0">
                <a:solidFill>
                  <a:srgbClr val="C00000"/>
                </a:solidFill>
              </a:rPr>
              <a:t>demonstrate</a:t>
            </a:r>
            <a:endParaRPr lang="es-CO" dirty="0">
              <a:solidFill>
                <a:srgbClr val="C00000"/>
              </a:solidFill>
            </a:endParaRPr>
          </a:p>
        </p:txBody>
      </p:sp>
      <p:sp>
        <p:nvSpPr>
          <p:cNvPr id="31" name="TextBox 30"/>
          <p:cNvSpPr txBox="1"/>
          <p:nvPr/>
        </p:nvSpPr>
        <p:spPr>
          <a:xfrm>
            <a:off x="7732461" y="3927122"/>
            <a:ext cx="1950219" cy="369332"/>
          </a:xfrm>
          <a:prstGeom prst="rect">
            <a:avLst/>
          </a:prstGeom>
          <a:noFill/>
        </p:spPr>
        <p:txBody>
          <a:bodyPr wrap="square" rtlCol="0">
            <a:spAutoFit/>
          </a:bodyPr>
          <a:lstStyle/>
          <a:p>
            <a:r>
              <a:rPr lang="en-US" dirty="0">
                <a:solidFill>
                  <a:srgbClr val="C00000"/>
                </a:solidFill>
              </a:rPr>
              <a:t>scale-up, replicate</a:t>
            </a:r>
            <a:endParaRPr lang="es-CO" dirty="0">
              <a:solidFill>
                <a:srgbClr val="C00000"/>
              </a:solidFill>
            </a:endParaRPr>
          </a:p>
        </p:txBody>
      </p:sp>
      <p:sp>
        <p:nvSpPr>
          <p:cNvPr id="32" name="TextBox 31"/>
          <p:cNvSpPr txBox="1"/>
          <p:nvPr/>
        </p:nvSpPr>
        <p:spPr>
          <a:xfrm>
            <a:off x="2495601" y="6330488"/>
            <a:ext cx="7075656" cy="369332"/>
          </a:xfrm>
          <a:prstGeom prst="rect">
            <a:avLst/>
          </a:prstGeom>
          <a:noFill/>
        </p:spPr>
        <p:txBody>
          <a:bodyPr wrap="square" rtlCol="0">
            <a:spAutoFit/>
          </a:bodyPr>
          <a:lstStyle/>
          <a:p>
            <a:r>
              <a:rPr lang="en-US" dirty="0">
                <a:solidFill>
                  <a:srgbClr val="C00000"/>
                </a:solidFill>
              </a:rPr>
              <a:t>track progress, foster synergies, avoid duplication, review/revise approach </a:t>
            </a:r>
            <a:endParaRPr lang="es-CO" dirty="0">
              <a:solidFill>
                <a:srgbClr val="C00000"/>
              </a:solidFill>
            </a:endParaRPr>
          </a:p>
        </p:txBody>
      </p:sp>
    </p:spTree>
    <p:extLst>
      <p:ext uri="{BB962C8B-B14F-4D97-AF65-F5344CB8AC3E}">
        <p14:creationId xmlns:p14="http://schemas.microsoft.com/office/powerpoint/2010/main" val="850928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1622</TotalTime>
  <Words>1483</Words>
  <Application>Microsoft Office PowerPoint</Application>
  <PresentationFormat>Widescreen</PresentationFormat>
  <Paragraphs>176</Paragraphs>
  <Slides>19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ＭＳ Ｐゴシック</vt:lpstr>
      <vt:lpstr>Times New Roman</vt:lpstr>
      <vt:lpstr>Office Theme</vt:lpstr>
      <vt:lpstr>UNDP-GEF Project: CLME+  “Catalysing Implementation of the Strategic Action Programme for the Sustainable Management of shared Living Marine Resources in the Caribbean and North Brazil Shelf Large Marine Ecosystems”</vt:lpstr>
      <vt:lpstr>PowerPoint Presentation</vt:lpstr>
      <vt:lpstr>CLME+ Project</vt:lpstr>
      <vt:lpstr>PowerPoint Presentation</vt:lpstr>
      <vt:lpstr>Letters of Intent</vt:lpstr>
      <vt:lpstr>PowerPoint Presentation</vt:lpstr>
      <vt:lpstr>PowerPoint Presentation</vt:lpstr>
      <vt:lpstr>CLME+ Project </vt:lpstr>
      <vt:lpstr>PowerPoint Presentation</vt:lpstr>
      <vt:lpstr>PowerPoint Presentation</vt:lpstr>
      <vt:lpstr>PowerPoint Presentation</vt:lpstr>
      <vt:lpstr>Component 1 – Legal, policy and institutional frameworks </vt:lpstr>
      <vt:lpstr>Component 2- Capacity Building </vt:lpstr>
      <vt:lpstr>Component 3 – Implementing EBM/EAF</vt:lpstr>
      <vt:lpstr>Component 4 -  Feasibility Assessments &amp; Upscaling</vt:lpstr>
      <vt:lpstr>Component 5 – Monitoring &amp; Assessment </vt:lpstr>
      <vt:lpstr>Countries that have signed CLME+ Project Document (status: Jan 2016)</vt:lpstr>
      <vt:lpstr>Actions for Consideration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Catalysing Implementation of the Strategic Action Programme for the Sustainable Management of shared Living Marine Resources in the Caribbean and North Brazil Shelf Large Marine Ecosystems  (CLME+ Project)</dc:title>
  <dc:creator>SPO CLMEPROJECT</dc:creator>
  <cp:lastModifiedBy>RPC CLMEPROJECT</cp:lastModifiedBy>
  <cp:revision>42</cp:revision>
  <dcterms:created xsi:type="dcterms:W3CDTF">2015-12-08T14:20:03Z</dcterms:created>
  <dcterms:modified xsi:type="dcterms:W3CDTF">2016-01-25T14:42:34Z</dcterms:modified>
</cp:coreProperties>
</file>