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2" r:id="rId4"/>
    <p:sldId id="267" r:id="rId5"/>
    <p:sldId id="258" r:id="rId6"/>
    <p:sldId id="259" r:id="rId7"/>
    <p:sldId id="260" r:id="rId8"/>
    <p:sldId id="270" r:id="rId9"/>
    <p:sldId id="276" r:id="rId10"/>
    <p:sldId id="274" r:id="rId11"/>
    <p:sldId id="275"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16455-A3DC-4110-8BF2-90AA1121E7BB}"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8AD21-E73C-4609-8D50-88601031F46E}" type="slidenum">
              <a:rPr lang="en-US" smtClean="0"/>
              <a:t>‹#›</a:t>
            </a:fld>
            <a:endParaRPr lang="en-US"/>
          </a:p>
        </p:txBody>
      </p:sp>
    </p:spTree>
    <p:extLst>
      <p:ext uri="{BB962C8B-B14F-4D97-AF65-F5344CB8AC3E}">
        <p14:creationId xmlns:p14="http://schemas.microsoft.com/office/powerpoint/2010/main" val="220503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three transboundary issues have an impact on the integrity of the three ecosystem types that have been</a:t>
            </a:r>
            <a:r>
              <a:rPr lang="en-GB" baseline="0" dirty="0" smtClean="0"/>
              <a:t> identified which in the pelagic, reef and continental shelf.</a:t>
            </a:r>
            <a:endParaRPr lang="en-GB" dirty="0"/>
          </a:p>
        </p:txBody>
      </p:sp>
      <p:sp>
        <p:nvSpPr>
          <p:cNvPr id="4" name="Slide Number Placeholder 3"/>
          <p:cNvSpPr>
            <a:spLocks noGrp="1"/>
          </p:cNvSpPr>
          <p:nvPr>
            <p:ph type="sldNum" sz="quarter" idx="10"/>
          </p:nvPr>
        </p:nvSpPr>
        <p:spPr/>
        <p:txBody>
          <a:bodyPr/>
          <a:lstStyle/>
          <a:p>
            <a:fld id="{9E9F4E74-37B5-41AB-9688-879FE2C0A5EC}" type="slidenum">
              <a:rPr lang="en-GB" smtClean="0"/>
              <a:t>2</a:t>
            </a:fld>
            <a:endParaRPr lang="en-GB"/>
          </a:p>
        </p:txBody>
      </p:sp>
    </p:spTree>
    <p:extLst>
      <p:ext uri="{BB962C8B-B14F-4D97-AF65-F5344CB8AC3E}">
        <p14:creationId xmlns:p14="http://schemas.microsoft.com/office/powerpoint/2010/main" val="426155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part</a:t>
            </a:r>
            <a:r>
              <a:rPr lang="en-GB" baseline="0" dirty="0" smtClean="0"/>
              <a:t> of the Casual Chain Analysis, seven main root causes were identified including inadequate access to data and information/knowledge and inadequate consideration of the value of ecosystem goods and services. Yet it was noted that all could be linked back and associated to the main, over-arching root cause, being: weak governance. </a:t>
            </a:r>
            <a:endParaRPr lang="en-GB" dirty="0" smtClean="0"/>
          </a:p>
          <a:p>
            <a:endParaRPr lang="en-GB" dirty="0"/>
          </a:p>
        </p:txBody>
      </p:sp>
      <p:sp>
        <p:nvSpPr>
          <p:cNvPr id="4" name="Slide Number Placeholder 3"/>
          <p:cNvSpPr>
            <a:spLocks noGrp="1"/>
          </p:cNvSpPr>
          <p:nvPr>
            <p:ph type="sldNum" sz="quarter" idx="10"/>
          </p:nvPr>
        </p:nvSpPr>
        <p:spPr/>
        <p:txBody>
          <a:bodyPr/>
          <a:lstStyle/>
          <a:p>
            <a:fld id="{5E8D43E1-45A7-4215-9434-44DC6EDA4C3E}" type="slidenum">
              <a:rPr lang="en-GB" smtClean="0"/>
              <a:pPr/>
              <a:t>3</a:t>
            </a:fld>
            <a:endParaRPr lang="en-GB"/>
          </a:p>
        </p:txBody>
      </p:sp>
    </p:spTree>
    <p:extLst>
      <p:ext uri="{BB962C8B-B14F-4D97-AF65-F5344CB8AC3E}">
        <p14:creationId xmlns:p14="http://schemas.microsoft.com/office/powerpoint/2010/main" val="269055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most people are aware the CLME+ SAP has been endorsed by 30 ministers in 22 countries.  The SAP identifies 6 Strategies and 4 sub-strategies.  Of major significance to this issue are the governance related actions under Strategy 2, particularly action 2.2 and 2.3.</a:t>
            </a:r>
            <a:endParaRPr lang="en-GB" dirty="0"/>
          </a:p>
        </p:txBody>
      </p:sp>
      <p:sp>
        <p:nvSpPr>
          <p:cNvPr id="4" name="Slide Number Placeholder 3"/>
          <p:cNvSpPr>
            <a:spLocks noGrp="1"/>
          </p:cNvSpPr>
          <p:nvPr>
            <p:ph type="sldNum" sz="quarter" idx="10"/>
          </p:nvPr>
        </p:nvSpPr>
        <p:spPr/>
        <p:txBody>
          <a:bodyPr/>
          <a:lstStyle/>
          <a:p>
            <a:fld id="{9E9F4E74-37B5-41AB-9688-879FE2C0A5EC}" type="slidenum">
              <a:rPr lang="en-GB" smtClean="0"/>
              <a:t>4</a:t>
            </a:fld>
            <a:endParaRPr lang="en-GB"/>
          </a:p>
        </p:txBody>
      </p:sp>
    </p:spTree>
    <p:extLst>
      <p:ext uri="{BB962C8B-B14F-4D97-AF65-F5344CB8AC3E}">
        <p14:creationId xmlns:p14="http://schemas.microsoft.com/office/powerpoint/2010/main" val="84936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we have a common understanding of what governance means to the CLME+ Project and what it encompasses, let us take a look at the different RFBs in the region. Under the Central American Integration Mechanism, SICA, the regional fisheries body OSPESCA has been formally mandated to work across all elements of the policy cycle, within their mandated geographic scope, which is represented in this figure. In this context, for example, and with the support of the first CLME Project, OSPESCA has developed a draft regional spiny lobster management plan.</a:t>
            </a:r>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solidFill>
                  <a:prstClr val="black"/>
                </a:solidFill>
              </a:rPr>
              <a:pPr/>
              <a:t>5</a:t>
            </a:fld>
            <a:endParaRPr lang="es-CO">
              <a:solidFill>
                <a:prstClr val="black"/>
              </a:solidFill>
            </a:endParaRPr>
          </a:p>
        </p:txBody>
      </p:sp>
    </p:spTree>
    <p:extLst>
      <p:ext uri="{BB962C8B-B14F-4D97-AF65-F5344CB8AC3E}">
        <p14:creationId xmlns:p14="http://schemas.microsoft.com/office/powerpoint/2010/main" val="29775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CRFM, </a:t>
            </a:r>
            <a:r>
              <a:rPr lang="es-CO" baseline="0" dirty="0" smtClean="0"/>
              <a:t> </a:t>
            </a:r>
            <a:r>
              <a:rPr lang="es-CO" baseline="0" dirty="0" err="1" smtClean="0"/>
              <a:t>the</a:t>
            </a:r>
            <a:r>
              <a:rPr lang="es-CO" baseline="0" dirty="0" smtClean="0"/>
              <a:t> Regional </a:t>
            </a:r>
            <a:r>
              <a:rPr lang="es-CO" baseline="0" dirty="0" err="1" smtClean="0"/>
              <a:t>Fisheries</a:t>
            </a:r>
            <a:r>
              <a:rPr lang="es-CO" baseline="0" dirty="0" smtClean="0"/>
              <a:t> </a:t>
            </a:r>
            <a:r>
              <a:rPr lang="es-CO" baseline="0" dirty="0" err="1" smtClean="0"/>
              <a:t>Body</a:t>
            </a:r>
            <a:r>
              <a:rPr lang="es-CO" baseline="0" dirty="0" smtClean="0"/>
              <a:t> </a:t>
            </a:r>
            <a:r>
              <a:rPr lang="es-CO" baseline="0" dirty="0" err="1" smtClean="0"/>
              <a:t>under</a:t>
            </a:r>
            <a:r>
              <a:rPr lang="es-CO" baseline="0" dirty="0" smtClean="0"/>
              <a:t> CARICOM </a:t>
            </a:r>
            <a:r>
              <a:rPr lang="es-CO" baseline="0" dirty="0" err="1" smtClean="0"/>
              <a:t>also</a:t>
            </a:r>
            <a:r>
              <a:rPr lang="es-CO" baseline="0" dirty="0" smtClean="0"/>
              <a:t> has </a:t>
            </a:r>
            <a:r>
              <a:rPr lang="es-CO" baseline="0" dirty="0" err="1" smtClean="0"/>
              <a:t>been</a:t>
            </a:r>
            <a:r>
              <a:rPr lang="es-CO" baseline="0" dirty="0" smtClean="0"/>
              <a:t> mandate </a:t>
            </a:r>
            <a:r>
              <a:rPr lang="es-CO" baseline="0" dirty="0" err="1" smtClean="0"/>
              <a:t>by</a:t>
            </a:r>
            <a:r>
              <a:rPr lang="es-CO" baseline="0" dirty="0" smtClean="0"/>
              <a:t> </a:t>
            </a:r>
            <a:r>
              <a:rPr lang="es-CO" baseline="0" dirty="0" err="1" smtClean="0"/>
              <a:t>its</a:t>
            </a:r>
            <a:r>
              <a:rPr lang="es-CO" baseline="0" dirty="0" smtClean="0"/>
              <a:t> </a:t>
            </a:r>
            <a:r>
              <a:rPr lang="es-CO" baseline="0" dirty="0" err="1" smtClean="0"/>
              <a:t>member</a:t>
            </a:r>
            <a:r>
              <a:rPr lang="es-CO" baseline="0" dirty="0" smtClean="0"/>
              <a:t> </a:t>
            </a:r>
            <a:r>
              <a:rPr lang="es-CO" baseline="0" dirty="0" err="1" smtClean="0"/>
              <a:t>states</a:t>
            </a:r>
            <a:r>
              <a:rPr lang="es-CO" baseline="0" dirty="0" smtClean="0"/>
              <a:t> </a:t>
            </a:r>
            <a:r>
              <a:rPr lang="en-US" baseline="0" dirty="0" smtClean="0"/>
              <a:t>to work across all elements of the policy cycle, within their mandated geographic scope, which is represented in this figure.</a:t>
            </a:r>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solidFill>
                  <a:prstClr val="black"/>
                </a:solidFill>
              </a:rPr>
              <a:pPr/>
              <a:t>6</a:t>
            </a:fld>
            <a:endParaRPr lang="es-CO">
              <a:solidFill>
                <a:prstClr val="black"/>
              </a:solidFill>
            </a:endParaRPr>
          </a:p>
        </p:txBody>
      </p:sp>
    </p:spTree>
    <p:extLst>
      <p:ext uri="{BB962C8B-B14F-4D97-AF65-F5344CB8AC3E}">
        <p14:creationId xmlns:p14="http://schemas.microsoft.com/office/powerpoint/2010/main" val="163809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RFB is the </a:t>
            </a:r>
            <a:r>
              <a:rPr lang="en-US" dirty="0" smtClean="0"/>
              <a:t>Western</a:t>
            </a:r>
            <a:r>
              <a:rPr lang="en-US" baseline="0" dirty="0" smtClean="0"/>
              <a:t> Central Atlantic Fisheries Commission.  Its geographic scope encompasses the full CLME+ and even more, </a:t>
            </a:r>
            <a:r>
              <a:rPr lang="en-US" baseline="0" dirty="0" err="1" smtClean="0"/>
              <a:t>eg</a:t>
            </a:r>
            <a:r>
              <a:rPr lang="en-US" baseline="0" dirty="0" smtClean="0"/>
              <a:t> Gulf of Mexico however, unlike CRFM and OSPESCA that are mandated to work across the full policy cycle, WECAFC looks at Analysis and Advice and Data and Information.  </a:t>
            </a:r>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solidFill>
                  <a:prstClr val="black"/>
                </a:solidFill>
              </a:rPr>
              <a:pPr/>
              <a:t>7</a:t>
            </a:fld>
            <a:endParaRPr lang="es-CO">
              <a:solidFill>
                <a:prstClr val="black"/>
              </a:solidFill>
            </a:endParaRPr>
          </a:p>
        </p:txBody>
      </p:sp>
    </p:spTree>
    <p:extLst>
      <p:ext uri="{BB962C8B-B14F-4D97-AF65-F5344CB8AC3E}">
        <p14:creationId xmlns:p14="http://schemas.microsoft.com/office/powerpoint/2010/main" val="2267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6C314C-C0A9-4F51-BA9B-7E980DD0E4FA}" type="slidenum">
              <a:rPr lang="es-ES" smtClean="0"/>
              <a:pPr>
                <a:defRPr/>
              </a:pPr>
              <a:t>13</a:t>
            </a:fld>
            <a:endParaRPr lang="es-E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ea typeface="ＭＳ Ｐゴシック" pitchFamily="34" charset="-128"/>
            </a:endParaRPr>
          </a:p>
        </p:txBody>
      </p:sp>
    </p:spTree>
    <p:extLst>
      <p:ext uri="{BB962C8B-B14F-4D97-AF65-F5344CB8AC3E}">
        <p14:creationId xmlns:p14="http://schemas.microsoft.com/office/powerpoint/2010/main" val="329903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222224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9822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3838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94344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3B762-700F-4AEA-80AE-8FB054F3A010}"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132801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3B762-700F-4AEA-80AE-8FB054F3A010}"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39838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3B762-700F-4AEA-80AE-8FB054F3A010}"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16934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3B762-700F-4AEA-80AE-8FB054F3A010}"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222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3B762-700F-4AEA-80AE-8FB054F3A010}"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415567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3B762-700F-4AEA-80AE-8FB054F3A010}"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144084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3B762-700F-4AEA-80AE-8FB054F3A010}"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360004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3B762-700F-4AEA-80AE-8FB054F3A010}"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1FCEC-0D0D-4316-B623-F16E78EFAA49}" type="slidenum">
              <a:rPr lang="en-US" smtClean="0"/>
              <a:t>‹#›</a:t>
            </a:fld>
            <a:endParaRPr lang="en-US"/>
          </a:p>
        </p:txBody>
      </p:sp>
    </p:spTree>
    <p:extLst>
      <p:ext uri="{BB962C8B-B14F-4D97-AF65-F5344CB8AC3E}">
        <p14:creationId xmlns:p14="http://schemas.microsoft.com/office/powerpoint/2010/main" val="108899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lmeproject.wordpress.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76" y="1057276"/>
            <a:ext cx="9336024" cy="2152090"/>
          </a:xfrm>
          <a:solidFill>
            <a:schemeClr val="accent1">
              <a:lumMod val="40000"/>
              <a:lumOff val="60000"/>
            </a:schemeClr>
          </a:solidFill>
        </p:spPr>
        <p:txBody>
          <a:bodyPr>
            <a:normAutofit/>
          </a:bodyPr>
          <a:lstStyle/>
          <a:p>
            <a:r>
              <a:rPr lang="en-US" sz="4400" b="1" dirty="0">
                <a:solidFill>
                  <a:schemeClr val="accent4">
                    <a:lumMod val="50000"/>
                  </a:schemeClr>
                </a:solidFill>
              </a:rPr>
              <a:t>T</a:t>
            </a:r>
            <a:r>
              <a:rPr lang="en-US" sz="4400" b="1" dirty="0" smtClean="0">
                <a:solidFill>
                  <a:schemeClr val="accent4">
                    <a:lumMod val="50000"/>
                  </a:schemeClr>
                </a:solidFill>
              </a:rPr>
              <a:t>he Interim Coordination Arrangement </a:t>
            </a:r>
            <a:r>
              <a:rPr lang="en-US" sz="4400" b="1" dirty="0">
                <a:solidFill>
                  <a:schemeClr val="accent4">
                    <a:lumMod val="50000"/>
                  </a:schemeClr>
                </a:solidFill>
              </a:rPr>
              <a:t>for </a:t>
            </a:r>
            <a:r>
              <a:rPr lang="en-US" sz="4400" b="1" dirty="0" smtClean="0">
                <a:solidFill>
                  <a:schemeClr val="accent4">
                    <a:lumMod val="50000"/>
                  </a:schemeClr>
                </a:solidFill>
              </a:rPr>
              <a:t>Sustainable Fisheries </a:t>
            </a:r>
            <a:endParaRPr lang="en-US" sz="4400" dirty="0">
              <a:solidFill>
                <a:schemeClr val="accent4">
                  <a:lumMod val="50000"/>
                </a:schemeClr>
              </a:solidFill>
            </a:endParaRPr>
          </a:p>
        </p:txBody>
      </p:sp>
      <p:sp>
        <p:nvSpPr>
          <p:cNvPr id="3" name="Subtitle 2"/>
          <p:cNvSpPr>
            <a:spLocks noGrp="1"/>
          </p:cNvSpPr>
          <p:nvPr>
            <p:ph type="subTitle" idx="1"/>
          </p:nvPr>
        </p:nvSpPr>
        <p:spPr>
          <a:xfrm>
            <a:off x="1485900" y="5367527"/>
            <a:ext cx="9144000" cy="1207009"/>
          </a:xfrm>
        </p:spPr>
        <p:txBody>
          <a:bodyPr>
            <a:normAutofit/>
          </a:bodyPr>
          <a:lstStyle/>
          <a:p>
            <a:r>
              <a:rPr lang="en-US" dirty="0"/>
              <a:t>CLME+ Project Inception Workshop and First Steering Committee Meeting, Cartagena, Colombia</a:t>
            </a:r>
          </a:p>
          <a:p>
            <a:r>
              <a:rPr lang="en-US" dirty="0"/>
              <a:t>26 – 28 January, </a:t>
            </a:r>
            <a:r>
              <a:rPr lang="en-US" dirty="0" smtClean="0"/>
              <a:t>2016</a:t>
            </a:r>
            <a:endParaRPr lang="en-US" dirty="0"/>
          </a:p>
        </p:txBody>
      </p:sp>
      <p:pic>
        <p:nvPicPr>
          <p:cNvPr id="4" name="Picture 3"/>
          <p:cNvPicPr>
            <a:picLocks noChangeAspect="1"/>
          </p:cNvPicPr>
          <p:nvPr/>
        </p:nvPicPr>
        <p:blipFill>
          <a:blip r:embed="rId2"/>
          <a:stretch>
            <a:fillRect/>
          </a:stretch>
        </p:blipFill>
        <p:spPr>
          <a:xfrm>
            <a:off x="0" y="0"/>
            <a:ext cx="3248025" cy="1057275"/>
          </a:xfrm>
          <a:prstGeom prst="rect">
            <a:avLst/>
          </a:prstGeom>
        </p:spPr>
      </p:pic>
      <p:pic>
        <p:nvPicPr>
          <p:cNvPr id="5" name="Picture 4" descr="opcion 4"/>
          <p:cNvPicPr>
            <a:picLocks noChangeAspect="1" noChangeArrowheads="1"/>
          </p:cNvPicPr>
          <p:nvPr/>
        </p:nvPicPr>
        <p:blipFill>
          <a:blip r:embed="rId3"/>
          <a:srcRect/>
          <a:stretch>
            <a:fillRect/>
          </a:stretch>
        </p:blipFill>
        <p:spPr bwMode="auto">
          <a:xfrm>
            <a:off x="1389888" y="3567302"/>
            <a:ext cx="9144000" cy="1800225"/>
          </a:xfrm>
          <a:prstGeom prst="rect">
            <a:avLst/>
          </a:prstGeom>
          <a:noFill/>
          <a:ln w="9525">
            <a:noFill/>
            <a:miter lim="800000"/>
            <a:headEnd/>
            <a:tailEnd/>
          </a:ln>
        </p:spPr>
      </p:pic>
    </p:spTree>
    <p:extLst>
      <p:ext uri="{BB962C8B-B14F-4D97-AF65-F5344CB8AC3E}">
        <p14:creationId xmlns:p14="http://schemas.microsoft.com/office/powerpoint/2010/main" val="1454980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lumMod val="75000"/>
            </a:schemeClr>
          </a:solidFill>
        </p:spPr>
        <p:txBody>
          <a:bodyPr>
            <a:normAutofit fontScale="90000"/>
          </a:bodyPr>
          <a:lstStyle/>
          <a:p>
            <a:pPr algn="ctr"/>
            <a:r>
              <a:rPr lang="en-GB" dirty="0"/>
              <a:t> </a:t>
            </a:r>
            <a:r>
              <a:rPr lang="en-GB" b="1" dirty="0" smtClean="0">
                <a:solidFill>
                  <a:srgbClr val="FFFF00"/>
                </a:solidFill>
              </a:rPr>
              <a:t>Status of Interim Coordination Arrangement for</a:t>
            </a:r>
            <a:br>
              <a:rPr lang="en-GB" b="1" dirty="0" smtClean="0">
                <a:solidFill>
                  <a:srgbClr val="FFFF00"/>
                </a:solidFill>
              </a:rPr>
            </a:br>
            <a:r>
              <a:rPr lang="en-GB" b="1" dirty="0" smtClean="0">
                <a:solidFill>
                  <a:srgbClr val="FFFF00"/>
                </a:solidFill>
              </a:rPr>
              <a:t> Sustainable Fisheries</a:t>
            </a:r>
            <a:endParaRPr lang="en-GB" b="1" dirty="0">
              <a:solidFill>
                <a:srgbClr val="FFFF00"/>
              </a:solidFill>
            </a:endParaRPr>
          </a:p>
        </p:txBody>
      </p:sp>
      <p:sp>
        <p:nvSpPr>
          <p:cNvPr id="6" name="Content Placeholder 5"/>
          <p:cNvSpPr>
            <a:spLocks noGrp="1"/>
          </p:cNvSpPr>
          <p:nvPr>
            <p:ph idx="1"/>
          </p:nvPr>
        </p:nvSpPr>
        <p:spPr>
          <a:xfrm>
            <a:off x="838200" y="1825625"/>
            <a:ext cx="10515600" cy="4897904"/>
          </a:xfrm>
        </p:spPr>
        <p:txBody>
          <a:bodyPr/>
          <a:lstStyle/>
          <a:p>
            <a:r>
              <a:rPr lang="en-US" dirty="0" smtClean="0"/>
              <a:t>Memorandum of Understanding</a:t>
            </a:r>
          </a:p>
          <a:p>
            <a:pPr lvl="1"/>
            <a:r>
              <a:rPr lang="en-US" dirty="0" smtClean="0"/>
              <a:t>Three meetings undertaken to negotiate Memorandum of Understanding between RFBs </a:t>
            </a:r>
            <a:r>
              <a:rPr lang="en-US" i="1" dirty="0" smtClean="0"/>
              <a:t>(</a:t>
            </a:r>
            <a:r>
              <a:rPr lang="en-US" i="1" dirty="0"/>
              <a:t>September, October </a:t>
            </a:r>
            <a:r>
              <a:rPr lang="en-US" i="1" dirty="0" smtClean="0"/>
              <a:t>&amp; December)</a:t>
            </a:r>
          </a:p>
          <a:p>
            <a:pPr lvl="1"/>
            <a:r>
              <a:rPr lang="en-US" dirty="0" smtClean="0"/>
              <a:t>MOU reviewed by legal departments </a:t>
            </a:r>
          </a:p>
          <a:p>
            <a:pPr lvl="1"/>
            <a:r>
              <a:rPr lang="en-US" dirty="0" smtClean="0"/>
              <a:t>Three RFBs have done final review and are in agreement with MOU text</a:t>
            </a:r>
          </a:p>
          <a:p>
            <a:pPr lvl="1"/>
            <a:r>
              <a:rPr lang="en-US" dirty="0" smtClean="0"/>
              <a:t>MOU awaiting signature</a:t>
            </a:r>
            <a:endParaRPr lang="en-US" dirty="0"/>
          </a:p>
          <a:p>
            <a:pPr marL="457200" lvl="1" indent="0">
              <a:buNone/>
            </a:pPr>
            <a:endParaRPr lang="en-US" dirty="0" smtClean="0"/>
          </a:p>
          <a:p>
            <a:r>
              <a:rPr lang="en-US" dirty="0" smtClean="0"/>
              <a:t>Initial definition of Work Plan of Interim Arrangement</a:t>
            </a:r>
          </a:p>
          <a:p>
            <a:pPr lvl="1"/>
            <a:r>
              <a:rPr lang="en-US" dirty="0" smtClean="0"/>
              <a:t>Initial discussion on work plan (</a:t>
            </a:r>
            <a:r>
              <a:rPr lang="en-US" i="1" dirty="0" smtClean="0"/>
              <a:t>end of October</a:t>
            </a:r>
            <a:r>
              <a:rPr lang="en-US" dirty="0" smtClean="0"/>
              <a:t>)</a:t>
            </a:r>
          </a:p>
          <a:p>
            <a:pPr lvl="1"/>
            <a:r>
              <a:rPr lang="en-US" dirty="0" smtClean="0"/>
              <a:t>Follow-up discussion/meeting  </a:t>
            </a:r>
            <a:r>
              <a:rPr lang="en-US" i="1" dirty="0" smtClean="0"/>
              <a:t>(2 December</a:t>
            </a:r>
            <a:r>
              <a:rPr lang="en-US" dirty="0" smtClean="0"/>
              <a:t>)</a:t>
            </a:r>
          </a:p>
          <a:p>
            <a:pPr marL="0" indent="0">
              <a:buNone/>
            </a:pPr>
            <a:endParaRPr lang="en-US" dirty="0" smtClean="0"/>
          </a:p>
          <a:p>
            <a:endParaRPr lang="en-US" dirty="0"/>
          </a:p>
        </p:txBody>
      </p:sp>
    </p:spTree>
    <p:extLst>
      <p:ext uri="{BB962C8B-B14F-4D97-AF65-F5344CB8AC3E}">
        <p14:creationId xmlns:p14="http://schemas.microsoft.com/office/powerpoint/2010/main" val="220746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8244060"/>
              </p:ext>
            </p:extLst>
          </p:nvPr>
        </p:nvGraphicFramePr>
        <p:xfrm>
          <a:off x="838200" y="1408177"/>
          <a:ext cx="10515600" cy="5310818"/>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1139">
                <a:tc>
                  <a:txBody>
                    <a:bodyPr/>
                    <a:lstStyle/>
                    <a:p>
                      <a:r>
                        <a:rPr lang="en-US" dirty="0" smtClean="0"/>
                        <a:t>Priority Areas</a:t>
                      </a:r>
                      <a:endParaRPr lang="en-US" dirty="0"/>
                    </a:p>
                  </a:txBody>
                  <a:tcPr/>
                </a:tc>
                <a:tc>
                  <a:txBody>
                    <a:bodyPr/>
                    <a:lstStyle/>
                    <a:p>
                      <a:r>
                        <a:rPr lang="en-US" dirty="0" smtClean="0"/>
                        <a:t>Nov-Jan</a:t>
                      </a:r>
                      <a:endParaRPr lang="en-US" dirty="0"/>
                    </a:p>
                  </a:txBody>
                  <a:tcPr/>
                </a:tc>
                <a:tc>
                  <a:txBody>
                    <a:bodyPr/>
                    <a:lstStyle/>
                    <a:p>
                      <a:r>
                        <a:rPr lang="en-US" dirty="0" smtClean="0"/>
                        <a:t>Feb-Apr</a:t>
                      </a:r>
                      <a:endParaRPr lang="en-US" dirty="0"/>
                    </a:p>
                  </a:txBody>
                  <a:tcPr/>
                </a:tc>
                <a:tc>
                  <a:txBody>
                    <a:bodyPr/>
                    <a:lstStyle/>
                    <a:p>
                      <a:r>
                        <a:rPr lang="en-US" dirty="0" smtClean="0"/>
                        <a:t>May-Jul</a:t>
                      </a:r>
                      <a:endParaRPr lang="en-US" dirty="0"/>
                    </a:p>
                  </a:txBody>
                  <a:tcPr/>
                </a:tc>
                <a:tc>
                  <a:txBody>
                    <a:bodyPr/>
                    <a:lstStyle/>
                    <a:p>
                      <a:r>
                        <a:rPr lang="en-US" dirty="0" smtClean="0"/>
                        <a:t>Aug-Oct</a:t>
                      </a:r>
                      <a:endParaRPr lang="en-US" dirty="0"/>
                    </a:p>
                  </a:txBody>
                  <a:tcPr/>
                </a:tc>
              </a:tr>
              <a:tr h="2287845">
                <a:tc>
                  <a:txBody>
                    <a:bodyPr/>
                    <a:lstStyle/>
                    <a:p>
                      <a:r>
                        <a:rPr lang="en-US" b="1" dirty="0" smtClean="0"/>
                        <a:t>Conch</a:t>
                      </a:r>
                      <a:endParaRPr lang="en-US" b="1" dirty="0"/>
                    </a:p>
                  </a:txBody>
                  <a:tcPr/>
                </a:tc>
                <a:tc>
                  <a:txBody>
                    <a:bodyPr/>
                    <a:lstStyle/>
                    <a:p>
                      <a:r>
                        <a:rPr lang="en-US" dirty="0" smtClean="0"/>
                        <a:t>Distribution of draft Queen</a:t>
                      </a:r>
                      <a:r>
                        <a:rPr lang="en-US" baseline="0" dirty="0" smtClean="0"/>
                        <a:t> Conch Management  &amp; Conservation Plan</a:t>
                      </a:r>
                      <a:endParaRPr lang="en-US" dirty="0" smtClean="0"/>
                    </a:p>
                  </a:txBody>
                  <a:tcPr/>
                </a:tc>
                <a:tc>
                  <a:txBody>
                    <a:bodyPr/>
                    <a:lstStyle/>
                    <a:p>
                      <a:r>
                        <a:rPr lang="en-US" dirty="0" smtClean="0"/>
                        <a:t>National level</a:t>
                      </a:r>
                      <a:r>
                        <a:rPr lang="en-US" baseline="0" dirty="0" smtClean="0"/>
                        <a:t> consultations</a:t>
                      </a:r>
                    </a:p>
                    <a:p>
                      <a:endParaRPr lang="en-US" dirty="0" smtClean="0"/>
                    </a:p>
                    <a:p>
                      <a:r>
                        <a:rPr lang="en-US" dirty="0" smtClean="0"/>
                        <a:t>Review and endorsement</a:t>
                      </a:r>
                      <a:r>
                        <a:rPr lang="en-US" baseline="0" dirty="0" smtClean="0"/>
                        <a:t> of plan at CRFM and OSPESCA  governance mechanisms</a:t>
                      </a:r>
                      <a:endParaRPr lang="en-US" dirty="0"/>
                    </a:p>
                  </a:txBody>
                  <a:tcPr/>
                </a:tc>
                <a:tc>
                  <a:txBody>
                    <a:bodyPr/>
                    <a:lstStyle/>
                    <a:p>
                      <a:r>
                        <a:rPr lang="en-US" dirty="0" smtClean="0"/>
                        <a:t>Review and endorsement at 16 Session of WECAFC </a:t>
                      </a:r>
                      <a:endParaRPr lang="en-US" dirty="0"/>
                    </a:p>
                  </a:txBody>
                  <a:tcPr/>
                </a:tc>
                <a:tc>
                  <a:txBody>
                    <a:bodyPr/>
                    <a:lstStyle/>
                    <a:p>
                      <a:r>
                        <a:rPr lang="en-US" dirty="0" smtClean="0"/>
                        <a:t>Endorsement of queen</a:t>
                      </a:r>
                      <a:r>
                        <a:rPr lang="en-US" baseline="0" dirty="0" smtClean="0"/>
                        <a:t> conch management &amp; conservation plan at CITES COP</a:t>
                      </a:r>
                      <a:endParaRPr lang="en-US" dirty="0"/>
                    </a:p>
                  </a:txBody>
                  <a:tcPr/>
                </a:tc>
              </a:tr>
              <a:tr h="1738762">
                <a:tc>
                  <a:txBody>
                    <a:bodyPr/>
                    <a:lstStyle/>
                    <a:p>
                      <a:r>
                        <a:rPr lang="en-US" b="1" dirty="0" smtClean="0"/>
                        <a:t>Spiny Lobster</a:t>
                      </a:r>
                      <a:endParaRPr lang="en-US" b="1" dirty="0"/>
                    </a:p>
                  </a:txBody>
                  <a:tcPr/>
                </a:tc>
                <a:tc>
                  <a:txBody>
                    <a:bodyPr/>
                    <a:lstStyle/>
                    <a:p>
                      <a:r>
                        <a:rPr lang="en-US" dirty="0" smtClean="0"/>
                        <a:t>Publication and dissemination of the report of the 1st joint Lobster Working Group meeting </a:t>
                      </a:r>
                      <a:endParaRPr lang="en-US" dirty="0"/>
                    </a:p>
                  </a:txBody>
                  <a:tcPr/>
                </a:tc>
                <a:tc>
                  <a:txBody>
                    <a:bodyPr/>
                    <a:lstStyle/>
                    <a:p>
                      <a:r>
                        <a:rPr lang="en-US" dirty="0" smtClean="0"/>
                        <a:t>Confirmation of OSPESCA Regulation on Lobster and CRFM declaration to be presented to WECAFC</a:t>
                      </a:r>
                      <a:endParaRPr lang="en-US" dirty="0"/>
                    </a:p>
                  </a:txBody>
                  <a:tcPr/>
                </a:tc>
                <a:tc>
                  <a:txBody>
                    <a:bodyPr/>
                    <a:lstStyle/>
                    <a:p>
                      <a:r>
                        <a:rPr lang="en-US" dirty="0" smtClean="0"/>
                        <a:t>Endorsement of the harmonized lobster measures by 16 Session</a:t>
                      </a:r>
                      <a:r>
                        <a:rPr lang="en-US" baseline="0" dirty="0" smtClean="0"/>
                        <a:t> of</a:t>
                      </a:r>
                      <a:r>
                        <a:rPr lang="en-US" dirty="0" smtClean="0"/>
                        <a:t> WECAFC</a:t>
                      </a:r>
                      <a:endParaRPr lang="en-US" dirty="0"/>
                    </a:p>
                  </a:txBody>
                  <a:tcPr/>
                </a:tc>
                <a:tc>
                  <a:txBody>
                    <a:bodyPr/>
                    <a:lstStyle/>
                    <a:p>
                      <a:r>
                        <a:rPr lang="en-US" dirty="0" smtClean="0"/>
                        <a:t>Joint awareness raising campaign on spiny</a:t>
                      </a:r>
                      <a:r>
                        <a:rPr lang="en-US" baseline="0" dirty="0" smtClean="0"/>
                        <a:t> </a:t>
                      </a:r>
                      <a:r>
                        <a:rPr lang="en-US" dirty="0" smtClean="0"/>
                        <a:t>lobster measures </a:t>
                      </a:r>
                      <a:endParaRPr lang="en-US" dirty="0"/>
                    </a:p>
                  </a:txBody>
                  <a:tcPr/>
                </a:tc>
              </a:tr>
              <a:tr h="640597">
                <a:tc>
                  <a:txBody>
                    <a:bodyPr/>
                    <a:lstStyle/>
                    <a:p>
                      <a:r>
                        <a:rPr lang="en-US" b="1" dirty="0" smtClean="0"/>
                        <a:t>IUU</a:t>
                      </a:r>
                      <a:endParaRPr lang="en-US" b="1" dirty="0"/>
                    </a:p>
                  </a:txBody>
                  <a:tcPr/>
                </a:tc>
                <a:tc>
                  <a:txBody>
                    <a:bodyPr/>
                    <a:lstStyle/>
                    <a:p>
                      <a:endParaRPr lang="en-US"/>
                    </a:p>
                  </a:txBody>
                  <a:tcPr/>
                </a:tc>
                <a:tc>
                  <a:txBody>
                    <a:bodyPr/>
                    <a:lstStyle/>
                    <a:p>
                      <a:r>
                        <a:rPr lang="en-US" dirty="0" smtClean="0"/>
                        <a:t>1st meeting of the IUU Working Group</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itle 1"/>
          <p:cNvSpPr>
            <a:spLocks noGrp="1"/>
          </p:cNvSpPr>
          <p:nvPr>
            <p:ph type="title"/>
          </p:nvPr>
        </p:nvSpPr>
        <p:spPr>
          <a:xfrm>
            <a:off x="838200" y="365125"/>
            <a:ext cx="10515600" cy="878459"/>
          </a:xfrm>
          <a:solidFill>
            <a:schemeClr val="accent1">
              <a:lumMod val="75000"/>
            </a:schemeClr>
          </a:solidFill>
        </p:spPr>
        <p:txBody>
          <a:bodyPr>
            <a:normAutofit/>
          </a:bodyPr>
          <a:lstStyle/>
          <a:p>
            <a:pPr algn="ctr"/>
            <a:r>
              <a:rPr lang="en-GB" b="1" dirty="0" smtClean="0">
                <a:solidFill>
                  <a:srgbClr val="FFFF00"/>
                </a:solidFill>
              </a:rPr>
              <a:t>Elements of Work Plan of Interim Arrangement</a:t>
            </a:r>
            <a:endParaRPr lang="en-GB" b="1" dirty="0">
              <a:solidFill>
                <a:srgbClr val="FFFF00"/>
              </a:solidFill>
            </a:endParaRPr>
          </a:p>
        </p:txBody>
      </p:sp>
    </p:spTree>
    <p:extLst>
      <p:ext uri="{BB962C8B-B14F-4D97-AF65-F5344CB8AC3E}">
        <p14:creationId xmlns:p14="http://schemas.microsoft.com/office/powerpoint/2010/main" val="194265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832" y="841249"/>
            <a:ext cx="9460776" cy="575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46760" y="493776"/>
            <a:ext cx="10515600" cy="987553"/>
          </a:xfrm>
          <a:prstGeom prst="rect">
            <a:avLst/>
          </a:prstGeom>
          <a:solidFill>
            <a:schemeClr val="accent1">
              <a:lumMod val="75000"/>
            </a:schemeClr>
          </a:solidFill>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 </a:t>
            </a:r>
            <a:r>
              <a:rPr lang="en-GB" b="1" dirty="0" smtClean="0">
                <a:solidFill>
                  <a:srgbClr val="FFFF00"/>
                </a:solidFill>
              </a:rPr>
              <a:t>Interim Coordination Arrangement for </a:t>
            </a:r>
          </a:p>
          <a:p>
            <a:pPr algn="ctr"/>
            <a:r>
              <a:rPr lang="en-GB" b="1" dirty="0" smtClean="0">
                <a:solidFill>
                  <a:srgbClr val="FFFF00"/>
                </a:solidFill>
              </a:rPr>
              <a:t>Sustainable Fisheries</a:t>
            </a:r>
            <a:endParaRPr lang="en-GB" b="1" dirty="0">
              <a:solidFill>
                <a:srgbClr val="FFFF00"/>
              </a:solidFill>
            </a:endParaRPr>
          </a:p>
        </p:txBody>
      </p:sp>
    </p:spTree>
    <p:extLst>
      <p:ext uri="{BB962C8B-B14F-4D97-AF65-F5344CB8AC3E}">
        <p14:creationId xmlns:p14="http://schemas.microsoft.com/office/powerpoint/2010/main" val="54286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35843" name="12 CuadroTexto"/>
          <p:cNvSpPr txBox="1">
            <a:spLocks noChangeArrowheads="1"/>
          </p:cNvSpPr>
          <p:nvPr/>
        </p:nvSpPr>
        <p:spPr bwMode="auto">
          <a:xfrm>
            <a:off x="1969435" y="-15875"/>
            <a:ext cx="8086444" cy="6617196"/>
          </a:xfrm>
          <a:prstGeom prst="rect">
            <a:avLst/>
          </a:prstGeom>
          <a:noFill/>
          <a:ln w="9525">
            <a:noFill/>
            <a:miter lim="800000"/>
            <a:headEnd/>
            <a:tailEnd/>
          </a:ln>
        </p:spPr>
        <p:txBody>
          <a:bodyPr wrap="none">
            <a:spAutoFit/>
          </a:bodyPr>
          <a:lstStyle/>
          <a:p>
            <a:pPr algn="ct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r>
              <a:rPr lang="es-CO" sz="5400" b="1" dirty="0" err="1">
                <a:solidFill>
                  <a:schemeClr val="bg1"/>
                </a:solidFill>
              </a:rPr>
              <a:t>Thank</a:t>
            </a:r>
            <a:r>
              <a:rPr lang="es-CO" sz="5400" b="1" dirty="0">
                <a:solidFill>
                  <a:schemeClr val="bg1"/>
                </a:solidFill>
              </a:rPr>
              <a:t> </a:t>
            </a:r>
            <a:r>
              <a:rPr lang="es-CO" sz="5400" b="1" dirty="0" err="1">
                <a:solidFill>
                  <a:schemeClr val="bg1"/>
                </a:solidFill>
              </a:rPr>
              <a:t>you</a:t>
            </a: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endParaRPr lang="es-CO" sz="4400" b="1" dirty="0" smtClean="0">
              <a:solidFill>
                <a:schemeClr val="bg1"/>
              </a:solidFill>
            </a:endParaRPr>
          </a:p>
          <a:p>
            <a:pPr algn="ctr"/>
            <a:r>
              <a:rPr lang="en-US" sz="4400" u="sng" dirty="0">
                <a:hlinkClick r:id="rId3"/>
              </a:rPr>
              <a:t>http://clmeproject.wordpress.com</a:t>
            </a:r>
            <a:endParaRPr lang="es-CO" sz="4400" b="1">
              <a:solidFill>
                <a:schemeClr val="bg1"/>
              </a:solidFill>
            </a:endParaRPr>
          </a:p>
          <a:p>
            <a:pPr algn="ctr"/>
            <a:endParaRPr lang="es-CO" sz="4400" b="1" dirty="0">
              <a:solidFill>
                <a:schemeClr val="bg1"/>
              </a:solidFill>
            </a:endParaRPr>
          </a:p>
          <a:p>
            <a:pPr algn="ctr"/>
            <a:r>
              <a:rPr lang="es-CO" b="1" dirty="0">
                <a:solidFill>
                  <a:schemeClr val="bg1"/>
                </a:solidFill>
              </a:rPr>
              <a:t>CLME Project </a:t>
            </a:r>
            <a:r>
              <a:rPr lang="es-CO" b="1" dirty="0" err="1">
                <a:solidFill>
                  <a:schemeClr val="bg1"/>
                </a:solidFill>
              </a:rPr>
              <a:t>Coordination</a:t>
            </a:r>
            <a:r>
              <a:rPr lang="es-CO" b="1" dirty="0">
                <a:solidFill>
                  <a:schemeClr val="bg1"/>
                </a:solidFill>
              </a:rPr>
              <a:t> </a:t>
            </a:r>
            <a:r>
              <a:rPr lang="es-CO" b="1" dirty="0" err="1">
                <a:solidFill>
                  <a:schemeClr val="bg1"/>
                </a:solidFill>
              </a:rPr>
              <a:t>Unit</a:t>
            </a:r>
            <a:endParaRPr lang="es-CO" b="1" dirty="0">
              <a:solidFill>
                <a:schemeClr val="bg1"/>
              </a:solidFill>
            </a:endParaRPr>
          </a:p>
          <a:p>
            <a:pPr algn="ctr"/>
            <a:r>
              <a:rPr lang="es-CO" dirty="0">
                <a:solidFill>
                  <a:schemeClr val="bg1"/>
                </a:solidFill>
              </a:rPr>
              <a:t>Cartagena, Colombia</a:t>
            </a:r>
          </a:p>
          <a:p>
            <a:pPr algn="ctr"/>
            <a:r>
              <a:rPr lang="es-CO" dirty="0">
                <a:solidFill>
                  <a:schemeClr val="bg1"/>
                </a:solidFill>
              </a:rPr>
              <a:t>(57) (5) 664 </a:t>
            </a:r>
            <a:r>
              <a:rPr lang="es-CO" dirty="0" smtClean="0">
                <a:solidFill>
                  <a:schemeClr val="bg1"/>
                </a:solidFill>
              </a:rPr>
              <a:t>88 82</a:t>
            </a:r>
            <a:endParaRPr lang="es-CO" dirty="0">
              <a:solidFill>
                <a:schemeClr val="bg1"/>
              </a:solidFill>
            </a:endParaRPr>
          </a:p>
          <a:p>
            <a:pPr algn="ctr"/>
            <a:r>
              <a:rPr lang="es-CO" sz="1600" dirty="0">
                <a:solidFill>
                  <a:schemeClr val="bg1"/>
                </a:solidFill>
              </a:rPr>
              <a:t>info@clmeproject.org</a:t>
            </a:r>
          </a:p>
        </p:txBody>
      </p:sp>
    </p:spTree>
    <p:extLst>
      <p:ext uri="{BB962C8B-B14F-4D97-AF65-F5344CB8AC3E}">
        <p14:creationId xmlns:p14="http://schemas.microsoft.com/office/powerpoint/2010/main" val="30458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2424114" y="1268414"/>
            <a:ext cx="7272337" cy="51133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 name="3 Elipse"/>
          <p:cNvSpPr/>
          <p:nvPr/>
        </p:nvSpPr>
        <p:spPr>
          <a:xfrm>
            <a:off x="6600826" y="4005263"/>
            <a:ext cx="2663825" cy="10795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000" b="1" dirty="0">
                <a:solidFill>
                  <a:srgbClr val="FFFF00"/>
                </a:solidFill>
              </a:rPr>
              <a:t>HABITAT DEGRADATION</a:t>
            </a:r>
          </a:p>
        </p:txBody>
      </p:sp>
      <p:sp>
        <p:nvSpPr>
          <p:cNvPr id="5" name="4 Elipse"/>
          <p:cNvSpPr/>
          <p:nvPr/>
        </p:nvSpPr>
        <p:spPr>
          <a:xfrm>
            <a:off x="4511675" y="2133600"/>
            <a:ext cx="2808288" cy="10795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000" b="1" dirty="0">
                <a:solidFill>
                  <a:srgbClr val="FFFF00"/>
                </a:solidFill>
              </a:rPr>
              <a:t>UNSUSTAINABLE FISHERIES</a:t>
            </a:r>
          </a:p>
        </p:txBody>
      </p:sp>
      <p:sp>
        <p:nvSpPr>
          <p:cNvPr id="6" name="5 Elipse"/>
          <p:cNvSpPr/>
          <p:nvPr/>
        </p:nvSpPr>
        <p:spPr>
          <a:xfrm>
            <a:off x="2927351" y="3860800"/>
            <a:ext cx="2663825" cy="1081088"/>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000" b="1" dirty="0">
                <a:solidFill>
                  <a:srgbClr val="FFFF00"/>
                </a:solidFill>
              </a:rPr>
              <a:t>POLLUTION</a:t>
            </a:r>
          </a:p>
        </p:txBody>
      </p:sp>
      <p:sp>
        <p:nvSpPr>
          <p:cNvPr id="7" name="6 Flecha arriba y abajo"/>
          <p:cNvSpPr/>
          <p:nvPr/>
        </p:nvSpPr>
        <p:spPr>
          <a:xfrm rot="2200057">
            <a:off x="4864101" y="3284538"/>
            <a:ext cx="360363" cy="576262"/>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8" name="7 Flecha arriba y abajo"/>
          <p:cNvSpPr/>
          <p:nvPr/>
        </p:nvSpPr>
        <p:spPr>
          <a:xfrm rot="19506095">
            <a:off x="6804026" y="3408363"/>
            <a:ext cx="360363" cy="576262"/>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9" name="8 Flecha arriba y abajo"/>
          <p:cNvSpPr/>
          <p:nvPr/>
        </p:nvSpPr>
        <p:spPr>
          <a:xfrm rot="5683821">
            <a:off x="6003132" y="4136232"/>
            <a:ext cx="358775" cy="576262"/>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8201" name="10 CuadroTexto"/>
          <p:cNvSpPr txBox="1">
            <a:spLocks noChangeArrowheads="1"/>
          </p:cNvSpPr>
          <p:nvPr/>
        </p:nvSpPr>
        <p:spPr bwMode="auto">
          <a:xfrm>
            <a:off x="2279651" y="2565401"/>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solidFill>
                  <a:schemeClr val="bg1"/>
                </a:solidFill>
              </a:rPr>
              <a:t>CLIMATE </a:t>
            </a:r>
          </a:p>
          <a:p>
            <a:pPr algn="ctr" eaLnBrk="1" hangingPunct="1"/>
            <a:r>
              <a:rPr lang="es-CO">
                <a:solidFill>
                  <a:schemeClr val="bg1"/>
                </a:solidFill>
              </a:rPr>
              <a:t>CHANGE</a:t>
            </a:r>
          </a:p>
        </p:txBody>
      </p:sp>
      <p:sp>
        <p:nvSpPr>
          <p:cNvPr id="8202" name="11 CuadroTexto"/>
          <p:cNvSpPr txBox="1">
            <a:spLocks noChangeArrowheads="1"/>
          </p:cNvSpPr>
          <p:nvPr/>
        </p:nvSpPr>
        <p:spPr bwMode="auto">
          <a:xfrm>
            <a:off x="7535864" y="2998788"/>
            <a:ext cx="223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solidFill>
                  <a:schemeClr val="bg1"/>
                </a:solidFill>
              </a:rPr>
              <a:t>SOCIETAL</a:t>
            </a:r>
          </a:p>
          <a:p>
            <a:pPr algn="ctr" eaLnBrk="1" hangingPunct="1"/>
            <a:r>
              <a:rPr lang="es-CO">
                <a:solidFill>
                  <a:schemeClr val="bg1"/>
                </a:solidFill>
              </a:rPr>
              <a:t>CHANGE</a:t>
            </a:r>
          </a:p>
        </p:txBody>
      </p:sp>
      <p:sp>
        <p:nvSpPr>
          <p:cNvPr id="8203" name="12 CuadroTexto"/>
          <p:cNvSpPr txBox="1">
            <a:spLocks noChangeArrowheads="1"/>
          </p:cNvSpPr>
          <p:nvPr/>
        </p:nvSpPr>
        <p:spPr bwMode="auto">
          <a:xfrm>
            <a:off x="1919289" y="184151"/>
            <a:ext cx="835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sz="2400" b="1"/>
              <a:t>CLME TRANSBOUNDARY DIAGNOSTIC ANALYSES:</a:t>
            </a:r>
          </a:p>
          <a:p>
            <a:pPr algn="ctr" eaLnBrk="1" hangingPunct="1"/>
            <a:r>
              <a:rPr lang="es-CO" sz="2400" b="1">
                <a:solidFill>
                  <a:srgbClr val="FF0000"/>
                </a:solidFill>
              </a:rPr>
              <a:t>3 KEY PROBLEMS throughout the CLME+</a:t>
            </a:r>
            <a:endParaRPr lang="es-CO" b="1">
              <a:solidFill>
                <a:srgbClr val="FF0000"/>
              </a:solidFill>
            </a:endParaRPr>
          </a:p>
        </p:txBody>
      </p:sp>
    </p:spTree>
    <p:extLst>
      <p:ext uri="{BB962C8B-B14F-4D97-AF65-F5344CB8AC3E}">
        <p14:creationId xmlns:p14="http://schemas.microsoft.com/office/powerpoint/2010/main" val="76803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134" y="1443135"/>
            <a:ext cx="5240469" cy="9330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702907" y="468694"/>
            <a:ext cx="10723983" cy="6571030"/>
          </a:xfrm>
          <a:prstGeom prst="rect">
            <a:avLst/>
          </a:prstGeom>
          <a:noFill/>
        </p:spPr>
        <p:txBody>
          <a:bodyPr wrap="square" rtlCol="0">
            <a:spAutoFit/>
          </a:bodyPr>
          <a:lstStyle/>
          <a:p>
            <a:r>
              <a:rPr lang="en-GB" sz="4800" b="1" dirty="0" smtClean="0"/>
              <a:t>ROOT CAUSES </a:t>
            </a:r>
            <a:r>
              <a:rPr lang="en-GB" sz="3600" dirty="0" smtClean="0"/>
              <a:t>of the 3 (+1) CLME issues</a:t>
            </a:r>
            <a:endParaRPr lang="en-GB" sz="4800" dirty="0" smtClean="0"/>
          </a:p>
          <a:p>
            <a:pPr marL="1371600" lvl="2" indent="-457200">
              <a:spcAft>
                <a:spcPts val="1800"/>
              </a:spcAft>
              <a:buFont typeface="Arial" panose="020B0604020202020204" pitchFamily="34" charset="0"/>
              <a:buChar char="•"/>
            </a:pPr>
            <a:endParaRPr lang="en-GB" sz="1400" b="1" i="1" dirty="0" smtClean="0"/>
          </a:p>
          <a:p>
            <a:pPr marL="1371600" lvl="2" indent="-457200">
              <a:spcAft>
                <a:spcPts val="1800"/>
              </a:spcAft>
              <a:buFont typeface="Arial" panose="020B0604020202020204" pitchFamily="34" charset="0"/>
              <a:buChar char="•"/>
            </a:pPr>
            <a:r>
              <a:rPr lang="en-GB" sz="2400" b="1" i="1" dirty="0" smtClean="0"/>
              <a:t>Weaknesses in  </a:t>
            </a:r>
            <a:r>
              <a:rPr lang="en-GB" sz="3200" b="1" i="1" dirty="0" smtClean="0">
                <a:solidFill>
                  <a:srgbClr val="0070C0"/>
                </a:solidFill>
              </a:rPr>
              <a:t>GOVERNANCE</a:t>
            </a:r>
          </a:p>
          <a:p>
            <a:pPr marL="1371600" lvl="2" indent="-457200">
              <a:spcAft>
                <a:spcPts val="1800"/>
              </a:spcAft>
              <a:buFont typeface="Arial" panose="020B0604020202020204" pitchFamily="34" charset="0"/>
              <a:buChar char="•"/>
            </a:pPr>
            <a:endParaRPr lang="en-GB" sz="400" b="1" i="1" dirty="0" smtClean="0"/>
          </a:p>
          <a:p>
            <a:pPr marL="1371600" lvl="2" indent="-457200">
              <a:spcAft>
                <a:spcPts val="1800"/>
              </a:spcAft>
              <a:buFont typeface="Arial" panose="020B0604020202020204" pitchFamily="34" charset="0"/>
              <a:buChar char="•"/>
            </a:pPr>
            <a:r>
              <a:rPr lang="en-GB" sz="2400" b="1" i="1" dirty="0" smtClean="0"/>
              <a:t>limited </a:t>
            </a:r>
            <a:r>
              <a:rPr lang="en-GB" sz="2400" b="1" i="1" dirty="0" smtClean="0">
                <a:solidFill>
                  <a:srgbClr val="0070C0"/>
                </a:solidFill>
              </a:rPr>
              <a:t>HUMAN </a:t>
            </a:r>
            <a:r>
              <a:rPr lang="en-GB" sz="2400" b="1" i="1" dirty="0" smtClean="0"/>
              <a:t>&amp; </a:t>
            </a:r>
            <a:r>
              <a:rPr lang="en-GB" sz="2400" b="1" i="1" dirty="0" smtClean="0">
                <a:solidFill>
                  <a:srgbClr val="0070C0"/>
                </a:solidFill>
              </a:rPr>
              <a:t>FINANCIAL </a:t>
            </a:r>
            <a:r>
              <a:rPr lang="en-GB" sz="2400" b="1" i="1" dirty="0" smtClean="0"/>
              <a:t>resources</a:t>
            </a:r>
            <a:r>
              <a:rPr lang="en-GB" sz="2400" b="1" dirty="0"/>
              <a:t>; </a:t>
            </a:r>
            <a:endParaRPr lang="es-CO" sz="2400" dirty="0"/>
          </a:p>
          <a:p>
            <a:pPr marL="1371600" lvl="2" indent="-457200">
              <a:spcAft>
                <a:spcPts val="1800"/>
              </a:spcAft>
              <a:buFont typeface="Arial" panose="020B0604020202020204" pitchFamily="34" charset="0"/>
              <a:buChar char="•"/>
            </a:pPr>
            <a:r>
              <a:rPr lang="en-GB" sz="2400" b="1" i="1" dirty="0" smtClean="0"/>
              <a:t>inadequate (ACCESS </a:t>
            </a:r>
            <a:r>
              <a:rPr lang="en-GB" sz="2400" b="1" i="1" dirty="0"/>
              <a:t>to) </a:t>
            </a:r>
            <a:r>
              <a:rPr lang="en-GB" sz="2400" b="1" i="1" dirty="0" smtClean="0">
                <a:solidFill>
                  <a:srgbClr val="0070C0"/>
                </a:solidFill>
              </a:rPr>
              <a:t>DATA </a:t>
            </a:r>
            <a:r>
              <a:rPr lang="en-GB" sz="2400" b="1" i="1" dirty="0" smtClean="0"/>
              <a:t>and </a:t>
            </a:r>
            <a:r>
              <a:rPr lang="en-GB" sz="2400" b="1" i="1" dirty="0" smtClean="0">
                <a:solidFill>
                  <a:srgbClr val="0070C0"/>
                </a:solidFill>
              </a:rPr>
              <a:t>INFORMATION</a:t>
            </a:r>
            <a:r>
              <a:rPr lang="en-GB" sz="2400" b="1" i="1" dirty="0" smtClean="0"/>
              <a:t>/KNOWLEDGE</a:t>
            </a:r>
            <a:endParaRPr lang="es-CO" sz="2400" dirty="0"/>
          </a:p>
          <a:p>
            <a:pPr marL="1371600" lvl="2" indent="-457200">
              <a:spcAft>
                <a:spcPts val="1800"/>
              </a:spcAft>
              <a:buFont typeface="Arial" panose="020B0604020202020204" pitchFamily="34" charset="0"/>
              <a:buChar char="•"/>
            </a:pPr>
            <a:r>
              <a:rPr lang="en-GB" sz="2400" b="1" i="1" dirty="0"/>
              <a:t>inadequate public </a:t>
            </a:r>
            <a:r>
              <a:rPr lang="en-GB" sz="2400" b="1" i="1" dirty="0" smtClean="0">
                <a:solidFill>
                  <a:srgbClr val="0070C0"/>
                </a:solidFill>
              </a:rPr>
              <a:t>AWARENESS </a:t>
            </a:r>
            <a:r>
              <a:rPr lang="en-GB" sz="2400" b="1" i="1" dirty="0" smtClean="0"/>
              <a:t>and </a:t>
            </a:r>
            <a:r>
              <a:rPr lang="en-GB" sz="2400" b="1" i="1" dirty="0" smtClean="0">
                <a:solidFill>
                  <a:srgbClr val="0070C0"/>
                </a:solidFill>
              </a:rPr>
              <a:t>INVOLVEMENT</a:t>
            </a:r>
            <a:endParaRPr lang="es-CO" sz="2400" dirty="0">
              <a:solidFill>
                <a:srgbClr val="0070C0"/>
              </a:solidFill>
            </a:endParaRPr>
          </a:p>
          <a:p>
            <a:pPr marL="1371600" lvl="2" indent="-457200">
              <a:spcAft>
                <a:spcPts val="1800"/>
              </a:spcAft>
              <a:buFont typeface="Arial" panose="020B0604020202020204" pitchFamily="34" charset="0"/>
              <a:buChar char="•"/>
            </a:pPr>
            <a:r>
              <a:rPr lang="en-GB" sz="2400" b="1" i="1" dirty="0"/>
              <a:t>inadequate consideration of the </a:t>
            </a:r>
            <a:r>
              <a:rPr lang="en-GB" sz="2400" b="1" i="1" dirty="0" smtClean="0">
                <a:solidFill>
                  <a:srgbClr val="0070C0"/>
                </a:solidFill>
              </a:rPr>
              <a:t>VALUE </a:t>
            </a:r>
            <a:r>
              <a:rPr lang="en-GB" sz="2400" b="1" i="1" dirty="0" smtClean="0"/>
              <a:t>of </a:t>
            </a:r>
            <a:r>
              <a:rPr lang="en-GB" sz="2400" b="1" i="1" dirty="0" smtClean="0">
                <a:solidFill>
                  <a:srgbClr val="0070C0"/>
                </a:solidFill>
              </a:rPr>
              <a:t>ECOSYSTEM </a:t>
            </a:r>
            <a:r>
              <a:rPr lang="en-GB" sz="2400" b="1" i="1" dirty="0" smtClean="0"/>
              <a:t>goods &amp; services</a:t>
            </a:r>
            <a:endParaRPr lang="es-CO" sz="2400" dirty="0"/>
          </a:p>
          <a:p>
            <a:pPr marL="1371600" lvl="2" indent="-457200">
              <a:spcAft>
                <a:spcPts val="1800"/>
              </a:spcAft>
              <a:buFont typeface="Arial" panose="020B0604020202020204" pitchFamily="34" charset="0"/>
              <a:buChar char="•"/>
            </a:pPr>
            <a:r>
              <a:rPr lang="en-GB" sz="2400" b="1" i="1" dirty="0" smtClean="0">
                <a:solidFill>
                  <a:srgbClr val="0070C0"/>
                </a:solidFill>
              </a:rPr>
              <a:t>POPULATION GROWTH</a:t>
            </a:r>
            <a:r>
              <a:rPr lang="en-GB" sz="2400" b="1" i="1" dirty="0" smtClean="0"/>
              <a:t> and </a:t>
            </a:r>
            <a:r>
              <a:rPr lang="en-GB" sz="2400" b="1" i="1" dirty="0" smtClean="0">
                <a:solidFill>
                  <a:srgbClr val="0070C0"/>
                </a:solidFill>
              </a:rPr>
              <a:t>CULTURAL</a:t>
            </a:r>
            <a:r>
              <a:rPr lang="en-GB" sz="2400" b="1" i="1" dirty="0" smtClean="0"/>
              <a:t> </a:t>
            </a:r>
            <a:r>
              <a:rPr lang="en-GB" sz="2400" b="1" i="1" dirty="0"/>
              <a:t>pressures</a:t>
            </a:r>
            <a:r>
              <a:rPr lang="en-GB" sz="2400" b="1" dirty="0"/>
              <a:t>; </a:t>
            </a:r>
            <a:endParaRPr lang="es-CO" sz="2400" dirty="0"/>
          </a:p>
          <a:p>
            <a:pPr marL="1371600" lvl="2" indent="-457200">
              <a:spcAft>
                <a:spcPts val="1800"/>
              </a:spcAft>
              <a:buFont typeface="Arial" panose="020B0604020202020204" pitchFamily="34" charset="0"/>
              <a:buChar char="•"/>
            </a:pPr>
            <a:r>
              <a:rPr lang="en-GB" sz="2400" b="1" i="1" dirty="0"/>
              <a:t>trade and </a:t>
            </a:r>
            <a:r>
              <a:rPr lang="en-GB" sz="2400" b="1" i="1" dirty="0" smtClean="0">
                <a:solidFill>
                  <a:srgbClr val="0070C0"/>
                </a:solidFill>
              </a:rPr>
              <a:t>EXTERNAL DEPENDENCY</a:t>
            </a:r>
            <a:endParaRPr lang="en-GB" sz="4800" b="1" dirty="0" smtClean="0">
              <a:solidFill>
                <a:srgbClr val="0070C0"/>
              </a:solidFill>
            </a:endParaRPr>
          </a:p>
          <a:p>
            <a:endParaRPr lang="es-CO" sz="3200" b="1" dirty="0"/>
          </a:p>
        </p:txBody>
      </p:sp>
    </p:spTree>
    <p:extLst>
      <p:ext uri="{BB962C8B-B14F-4D97-AF65-F5344CB8AC3E}">
        <p14:creationId xmlns:p14="http://schemas.microsoft.com/office/powerpoint/2010/main" val="1140251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a:solidFill>
            <a:schemeClr val="accent1">
              <a:lumMod val="75000"/>
            </a:schemeClr>
          </a:solidFill>
        </p:spPr>
        <p:txBody>
          <a:bodyPr>
            <a:normAutofit fontScale="90000"/>
          </a:bodyPr>
          <a:lstStyle/>
          <a:p>
            <a:pPr algn="ctr"/>
            <a:r>
              <a:rPr lang="en-GB" dirty="0"/>
              <a:t> </a:t>
            </a:r>
            <a:r>
              <a:rPr lang="en-GB" b="1" dirty="0" smtClean="0">
                <a:solidFill>
                  <a:srgbClr val="FFFF00"/>
                </a:solidFill>
              </a:rPr>
              <a:t>10- year endorsed CLME+ SAP</a:t>
            </a:r>
            <a:endParaRPr lang="en-GB" b="1" dirty="0">
              <a:solidFill>
                <a:srgbClr val="FFFF00"/>
              </a:solidFill>
            </a:endParaRPr>
          </a:p>
        </p:txBody>
      </p:sp>
      <p:pic>
        <p:nvPicPr>
          <p:cNvPr id="4" name="Content Placeholder 3"/>
          <p:cNvPicPr>
            <a:picLocks noGrp="1" noChangeAspect="1"/>
          </p:cNvPicPr>
          <p:nvPr>
            <p:ph idx="1"/>
          </p:nvPr>
        </p:nvPicPr>
        <p:blipFill>
          <a:blip r:embed="rId3"/>
          <a:stretch>
            <a:fillRect/>
          </a:stretch>
        </p:blipFill>
        <p:spPr>
          <a:xfrm>
            <a:off x="682658" y="1463039"/>
            <a:ext cx="10826683" cy="3127249"/>
          </a:xfrm>
          <a:prstGeom prst="rect">
            <a:avLst/>
          </a:prstGeom>
        </p:spPr>
      </p:pic>
    </p:spTree>
    <p:extLst>
      <p:ext uri="{BB962C8B-B14F-4D97-AF65-F5344CB8AC3E}">
        <p14:creationId xmlns:p14="http://schemas.microsoft.com/office/powerpoint/2010/main" val="2432622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3556" name="19 CuadroTexto"/>
          <p:cNvSpPr txBox="1">
            <a:spLocks noChangeArrowheads="1"/>
          </p:cNvSpPr>
          <p:nvPr/>
        </p:nvSpPr>
        <p:spPr bwMode="auto">
          <a:xfrm>
            <a:off x="5232400" y="-33338"/>
            <a:ext cx="5435600" cy="17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a:p>
            <a:pPr algn="ctr" eaLnBrk="1" hangingPunct="1"/>
            <a:endParaRPr lang="es-CO" altLang="es-CO" sz="2000" dirty="0">
              <a:solidFill>
                <a:srgbClr val="FFFF00"/>
              </a:solidFill>
              <a:latin typeface="Calibri" panose="020F0502020204030204" pitchFamily="34" charset="0"/>
            </a:endParaRPr>
          </a:p>
        </p:txBody>
      </p:sp>
      <p:pic>
        <p:nvPicPr>
          <p:cNvPr id="23557" name="7 Imagen" desc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59" y="1458912"/>
            <a:ext cx="765016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8 CuadroTexto"/>
          <p:cNvSpPr txBox="1">
            <a:spLocks noChangeArrowheads="1"/>
          </p:cNvSpPr>
          <p:nvPr/>
        </p:nvSpPr>
        <p:spPr bwMode="auto">
          <a:xfrm>
            <a:off x="4597400" y="1739846"/>
            <a:ext cx="299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b="1" dirty="0">
                <a:solidFill>
                  <a:prstClr val="black"/>
                </a:solidFill>
              </a:rPr>
              <a:t>OSPESCA </a:t>
            </a:r>
            <a:r>
              <a:rPr lang="es-CO" altLang="es-CO" b="1" dirty="0" err="1">
                <a:solidFill>
                  <a:prstClr val="black"/>
                </a:solidFill>
              </a:rPr>
              <a:t>member</a:t>
            </a:r>
            <a:r>
              <a:rPr lang="es-CO" altLang="es-CO" b="1" dirty="0">
                <a:solidFill>
                  <a:prstClr val="black"/>
                </a:solidFill>
              </a:rPr>
              <a:t> </a:t>
            </a:r>
            <a:r>
              <a:rPr lang="es-CO" altLang="es-CO" b="1" dirty="0" err="1">
                <a:solidFill>
                  <a:prstClr val="black"/>
                </a:solidFill>
              </a:rPr>
              <a:t>states</a:t>
            </a:r>
            <a:endParaRPr lang="es-CO" altLang="es-CO" b="1" dirty="0">
              <a:solidFill>
                <a:prstClr val="black"/>
              </a:solidFill>
            </a:endParaRPr>
          </a:p>
        </p:txBody>
      </p:sp>
      <p:pic>
        <p:nvPicPr>
          <p:cNvPr id="8" name="Picture 7"/>
          <p:cNvPicPr>
            <a:picLocks noChangeAspect="1"/>
          </p:cNvPicPr>
          <p:nvPr/>
        </p:nvPicPr>
        <p:blipFill>
          <a:blip r:embed="rId4"/>
          <a:stretch>
            <a:fillRect/>
          </a:stretch>
        </p:blipFill>
        <p:spPr>
          <a:xfrm>
            <a:off x="8491262" y="1665083"/>
            <a:ext cx="2569236" cy="2374104"/>
          </a:xfrm>
          <a:prstGeom prst="rect">
            <a:avLst/>
          </a:prstGeom>
        </p:spPr>
      </p:pic>
      <p:sp>
        <p:nvSpPr>
          <p:cNvPr id="9" name="TextBox 8"/>
          <p:cNvSpPr txBox="1"/>
          <p:nvPr/>
        </p:nvSpPr>
        <p:spPr>
          <a:xfrm>
            <a:off x="8491262" y="4158456"/>
            <a:ext cx="2842727" cy="2585323"/>
          </a:xfrm>
          <a:prstGeom prst="rect">
            <a:avLst/>
          </a:prstGeom>
          <a:noFill/>
        </p:spPr>
        <p:txBody>
          <a:bodyPr wrap="square" rtlCol="0">
            <a:spAutoFit/>
          </a:bodyPr>
          <a:lstStyle/>
          <a:p>
            <a:r>
              <a:rPr lang="en-US" b="1" dirty="0" smtClean="0">
                <a:solidFill>
                  <a:prstClr val="black"/>
                </a:solidFill>
              </a:rPr>
              <a:t>DAI </a:t>
            </a:r>
            <a:r>
              <a:rPr lang="en-US" dirty="0" smtClean="0">
                <a:solidFill>
                  <a:prstClr val="black"/>
                </a:solidFill>
              </a:rPr>
              <a:t>= Data &amp; Information</a:t>
            </a:r>
          </a:p>
          <a:p>
            <a:endParaRPr lang="en-US" dirty="0">
              <a:solidFill>
                <a:prstClr val="black"/>
              </a:solidFill>
            </a:endParaRPr>
          </a:p>
          <a:p>
            <a:r>
              <a:rPr lang="en-US" b="1" dirty="0" smtClean="0">
                <a:solidFill>
                  <a:prstClr val="black"/>
                </a:solidFill>
              </a:rPr>
              <a:t>AAA </a:t>
            </a:r>
            <a:r>
              <a:rPr lang="en-US" dirty="0" smtClean="0">
                <a:solidFill>
                  <a:prstClr val="black"/>
                </a:solidFill>
              </a:rPr>
              <a:t>= Analysis &amp; Advice</a:t>
            </a:r>
          </a:p>
          <a:p>
            <a:endParaRPr lang="en-US" dirty="0">
              <a:solidFill>
                <a:prstClr val="black"/>
              </a:solidFill>
            </a:endParaRPr>
          </a:p>
          <a:p>
            <a:r>
              <a:rPr lang="en-US" b="1" dirty="0" smtClean="0">
                <a:solidFill>
                  <a:prstClr val="black"/>
                </a:solidFill>
              </a:rPr>
              <a:t>DM </a:t>
            </a:r>
            <a:r>
              <a:rPr lang="en-US" dirty="0" smtClean="0">
                <a:solidFill>
                  <a:prstClr val="black"/>
                </a:solidFill>
              </a:rPr>
              <a:t>= Decision-making</a:t>
            </a:r>
          </a:p>
          <a:p>
            <a:endParaRPr lang="en-US" dirty="0">
              <a:solidFill>
                <a:prstClr val="black"/>
              </a:solidFill>
            </a:endParaRPr>
          </a:p>
          <a:p>
            <a:r>
              <a:rPr lang="en-US" b="1" dirty="0" smtClean="0">
                <a:solidFill>
                  <a:prstClr val="black"/>
                </a:solidFill>
              </a:rPr>
              <a:t>IMP </a:t>
            </a:r>
            <a:r>
              <a:rPr lang="en-US" dirty="0" smtClean="0">
                <a:solidFill>
                  <a:prstClr val="black"/>
                </a:solidFill>
              </a:rPr>
              <a:t>= Implementation</a:t>
            </a:r>
          </a:p>
          <a:p>
            <a:endParaRPr lang="en-US" dirty="0">
              <a:solidFill>
                <a:prstClr val="black"/>
              </a:solidFill>
            </a:endParaRPr>
          </a:p>
          <a:p>
            <a:r>
              <a:rPr lang="en-US" b="1" dirty="0" smtClean="0">
                <a:solidFill>
                  <a:prstClr val="black"/>
                </a:solidFill>
              </a:rPr>
              <a:t>RAE </a:t>
            </a:r>
            <a:r>
              <a:rPr lang="en-US" dirty="0" smtClean="0">
                <a:solidFill>
                  <a:prstClr val="black"/>
                </a:solidFill>
              </a:rPr>
              <a:t>= Review &amp; Evaluation</a:t>
            </a:r>
            <a:endParaRPr lang="es-CO" dirty="0">
              <a:solidFill>
                <a:prstClr val="black"/>
              </a:solidFill>
            </a:endParaRPr>
          </a:p>
        </p:txBody>
      </p:sp>
      <p:pic>
        <p:nvPicPr>
          <p:cNvPr id="10" name="Picture 9"/>
          <p:cNvPicPr>
            <a:picLocks noChangeAspect="1"/>
          </p:cNvPicPr>
          <p:nvPr/>
        </p:nvPicPr>
        <p:blipFill>
          <a:blip r:embed="rId5"/>
          <a:stretch>
            <a:fillRect/>
          </a:stretch>
        </p:blipFill>
        <p:spPr>
          <a:xfrm>
            <a:off x="1524001" y="13467"/>
            <a:ext cx="3834384" cy="1399409"/>
          </a:xfrm>
          <a:prstGeom prst="rect">
            <a:avLst/>
          </a:prstGeom>
        </p:spPr>
      </p:pic>
    </p:spTree>
    <p:extLst>
      <p:ext uri="{BB962C8B-B14F-4D97-AF65-F5344CB8AC3E}">
        <p14:creationId xmlns:p14="http://schemas.microsoft.com/office/powerpoint/2010/main" val="330371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9 Imagen" descr="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64" y="1457325"/>
            <a:ext cx="76501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4581" name="19 CuadroTexto"/>
          <p:cNvSpPr txBox="1">
            <a:spLocks noChangeArrowheads="1"/>
          </p:cNvSpPr>
          <p:nvPr/>
        </p:nvSpPr>
        <p:spPr bwMode="auto">
          <a:xfrm>
            <a:off x="5232400" y="-33338"/>
            <a:ext cx="543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300" b="1" dirty="0">
              <a:solidFill>
                <a:prstClr val="white"/>
              </a:solidFill>
              <a:latin typeface="Calibri" panose="020F0502020204030204" pitchFamily="34" charset="0"/>
            </a:endParaRPr>
          </a:p>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p:txBody>
      </p:sp>
      <p:sp>
        <p:nvSpPr>
          <p:cNvPr id="24582" name="8 CuadroTexto"/>
          <p:cNvSpPr txBox="1">
            <a:spLocks noChangeArrowheads="1"/>
          </p:cNvSpPr>
          <p:nvPr/>
        </p:nvSpPr>
        <p:spPr bwMode="auto">
          <a:xfrm>
            <a:off x="5050307" y="1742882"/>
            <a:ext cx="254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b="1" dirty="0">
                <a:solidFill>
                  <a:prstClr val="black"/>
                </a:solidFill>
              </a:rPr>
              <a:t>CRFM </a:t>
            </a:r>
            <a:r>
              <a:rPr lang="es-CO" altLang="es-CO" b="1" dirty="0" err="1">
                <a:solidFill>
                  <a:prstClr val="black"/>
                </a:solidFill>
              </a:rPr>
              <a:t>member</a:t>
            </a:r>
            <a:r>
              <a:rPr lang="es-CO" altLang="es-CO" b="1" dirty="0">
                <a:solidFill>
                  <a:prstClr val="black"/>
                </a:solidFill>
              </a:rPr>
              <a:t> </a:t>
            </a:r>
            <a:r>
              <a:rPr lang="es-CO" altLang="es-CO" b="1" dirty="0" err="1">
                <a:solidFill>
                  <a:prstClr val="black"/>
                </a:solidFill>
              </a:rPr>
              <a:t>states</a:t>
            </a:r>
            <a:endParaRPr lang="es-CO" altLang="es-CO" b="1" dirty="0">
              <a:solidFill>
                <a:prstClr val="black"/>
              </a:solidFill>
            </a:endParaRPr>
          </a:p>
        </p:txBody>
      </p:sp>
      <p:sp>
        <p:nvSpPr>
          <p:cNvPr id="8" name="TextBox 7"/>
          <p:cNvSpPr txBox="1"/>
          <p:nvPr/>
        </p:nvSpPr>
        <p:spPr>
          <a:xfrm>
            <a:off x="8491262" y="4158456"/>
            <a:ext cx="2842727" cy="2585323"/>
          </a:xfrm>
          <a:prstGeom prst="rect">
            <a:avLst/>
          </a:prstGeom>
          <a:noFill/>
        </p:spPr>
        <p:txBody>
          <a:bodyPr wrap="square" rtlCol="0">
            <a:spAutoFit/>
          </a:bodyPr>
          <a:lstStyle/>
          <a:p>
            <a:r>
              <a:rPr lang="en-US" b="1" dirty="0" smtClean="0">
                <a:solidFill>
                  <a:prstClr val="black"/>
                </a:solidFill>
              </a:rPr>
              <a:t>DAI </a:t>
            </a:r>
            <a:r>
              <a:rPr lang="en-US" dirty="0" smtClean="0">
                <a:solidFill>
                  <a:prstClr val="black"/>
                </a:solidFill>
              </a:rPr>
              <a:t>= Data &amp; Information</a:t>
            </a:r>
          </a:p>
          <a:p>
            <a:endParaRPr lang="en-US" dirty="0">
              <a:solidFill>
                <a:prstClr val="black"/>
              </a:solidFill>
            </a:endParaRPr>
          </a:p>
          <a:p>
            <a:r>
              <a:rPr lang="en-US" b="1" dirty="0" smtClean="0">
                <a:solidFill>
                  <a:prstClr val="black"/>
                </a:solidFill>
              </a:rPr>
              <a:t>AAA </a:t>
            </a:r>
            <a:r>
              <a:rPr lang="en-US" dirty="0" smtClean="0">
                <a:solidFill>
                  <a:prstClr val="black"/>
                </a:solidFill>
              </a:rPr>
              <a:t>= Analysis &amp; Advice</a:t>
            </a:r>
          </a:p>
          <a:p>
            <a:endParaRPr lang="en-US" dirty="0">
              <a:solidFill>
                <a:prstClr val="black"/>
              </a:solidFill>
            </a:endParaRPr>
          </a:p>
          <a:p>
            <a:r>
              <a:rPr lang="en-US" b="1" dirty="0" smtClean="0">
                <a:solidFill>
                  <a:prstClr val="black"/>
                </a:solidFill>
              </a:rPr>
              <a:t>DM </a:t>
            </a:r>
            <a:r>
              <a:rPr lang="en-US" dirty="0" smtClean="0">
                <a:solidFill>
                  <a:prstClr val="black"/>
                </a:solidFill>
              </a:rPr>
              <a:t>= Decision-making</a:t>
            </a:r>
          </a:p>
          <a:p>
            <a:endParaRPr lang="en-US" dirty="0">
              <a:solidFill>
                <a:prstClr val="black"/>
              </a:solidFill>
            </a:endParaRPr>
          </a:p>
          <a:p>
            <a:r>
              <a:rPr lang="en-US" b="1" dirty="0" smtClean="0">
                <a:solidFill>
                  <a:prstClr val="black"/>
                </a:solidFill>
              </a:rPr>
              <a:t>IMP </a:t>
            </a:r>
            <a:r>
              <a:rPr lang="en-US" dirty="0" smtClean="0">
                <a:solidFill>
                  <a:prstClr val="black"/>
                </a:solidFill>
              </a:rPr>
              <a:t>= Implementation</a:t>
            </a:r>
          </a:p>
          <a:p>
            <a:endParaRPr lang="en-US" dirty="0">
              <a:solidFill>
                <a:prstClr val="black"/>
              </a:solidFill>
            </a:endParaRPr>
          </a:p>
          <a:p>
            <a:r>
              <a:rPr lang="en-US" b="1" dirty="0" smtClean="0">
                <a:solidFill>
                  <a:prstClr val="black"/>
                </a:solidFill>
              </a:rPr>
              <a:t>RAE </a:t>
            </a:r>
            <a:r>
              <a:rPr lang="en-US" dirty="0" smtClean="0">
                <a:solidFill>
                  <a:prstClr val="black"/>
                </a:solidFill>
              </a:rPr>
              <a:t>= Review &amp; Evaluation</a:t>
            </a:r>
            <a:endParaRPr lang="es-CO" dirty="0">
              <a:solidFill>
                <a:prstClr val="black"/>
              </a:solidFill>
            </a:endParaRPr>
          </a:p>
        </p:txBody>
      </p:sp>
      <p:pic>
        <p:nvPicPr>
          <p:cNvPr id="9" name="Picture 8"/>
          <p:cNvPicPr>
            <a:picLocks noChangeAspect="1"/>
          </p:cNvPicPr>
          <p:nvPr/>
        </p:nvPicPr>
        <p:blipFill>
          <a:blip r:embed="rId4"/>
          <a:stretch>
            <a:fillRect/>
          </a:stretch>
        </p:blipFill>
        <p:spPr>
          <a:xfrm>
            <a:off x="8491262" y="1534132"/>
            <a:ext cx="2711672" cy="2534816"/>
          </a:xfrm>
          <a:prstGeom prst="rect">
            <a:avLst/>
          </a:prstGeom>
        </p:spPr>
      </p:pic>
      <p:pic>
        <p:nvPicPr>
          <p:cNvPr id="10" name="Picture 9"/>
          <p:cNvPicPr>
            <a:picLocks noChangeAspect="1"/>
          </p:cNvPicPr>
          <p:nvPr/>
        </p:nvPicPr>
        <p:blipFill>
          <a:blip r:embed="rId5"/>
          <a:stretch>
            <a:fillRect/>
          </a:stretch>
        </p:blipFill>
        <p:spPr>
          <a:xfrm>
            <a:off x="1524000" y="1"/>
            <a:ext cx="3898392" cy="1412875"/>
          </a:xfrm>
          <a:prstGeom prst="rect">
            <a:avLst/>
          </a:prstGeom>
        </p:spPr>
      </p:pic>
    </p:spTree>
    <p:extLst>
      <p:ext uri="{BB962C8B-B14F-4D97-AF65-F5344CB8AC3E}">
        <p14:creationId xmlns:p14="http://schemas.microsoft.com/office/powerpoint/2010/main" val="3068252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9 Imagen" descr="f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456722"/>
            <a:ext cx="76485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7653" name="19 CuadroTexto"/>
          <p:cNvSpPr txBox="1">
            <a:spLocks noChangeArrowheads="1"/>
          </p:cNvSpPr>
          <p:nvPr/>
        </p:nvSpPr>
        <p:spPr bwMode="auto">
          <a:xfrm>
            <a:off x="5232400" y="-269875"/>
            <a:ext cx="5435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1600" b="1" dirty="0">
              <a:solidFill>
                <a:prstClr val="white"/>
              </a:solidFill>
              <a:latin typeface="Calibri" panose="020F0502020204030204" pitchFamily="34" charset="0"/>
            </a:endParaRPr>
          </a:p>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p:txBody>
      </p:sp>
      <p:sp>
        <p:nvSpPr>
          <p:cNvPr id="27654" name="8 CuadroTexto"/>
          <p:cNvSpPr txBox="1">
            <a:spLocks noChangeArrowheads="1"/>
          </p:cNvSpPr>
          <p:nvPr/>
        </p:nvSpPr>
        <p:spPr bwMode="auto">
          <a:xfrm>
            <a:off x="4420568" y="1677989"/>
            <a:ext cx="323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b="1" dirty="0">
                <a:solidFill>
                  <a:prstClr val="black"/>
                </a:solidFill>
              </a:rPr>
              <a:t>WECAFC </a:t>
            </a:r>
            <a:r>
              <a:rPr lang="es-CO" altLang="es-CO" b="1" dirty="0" err="1">
                <a:solidFill>
                  <a:prstClr val="black"/>
                </a:solidFill>
              </a:rPr>
              <a:t>geographic</a:t>
            </a:r>
            <a:r>
              <a:rPr lang="es-CO" altLang="es-CO" b="1" dirty="0">
                <a:solidFill>
                  <a:prstClr val="black"/>
                </a:solidFill>
              </a:rPr>
              <a:t> </a:t>
            </a:r>
            <a:r>
              <a:rPr lang="es-CO" altLang="es-CO" b="1" dirty="0" err="1">
                <a:solidFill>
                  <a:prstClr val="black"/>
                </a:solidFill>
              </a:rPr>
              <a:t>scope</a:t>
            </a:r>
            <a:endParaRPr lang="es-CO" altLang="es-CO" b="1" dirty="0">
              <a:solidFill>
                <a:prstClr val="black"/>
              </a:solidFill>
            </a:endParaRPr>
          </a:p>
        </p:txBody>
      </p:sp>
      <p:pic>
        <p:nvPicPr>
          <p:cNvPr id="8" name="Picture 7"/>
          <p:cNvPicPr>
            <a:picLocks noChangeAspect="1"/>
          </p:cNvPicPr>
          <p:nvPr/>
        </p:nvPicPr>
        <p:blipFill>
          <a:blip r:embed="rId4"/>
          <a:stretch>
            <a:fillRect/>
          </a:stretch>
        </p:blipFill>
        <p:spPr>
          <a:xfrm>
            <a:off x="8316475" y="1677989"/>
            <a:ext cx="2692525" cy="2479071"/>
          </a:xfrm>
          <a:prstGeom prst="rect">
            <a:avLst/>
          </a:prstGeom>
        </p:spPr>
      </p:pic>
      <p:sp>
        <p:nvSpPr>
          <p:cNvPr id="9" name="TextBox 8"/>
          <p:cNvSpPr txBox="1"/>
          <p:nvPr/>
        </p:nvSpPr>
        <p:spPr>
          <a:xfrm>
            <a:off x="8316475" y="4157060"/>
            <a:ext cx="2842727" cy="2585323"/>
          </a:xfrm>
          <a:prstGeom prst="rect">
            <a:avLst/>
          </a:prstGeom>
          <a:noFill/>
        </p:spPr>
        <p:txBody>
          <a:bodyPr wrap="square" rtlCol="0">
            <a:spAutoFit/>
          </a:bodyPr>
          <a:lstStyle/>
          <a:p>
            <a:r>
              <a:rPr lang="en-US" b="1" dirty="0" smtClean="0">
                <a:solidFill>
                  <a:prstClr val="black"/>
                </a:solidFill>
              </a:rPr>
              <a:t>DAI </a:t>
            </a:r>
            <a:r>
              <a:rPr lang="en-US" dirty="0" smtClean="0">
                <a:solidFill>
                  <a:prstClr val="black"/>
                </a:solidFill>
              </a:rPr>
              <a:t>= Data &amp; Information</a:t>
            </a:r>
          </a:p>
          <a:p>
            <a:endParaRPr lang="en-US" dirty="0">
              <a:solidFill>
                <a:prstClr val="black"/>
              </a:solidFill>
            </a:endParaRPr>
          </a:p>
          <a:p>
            <a:r>
              <a:rPr lang="en-US" b="1" dirty="0" smtClean="0">
                <a:solidFill>
                  <a:prstClr val="black"/>
                </a:solidFill>
              </a:rPr>
              <a:t>AAA </a:t>
            </a:r>
            <a:r>
              <a:rPr lang="en-US" dirty="0" smtClean="0">
                <a:solidFill>
                  <a:prstClr val="black"/>
                </a:solidFill>
              </a:rPr>
              <a:t>= Analysis &amp; Advice</a:t>
            </a:r>
          </a:p>
          <a:p>
            <a:endParaRPr lang="en-US" dirty="0">
              <a:solidFill>
                <a:prstClr val="black"/>
              </a:solidFill>
            </a:endParaRPr>
          </a:p>
          <a:p>
            <a:r>
              <a:rPr lang="en-US" b="1" dirty="0" smtClean="0">
                <a:solidFill>
                  <a:prstClr val="black"/>
                </a:solidFill>
              </a:rPr>
              <a:t>DM </a:t>
            </a:r>
            <a:r>
              <a:rPr lang="en-US" dirty="0" smtClean="0">
                <a:solidFill>
                  <a:prstClr val="black"/>
                </a:solidFill>
              </a:rPr>
              <a:t>= Decision-making</a:t>
            </a:r>
          </a:p>
          <a:p>
            <a:endParaRPr lang="en-US" dirty="0">
              <a:solidFill>
                <a:prstClr val="black"/>
              </a:solidFill>
            </a:endParaRPr>
          </a:p>
          <a:p>
            <a:r>
              <a:rPr lang="en-US" b="1" dirty="0" smtClean="0">
                <a:solidFill>
                  <a:prstClr val="black"/>
                </a:solidFill>
              </a:rPr>
              <a:t>IMP </a:t>
            </a:r>
            <a:r>
              <a:rPr lang="en-US" dirty="0" smtClean="0">
                <a:solidFill>
                  <a:prstClr val="black"/>
                </a:solidFill>
              </a:rPr>
              <a:t>= Implementation</a:t>
            </a:r>
          </a:p>
          <a:p>
            <a:endParaRPr lang="en-US" dirty="0">
              <a:solidFill>
                <a:prstClr val="black"/>
              </a:solidFill>
            </a:endParaRPr>
          </a:p>
          <a:p>
            <a:r>
              <a:rPr lang="en-US" b="1" dirty="0" smtClean="0">
                <a:solidFill>
                  <a:prstClr val="black"/>
                </a:solidFill>
              </a:rPr>
              <a:t>RAE </a:t>
            </a:r>
            <a:r>
              <a:rPr lang="en-US" dirty="0" smtClean="0">
                <a:solidFill>
                  <a:prstClr val="black"/>
                </a:solidFill>
              </a:rPr>
              <a:t>= Review &amp; Evaluation</a:t>
            </a:r>
            <a:endParaRPr lang="es-CO" dirty="0">
              <a:solidFill>
                <a:prstClr val="black"/>
              </a:solidFill>
            </a:endParaRPr>
          </a:p>
        </p:txBody>
      </p:sp>
      <p:sp>
        <p:nvSpPr>
          <p:cNvPr id="10" name="19 CuadroTexto"/>
          <p:cNvSpPr txBox="1">
            <a:spLocks noChangeArrowheads="1"/>
          </p:cNvSpPr>
          <p:nvPr/>
        </p:nvSpPr>
        <p:spPr bwMode="auto">
          <a:xfrm>
            <a:off x="5232400" y="-265112"/>
            <a:ext cx="5435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1600" b="1" dirty="0">
              <a:solidFill>
                <a:prstClr val="white"/>
              </a:solidFill>
              <a:latin typeface="Calibri" panose="020F0502020204030204" pitchFamily="34" charset="0"/>
            </a:endParaRPr>
          </a:p>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p:txBody>
      </p:sp>
      <p:pic>
        <p:nvPicPr>
          <p:cNvPr id="11" name="Picture 10"/>
          <p:cNvPicPr>
            <a:picLocks noChangeAspect="1"/>
          </p:cNvPicPr>
          <p:nvPr/>
        </p:nvPicPr>
        <p:blipFill>
          <a:blip r:embed="rId5"/>
          <a:stretch>
            <a:fillRect/>
          </a:stretch>
        </p:blipFill>
        <p:spPr>
          <a:xfrm>
            <a:off x="1524000" y="1"/>
            <a:ext cx="3624072" cy="1408112"/>
          </a:xfrm>
          <a:prstGeom prst="rect">
            <a:avLst/>
          </a:prstGeom>
        </p:spPr>
      </p:pic>
    </p:spTree>
    <p:extLst>
      <p:ext uri="{BB962C8B-B14F-4D97-AF65-F5344CB8AC3E}">
        <p14:creationId xmlns:p14="http://schemas.microsoft.com/office/powerpoint/2010/main" val="580913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80682"/>
            <a:ext cx="10515600" cy="1048871"/>
          </a:xfrm>
          <a:solidFill>
            <a:schemeClr val="accent1">
              <a:lumMod val="75000"/>
            </a:schemeClr>
          </a:solidFill>
        </p:spPr>
        <p:txBody>
          <a:bodyPr>
            <a:normAutofit fontScale="90000"/>
          </a:bodyPr>
          <a:lstStyle/>
          <a:p>
            <a:pPr algn="ctr"/>
            <a:r>
              <a:rPr lang="en-GB" dirty="0"/>
              <a:t> </a:t>
            </a:r>
            <a:r>
              <a:rPr lang="en-GB" b="1" dirty="0" smtClean="0">
                <a:solidFill>
                  <a:srgbClr val="FFFF00"/>
                </a:solidFill>
              </a:rPr>
              <a:t>Interim Coordination Arrangement for </a:t>
            </a:r>
            <a:br>
              <a:rPr lang="en-GB" b="1" dirty="0" smtClean="0">
                <a:solidFill>
                  <a:srgbClr val="FFFF00"/>
                </a:solidFill>
              </a:rPr>
            </a:br>
            <a:r>
              <a:rPr lang="en-GB" b="1" dirty="0" smtClean="0">
                <a:solidFill>
                  <a:srgbClr val="FFFF00"/>
                </a:solidFill>
              </a:rPr>
              <a:t>Sustainable Fisheries</a:t>
            </a:r>
            <a:endParaRPr lang="en-GB" b="1" dirty="0">
              <a:solidFill>
                <a:srgbClr val="FFFF00"/>
              </a:solidFill>
            </a:endParaRPr>
          </a:p>
        </p:txBody>
      </p:sp>
      <p:sp>
        <p:nvSpPr>
          <p:cNvPr id="4" name="Content Placeholder 3"/>
          <p:cNvSpPr>
            <a:spLocks noGrp="1"/>
          </p:cNvSpPr>
          <p:nvPr>
            <p:ph sz="half" idx="1"/>
          </p:nvPr>
        </p:nvSpPr>
        <p:spPr>
          <a:xfrm>
            <a:off x="838200" y="1234134"/>
            <a:ext cx="10587361" cy="2020054"/>
          </a:xfrm>
          <a:solidFill>
            <a:schemeClr val="accent1">
              <a:lumMod val="40000"/>
              <a:lumOff val="60000"/>
            </a:schemeClr>
          </a:solidFill>
        </p:spPr>
        <p:txBody>
          <a:bodyPr>
            <a:noAutofit/>
          </a:bodyPr>
          <a:lstStyle/>
          <a:p>
            <a:r>
              <a:rPr lang="en-GB" dirty="0" smtClean="0">
                <a:solidFill>
                  <a:schemeClr val="accent4">
                    <a:lumMod val="50000"/>
                  </a:schemeClr>
                </a:solidFill>
              </a:rPr>
              <a:t>Objective - Enhance </a:t>
            </a:r>
            <a:r>
              <a:rPr lang="en-GB" dirty="0">
                <a:solidFill>
                  <a:schemeClr val="accent4">
                    <a:lumMod val="50000"/>
                  </a:schemeClr>
                </a:solidFill>
              </a:rPr>
              <a:t>the regional </a:t>
            </a:r>
            <a:r>
              <a:rPr lang="en-GB" dirty="0" smtClean="0">
                <a:solidFill>
                  <a:schemeClr val="accent4">
                    <a:lumMod val="50000"/>
                  </a:schemeClr>
                </a:solidFill>
              </a:rPr>
              <a:t>governance mechanisms </a:t>
            </a:r>
            <a:r>
              <a:rPr lang="en-GB" dirty="0">
                <a:solidFill>
                  <a:schemeClr val="accent4">
                    <a:lumMod val="50000"/>
                  </a:schemeClr>
                </a:solidFill>
              </a:rPr>
              <a:t>for sustainable </a:t>
            </a:r>
            <a:r>
              <a:rPr lang="en-GB" dirty="0" smtClean="0">
                <a:solidFill>
                  <a:schemeClr val="accent4">
                    <a:lumMod val="50000"/>
                  </a:schemeClr>
                </a:solidFill>
              </a:rPr>
              <a:t>fisheries through the formalization of </a:t>
            </a:r>
            <a:r>
              <a:rPr lang="en-GB" dirty="0">
                <a:solidFill>
                  <a:schemeClr val="accent4">
                    <a:lumMod val="50000"/>
                  </a:schemeClr>
                </a:solidFill>
              </a:rPr>
              <a:t>an interim arrangement to facilitate, support and strengthen the coordination of actions among the organisations for sustainable fisheries in the Western Central Atlantic region.</a:t>
            </a:r>
            <a:endParaRPr lang="en-US" dirty="0">
              <a:solidFill>
                <a:schemeClr val="accent4">
                  <a:lumMod val="50000"/>
                </a:schemeClr>
              </a:solidFill>
            </a:endParaRPr>
          </a:p>
          <a:p>
            <a:pPr marL="0" indent="0">
              <a:buNone/>
            </a:pPr>
            <a:endParaRPr lang="en-US" dirty="0">
              <a:solidFill>
                <a:schemeClr val="accent4">
                  <a:lumMod val="50000"/>
                </a:schemeClr>
              </a:solidFill>
            </a:endParaRPr>
          </a:p>
        </p:txBody>
      </p:sp>
      <p:sp>
        <p:nvSpPr>
          <p:cNvPr id="8" name="Content Placeholder 7"/>
          <p:cNvSpPr>
            <a:spLocks noGrp="1"/>
          </p:cNvSpPr>
          <p:nvPr>
            <p:ph sz="half" idx="2"/>
          </p:nvPr>
        </p:nvSpPr>
        <p:spPr>
          <a:xfrm>
            <a:off x="717176" y="3343835"/>
            <a:ext cx="10868271" cy="3361764"/>
          </a:xfrm>
        </p:spPr>
        <p:txBody>
          <a:bodyPr>
            <a:normAutofit/>
          </a:bodyPr>
          <a:lstStyle/>
          <a:p>
            <a:r>
              <a:rPr lang="en-US" sz="2600" dirty="0" smtClean="0"/>
              <a:t>Areas for collaboration</a:t>
            </a:r>
          </a:p>
          <a:p>
            <a:pPr lvl="1"/>
            <a:r>
              <a:rPr lang="en-US" sz="2600" dirty="0" smtClean="0"/>
              <a:t>Priority areas in </a:t>
            </a:r>
            <a:r>
              <a:rPr lang="en-GB" sz="2600" b="1" dirty="0" smtClean="0"/>
              <a:t>CRFM-OSPESCA Joint Action Plan</a:t>
            </a:r>
          </a:p>
          <a:p>
            <a:pPr marL="457200" lvl="1" indent="0">
              <a:buNone/>
            </a:pPr>
            <a:endParaRPr lang="en-GB" sz="2600" b="1" dirty="0" smtClean="0"/>
          </a:p>
          <a:p>
            <a:pPr lvl="1"/>
            <a:r>
              <a:rPr lang="en-GB" sz="2600" b="1" dirty="0" smtClean="0"/>
              <a:t>Technical Working Groups </a:t>
            </a:r>
            <a:r>
              <a:rPr lang="en-GB" sz="2600" dirty="0" smtClean="0"/>
              <a:t>(e.g. spiny lobster, queen conch, IUU, shrimp &amp; </a:t>
            </a:r>
            <a:r>
              <a:rPr lang="en-GB" sz="2600" dirty="0" err="1" smtClean="0"/>
              <a:t>groundfish</a:t>
            </a:r>
            <a:r>
              <a:rPr lang="en-GB" sz="2600" dirty="0" smtClean="0"/>
              <a:t>)</a:t>
            </a:r>
          </a:p>
          <a:p>
            <a:pPr marL="457200" lvl="1" indent="0">
              <a:buNone/>
            </a:pPr>
            <a:endParaRPr lang="en-GB" sz="2600" dirty="0" smtClean="0"/>
          </a:p>
          <a:p>
            <a:pPr lvl="1"/>
            <a:r>
              <a:rPr lang="en-US" sz="2600" dirty="0" smtClean="0"/>
              <a:t>Implementation of </a:t>
            </a:r>
            <a:r>
              <a:rPr lang="en-US" sz="2600" b="1" dirty="0" smtClean="0"/>
              <a:t>CLME+ SAP and CLME+ Project Document actions and activities</a:t>
            </a:r>
            <a:r>
              <a:rPr lang="en-US" sz="2600" dirty="0" smtClean="0"/>
              <a:t> related to RFBs mandate and scope</a:t>
            </a:r>
          </a:p>
          <a:p>
            <a:pPr marL="457200" lvl="1" indent="0">
              <a:buNone/>
            </a:pPr>
            <a:endParaRPr lang="en-US" sz="3400" dirty="0" smtClean="0"/>
          </a:p>
          <a:p>
            <a:pPr lvl="1"/>
            <a:endParaRPr lang="en-US" dirty="0"/>
          </a:p>
        </p:txBody>
      </p:sp>
    </p:spTree>
    <p:extLst>
      <p:ext uri="{BB962C8B-B14F-4D97-AF65-F5344CB8AC3E}">
        <p14:creationId xmlns:p14="http://schemas.microsoft.com/office/powerpoint/2010/main" val="959883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US" sz="3400" dirty="0"/>
              <a:t>RFBs agree</a:t>
            </a:r>
          </a:p>
          <a:p>
            <a:pPr marL="457200" lvl="1" indent="0">
              <a:buNone/>
            </a:pPr>
            <a:endParaRPr lang="en-US" sz="3400" dirty="0"/>
          </a:p>
          <a:p>
            <a:pPr lvl="1"/>
            <a:r>
              <a:rPr lang="en-GB" sz="3400" dirty="0"/>
              <a:t>To work towards </a:t>
            </a:r>
            <a:r>
              <a:rPr lang="en-GB" sz="3400" b="1" dirty="0"/>
              <a:t>harmonization</a:t>
            </a:r>
            <a:r>
              <a:rPr lang="en-GB" sz="3400" dirty="0"/>
              <a:t> of their respective </a:t>
            </a:r>
            <a:r>
              <a:rPr lang="en-GB" sz="3400" b="1" dirty="0"/>
              <a:t>policy and legal framework</a:t>
            </a:r>
            <a:r>
              <a:rPr lang="en-GB" sz="3400" dirty="0"/>
              <a:t>s for fisheries</a:t>
            </a:r>
          </a:p>
          <a:p>
            <a:pPr marL="457200" lvl="1" indent="0">
              <a:buNone/>
            </a:pPr>
            <a:endParaRPr lang="en-GB" sz="3400" dirty="0"/>
          </a:p>
          <a:p>
            <a:pPr lvl="1"/>
            <a:r>
              <a:rPr lang="en-GB" sz="3400" dirty="0"/>
              <a:t>To </a:t>
            </a:r>
            <a:r>
              <a:rPr lang="en-GB" sz="3400" b="1" dirty="0"/>
              <a:t>cooperate on relevant scientific and fisheries management</a:t>
            </a:r>
            <a:r>
              <a:rPr lang="en-GB" sz="3400" dirty="0"/>
              <a:t> projects</a:t>
            </a:r>
          </a:p>
          <a:p>
            <a:pPr marL="457200" lvl="1" indent="0">
              <a:buNone/>
            </a:pPr>
            <a:endParaRPr lang="en-US" sz="3400" dirty="0"/>
          </a:p>
          <a:p>
            <a:pPr lvl="1"/>
            <a:r>
              <a:rPr lang="en-GB" sz="3400" dirty="0"/>
              <a:t>To establish </a:t>
            </a:r>
            <a:r>
              <a:rPr lang="en-GB" sz="3400" b="1" dirty="0"/>
              <a:t>reciprocal observer arrangements</a:t>
            </a:r>
            <a:endParaRPr lang="en-GB" sz="3400" dirty="0"/>
          </a:p>
          <a:p>
            <a:pPr lvl="1"/>
            <a:endParaRPr lang="en-US" sz="3400" dirty="0"/>
          </a:p>
          <a:p>
            <a:pPr lvl="1"/>
            <a:r>
              <a:rPr lang="en-GB" sz="3400" dirty="0"/>
              <a:t>To </a:t>
            </a:r>
            <a:r>
              <a:rPr lang="en-GB" sz="3400" b="1" dirty="0"/>
              <a:t>share reports</a:t>
            </a:r>
            <a:r>
              <a:rPr lang="en-GB" sz="3400" dirty="0"/>
              <a:t> of their sessions and meetings of their subsidiary bodies and projects  </a:t>
            </a:r>
            <a:endParaRPr lang="en-US" sz="3400" dirty="0"/>
          </a:p>
          <a:p>
            <a:pPr lvl="1"/>
            <a:endParaRPr lang="en-US" sz="3400" dirty="0"/>
          </a:p>
          <a:p>
            <a:endParaRPr lang="en-US" dirty="0"/>
          </a:p>
        </p:txBody>
      </p:sp>
      <p:sp>
        <p:nvSpPr>
          <p:cNvPr id="7" name="Title 1"/>
          <p:cNvSpPr>
            <a:spLocks noGrp="1"/>
          </p:cNvSpPr>
          <p:nvPr>
            <p:ph type="title"/>
          </p:nvPr>
        </p:nvSpPr>
        <p:spPr>
          <a:solidFill>
            <a:schemeClr val="accent1">
              <a:lumMod val="75000"/>
            </a:schemeClr>
          </a:solidFill>
        </p:spPr>
        <p:txBody>
          <a:bodyPr>
            <a:normAutofit/>
          </a:bodyPr>
          <a:lstStyle/>
          <a:p>
            <a:pPr algn="ctr"/>
            <a:r>
              <a:rPr lang="en-GB" dirty="0"/>
              <a:t> </a:t>
            </a:r>
            <a:r>
              <a:rPr lang="en-GB" b="1" dirty="0" smtClean="0">
                <a:solidFill>
                  <a:srgbClr val="FFFF00"/>
                </a:solidFill>
              </a:rPr>
              <a:t>Interim Coordination Arrangement for </a:t>
            </a:r>
            <a:br>
              <a:rPr lang="en-GB" b="1" dirty="0" smtClean="0">
                <a:solidFill>
                  <a:srgbClr val="FFFF00"/>
                </a:solidFill>
              </a:rPr>
            </a:br>
            <a:r>
              <a:rPr lang="en-GB" b="1" dirty="0" smtClean="0">
                <a:solidFill>
                  <a:srgbClr val="FFFF00"/>
                </a:solidFill>
              </a:rPr>
              <a:t>Sustainable Fisheries</a:t>
            </a:r>
            <a:endParaRPr lang="en-GB" b="1" dirty="0">
              <a:solidFill>
                <a:srgbClr val="FFFF00"/>
              </a:solidFill>
            </a:endParaRPr>
          </a:p>
        </p:txBody>
      </p:sp>
    </p:spTree>
    <p:extLst>
      <p:ext uri="{BB962C8B-B14F-4D97-AF65-F5344CB8AC3E}">
        <p14:creationId xmlns:p14="http://schemas.microsoft.com/office/powerpoint/2010/main" val="3753159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922</Words>
  <Application>Microsoft Office PowerPoint</Application>
  <PresentationFormat>Widescreen</PresentationFormat>
  <Paragraphs>149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ＭＳ Ｐゴシック</vt:lpstr>
      <vt:lpstr>Office Theme</vt:lpstr>
      <vt:lpstr>The Interim Coordination Arrangement for Sustainable Fisheries </vt:lpstr>
      <vt:lpstr>PowerPoint Presentation</vt:lpstr>
      <vt:lpstr>PowerPoint Presentation</vt:lpstr>
      <vt:lpstr> 10- year endorsed CLME+ SAP</vt:lpstr>
      <vt:lpstr>PowerPoint Presentation</vt:lpstr>
      <vt:lpstr>PowerPoint Presentation</vt:lpstr>
      <vt:lpstr>PowerPoint Presentation</vt:lpstr>
      <vt:lpstr> Interim Coordination Arrangement for  Sustainable Fisheries</vt:lpstr>
      <vt:lpstr> Interim Coordination Arrangement for  Sustainable Fisheries</vt:lpstr>
      <vt:lpstr> Status of Interim Coordination Arrangement for  Sustainable Fisheries</vt:lpstr>
      <vt:lpstr>Elements of Work Plan of Interim Arrangement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 CLMEPROJECT</dc:creator>
  <cp:lastModifiedBy>SPO CLMEPROJECT</cp:lastModifiedBy>
  <cp:revision>30</cp:revision>
  <dcterms:created xsi:type="dcterms:W3CDTF">2015-11-19T14:33:16Z</dcterms:created>
  <dcterms:modified xsi:type="dcterms:W3CDTF">2016-01-22T12:12:47Z</dcterms:modified>
</cp:coreProperties>
</file>