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3" r:id="rId2"/>
  </p:sldMasterIdLst>
  <p:notesMasterIdLst>
    <p:notesMasterId r:id="rId41"/>
  </p:notesMasterIdLst>
  <p:handoutMasterIdLst>
    <p:handoutMasterId r:id="rId42"/>
  </p:handoutMasterIdLst>
  <p:sldIdLst>
    <p:sldId id="309" r:id="rId3"/>
    <p:sldId id="316" r:id="rId4"/>
    <p:sldId id="315" r:id="rId5"/>
    <p:sldId id="326" r:id="rId6"/>
    <p:sldId id="339" r:id="rId7"/>
    <p:sldId id="349" r:id="rId8"/>
    <p:sldId id="351" r:id="rId9"/>
    <p:sldId id="350" r:id="rId10"/>
    <p:sldId id="324" r:id="rId11"/>
    <p:sldId id="325" r:id="rId12"/>
    <p:sldId id="336" r:id="rId13"/>
    <p:sldId id="353" r:id="rId14"/>
    <p:sldId id="329" r:id="rId15"/>
    <p:sldId id="330" r:id="rId16"/>
    <p:sldId id="331" r:id="rId17"/>
    <p:sldId id="333" r:id="rId18"/>
    <p:sldId id="334" r:id="rId19"/>
    <p:sldId id="335" r:id="rId20"/>
    <p:sldId id="332" r:id="rId21"/>
    <p:sldId id="337" r:id="rId22"/>
    <p:sldId id="341" r:id="rId23"/>
    <p:sldId id="340" r:id="rId24"/>
    <p:sldId id="343" r:id="rId25"/>
    <p:sldId id="344" r:id="rId26"/>
    <p:sldId id="345" r:id="rId27"/>
    <p:sldId id="360" r:id="rId28"/>
    <p:sldId id="346" r:id="rId29"/>
    <p:sldId id="348" r:id="rId30"/>
    <p:sldId id="359" r:id="rId31"/>
    <p:sldId id="347" r:id="rId32"/>
    <p:sldId id="352" r:id="rId33"/>
    <p:sldId id="354" r:id="rId34"/>
    <p:sldId id="355" r:id="rId35"/>
    <p:sldId id="328" r:id="rId36"/>
    <p:sldId id="357" r:id="rId37"/>
    <p:sldId id="356" r:id="rId38"/>
    <p:sldId id="342" r:id="rId39"/>
    <p:sldId id="3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80116%20Budget%20item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80116%20Budget%20item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bckp%20Budget%20file\bckp\Payment%20Calendar%20-%20subprojects%20May%20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FFC000"/>
              </a:solidFill>
              <a:ln>
                <a:noFill/>
              </a:ln>
              <a:effectLst/>
              <a:sp3d/>
            </c:spPr>
          </c:dPt>
          <c:dLbls>
            <c:dLbl>
              <c:idx val="0"/>
              <c:layout>
                <c:manualLayout>
                  <c:x val="-2.7777777777777779E-3"/>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6316181252028343E-2"/>
                  <c:y val="-7.232502596807705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799414985923936"/>
                      <c:h val="0.11539609583672046"/>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'Meeting slides'!$F$106:$G$106</c:f>
              <c:strCache>
                <c:ptCount val="2"/>
                <c:pt idx="0">
                  <c:v>Total Spent</c:v>
                </c:pt>
                <c:pt idx="1">
                  <c:v>Total Budget</c:v>
                </c:pt>
              </c:strCache>
            </c:strRef>
          </c:cat>
          <c:val>
            <c:numRef>
              <c:f>'Meeting slides'!$F$107:$G$107</c:f>
              <c:numCache>
                <c:formatCode>#,##0</c:formatCode>
                <c:ptCount val="2"/>
                <c:pt idx="0">
                  <c:v>5863978.5296000009</c:v>
                </c:pt>
                <c:pt idx="1">
                  <c:v>12500000</c:v>
                </c:pt>
              </c:numCache>
            </c:numRef>
          </c:val>
        </c:ser>
        <c:dLbls>
          <c:showLegendKey val="0"/>
          <c:showVal val="0"/>
          <c:showCatName val="0"/>
          <c:showSerName val="0"/>
          <c:showPercent val="0"/>
          <c:showBubbleSize val="0"/>
        </c:dLbls>
        <c:gapWidth val="150"/>
        <c:shape val="box"/>
        <c:axId val="359937264"/>
        <c:axId val="359933344"/>
        <c:axId val="0"/>
      </c:bar3DChart>
      <c:catAx>
        <c:axId val="359937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59933344"/>
        <c:crosses val="autoZero"/>
        <c:auto val="1"/>
        <c:lblAlgn val="ctr"/>
        <c:lblOffset val="100"/>
        <c:noMultiLvlLbl val="0"/>
      </c:catAx>
      <c:valAx>
        <c:axId val="35993334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993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OECS!$P$4:$R$4</c:f>
              <c:strCache>
                <c:ptCount val="3"/>
                <c:pt idx="0">
                  <c:v>Total Grant</c:v>
                </c:pt>
                <c:pt idx="1">
                  <c:v>Transferred</c:v>
                </c:pt>
                <c:pt idx="2">
                  <c:v>Spent</c:v>
                </c:pt>
              </c:strCache>
            </c:strRef>
          </c:cat>
          <c:val>
            <c:numRef>
              <c:f>OECS!$P$11:$R$11</c:f>
              <c:numCache>
                <c:formatCode>#,##0</c:formatCode>
                <c:ptCount val="3"/>
                <c:pt idx="0">
                  <c:v>160</c:v>
                </c:pt>
                <c:pt idx="1">
                  <c:v>108.75</c:v>
                </c:pt>
                <c:pt idx="2">
                  <c:v>35</c:v>
                </c:pt>
              </c:numCache>
            </c:numRef>
          </c:val>
        </c:ser>
        <c:dLbls>
          <c:showLegendKey val="0"/>
          <c:showVal val="0"/>
          <c:showCatName val="0"/>
          <c:showSerName val="0"/>
          <c:showPercent val="0"/>
          <c:showBubbleSize val="0"/>
        </c:dLbls>
        <c:gapWidth val="150"/>
        <c:shape val="box"/>
        <c:axId val="361963912"/>
        <c:axId val="323617512"/>
        <c:axId val="0"/>
      </c:bar3DChart>
      <c:catAx>
        <c:axId val="361963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3617512"/>
        <c:crosses val="autoZero"/>
        <c:auto val="1"/>
        <c:lblAlgn val="ctr"/>
        <c:lblOffset val="100"/>
        <c:noMultiLvlLbl val="0"/>
      </c:catAx>
      <c:valAx>
        <c:axId val="323617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9639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OSPESCA!$P$4:$R$4</c:f>
              <c:strCache>
                <c:ptCount val="3"/>
                <c:pt idx="0">
                  <c:v>Total Grant</c:v>
                </c:pt>
                <c:pt idx="1">
                  <c:v>Transferred</c:v>
                </c:pt>
                <c:pt idx="2">
                  <c:v>Spent</c:v>
                </c:pt>
              </c:strCache>
            </c:strRef>
          </c:cat>
          <c:val>
            <c:numRef>
              <c:f>OSPESCA!$P$12:$R$12</c:f>
              <c:numCache>
                <c:formatCode>#,##0</c:formatCode>
                <c:ptCount val="3"/>
                <c:pt idx="0">
                  <c:v>960</c:v>
                </c:pt>
                <c:pt idx="1">
                  <c:v>613.18799999999999</c:v>
                </c:pt>
                <c:pt idx="2">
                  <c:v>466.36399999999998</c:v>
                </c:pt>
              </c:numCache>
            </c:numRef>
          </c:val>
        </c:ser>
        <c:dLbls>
          <c:showLegendKey val="0"/>
          <c:showVal val="0"/>
          <c:showCatName val="0"/>
          <c:showSerName val="0"/>
          <c:showPercent val="0"/>
          <c:showBubbleSize val="0"/>
        </c:dLbls>
        <c:gapWidth val="150"/>
        <c:shape val="box"/>
        <c:axId val="362336384"/>
        <c:axId val="362335992"/>
        <c:axId val="0"/>
      </c:bar3DChart>
      <c:catAx>
        <c:axId val="362336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2335992"/>
        <c:crosses val="autoZero"/>
        <c:auto val="1"/>
        <c:lblAlgn val="ctr"/>
        <c:lblOffset val="100"/>
        <c:noMultiLvlLbl val="0"/>
      </c:catAx>
      <c:valAx>
        <c:axId val="3623359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3363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UNEP!$P$4:$R$4</c:f>
              <c:strCache>
                <c:ptCount val="3"/>
                <c:pt idx="0">
                  <c:v>Total Grant</c:v>
                </c:pt>
                <c:pt idx="1">
                  <c:v>Transferred</c:v>
                </c:pt>
                <c:pt idx="2">
                  <c:v>Spent</c:v>
                </c:pt>
              </c:strCache>
            </c:strRef>
          </c:cat>
          <c:val>
            <c:numRef>
              <c:f>UNEP!$P$13:$R$13</c:f>
              <c:numCache>
                <c:formatCode>#,##0</c:formatCode>
                <c:ptCount val="3"/>
                <c:pt idx="0">
                  <c:v>1365</c:v>
                </c:pt>
                <c:pt idx="1">
                  <c:v>1035.8699999999999</c:v>
                </c:pt>
                <c:pt idx="2">
                  <c:v>297.71899999999999</c:v>
                </c:pt>
              </c:numCache>
            </c:numRef>
          </c:val>
        </c:ser>
        <c:dLbls>
          <c:showLegendKey val="0"/>
          <c:showVal val="0"/>
          <c:showCatName val="0"/>
          <c:showSerName val="0"/>
          <c:showPercent val="0"/>
          <c:showBubbleSize val="0"/>
        </c:dLbls>
        <c:gapWidth val="150"/>
        <c:shape val="box"/>
        <c:axId val="362339520"/>
        <c:axId val="362334032"/>
        <c:axId val="0"/>
      </c:bar3DChart>
      <c:catAx>
        <c:axId val="362339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2334032"/>
        <c:crosses val="autoZero"/>
        <c:auto val="1"/>
        <c:lblAlgn val="ctr"/>
        <c:lblOffset val="100"/>
        <c:noMultiLvlLbl val="0"/>
      </c:catAx>
      <c:valAx>
        <c:axId val="362334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3395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07666441609642E-2"/>
          <c:y val="1.2950452686425617E-2"/>
          <c:w val="0.93695361298318525"/>
          <c:h val="0.79379505378729065"/>
        </c:manualLayout>
      </c:layout>
      <c:barChart>
        <c:barDir val="col"/>
        <c:grouping val="stacked"/>
        <c:varyColors val="0"/>
        <c:ser>
          <c:idx val="1"/>
          <c:order val="0"/>
          <c:tx>
            <c:strRef>
              <c:f>'Charts 2'!$B$111</c:f>
              <c:strCache>
                <c:ptCount val="1"/>
                <c:pt idx="0">
                  <c:v>Co-execution agreements</c:v>
                </c:pt>
              </c:strCache>
            </c:strRef>
          </c:tx>
          <c:spPr>
            <a:solidFill>
              <a:schemeClr val="accent2"/>
            </a:solidFill>
            <a:ln>
              <a:noFill/>
            </a:ln>
            <a:effectLst/>
          </c:spPr>
          <c:invertIfNegative val="0"/>
          <c:cat>
            <c:numRef>
              <c:f>'Charts 2'!$C$78:$AM$78</c:f>
              <c:numCache>
                <c:formatCode>mmm\-yy</c:formatCode>
                <c:ptCount val="37"/>
                <c:pt idx="0">
                  <c:v>40663</c:v>
                </c:pt>
                <c:pt idx="1">
                  <c:v>40694</c:v>
                </c:pt>
                <c:pt idx="2">
                  <c:v>40724</c:v>
                </c:pt>
                <c:pt idx="3">
                  <c:v>40755</c:v>
                </c:pt>
                <c:pt idx="4">
                  <c:v>40786</c:v>
                </c:pt>
                <c:pt idx="5">
                  <c:v>40816</c:v>
                </c:pt>
                <c:pt idx="6">
                  <c:v>40847</c:v>
                </c:pt>
                <c:pt idx="7">
                  <c:v>40877</c:v>
                </c:pt>
                <c:pt idx="8">
                  <c:v>40908</c:v>
                </c:pt>
                <c:pt idx="9">
                  <c:v>40939</c:v>
                </c:pt>
                <c:pt idx="10">
                  <c:v>40968</c:v>
                </c:pt>
                <c:pt idx="11">
                  <c:v>40999</c:v>
                </c:pt>
                <c:pt idx="12">
                  <c:v>41029</c:v>
                </c:pt>
                <c:pt idx="13">
                  <c:v>41060</c:v>
                </c:pt>
                <c:pt idx="14">
                  <c:v>41090</c:v>
                </c:pt>
                <c:pt idx="15">
                  <c:v>41121</c:v>
                </c:pt>
                <c:pt idx="16">
                  <c:v>41152</c:v>
                </c:pt>
                <c:pt idx="17">
                  <c:v>41182</c:v>
                </c:pt>
                <c:pt idx="18">
                  <c:v>41213</c:v>
                </c:pt>
                <c:pt idx="19">
                  <c:v>41243</c:v>
                </c:pt>
                <c:pt idx="20">
                  <c:v>41274</c:v>
                </c:pt>
                <c:pt idx="21">
                  <c:v>41305</c:v>
                </c:pt>
                <c:pt idx="22">
                  <c:v>41333</c:v>
                </c:pt>
                <c:pt idx="23">
                  <c:v>41364</c:v>
                </c:pt>
                <c:pt idx="24">
                  <c:v>41394</c:v>
                </c:pt>
                <c:pt idx="25">
                  <c:v>41425</c:v>
                </c:pt>
                <c:pt idx="26">
                  <c:v>41455</c:v>
                </c:pt>
                <c:pt idx="27">
                  <c:v>41486</c:v>
                </c:pt>
                <c:pt idx="28">
                  <c:v>41517</c:v>
                </c:pt>
                <c:pt idx="29">
                  <c:v>41547</c:v>
                </c:pt>
                <c:pt idx="30">
                  <c:v>41578</c:v>
                </c:pt>
                <c:pt idx="31">
                  <c:v>41608</c:v>
                </c:pt>
                <c:pt idx="32">
                  <c:v>41639</c:v>
                </c:pt>
                <c:pt idx="33">
                  <c:v>41670</c:v>
                </c:pt>
                <c:pt idx="34">
                  <c:v>41698</c:v>
                </c:pt>
                <c:pt idx="35">
                  <c:v>41729</c:v>
                </c:pt>
                <c:pt idx="36">
                  <c:v>41759</c:v>
                </c:pt>
              </c:numCache>
            </c:numRef>
          </c:cat>
          <c:val>
            <c:numRef>
              <c:f>'Charts 2'!$C$111:$AM$111</c:f>
              <c:numCache>
                <c:formatCode>General</c:formatCode>
                <c:ptCount val="37"/>
                <c:pt idx="0">
                  <c:v>0</c:v>
                </c:pt>
                <c:pt idx="1">
                  <c:v>0</c:v>
                </c:pt>
                <c:pt idx="2">
                  <c:v>0</c:v>
                </c:pt>
                <c:pt idx="3">
                  <c:v>0</c:v>
                </c:pt>
                <c:pt idx="4">
                  <c:v>0</c:v>
                </c:pt>
                <c:pt idx="5">
                  <c:v>0</c:v>
                </c:pt>
                <c:pt idx="6">
                  <c:v>10.8</c:v>
                </c:pt>
                <c:pt idx="7">
                  <c:v>0</c:v>
                </c:pt>
                <c:pt idx="8">
                  <c:v>0</c:v>
                </c:pt>
                <c:pt idx="9">
                  <c:v>0</c:v>
                </c:pt>
                <c:pt idx="10">
                  <c:v>0</c:v>
                </c:pt>
                <c:pt idx="11">
                  <c:v>365.47739999999999</c:v>
                </c:pt>
                <c:pt idx="12">
                  <c:v>76.95</c:v>
                </c:pt>
                <c:pt idx="13">
                  <c:v>346.63355999999999</c:v>
                </c:pt>
                <c:pt idx="14">
                  <c:v>0</c:v>
                </c:pt>
                <c:pt idx="15">
                  <c:v>513.03564000000006</c:v>
                </c:pt>
                <c:pt idx="16">
                  <c:v>0</c:v>
                </c:pt>
                <c:pt idx="17">
                  <c:v>26.46</c:v>
                </c:pt>
                <c:pt idx="18">
                  <c:v>0</c:v>
                </c:pt>
                <c:pt idx="19">
                  <c:v>94.77000000000001</c:v>
                </c:pt>
                <c:pt idx="20">
                  <c:v>0</c:v>
                </c:pt>
                <c:pt idx="21">
                  <c:v>0</c:v>
                </c:pt>
                <c:pt idx="22">
                  <c:v>0</c:v>
                </c:pt>
                <c:pt idx="23">
                  <c:v>50.055</c:v>
                </c:pt>
                <c:pt idx="24">
                  <c:v>0</c:v>
                </c:pt>
                <c:pt idx="25">
                  <c:v>74.55</c:v>
                </c:pt>
                <c:pt idx="26">
                  <c:v>1570.7823449999999</c:v>
                </c:pt>
                <c:pt idx="27">
                  <c:v>0</c:v>
                </c:pt>
                <c:pt idx="28">
                  <c:v>0</c:v>
                </c:pt>
                <c:pt idx="29">
                  <c:v>463.04069999999996</c:v>
                </c:pt>
                <c:pt idx="30">
                  <c:v>0</c:v>
                </c:pt>
                <c:pt idx="31">
                  <c:v>77.212499999999991</c:v>
                </c:pt>
                <c:pt idx="32">
                  <c:v>0</c:v>
                </c:pt>
                <c:pt idx="33">
                  <c:v>0</c:v>
                </c:pt>
                <c:pt idx="34">
                  <c:v>0</c:v>
                </c:pt>
                <c:pt idx="35">
                  <c:v>0</c:v>
                </c:pt>
                <c:pt idx="36">
                  <c:v>0</c:v>
                </c:pt>
              </c:numCache>
            </c:numRef>
          </c:val>
        </c:ser>
        <c:ser>
          <c:idx val="0"/>
          <c:order val="1"/>
          <c:tx>
            <c:strRef>
              <c:f>'Charts 2'!$B$110</c:f>
              <c:strCache>
                <c:ptCount val="1"/>
                <c:pt idx="0">
                  <c:v>All other Expenditures</c:v>
                </c:pt>
              </c:strCache>
            </c:strRef>
          </c:tx>
          <c:spPr>
            <a:solidFill>
              <a:schemeClr val="accent1"/>
            </a:solidFill>
            <a:ln>
              <a:noFill/>
            </a:ln>
            <a:effectLst/>
          </c:spPr>
          <c:invertIfNegative val="0"/>
          <c:cat>
            <c:numRef>
              <c:f>'Charts 2'!$C$78:$AM$78</c:f>
              <c:numCache>
                <c:formatCode>mmm\-yy</c:formatCode>
                <c:ptCount val="37"/>
                <c:pt idx="0">
                  <c:v>40663</c:v>
                </c:pt>
                <c:pt idx="1">
                  <c:v>40694</c:v>
                </c:pt>
                <c:pt idx="2">
                  <c:v>40724</c:v>
                </c:pt>
                <c:pt idx="3">
                  <c:v>40755</c:v>
                </c:pt>
                <c:pt idx="4">
                  <c:v>40786</c:v>
                </c:pt>
                <c:pt idx="5">
                  <c:v>40816</c:v>
                </c:pt>
                <c:pt idx="6">
                  <c:v>40847</c:v>
                </c:pt>
                <c:pt idx="7">
                  <c:v>40877</c:v>
                </c:pt>
                <c:pt idx="8">
                  <c:v>40908</c:v>
                </c:pt>
                <c:pt idx="9">
                  <c:v>40939</c:v>
                </c:pt>
                <c:pt idx="10">
                  <c:v>40968</c:v>
                </c:pt>
                <c:pt idx="11">
                  <c:v>40999</c:v>
                </c:pt>
                <c:pt idx="12">
                  <c:v>41029</c:v>
                </c:pt>
                <c:pt idx="13">
                  <c:v>41060</c:v>
                </c:pt>
                <c:pt idx="14">
                  <c:v>41090</c:v>
                </c:pt>
                <c:pt idx="15">
                  <c:v>41121</c:v>
                </c:pt>
                <c:pt idx="16">
                  <c:v>41152</c:v>
                </c:pt>
                <c:pt idx="17">
                  <c:v>41182</c:v>
                </c:pt>
                <c:pt idx="18">
                  <c:v>41213</c:v>
                </c:pt>
                <c:pt idx="19">
                  <c:v>41243</c:v>
                </c:pt>
                <c:pt idx="20">
                  <c:v>41274</c:v>
                </c:pt>
                <c:pt idx="21">
                  <c:v>41305</c:v>
                </c:pt>
                <c:pt idx="22">
                  <c:v>41333</c:v>
                </c:pt>
                <c:pt idx="23">
                  <c:v>41364</c:v>
                </c:pt>
                <c:pt idx="24">
                  <c:v>41394</c:v>
                </c:pt>
                <c:pt idx="25">
                  <c:v>41425</c:v>
                </c:pt>
                <c:pt idx="26">
                  <c:v>41455</c:v>
                </c:pt>
                <c:pt idx="27">
                  <c:v>41486</c:v>
                </c:pt>
                <c:pt idx="28">
                  <c:v>41517</c:v>
                </c:pt>
                <c:pt idx="29">
                  <c:v>41547</c:v>
                </c:pt>
                <c:pt idx="30">
                  <c:v>41578</c:v>
                </c:pt>
                <c:pt idx="31">
                  <c:v>41608</c:v>
                </c:pt>
                <c:pt idx="32">
                  <c:v>41639</c:v>
                </c:pt>
                <c:pt idx="33">
                  <c:v>41670</c:v>
                </c:pt>
                <c:pt idx="34">
                  <c:v>41698</c:v>
                </c:pt>
                <c:pt idx="35">
                  <c:v>41729</c:v>
                </c:pt>
                <c:pt idx="36">
                  <c:v>41759</c:v>
                </c:pt>
              </c:numCache>
            </c:numRef>
          </c:cat>
          <c:val>
            <c:numRef>
              <c:f>'Charts 2'!$C$110:$AM$110</c:f>
              <c:numCache>
                <c:formatCode>#,##0</c:formatCode>
                <c:ptCount val="37"/>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37.336557000000006</c:v>
                </c:pt>
                <c:pt idx="33">
                  <c:v>64.12278735000001</c:v>
                </c:pt>
                <c:pt idx="34">
                  <c:v>55.982960399999989</c:v>
                </c:pt>
                <c:pt idx="35">
                  <c:v>102.42346754999998</c:v>
                </c:pt>
                <c:pt idx="36">
                  <c:v>41.425038750000006</c:v>
                </c:pt>
              </c:numCache>
            </c:numRef>
          </c:val>
        </c:ser>
        <c:dLbls>
          <c:showLegendKey val="0"/>
          <c:showVal val="0"/>
          <c:showCatName val="0"/>
          <c:showSerName val="0"/>
          <c:showPercent val="0"/>
          <c:showBubbleSize val="0"/>
        </c:dLbls>
        <c:gapWidth val="150"/>
        <c:overlap val="100"/>
        <c:axId val="359935696"/>
        <c:axId val="359935304"/>
      </c:barChart>
      <c:dateAx>
        <c:axId val="35993569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9935304"/>
        <c:crosses val="autoZero"/>
        <c:auto val="1"/>
        <c:lblOffset val="100"/>
        <c:baseTimeUnit val="months"/>
      </c:dateAx>
      <c:valAx>
        <c:axId val="359935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356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0459376653937015"/>
          <c:y val="0.90314145859649342"/>
          <c:w val="0.44740090637406599"/>
          <c:h val="9.685846294006637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Sheet1!$AL$4</c:f>
              <c:strCache>
                <c:ptCount val="1"/>
                <c:pt idx="0">
                  <c:v>Sep-17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Sheet1!$AK$5:$AK$14</c:f>
              <c:strCache>
                <c:ptCount val="10"/>
                <c:pt idx="0">
                  <c:v>CANARI</c:v>
                </c:pt>
                <c:pt idx="1">
                  <c:v>CERMES</c:v>
                </c:pt>
                <c:pt idx="2">
                  <c:v>CRFM FF</c:v>
                </c:pt>
                <c:pt idx="3">
                  <c:v>FAO</c:v>
                </c:pt>
                <c:pt idx="4">
                  <c:v>GCFI</c:v>
                </c:pt>
                <c:pt idx="5">
                  <c:v>OECS</c:v>
                </c:pt>
                <c:pt idx="6">
                  <c:v>OSPESCA</c:v>
                </c:pt>
                <c:pt idx="7">
                  <c:v>UNEP IAA</c:v>
                </c:pt>
                <c:pt idx="8">
                  <c:v>PCU</c:v>
                </c:pt>
                <c:pt idx="9">
                  <c:v>UNESCO IOC</c:v>
                </c:pt>
              </c:strCache>
            </c:strRef>
          </c:cat>
          <c:val>
            <c:numRef>
              <c:f>Sheet1!$AL$5:$AL$14</c:f>
              <c:numCache>
                <c:formatCode>0%</c:formatCode>
                <c:ptCount val="10"/>
                <c:pt idx="0">
                  <c:v>0.15</c:v>
                </c:pt>
                <c:pt idx="1">
                  <c:v>0.17</c:v>
                </c:pt>
                <c:pt idx="2">
                  <c:v>0.11</c:v>
                </c:pt>
                <c:pt idx="3">
                  <c:v>0</c:v>
                </c:pt>
                <c:pt idx="4">
                  <c:v>0.14000000000000001</c:v>
                </c:pt>
                <c:pt idx="5">
                  <c:v>0</c:v>
                </c:pt>
                <c:pt idx="6">
                  <c:v>0.22</c:v>
                </c:pt>
                <c:pt idx="7">
                  <c:v>0.22</c:v>
                </c:pt>
                <c:pt idx="8">
                  <c:v>0.25</c:v>
                </c:pt>
                <c:pt idx="9">
                  <c:v>0</c:v>
                </c:pt>
              </c:numCache>
            </c:numRef>
          </c:val>
        </c:ser>
        <c:ser>
          <c:idx val="1"/>
          <c:order val="1"/>
          <c:tx>
            <c:strRef>
              <c:f>Sheet1!$AM$4</c:f>
              <c:strCache>
                <c:ptCount val="1"/>
                <c:pt idx="0">
                  <c:v>Apr-18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Sheet1!$AK$5:$AK$14</c:f>
              <c:strCache>
                <c:ptCount val="10"/>
                <c:pt idx="0">
                  <c:v>CANARI</c:v>
                </c:pt>
                <c:pt idx="1">
                  <c:v>CERMES</c:v>
                </c:pt>
                <c:pt idx="2">
                  <c:v>CRFM FF</c:v>
                </c:pt>
                <c:pt idx="3">
                  <c:v>FAO</c:v>
                </c:pt>
                <c:pt idx="4">
                  <c:v>GCFI</c:v>
                </c:pt>
                <c:pt idx="5">
                  <c:v>OECS</c:v>
                </c:pt>
                <c:pt idx="6">
                  <c:v>OSPESCA</c:v>
                </c:pt>
                <c:pt idx="7">
                  <c:v>UNEP IAA</c:v>
                </c:pt>
                <c:pt idx="8">
                  <c:v>PCU</c:v>
                </c:pt>
                <c:pt idx="9">
                  <c:v>UNESCO IOC</c:v>
                </c:pt>
              </c:strCache>
            </c:strRef>
          </c:cat>
          <c:val>
            <c:numRef>
              <c:f>Sheet1!$AM$5:$AM$14</c:f>
              <c:numCache>
                <c:formatCode>0%</c:formatCode>
                <c:ptCount val="10"/>
                <c:pt idx="0">
                  <c:v>0.4743</c:v>
                </c:pt>
                <c:pt idx="1">
                  <c:v>0.41857872340425534</c:v>
                </c:pt>
                <c:pt idx="2">
                  <c:v>0.33426826347305388</c:v>
                </c:pt>
                <c:pt idx="3">
                  <c:v>0.14029059449866904</c:v>
                </c:pt>
                <c:pt idx="4">
                  <c:v>0.26326428571428573</c:v>
                </c:pt>
                <c:pt idx="5">
                  <c:v>0.21562500000000001</c:v>
                </c:pt>
                <c:pt idx="6">
                  <c:v>0.48579583333333332</c:v>
                </c:pt>
                <c:pt idx="7">
                  <c:v>0.21810915750915752</c:v>
                </c:pt>
                <c:pt idx="8">
                  <c:v>0.35</c:v>
                </c:pt>
                <c:pt idx="9">
                  <c:v>0</c:v>
                </c:pt>
              </c:numCache>
            </c:numRef>
          </c:val>
        </c:ser>
        <c:dLbls>
          <c:showLegendKey val="0"/>
          <c:showVal val="0"/>
          <c:showCatName val="0"/>
          <c:showSerName val="0"/>
          <c:showPercent val="0"/>
          <c:showBubbleSize val="0"/>
        </c:dLbls>
        <c:gapWidth val="219"/>
        <c:overlap val="-27"/>
        <c:axId val="359931384"/>
        <c:axId val="359932952"/>
      </c:barChart>
      <c:catAx>
        <c:axId val="35993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59932952"/>
        <c:crosses val="autoZero"/>
        <c:auto val="1"/>
        <c:lblAlgn val="ctr"/>
        <c:lblOffset val="100"/>
        <c:noMultiLvlLbl val="0"/>
      </c:catAx>
      <c:valAx>
        <c:axId val="359932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931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365734077445984"/>
          <c:y val="7.5412430284325649E-2"/>
          <c:w val="0.71330677609448645"/>
          <c:h val="0.83881409499887916"/>
        </c:manualLayout>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CANARI!$P$4:$R$4</c:f>
              <c:strCache>
                <c:ptCount val="3"/>
                <c:pt idx="0">
                  <c:v>Total Grant</c:v>
                </c:pt>
                <c:pt idx="1">
                  <c:v>Transferred</c:v>
                </c:pt>
                <c:pt idx="2">
                  <c:v>Spent</c:v>
                </c:pt>
              </c:strCache>
            </c:strRef>
          </c:cat>
          <c:val>
            <c:numRef>
              <c:f>CANARI!$P$5:$R$5</c:f>
              <c:numCache>
                <c:formatCode>#,##0</c:formatCode>
                <c:ptCount val="3"/>
                <c:pt idx="0">
                  <c:v>350</c:v>
                </c:pt>
                <c:pt idx="1">
                  <c:v>241.5</c:v>
                </c:pt>
                <c:pt idx="2">
                  <c:v>166.005</c:v>
                </c:pt>
              </c:numCache>
            </c:numRef>
          </c:val>
        </c:ser>
        <c:dLbls>
          <c:showLegendKey val="0"/>
          <c:showVal val="0"/>
          <c:showCatName val="0"/>
          <c:showSerName val="0"/>
          <c:showPercent val="0"/>
          <c:showBubbleSize val="0"/>
        </c:dLbls>
        <c:gapWidth val="150"/>
        <c:shape val="box"/>
        <c:axId val="361965480"/>
        <c:axId val="361967440"/>
        <c:axId val="0"/>
      </c:bar3DChart>
      <c:catAx>
        <c:axId val="361965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967440"/>
        <c:crosses val="autoZero"/>
        <c:auto val="1"/>
        <c:lblAlgn val="ctr"/>
        <c:lblOffset val="100"/>
        <c:noMultiLvlLbl val="0"/>
      </c:catAx>
      <c:valAx>
        <c:axId val="3619674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96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CERMES!$P$4:$R$4</c:f>
              <c:strCache>
                <c:ptCount val="3"/>
                <c:pt idx="0">
                  <c:v>Total Grant</c:v>
                </c:pt>
                <c:pt idx="1">
                  <c:v>Transferred</c:v>
                </c:pt>
                <c:pt idx="2">
                  <c:v>Spent</c:v>
                </c:pt>
              </c:strCache>
            </c:strRef>
          </c:cat>
          <c:val>
            <c:numRef>
              <c:f>CERMES!$P$6:$R$6</c:f>
              <c:numCache>
                <c:formatCode>#,##0</c:formatCode>
                <c:ptCount val="3"/>
                <c:pt idx="0">
                  <c:v>235</c:v>
                </c:pt>
                <c:pt idx="1">
                  <c:v>164.5</c:v>
                </c:pt>
                <c:pt idx="2">
                  <c:v>98.366</c:v>
                </c:pt>
              </c:numCache>
            </c:numRef>
          </c:val>
        </c:ser>
        <c:dLbls>
          <c:showLegendKey val="0"/>
          <c:showVal val="0"/>
          <c:showCatName val="0"/>
          <c:showSerName val="0"/>
          <c:showPercent val="0"/>
          <c:showBubbleSize val="0"/>
        </c:dLbls>
        <c:gapWidth val="150"/>
        <c:shape val="box"/>
        <c:axId val="361967832"/>
        <c:axId val="361968224"/>
        <c:axId val="0"/>
      </c:bar3DChart>
      <c:catAx>
        <c:axId val="361967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968224"/>
        <c:crosses val="autoZero"/>
        <c:auto val="1"/>
        <c:lblAlgn val="ctr"/>
        <c:lblOffset val="100"/>
        <c:noMultiLvlLbl val="0"/>
      </c:catAx>
      <c:valAx>
        <c:axId val="361968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967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FAO!$P$4:$R$4</c:f>
              <c:strCache>
                <c:ptCount val="3"/>
                <c:pt idx="0">
                  <c:v>Total Grant</c:v>
                </c:pt>
                <c:pt idx="1">
                  <c:v>Transferred</c:v>
                </c:pt>
                <c:pt idx="2">
                  <c:v>Spent</c:v>
                </c:pt>
              </c:strCache>
            </c:strRef>
          </c:cat>
          <c:val>
            <c:numRef>
              <c:f>FAO!$P$9:$R$9</c:f>
              <c:numCache>
                <c:formatCode>#,##0</c:formatCode>
                <c:ptCount val="3"/>
                <c:pt idx="0">
                  <c:v>1352.4</c:v>
                </c:pt>
                <c:pt idx="1">
                  <c:v>500</c:v>
                </c:pt>
                <c:pt idx="2">
                  <c:v>189.72900000000001</c:v>
                </c:pt>
              </c:numCache>
            </c:numRef>
          </c:val>
        </c:ser>
        <c:dLbls>
          <c:showLegendKey val="0"/>
          <c:showVal val="0"/>
          <c:showCatName val="0"/>
          <c:showSerName val="0"/>
          <c:showPercent val="0"/>
          <c:showBubbleSize val="0"/>
        </c:dLbls>
        <c:gapWidth val="150"/>
        <c:shape val="box"/>
        <c:axId val="361966264"/>
        <c:axId val="361969008"/>
        <c:axId val="0"/>
      </c:bar3DChart>
      <c:catAx>
        <c:axId val="3619662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969008"/>
        <c:crosses val="autoZero"/>
        <c:auto val="1"/>
        <c:lblAlgn val="ctr"/>
        <c:lblOffset val="100"/>
        <c:noMultiLvlLbl val="0"/>
      </c:catAx>
      <c:valAx>
        <c:axId val="361969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9662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chemeClr val="accent6">
                  <a:lumMod val="40000"/>
                  <a:lumOff val="60000"/>
                </a:schemeClr>
              </a:solidFill>
              <a:ln>
                <a:noFill/>
              </a:ln>
              <a:effectLst/>
              <a:sp3d/>
            </c:spPr>
          </c:dPt>
          <c:dPt>
            <c:idx val="1"/>
            <c:invertIfNegative val="0"/>
            <c:bubble3D val="0"/>
            <c:spPr>
              <a:solidFill>
                <a:srgbClr val="00B050"/>
              </a:solidFill>
              <a:ln>
                <a:noFill/>
              </a:ln>
              <a:effectLst/>
              <a:sp3d/>
            </c:spPr>
          </c:dPt>
          <c:dLbls>
            <c:dLbl>
              <c:idx val="0"/>
              <c:layout>
                <c:manualLayout>
                  <c:x val="1.3888888888888888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5.55555555555555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FAO!$T$4:$U$4</c:f>
              <c:strCache>
                <c:ptCount val="2"/>
                <c:pt idx="0">
                  <c:v>Spent/Total Grant</c:v>
                </c:pt>
                <c:pt idx="1">
                  <c:v>Time Elapsed under Contract</c:v>
                </c:pt>
              </c:strCache>
            </c:strRef>
          </c:cat>
          <c:val>
            <c:numRef>
              <c:f>FAO!$T$9:$U$9</c:f>
              <c:numCache>
                <c:formatCode>0%</c:formatCode>
                <c:ptCount val="2"/>
                <c:pt idx="0">
                  <c:v>0.14029059449866904</c:v>
                </c:pt>
                <c:pt idx="1">
                  <c:v>0.33</c:v>
                </c:pt>
              </c:numCache>
            </c:numRef>
          </c:val>
        </c:ser>
        <c:dLbls>
          <c:showLegendKey val="0"/>
          <c:showVal val="0"/>
          <c:showCatName val="0"/>
          <c:showSerName val="0"/>
          <c:showPercent val="0"/>
          <c:showBubbleSize val="0"/>
        </c:dLbls>
        <c:gapWidth val="150"/>
        <c:shape val="box"/>
        <c:axId val="361964696"/>
        <c:axId val="361966656"/>
        <c:axId val="0"/>
      </c:bar3DChart>
      <c:catAx>
        <c:axId val="361964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1966656"/>
        <c:crosses val="autoZero"/>
        <c:auto val="1"/>
        <c:lblAlgn val="ctr"/>
        <c:lblOffset val="100"/>
        <c:noMultiLvlLbl val="0"/>
      </c:catAx>
      <c:valAx>
        <c:axId val="361966656"/>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61964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FFC000"/>
              </a:solidFill>
              <a:ln>
                <a:noFill/>
              </a:ln>
              <a:effectLst/>
              <a:sp3d/>
            </c:spPr>
          </c:dPt>
          <c:dPt>
            <c:idx val="1"/>
            <c:invertIfNegative val="0"/>
            <c:bubble3D val="0"/>
            <c:spPr>
              <a:solidFill>
                <a:schemeClr val="accent4">
                  <a:lumMod val="20000"/>
                  <a:lumOff val="80000"/>
                </a:schemeClr>
              </a:solidFill>
              <a:ln>
                <a:noFill/>
              </a:ln>
              <a:effectLst/>
              <a:sp3d/>
            </c:spPr>
          </c:dPt>
          <c:dLbls>
            <c:dLbl>
              <c:idx val="0"/>
              <c:layout>
                <c:manualLayout>
                  <c:x val="2.7777777777777267E-3"/>
                  <c:y val="0.2592592592592592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111111111111112E-2"/>
                  <c:y val="0.1620370370370370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FAO!$W$4:$X$4</c:f>
              <c:strCache>
                <c:ptCount val="2"/>
                <c:pt idx="0">
                  <c:v>Expected Expenditure</c:v>
                </c:pt>
                <c:pt idx="1">
                  <c:v>Real Expenditure</c:v>
                </c:pt>
              </c:strCache>
            </c:strRef>
          </c:cat>
          <c:val>
            <c:numRef>
              <c:f>FAO!$W$9:$X$9</c:f>
              <c:numCache>
                <c:formatCode>0</c:formatCode>
                <c:ptCount val="2"/>
                <c:pt idx="0" formatCode="General">
                  <c:v>576</c:v>
                </c:pt>
                <c:pt idx="1">
                  <c:v>189.72900000000001</c:v>
                </c:pt>
              </c:numCache>
            </c:numRef>
          </c:val>
        </c:ser>
        <c:dLbls>
          <c:showLegendKey val="0"/>
          <c:showVal val="0"/>
          <c:showCatName val="0"/>
          <c:showSerName val="0"/>
          <c:showPercent val="0"/>
          <c:showBubbleSize val="0"/>
        </c:dLbls>
        <c:gapWidth val="150"/>
        <c:shape val="box"/>
        <c:axId val="361963520"/>
        <c:axId val="361969400"/>
        <c:axId val="0"/>
      </c:bar3DChart>
      <c:catAx>
        <c:axId val="361963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1969400"/>
        <c:crosses val="autoZero"/>
        <c:auto val="1"/>
        <c:lblAlgn val="ctr"/>
        <c:lblOffset val="100"/>
        <c:noMultiLvlLbl val="0"/>
      </c:catAx>
      <c:valAx>
        <c:axId val="361969400"/>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19635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1"/>
            <c:invertIfNegative val="0"/>
            <c:bubble3D val="0"/>
            <c:spPr>
              <a:solidFill>
                <a:srgbClr val="FFFF00"/>
              </a:solidFill>
              <a:ln>
                <a:noFill/>
              </a:ln>
              <a:effectLst/>
              <a:sp3d/>
            </c:spPr>
          </c:dPt>
          <c:dPt>
            <c:idx val="2"/>
            <c:invertIfNegative val="0"/>
            <c:bubble3D val="0"/>
            <c:spPr>
              <a:solidFill>
                <a:srgbClr val="FF0000"/>
              </a:solidFill>
              <a:ln>
                <a:noFill/>
              </a:ln>
              <a:effectLst/>
              <a:sp3d/>
            </c:spPr>
          </c:dPt>
          <c:dLbls>
            <c:dLbl>
              <c:idx val="0"/>
              <c:layout>
                <c:manualLayout>
                  <c:x val="2.7777777777777779E-3"/>
                  <c:y val="-3.907844852726742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666666666666666E-2"/>
                  <c:y val="-4.629629629629714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333333333333332E-3"/>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GCFI!$P$4:$R$4</c:f>
              <c:strCache>
                <c:ptCount val="3"/>
                <c:pt idx="0">
                  <c:v>Total Grant</c:v>
                </c:pt>
                <c:pt idx="1">
                  <c:v>Transferred</c:v>
                </c:pt>
                <c:pt idx="2">
                  <c:v>Spent</c:v>
                </c:pt>
              </c:strCache>
            </c:strRef>
          </c:cat>
          <c:val>
            <c:numRef>
              <c:f>GCFI!$P$10:$R$10</c:f>
              <c:numCache>
                <c:formatCode>#,##0</c:formatCode>
                <c:ptCount val="3"/>
                <c:pt idx="0">
                  <c:v>140</c:v>
                </c:pt>
                <c:pt idx="1">
                  <c:v>80.5</c:v>
                </c:pt>
                <c:pt idx="2">
                  <c:v>36.856999999999999</c:v>
                </c:pt>
              </c:numCache>
            </c:numRef>
          </c:val>
        </c:ser>
        <c:dLbls>
          <c:showLegendKey val="0"/>
          <c:showVal val="0"/>
          <c:showCatName val="0"/>
          <c:showSerName val="0"/>
          <c:showPercent val="0"/>
          <c:showBubbleSize val="0"/>
        </c:dLbls>
        <c:gapWidth val="150"/>
        <c:shape val="box"/>
        <c:axId val="361965872"/>
        <c:axId val="361962344"/>
        <c:axId val="0"/>
      </c:bar3DChart>
      <c:catAx>
        <c:axId val="3619658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1962344"/>
        <c:crosses val="autoZero"/>
        <c:auto val="1"/>
        <c:lblAlgn val="ctr"/>
        <c:lblOffset val="100"/>
        <c:noMultiLvlLbl val="0"/>
      </c:catAx>
      <c:valAx>
        <c:axId val="361962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9658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0.5521</cdr:x>
      <cdr:y>0.58432</cdr:y>
    </cdr:from>
    <cdr:to>
      <cdr:x>0.66826</cdr:x>
      <cdr:y>0.66048</cdr:y>
    </cdr:to>
    <cdr:sp macro="" textlink="">
      <cdr:nvSpPr>
        <cdr:cNvPr id="2" name="TextBox 6"/>
        <cdr:cNvSpPr txBox="1"/>
      </cdr:nvSpPr>
      <cdr:spPr>
        <a:xfrm xmlns:a="http://schemas.openxmlformats.org/drawingml/2006/main">
          <a:off x="2593208" y="2576168"/>
          <a:ext cx="545601" cy="335777"/>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2060"/>
              </a:solidFill>
              <a:effectLst/>
              <a:uFillTx/>
              <a:latin typeface="+mn-lt"/>
              <a:ea typeface="+mn-ea"/>
              <a:cs typeface="+mn-cs"/>
              <a:sym typeface="Helvetica"/>
            </a:rPr>
            <a:t>47%</a:t>
          </a:r>
        </a:p>
      </cdr:txBody>
    </cdr:sp>
  </cdr:relSizeAnchor>
</c:userShapes>
</file>

<file path=ppt/drawings/drawing2.xml><?xml version="1.0" encoding="utf-8"?>
<c:userShapes xmlns:c="http://schemas.openxmlformats.org/drawingml/2006/chart">
  <cdr:relSizeAnchor xmlns:cdr="http://schemas.openxmlformats.org/drawingml/2006/chartDrawing">
    <cdr:from>
      <cdr:x>0.32149</cdr:x>
      <cdr:y>0.56435</cdr:y>
    </cdr:from>
    <cdr:to>
      <cdr:x>0.32384</cdr:x>
      <cdr:y>0.66003</cdr:y>
    </cdr:to>
    <cdr:cxnSp macro="">
      <cdr:nvCxnSpPr>
        <cdr:cNvPr id="2" name="Straight Arrow Connector 1"/>
        <cdr:cNvCxnSpPr/>
      </cdr:nvCxnSpPr>
      <cdr:spPr>
        <a:xfrm xmlns:a="http://schemas.openxmlformats.org/drawingml/2006/main">
          <a:off x="3877821" y="3126507"/>
          <a:ext cx="28382" cy="53008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0.65023</cdr:x>
      <cdr:y>0.69982</cdr:y>
    </cdr:from>
    <cdr:to>
      <cdr:x>0.68161</cdr:x>
      <cdr:y>0.75547</cdr:y>
    </cdr:to>
    <cdr:cxnSp macro="">
      <cdr:nvCxnSpPr>
        <cdr:cNvPr id="3" name="Straight Arrow Connector 2"/>
        <cdr:cNvCxnSpPr/>
      </cdr:nvCxnSpPr>
      <cdr:spPr>
        <a:xfrm xmlns:a="http://schemas.openxmlformats.org/drawingml/2006/main">
          <a:off x="7843204" y="3877035"/>
          <a:ext cx="378445" cy="30827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0.85216</cdr:x>
      <cdr:y>0.67033</cdr:y>
    </cdr:from>
    <cdr:to>
      <cdr:x>0.86488</cdr:x>
      <cdr:y>0.75419</cdr:y>
    </cdr:to>
    <cdr:cxnSp macro="">
      <cdr:nvCxnSpPr>
        <cdr:cNvPr id="6" name="Straight Arrow Connector 5"/>
        <cdr:cNvCxnSpPr/>
      </cdr:nvCxnSpPr>
      <cdr:spPr>
        <a:xfrm xmlns:a="http://schemas.openxmlformats.org/drawingml/2006/main" flipH="1">
          <a:off x="10278833" y="3713649"/>
          <a:ext cx="153508" cy="46460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C7527-14B8-4563-9811-E29D2B1BB4D5}" type="datetimeFigureOut">
              <a:rPr lang="en-US" smtClean="0"/>
              <a:t>6/17/2018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C839AF-E54B-40BA-815F-851725C8179A}" type="slidenum">
              <a:rPr lang="en-US" smtClean="0"/>
              <a:t>‹#›</a:t>
            </a:fld>
            <a:endParaRPr lang="en-US"/>
          </a:p>
        </p:txBody>
      </p:sp>
    </p:spTree>
    <p:extLst>
      <p:ext uri="{BB962C8B-B14F-4D97-AF65-F5344CB8AC3E}">
        <p14:creationId xmlns:p14="http://schemas.microsoft.com/office/powerpoint/2010/main" val="1271199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1651A-FB68-42EC-AD9C-12F8C93F6839}" type="datetimeFigureOut">
              <a:rPr lang="en-US" smtClean="0"/>
              <a:t>6/17/2018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FB46D-C36D-474B-AFB7-5DCF93B12458}" type="slidenum">
              <a:rPr lang="en-US" smtClean="0"/>
              <a:t>‹#›</a:t>
            </a:fld>
            <a:endParaRPr lang="en-US"/>
          </a:p>
        </p:txBody>
      </p:sp>
    </p:spTree>
    <p:extLst>
      <p:ext uri="{BB962C8B-B14F-4D97-AF65-F5344CB8AC3E}">
        <p14:creationId xmlns:p14="http://schemas.microsoft.com/office/powerpoint/2010/main" val="197667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6</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334075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6A5B2E2-162A-49AD-A446-7FF1B7D18555}" type="slidenum">
              <a:rPr lang="es-ES" smtClean="0"/>
              <a:pPr/>
              <a:t>28</a:t>
            </a:fld>
            <a:endParaRPr lang="es-E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s-CO" smtClean="0"/>
          </a:p>
        </p:txBody>
      </p:sp>
    </p:spTree>
    <p:extLst>
      <p:ext uri="{BB962C8B-B14F-4D97-AF65-F5344CB8AC3E}">
        <p14:creationId xmlns:p14="http://schemas.microsoft.com/office/powerpoint/2010/main" val="3110358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3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xmlns=""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sp>
        <p:nvSpPr>
          <p:cNvPr id="12" name="Text Placeholder 2">
            <a:extLst>
              <a:ext uri="{FF2B5EF4-FFF2-40B4-BE49-F238E27FC236}">
                <a16:creationId xmlns:a16="http://schemas.microsoft.com/office/drawing/2014/main" xmlns=""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err="1"/>
              <a:t>Título</a:t>
            </a:r>
            <a:endParaRPr lang="en-US" dirty="0"/>
          </a:p>
          <a:p>
            <a:pPr lvl="1"/>
            <a:r>
              <a:rPr lang="en-US" dirty="0"/>
              <a:t>Sub-</a:t>
            </a:r>
            <a:r>
              <a:rPr lang="en-US" dirty="0" err="1"/>
              <a:t>Título</a:t>
            </a:r>
            <a:endParaRPr lang="en-US" dirty="0"/>
          </a:p>
          <a:p>
            <a:pPr lvl="2"/>
            <a:r>
              <a:rPr lang="en-US" dirty="0" err="1"/>
              <a:t>Texto</a:t>
            </a:r>
            <a:r>
              <a:rPr lang="en-US" dirty="0"/>
              <a:t> principal</a:t>
            </a:r>
          </a:p>
          <a:p>
            <a:pPr lvl="3"/>
            <a:r>
              <a:rPr lang="en-US" dirty="0"/>
              <a:t>Cuarto </a:t>
            </a:r>
            <a:r>
              <a:rPr lang="en-US" dirty="0" err="1"/>
              <a:t>nivel</a:t>
            </a:r>
            <a:endParaRPr lang="en-US" dirty="0"/>
          </a:p>
          <a:p>
            <a:pPr lvl="4"/>
            <a:r>
              <a:rPr lang="en-US" dirty="0"/>
              <a:t>Quinto </a:t>
            </a:r>
            <a:r>
              <a:rPr lang="en-US" dirty="0" err="1"/>
              <a:t>nivel</a:t>
            </a:r>
            <a:endParaRPr lang="en-US" dirty="0"/>
          </a:p>
          <a:p>
            <a:pPr lvl="5"/>
            <a:r>
              <a:rPr lang="en-US" dirty="0" err="1"/>
              <a:t>destacado</a:t>
            </a:r>
            <a:endParaRPr lang="en-US" dirty="0"/>
          </a:p>
        </p:txBody>
      </p:sp>
      <p:sp>
        <p:nvSpPr>
          <p:cNvPr id="13" name="Rectangle 12">
            <a:extLst>
              <a:ext uri="{FF2B5EF4-FFF2-40B4-BE49-F238E27FC236}">
                <a16:creationId xmlns:a16="http://schemas.microsoft.com/office/drawing/2014/main" xmlns="" id="{7A76DE6D-056C-164A-8717-8954B417897E}"/>
              </a:ext>
            </a:extLst>
          </p:cNvPr>
          <p:cNvSpPr>
            <a:spLocks noChangeArrowheads="1"/>
          </p:cNvSpPr>
          <p:nvPr userDrawn="1"/>
        </p:nvSpPr>
        <p:spPr bwMode="auto">
          <a:xfrm>
            <a:off x="7256745" y="409829"/>
            <a:ext cx="4935255" cy="181188"/>
          </a:xfrm>
          <a:prstGeom prst="rect">
            <a:avLst/>
          </a:prstGeom>
          <a:solidFill>
            <a:srgbClr val="7F7F7F"/>
          </a:solidFill>
          <a:ln>
            <a:noFill/>
          </a:ln>
          <a:effectLst/>
        </p:spPr>
        <p:txBody>
          <a:bodyPr anchor="ctr"/>
          <a:lstStyle/>
          <a:p>
            <a:pPr algn="ctr" eaLnBrk="1" hangingPunct="1"/>
            <a:endParaRPr lang="en-US" altLang="en-US">
              <a:solidFill>
                <a:srgbClr val="FFFFFF"/>
              </a:solidFill>
              <a:ea typeface="MS PGothic" charset="-128"/>
            </a:endParaRPr>
          </a:p>
        </p:txBody>
      </p:sp>
      <p:pic>
        <p:nvPicPr>
          <p:cNvPr id="6" name="Picture 5">
            <a:extLst>
              <a:ext uri="{FF2B5EF4-FFF2-40B4-BE49-F238E27FC236}">
                <a16:creationId xmlns:a16="http://schemas.microsoft.com/office/drawing/2014/main" xmlns="" id="{B8025604-3E14-7C47-825A-EAEB332A9A3D}"/>
              </a:ext>
            </a:extLst>
          </p:cNvPr>
          <p:cNvPicPr>
            <a:picLocks noChangeAspect="1"/>
          </p:cNvPicPr>
          <p:nvPr userDrawn="1"/>
        </p:nvPicPr>
        <p:blipFill>
          <a:blip r:embed="rId2"/>
          <a:stretch>
            <a:fillRect/>
          </a:stretch>
        </p:blipFill>
        <p:spPr bwMode="auto">
          <a:xfrm>
            <a:off x="10192968" y="5985212"/>
            <a:ext cx="1763712" cy="7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04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7" name="Rectangle 6"/>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2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30758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60817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330193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37501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925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65346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2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133756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Tree>
    <p:extLst>
      <p:ext uri="{BB962C8B-B14F-4D97-AF65-F5344CB8AC3E}">
        <p14:creationId xmlns:p14="http://schemas.microsoft.com/office/powerpoint/2010/main" val="341020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pictures">
    <p:spTree>
      <p:nvGrpSpPr>
        <p:cNvPr id="1" name=""/>
        <p:cNvGrpSpPr/>
        <p:nvPr/>
      </p:nvGrpSpPr>
      <p:grpSpPr>
        <a:xfrm>
          <a:off x="0" y="0"/>
          <a:ext cx="0" cy="0"/>
          <a:chOff x="0" y="0"/>
          <a:chExt cx="0" cy="0"/>
        </a:xfrm>
      </p:grpSpPr>
      <p:sp>
        <p:nvSpPr>
          <p:cNvPr id="7" name="Rectangle 6"/>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8" name="Picture Placeholder 18"/>
          <p:cNvSpPr>
            <a:spLocks noGrp="1"/>
          </p:cNvSpPr>
          <p:nvPr>
            <p:ph type="pic" sz="quarter" idx="10"/>
          </p:nvPr>
        </p:nvSpPr>
        <p:spPr>
          <a:xfrm>
            <a:off x="317644" y="1853179"/>
            <a:ext cx="3774016" cy="2832100"/>
          </a:xfrm>
          <a:prstGeom prst="ellipse">
            <a:avLst/>
          </a:prstGeom>
        </p:spPr>
        <p:txBody>
          <a:bodyPr/>
          <a:lstStyle/>
          <a:p>
            <a:pPr lvl="0"/>
            <a:r>
              <a:rPr lang="en-US" noProof="0" smtClean="0"/>
              <a:t>Click icon to add picture</a:t>
            </a:r>
            <a:endParaRPr lang="en-US" noProof="0"/>
          </a:p>
        </p:txBody>
      </p:sp>
      <p:sp>
        <p:nvSpPr>
          <p:cNvPr id="9" name="Picture Placeholder 18"/>
          <p:cNvSpPr>
            <a:spLocks noGrp="1"/>
          </p:cNvSpPr>
          <p:nvPr>
            <p:ph type="pic" sz="quarter" idx="11"/>
          </p:nvPr>
        </p:nvSpPr>
        <p:spPr>
          <a:xfrm>
            <a:off x="4247540" y="1853179"/>
            <a:ext cx="3774016" cy="2832100"/>
          </a:xfrm>
          <a:prstGeom prst="ellipse">
            <a:avLst/>
          </a:prstGeom>
        </p:spPr>
        <p:txBody>
          <a:bodyPr/>
          <a:lstStyle/>
          <a:p>
            <a:pPr lvl="0"/>
            <a:r>
              <a:rPr lang="en-US" noProof="0" smtClean="0"/>
              <a:t>Click icon to add picture</a:t>
            </a:r>
            <a:endParaRPr lang="en-US" noProof="0" dirty="0"/>
          </a:p>
        </p:txBody>
      </p:sp>
      <p:sp>
        <p:nvSpPr>
          <p:cNvPr id="10" name="Picture Placeholder 18"/>
          <p:cNvSpPr>
            <a:spLocks noGrp="1"/>
          </p:cNvSpPr>
          <p:nvPr>
            <p:ph type="pic" sz="quarter" idx="12"/>
          </p:nvPr>
        </p:nvSpPr>
        <p:spPr>
          <a:xfrm>
            <a:off x="8177435" y="1853179"/>
            <a:ext cx="3774016" cy="2832100"/>
          </a:xfrm>
          <a:prstGeom prst="ellipse">
            <a:avLst/>
          </a:prstGeom>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48372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Table Placeholder 3"/>
          <p:cNvSpPr>
            <a:spLocks noGrp="1"/>
          </p:cNvSpPr>
          <p:nvPr>
            <p:ph type="tbl" sz="quarter" idx="10"/>
          </p:nvPr>
        </p:nvSpPr>
        <p:spPr>
          <a:xfrm>
            <a:off x="650706" y="1549400"/>
            <a:ext cx="4828117"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230921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sp>
        <p:nvSpPr>
          <p:cNvPr id="9" name="Rectangle 8"/>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254355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_cover_flag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867" y="960438"/>
            <a:ext cx="9793817"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smtClean="0"/>
              <a:t>Click icon to add picture</a:t>
            </a:r>
            <a:endParaRPr lang="en-US"/>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spTree>
    <p:extLst>
      <p:ext uri="{BB962C8B-B14F-4D97-AF65-F5344CB8AC3E}">
        <p14:creationId xmlns:p14="http://schemas.microsoft.com/office/powerpoint/2010/main" val="32331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5505F2-3EBB-4327-B5F4-89FF3E2F83FA}" type="datetimeFigureOut">
              <a:rPr lang="en-US" smtClean="0"/>
              <a:t>6/17/2018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F299D0A-720C-4DF2-A3BE-62E056EF753D}" type="slidenum">
              <a:rPr lang="en-US" smtClean="0"/>
              <a:t>‹#›</a:t>
            </a:fld>
            <a:endParaRPr lang="en-US"/>
          </a:p>
        </p:txBody>
      </p:sp>
    </p:spTree>
    <p:extLst>
      <p:ext uri="{BB962C8B-B14F-4D97-AF65-F5344CB8AC3E}">
        <p14:creationId xmlns:p14="http://schemas.microsoft.com/office/powerpoint/2010/main" val="357178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352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702" r:id="rId10"/>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525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Agenda Item 5.2: Overall Financial Implementation Overview</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053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7663" y="2181961"/>
            <a:ext cx="5962405" cy="2719052"/>
          </a:xfrm>
          <a:prstGeom prst="rect">
            <a:avLst/>
          </a:prstGeom>
        </p:spPr>
      </p:pic>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Status of </a:t>
            </a:r>
            <a:r>
              <a:rPr lang="es-CO" sz="2400" b="1" dirty="0" err="1" smtClean="0">
                <a:solidFill>
                  <a:schemeClr val="accent5">
                    <a:lumMod val="75000"/>
                  </a:schemeClr>
                </a:solidFill>
                <a:latin typeface="+mn-lt"/>
              </a:rPr>
              <a:t>expenditure</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level</a:t>
            </a:r>
            <a:r>
              <a:rPr lang="es-CO" sz="2400" b="1" dirty="0">
                <a:solidFill>
                  <a:schemeClr val="accent5">
                    <a:lumMod val="75000"/>
                  </a:schemeClr>
                </a:solidFill>
                <a:latin typeface="+mn-lt"/>
              </a:rPr>
              <a:t> </a:t>
            </a:r>
            <a:endParaRPr lang="es-CO" sz="2400" b="1" dirty="0" smtClean="0">
              <a:solidFill>
                <a:schemeClr val="accent5">
                  <a:lumMod val="75000"/>
                </a:schemeClr>
              </a:solidFill>
              <a:latin typeface="+mn-lt"/>
            </a:endParaRPr>
          </a:p>
          <a:p>
            <a:pPr algn="l"/>
            <a:r>
              <a:rPr lang="es-CO" sz="2400" b="1" dirty="0" smtClean="0">
                <a:solidFill>
                  <a:schemeClr val="accent5">
                    <a:lumMod val="75000"/>
                  </a:schemeClr>
                </a:solidFill>
                <a:latin typeface="+mn-lt"/>
              </a:rPr>
              <a:t>of </a:t>
            </a:r>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USD)</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
        <p:nvSpPr>
          <p:cNvPr id="12" name="Title 1"/>
          <p:cNvSpPr txBox="1">
            <a:spLocks/>
          </p:cNvSpPr>
          <p:nvPr/>
        </p:nvSpPr>
        <p:spPr>
          <a:xfrm>
            <a:off x="129667" y="1176927"/>
            <a:ext cx="11932666" cy="673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CO" sz="2000" dirty="0" err="1"/>
              <a:t>J</a:t>
            </a:r>
            <a:r>
              <a:rPr lang="es-CO" sz="2000" dirty="0" err="1" smtClean="0"/>
              <a:t>ust</a:t>
            </a:r>
            <a:r>
              <a:rPr lang="es-CO" sz="2000" dirty="0" smtClean="0"/>
              <a:t>  a </a:t>
            </a:r>
            <a:r>
              <a:rPr lang="es-CO" sz="2000" dirty="0" err="1" smtClean="0"/>
              <a:t>percentage</a:t>
            </a:r>
            <a:r>
              <a:rPr lang="es-CO" sz="2000" dirty="0" smtClean="0"/>
              <a:t> </a:t>
            </a:r>
            <a:r>
              <a:rPr lang="es-CO" sz="2000" dirty="0"/>
              <a:t>of </a:t>
            </a:r>
            <a:r>
              <a:rPr lang="es-CO" sz="2000" dirty="0" err="1"/>
              <a:t>the</a:t>
            </a:r>
            <a:r>
              <a:rPr lang="es-CO" sz="2000" dirty="0"/>
              <a:t> </a:t>
            </a:r>
            <a:r>
              <a:rPr lang="es-CO" sz="2000" dirty="0" err="1"/>
              <a:t>funds</a:t>
            </a:r>
            <a:r>
              <a:rPr lang="es-CO" sz="2000" dirty="0"/>
              <a:t> </a:t>
            </a:r>
            <a:r>
              <a:rPr lang="es-CO" sz="2000" dirty="0" err="1"/>
              <a:t>transferred</a:t>
            </a:r>
            <a:r>
              <a:rPr lang="es-CO" sz="2000" dirty="0"/>
              <a:t> are </a:t>
            </a:r>
            <a:r>
              <a:rPr lang="es-CO" sz="2000" dirty="0" err="1"/>
              <a:t>effectively</a:t>
            </a:r>
            <a:r>
              <a:rPr lang="es-CO" sz="2000" dirty="0"/>
              <a:t> </a:t>
            </a:r>
            <a:r>
              <a:rPr lang="es-CO" sz="2000" dirty="0" err="1"/>
              <a:t>spent</a:t>
            </a:r>
            <a:r>
              <a:rPr lang="es-CO" sz="2000" dirty="0"/>
              <a:t> </a:t>
            </a:r>
            <a:r>
              <a:rPr lang="es-CO" sz="2000" dirty="0" err="1"/>
              <a:t>by</a:t>
            </a:r>
            <a:r>
              <a:rPr lang="es-CO" sz="2000" dirty="0"/>
              <a:t> </a:t>
            </a:r>
            <a:r>
              <a:rPr lang="es-CO" sz="2000" dirty="0" err="1"/>
              <a:t>partners</a:t>
            </a:r>
            <a:r>
              <a:rPr lang="es-CO" sz="2000" dirty="0" smtClean="0"/>
              <a:t>.</a:t>
            </a:r>
          </a:p>
          <a:p>
            <a:pPr algn="just"/>
            <a:endParaRPr lang="es-CO" sz="2000" dirty="0"/>
          </a:p>
          <a:p>
            <a:pPr algn="just"/>
            <a:r>
              <a:rPr lang="es-CO" sz="2000" dirty="0" smtClean="0"/>
              <a:t>33%  of </a:t>
            </a:r>
            <a:r>
              <a:rPr lang="es-CO" sz="2000" dirty="0" err="1" smtClean="0"/>
              <a:t>installments</a:t>
            </a:r>
            <a:r>
              <a:rPr lang="es-CO" sz="2000" dirty="0" smtClean="0"/>
              <a:t> </a:t>
            </a:r>
            <a:r>
              <a:rPr lang="es-CO" sz="2000" dirty="0" err="1" smtClean="0"/>
              <a:t>on</a:t>
            </a:r>
            <a:r>
              <a:rPr lang="es-CO" sz="2000" dirty="0" smtClean="0"/>
              <a:t> </a:t>
            </a:r>
            <a:r>
              <a:rPr lang="es-CO" sz="2000" dirty="0" err="1" smtClean="0"/>
              <a:t>hold</a:t>
            </a:r>
            <a:r>
              <a:rPr lang="es-CO" sz="2000" dirty="0" smtClean="0"/>
              <a:t> </a:t>
            </a:r>
            <a:r>
              <a:rPr lang="es-CO" sz="2000" dirty="0" err="1" smtClean="0"/>
              <a:t>due</a:t>
            </a:r>
            <a:r>
              <a:rPr lang="es-CO" sz="2000" dirty="0" smtClean="0"/>
              <a:t> to </a:t>
            </a:r>
            <a:r>
              <a:rPr lang="es-CO" sz="2000" dirty="0" err="1" smtClean="0"/>
              <a:t>slow</a:t>
            </a:r>
            <a:r>
              <a:rPr lang="es-CO" sz="2000" dirty="0" smtClean="0"/>
              <a:t> </a:t>
            </a:r>
            <a:r>
              <a:rPr lang="es-CO" sz="2000" dirty="0" err="1" smtClean="0"/>
              <a:t>implementation</a:t>
            </a:r>
            <a:r>
              <a:rPr lang="es-CO" sz="2000" dirty="0" smtClean="0"/>
              <a:t> and 53% of </a:t>
            </a:r>
            <a:r>
              <a:rPr lang="es-CO" sz="2000" dirty="0" err="1" smtClean="0"/>
              <a:t>the</a:t>
            </a:r>
            <a:r>
              <a:rPr lang="es-CO" sz="2000" dirty="0" smtClean="0"/>
              <a:t> </a:t>
            </a:r>
            <a:r>
              <a:rPr lang="es-CO" sz="2000" dirty="0" err="1" smtClean="0"/>
              <a:t>paid</a:t>
            </a:r>
            <a:r>
              <a:rPr lang="es-CO" sz="2000" dirty="0" smtClean="0"/>
              <a:t> </a:t>
            </a:r>
            <a:r>
              <a:rPr lang="es-CO" sz="2000" dirty="0" err="1" smtClean="0"/>
              <a:t>installments</a:t>
            </a:r>
            <a:r>
              <a:rPr lang="es-CO" sz="2000" dirty="0" smtClean="0"/>
              <a:t> are </a:t>
            </a:r>
            <a:r>
              <a:rPr lang="es-CO" sz="2000" dirty="0" err="1" smtClean="0"/>
              <a:t>still</a:t>
            </a:r>
            <a:r>
              <a:rPr lang="es-CO" sz="2000" dirty="0" smtClean="0"/>
              <a:t> </a:t>
            </a:r>
            <a:r>
              <a:rPr lang="es-CO" sz="2000" dirty="0" err="1" smtClean="0"/>
              <a:t>not</a:t>
            </a:r>
            <a:r>
              <a:rPr lang="es-CO" sz="2000" dirty="0" smtClean="0"/>
              <a:t> </a:t>
            </a:r>
            <a:r>
              <a:rPr lang="es-CO" sz="2000" dirty="0" err="1" smtClean="0"/>
              <a:t>paid</a:t>
            </a:r>
            <a:r>
              <a:rPr lang="es-CO" sz="2000" dirty="0" smtClean="0"/>
              <a:t> </a:t>
            </a:r>
            <a:endParaRPr lang="en-US" sz="2000" dirty="0"/>
          </a:p>
        </p:txBody>
      </p:sp>
      <p:cxnSp>
        <p:nvCxnSpPr>
          <p:cNvPr id="7" name="Straight Arrow Connector 6"/>
          <p:cNvCxnSpPr/>
          <p:nvPr/>
        </p:nvCxnSpPr>
        <p:spPr>
          <a:xfrm>
            <a:off x="5555513" y="2684471"/>
            <a:ext cx="0" cy="469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08063" y="3141671"/>
            <a:ext cx="2982" cy="611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5"/>
          <p:cNvSpPr txBox="1"/>
          <p:nvPr/>
        </p:nvSpPr>
        <p:spPr>
          <a:xfrm>
            <a:off x="5589016" y="2720800"/>
            <a:ext cx="60305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smtClean="0"/>
              <a:t>-33</a:t>
            </a:r>
            <a:r>
              <a:rPr lang="en-US" sz="1600" dirty="0"/>
              <a:t>%</a:t>
            </a:r>
          </a:p>
        </p:txBody>
      </p:sp>
      <p:sp>
        <p:nvSpPr>
          <p:cNvPr id="13" name="TextBox 8"/>
          <p:cNvSpPr txBox="1"/>
          <p:nvPr/>
        </p:nvSpPr>
        <p:spPr>
          <a:xfrm>
            <a:off x="6908063" y="3296720"/>
            <a:ext cx="603050"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smtClean="0"/>
              <a:t>-53</a:t>
            </a:r>
            <a:r>
              <a:rPr lang="en-US" sz="1600" dirty="0"/>
              <a:t>%</a:t>
            </a:r>
          </a:p>
        </p:txBody>
      </p:sp>
      <p:sp>
        <p:nvSpPr>
          <p:cNvPr id="14" name="Right Brace 13"/>
          <p:cNvSpPr/>
          <p:nvPr/>
        </p:nvSpPr>
        <p:spPr>
          <a:xfrm>
            <a:off x="8677924" y="2357750"/>
            <a:ext cx="252597" cy="236747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9036194" y="2543356"/>
            <a:ext cx="3194657" cy="2585323"/>
          </a:xfrm>
          <a:prstGeom prst="rect">
            <a:avLst/>
          </a:prstGeom>
        </p:spPr>
        <p:txBody>
          <a:bodyPr wrap="none">
            <a:spAutoFit/>
          </a:bodyPr>
          <a:lstStyle/>
          <a:p>
            <a:r>
              <a:rPr lang="es-CO" b="1" dirty="0" err="1" smtClean="0">
                <a:solidFill>
                  <a:schemeClr val="bg2">
                    <a:lumMod val="10000"/>
                  </a:schemeClr>
                </a:solidFill>
              </a:rPr>
              <a:t>Two</a:t>
            </a:r>
            <a:r>
              <a:rPr lang="es-CO" b="1" dirty="0" smtClean="0">
                <a:solidFill>
                  <a:schemeClr val="bg2">
                    <a:lumMod val="10000"/>
                  </a:schemeClr>
                </a:solidFill>
              </a:rPr>
              <a:t> </a:t>
            </a:r>
            <a:r>
              <a:rPr lang="es-CO" b="1" dirty="0" err="1" smtClean="0">
                <a:solidFill>
                  <a:schemeClr val="bg2">
                    <a:lumMod val="10000"/>
                  </a:schemeClr>
                </a:solidFill>
              </a:rPr>
              <a:t>problems</a:t>
            </a:r>
            <a:r>
              <a:rPr lang="es-CO" b="1" dirty="0" smtClean="0">
                <a:solidFill>
                  <a:schemeClr val="bg2">
                    <a:lumMod val="10000"/>
                  </a:schemeClr>
                </a:solidFill>
              </a:rPr>
              <a:t>:</a:t>
            </a:r>
          </a:p>
          <a:p>
            <a:endParaRPr lang="es-CO" b="1" dirty="0">
              <a:solidFill>
                <a:schemeClr val="accent5">
                  <a:lumMod val="75000"/>
                </a:schemeClr>
              </a:solidFill>
            </a:endParaRPr>
          </a:p>
          <a:p>
            <a:r>
              <a:rPr lang="es-CO" b="1" dirty="0" err="1" smtClean="0">
                <a:solidFill>
                  <a:schemeClr val="accent5">
                    <a:lumMod val="75000"/>
                  </a:schemeClr>
                </a:solidFill>
              </a:rPr>
              <a:t>Delay</a:t>
            </a:r>
            <a:r>
              <a:rPr lang="es-CO" b="1" dirty="0" smtClean="0">
                <a:solidFill>
                  <a:schemeClr val="accent5">
                    <a:lumMod val="75000"/>
                  </a:schemeClr>
                </a:solidFill>
              </a:rPr>
              <a:t> in </a:t>
            </a:r>
            <a:r>
              <a:rPr lang="es-CO" b="1" dirty="0" err="1" smtClean="0">
                <a:solidFill>
                  <a:schemeClr val="accent5">
                    <a:lumMod val="75000"/>
                  </a:schemeClr>
                </a:solidFill>
              </a:rPr>
              <a:t>implementation</a:t>
            </a:r>
            <a:r>
              <a:rPr lang="es-CO" b="1" dirty="0" smtClean="0">
                <a:solidFill>
                  <a:schemeClr val="accent5">
                    <a:lumMod val="75000"/>
                  </a:schemeClr>
                </a:solidFill>
              </a:rPr>
              <a:t> </a:t>
            </a:r>
          </a:p>
          <a:p>
            <a:r>
              <a:rPr lang="es-CO" b="1" dirty="0" smtClean="0">
                <a:solidFill>
                  <a:schemeClr val="accent5">
                    <a:lumMod val="75000"/>
                  </a:schemeClr>
                </a:solidFill>
              </a:rPr>
              <a:t>versus </a:t>
            </a:r>
            <a:r>
              <a:rPr lang="es-CO" b="1" dirty="0" err="1" smtClean="0">
                <a:solidFill>
                  <a:schemeClr val="accent5">
                    <a:lumMod val="75000"/>
                  </a:schemeClr>
                </a:solidFill>
              </a:rPr>
              <a:t>initial</a:t>
            </a:r>
            <a:r>
              <a:rPr lang="es-CO" b="1" dirty="0" smtClean="0">
                <a:solidFill>
                  <a:schemeClr val="accent5">
                    <a:lumMod val="75000"/>
                  </a:schemeClr>
                </a:solidFill>
              </a:rPr>
              <a:t> </a:t>
            </a:r>
            <a:r>
              <a:rPr lang="es-CO" b="1" dirty="0" err="1" smtClean="0">
                <a:solidFill>
                  <a:schemeClr val="accent5">
                    <a:lumMod val="75000"/>
                  </a:schemeClr>
                </a:solidFill>
              </a:rPr>
              <a:t>planning</a:t>
            </a:r>
            <a:endParaRPr lang="es-CO" b="1" dirty="0" smtClean="0">
              <a:solidFill>
                <a:schemeClr val="accent5">
                  <a:lumMod val="75000"/>
                </a:schemeClr>
              </a:solidFill>
            </a:endParaRPr>
          </a:p>
          <a:p>
            <a:endParaRPr lang="es-CO" b="1" dirty="0">
              <a:solidFill>
                <a:schemeClr val="accent5">
                  <a:lumMod val="75000"/>
                </a:schemeClr>
              </a:solidFill>
            </a:endParaRPr>
          </a:p>
          <a:p>
            <a:r>
              <a:rPr lang="es-CO" b="1" dirty="0" err="1" smtClean="0">
                <a:solidFill>
                  <a:schemeClr val="accent5">
                    <a:lumMod val="75000"/>
                  </a:schemeClr>
                </a:solidFill>
              </a:rPr>
              <a:t>Not</a:t>
            </a:r>
            <a:r>
              <a:rPr lang="es-CO" b="1" dirty="0" smtClean="0">
                <a:solidFill>
                  <a:schemeClr val="accent5">
                    <a:lumMod val="75000"/>
                  </a:schemeClr>
                </a:solidFill>
              </a:rPr>
              <a:t> </a:t>
            </a:r>
            <a:r>
              <a:rPr lang="es-CO" b="1" dirty="0" err="1" smtClean="0">
                <a:solidFill>
                  <a:schemeClr val="accent5">
                    <a:lumMod val="75000"/>
                  </a:schemeClr>
                </a:solidFill>
              </a:rPr>
              <a:t>enough</a:t>
            </a:r>
            <a:r>
              <a:rPr lang="es-CO" b="1" dirty="0" smtClean="0">
                <a:solidFill>
                  <a:schemeClr val="accent5">
                    <a:lumMod val="75000"/>
                  </a:schemeClr>
                </a:solidFill>
              </a:rPr>
              <a:t> </a:t>
            </a:r>
            <a:r>
              <a:rPr lang="es-CO" b="1" dirty="0" err="1" smtClean="0">
                <a:solidFill>
                  <a:schemeClr val="accent5">
                    <a:lumMod val="75000"/>
                  </a:schemeClr>
                </a:solidFill>
              </a:rPr>
              <a:t>expenditure</a:t>
            </a:r>
            <a:r>
              <a:rPr lang="es-CO" b="1" dirty="0" smtClean="0">
                <a:solidFill>
                  <a:schemeClr val="accent5">
                    <a:lumMod val="75000"/>
                  </a:schemeClr>
                </a:solidFill>
              </a:rPr>
              <a:t> </a:t>
            </a:r>
          </a:p>
          <a:p>
            <a:r>
              <a:rPr lang="es-CO" b="1" dirty="0" err="1" smtClean="0">
                <a:solidFill>
                  <a:schemeClr val="accent5">
                    <a:lumMod val="75000"/>
                  </a:schemeClr>
                </a:solidFill>
              </a:rPr>
              <a:t>level</a:t>
            </a:r>
            <a:r>
              <a:rPr lang="es-CO" b="1" dirty="0" smtClean="0">
                <a:solidFill>
                  <a:schemeClr val="accent5">
                    <a:lumMod val="75000"/>
                  </a:schemeClr>
                </a:solidFill>
              </a:rPr>
              <a:t> </a:t>
            </a:r>
            <a:r>
              <a:rPr lang="es-CO" b="1" dirty="0" err="1" smtClean="0">
                <a:solidFill>
                  <a:schemeClr val="accent5">
                    <a:lumMod val="75000"/>
                  </a:schemeClr>
                </a:solidFill>
              </a:rPr>
              <a:t>over</a:t>
            </a:r>
            <a:r>
              <a:rPr lang="es-CO" b="1" dirty="0" smtClean="0">
                <a:solidFill>
                  <a:schemeClr val="accent5">
                    <a:lumMod val="75000"/>
                  </a:schemeClr>
                </a:solidFill>
              </a:rPr>
              <a:t> </a:t>
            </a:r>
            <a:r>
              <a:rPr lang="es-CO" b="1" dirty="0" err="1" smtClean="0">
                <a:solidFill>
                  <a:schemeClr val="accent5">
                    <a:lumMod val="75000"/>
                  </a:schemeClr>
                </a:solidFill>
              </a:rPr>
              <a:t>the</a:t>
            </a:r>
            <a:r>
              <a:rPr lang="es-CO" b="1" dirty="0" smtClean="0">
                <a:solidFill>
                  <a:schemeClr val="accent5">
                    <a:lumMod val="75000"/>
                  </a:schemeClr>
                </a:solidFill>
              </a:rPr>
              <a:t> </a:t>
            </a:r>
            <a:r>
              <a:rPr lang="es-CO" b="1" dirty="0" err="1" smtClean="0">
                <a:solidFill>
                  <a:schemeClr val="accent5">
                    <a:lumMod val="75000"/>
                  </a:schemeClr>
                </a:solidFill>
              </a:rPr>
              <a:t>funds</a:t>
            </a:r>
            <a:r>
              <a:rPr lang="es-CO" b="1" dirty="0" smtClean="0">
                <a:solidFill>
                  <a:schemeClr val="accent5">
                    <a:lumMod val="75000"/>
                  </a:schemeClr>
                </a:solidFill>
              </a:rPr>
              <a:t> </a:t>
            </a:r>
            <a:r>
              <a:rPr lang="es-CO" b="1" dirty="0" err="1" smtClean="0">
                <a:solidFill>
                  <a:schemeClr val="accent5">
                    <a:lumMod val="75000"/>
                  </a:schemeClr>
                </a:solidFill>
              </a:rPr>
              <a:t>transferred</a:t>
            </a:r>
            <a:endParaRPr lang="es-CO" b="1" dirty="0">
              <a:solidFill>
                <a:schemeClr val="accent5">
                  <a:lumMod val="75000"/>
                </a:schemeClr>
              </a:solidFill>
            </a:endParaRPr>
          </a:p>
          <a:p>
            <a:endParaRPr lang="es-CO" b="1" dirty="0" smtClean="0">
              <a:solidFill>
                <a:schemeClr val="accent5">
                  <a:lumMod val="75000"/>
                </a:schemeClr>
              </a:solidFill>
            </a:endParaRPr>
          </a:p>
          <a:p>
            <a:endParaRPr lang="en-US" dirty="0"/>
          </a:p>
        </p:txBody>
      </p:sp>
    </p:spTree>
    <p:extLst>
      <p:ext uri="{BB962C8B-B14F-4D97-AF65-F5344CB8AC3E}">
        <p14:creationId xmlns:p14="http://schemas.microsoft.com/office/powerpoint/2010/main" val="419609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37791" y="1713990"/>
            <a:ext cx="7251191" cy="5072695"/>
          </a:xfrm>
          <a:prstGeom prst="rect">
            <a:avLst/>
          </a:prstGeom>
        </p:spPr>
      </p:pic>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6" name="Title 1"/>
          <p:cNvSpPr txBox="1">
            <a:spLocks/>
          </p:cNvSpPr>
          <p:nvPr/>
        </p:nvSpPr>
        <p:spPr>
          <a:xfrm>
            <a:off x="2106748" y="1054664"/>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1600" dirty="0"/>
          </a:p>
        </p:txBody>
      </p:sp>
      <p:sp>
        <p:nvSpPr>
          <p:cNvPr id="7" name="Title 1"/>
          <p:cNvSpPr txBox="1">
            <a:spLocks/>
          </p:cNvSpPr>
          <p:nvPr/>
        </p:nvSpPr>
        <p:spPr>
          <a:xfrm>
            <a:off x="217232" y="909809"/>
            <a:ext cx="11651503" cy="444109"/>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CO" sz="2000" dirty="0" err="1" smtClean="0"/>
              <a:t>It’s</a:t>
            </a:r>
            <a:r>
              <a:rPr lang="es-CO" sz="2000" dirty="0" smtClean="0"/>
              <a:t> </a:t>
            </a:r>
            <a:r>
              <a:rPr lang="es-CO" sz="2000" dirty="0" err="1" smtClean="0"/>
              <a:t>expected</a:t>
            </a:r>
            <a:r>
              <a:rPr lang="es-CO" sz="2000" dirty="0" smtClean="0"/>
              <a:t> </a:t>
            </a:r>
            <a:r>
              <a:rPr lang="es-CO" sz="2000" dirty="0" err="1" smtClean="0"/>
              <a:t>that</a:t>
            </a:r>
            <a:r>
              <a:rPr lang="es-CO" sz="2000" dirty="0" smtClean="0"/>
              <a:t> </a:t>
            </a:r>
            <a:r>
              <a:rPr lang="es-CO" sz="2000" dirty="0" err="1" smtClean="0"/>
              <a:t>financial</a:t>
            </a:r>
            <a:r>
              <a:rPr lang="es-CO" sz="2000" dirty="0" smtClean="0"/>
              <a:t> </a:t>
            </a:r>
            <a:r>
              <a:rPr lang="es-CO" sz="2000" dirty="0" err="1" smtClean="0"/>
              <a:t>implementation</a:t>
            </a:r>
            <a:r>
              <a:rPr lang="es-CO" sz="2000" dirty="0" smtClean="0"/>
              <a:t> </a:t>
            </a:r>
            <a:r>
              <a:rPr lang="es-CO" sz="2000" dirty="0" err="1" smtClean="0"/>
              <a:t>is</a:t>
            </a:r>
            <a:r>
              <a:rPr lang="es-CO" sz="2000" dirty="0" smtClean="0"/>
              <a:t> </a:t>
            </a:r>
            <a:r>
              <a:rPr lang="es-CO" sz="2000" dirty="0" err="1" smtClean="0"/>
              <a:t>approximately</a:t>
            </a:r>
            <a:r>
              <a:rPr lang="es-CO" sz="2000" dirty="0" smtClean="0"/>
              <a:t> </a:t>
            </a:r>
            <a:r>
              <a:rPr lang="es-CO" sz="2000" dirty="0" err="1" smtClean="0"/>
              <a:t>proportional</a:t>
            </a:r>
            <a:r>
              <a:rPr lang="es-CO" sz="2000" dirty="0" smtClean="0"/>
              <a:t> to </a:t>
            </a:r>
            <a:r>
              <a:rPr lang="es-CO" sz="2000" dirty="0" err="1" smtClean="0"/>
              <a:t>the</a:t>
            </a:r>
            <a:r>
              <a:rPr lang="es-CO" sz="2000" dirty="0" smtClean="0"/>
              <a:t> time </a:t>
            </a:r>
            <a:r>
              <a:rPr lang="es-CO" sz="2000" dirty="0" err="1" smtClean="0"/>
              <a:t>elapsed</a:t>
            </a:r>
            <a:r>
              <a:rPr lang="es-CO" sz="2000" dirty="0" smtClean="0"/>
              <a:t> </a:t>
            </a:r>
            <a:r>
              <a:rPr lang="es-CO" sz="2000" dirty="0" err="1" smtClean="0"/>
              <a:t>under</a:t>
            </a:r>
            <a:r>
              <a:rPr lang="es-CO" sz="2000" dirty="0" smtClean="0"/>
              <a:t> </a:t>
            </a:r>
            <a:r>
              <a:rPr lang="es-CO" sz="2000" dirty="0" err="1" smtClean="0"/>
              <a:t>each</a:t>
            </a:r>
            <a:r>
              <a:rPr lang="es-CO" sz="2000" dirty="0" smtClean="0"/>
              <a:t> </a:t>
            </a:r>
            <a:r>
              <a:rPr lang="es-CO" sz="2000" dirty="0" err="1" smtClean="0"/>
              <a:t>co-execution</a:t>
            </a:r>
            <a:r>
              <a:rPr lang="es-CO" sz="2000" dirty="0" smtClean="0"/>
              <a:t> </a:t>
            </a:r>
            <a:r>
              <a:rPr lang="es-CO" sz="2000" dirty="0" err="1" smtClean="0"/>
              <a:t>agreement</a:t>
            </a:r>
            <a:r>
              <a:rPr lang="es-CO" sz="2000" dirty="0" smtClean="0"/>
              <a:t>  </a:t>
            </a:r>
            <a:endParaRPr lang="en-US" sz="2400" b="1" dirty="0">
              <a:solidFill>
                <a:srgbClr val="FF0000"/>
              </a:solidFill>
              <a:latin typeface="+mn-lt"/>
            </a:endParaRPr>
          </a:p>
        </p:txBody>
      </p:sp>
      <p:pic>
        <p:nvPicPr>
          <p:cNvPr id="18" name="Picture 17"/>
          <p:cNvPicPr>
            <a:picLocks noChangeAspect="1"/>
          </p:cNvPicPr>
          <p:nvPr/>
        </p:nvPicPr>
        <p:blipFill>
          <a:blip r:embed="rId3"/>
          <a:stretch>
            <a:fillRect/>
          </a:stretch>
        </p:blipFill>
        <p:spPr>
          <a:xfrm>
            <a:off x="3321257" y="2626486"/>
            <a:ext cx="335238" cy="304259"/>
          </a:xfrm>
          <a:prstGeom prst="rect">
            <a:avLst/>
          </a:prstGeom>
        </p:spPr>
      </p:pic>
      <p:pic>
        <p:nvPicPr>
          <p:cNvPr id="20" name="Picture 19"/>
          <p:cNvPicPr>
            <a:picLocks noChangeAspect="1"/>
          </p:cNvPicPr>
          <p:nvPr/>
        </p:nvPicPr>
        <p:blipFill>
          <a:blip r:embed="rId3"/>
          <a:stretch>
            <a:fillRect/>
          </a:stretch>
        </p:blipFill>
        <p:spPr>
          <a:xfrm>
            <a:off x="4036773" y="2675022"/>
            <a:ext cx="335238" cy="304259"/>
          </a:xfrm>
          <a:prstGeom prst="rect">
            <a:avLst/>
          </a:prstGeom>
        </p:spPr>
      </p:pic>
      <p:pic>
        <p:nvPicPr>
          <p:cNvPr id="24" name="Picture 23"/>
          <p:cNvPicPr>
            <a:picLocks noChangeAspect="1"/>
          </p:cNvPicPr>
          <p:nvPr/>
        </p:nvPicPr>
        <p:blipFill>
          <a:blip r:embed="rId3"/>
          <a:stretch>
            <a:fillRect/>
          </a:stretch>
        </p:blipFill>
        <p:spPr>
          <a:xfrm>
            <a:off x="7292205" y="2056236"/>
            <a:ext cx="335238" cy="304259"/>
          </a:xfrm>
          <a:prstGeom prst="rect">
            <a:avLst/>
          </a:prstGeom>
        </p:spPr>
      </p:pic>
      <p:pic>
        <p:nvPicPr>
          <p:cNvPr id="25" name="chart"/>
          <p:cNvPicPr>
            <a:picLocks noChangeAspect="1"/>
          </p:cNvPicPr>
          <p:nvPr/>
        </p:nvPicPr>
        <p:blipFill>
          <a:blip r:embed="rId4"/>
          <a:stretch>
            <a:fillRect/>
          </a:stretch>
        </p:blipFill>
        <p:spPr>
          <a:xfrm>
            <a:off x="4482096" y="2082432"/>
            <a:ext cx="297681" cy="257609"/>
          </a:xfrm>
          <a:prstGeom prst="rect">
            <a:avLst/>
          </a:prstGeom>
        </p:spPr>
      </p:pic>
      <p:pic>
        <p:nvPicPr>
          <p:cNvPr id="26" name="chart"/>
          <p:cNvPicPr>
            <a:picLocks noChangeAspect="1"/>
          </p:cNvPicPr>
          <p:nvPr/>
        </p:nvPicPr>
        <p:blipFill>
          <a:blip r:embed="rId4"/>
          <a:stretch>
            <a:fillRect/>
          </a:stretch>
        </p:blipFill>
        <p:spPr>
          <a:xfrm>
            <a:off x="5245394" y="3227784"/>
            <a:ext cx="297681" cy="257609"/>
          </a:xfrm>
          <a:prstGeom prst="rect">
            <a:avLst/>
          </a:prstGeom>
        </p:spPr>
      </p:pic>
      <p:pic>
        <p:nvPicPr>
          <p:cNvPr id="27" name="chart"/>
          <p:cNvPicPr>
            <a:picLocks noChangeAspect="1"/>
          </p:cNvPicPr>
          <p:nvPr/>
        </p:nvPicPr>
        <p:blipFill>
          <a:blip r:embed="rId4"/>
          <a:stretch>
            <a:fillRect/>
          </a:stretch>
        </p:blipFill>
        <p:spPr>
          <a:xfrm>
            <a:off x="5865706" y="2079560"/>
            <a:ext cx="297681" cy="257609"/>
          </a:xfrm>
          <a:prstGeom prst="rect">
            <a:avLst/>
          </a:prstGeom>
        </p:spPr>
      </p:pic>
      <p:pic>
        <p:nvPicPr>
          <p:cNvPr id="30" name="chart"/>
          <p:cNvPicPr>
            <a:picLocks noChangeAspect="1"/>
          </p:cNvPicPr>
          <p:nvPr/>
        </p:nvPicPr>
        <p:blipFill>
          <a:blip r:embed="rId4"/>
          <a:stretch>
            <a:fillRect/>
          </a:stretch>
        </p:blipFill>
        <p:spPr>
          <a:xfrm>
            <a:off x="6648813" y="2079560"/>
            <a:ext cx="297681" cy="257609"/>
          </a:xfrm>
          <a:prstGeom prst="rect">
            <a:avLst/>
          </a:prstGeom>
        </p:spPr>
      </p:pic>
      <p:pic>
        <p:nvPicPr>
          <p:cNvPr id="31" name="chart"/>
          <p:cNvPicPr>
            <a:picLocks noChangeAspect="1"/>
          </p:cNvPicPr>
          <p:nvPr/>
        </p:nvPicPr>
        <p:blipFill>
          <a:blip r:embed="rId4"/>
          <a:stretch>
            <a:fillRect/>
          </a:stretch>
        </p:blipFill>
        <p:spPr>
          <a:xfrm>
            <a:off x="7973154" y="2056236"/>
            <a:ext cx="297681" cy="257609"/>
          </a:xfrm>
          <a:prstGeom prst="rect">
            <a:avLst/>
          </a:prstGeom>
        </p:spPr>
      </p:pic>
      <p:pic>
        <p:nvPicPr>
          <p:cNvPr id="32" name="chart"/>
          <p:cNvPicPr>
            <a:picLocks noChangeAspect="1"/>
          </p:cNvPicPr>
          <p:nvPr/>
        </p:nvPicPr>
        <p:blipFill>
          <a:blip r:embed="rId4"/>
          <a:stretch>
            <a:fillRect/>
          </a:stretch>
        </p:blipFill>
        <p:spPr>
          <a:xfrm>
            <a:off x="8607420" y="2048466"/>
            <a:ext cx="297681" cy="257609"/>
          </a:xfrm>
          <a:prstGeom prst="rect">
            <a:avLst/>
          </a:prstGeom>
        </p:spPr>
      </p:pic>
      <p:pic>
        <p:nvPicPr>
          <p:cNvPr id="17" name="chart"/>
          <p:cNvPicPr>
            <a:picLocks noChangeAspect="1"/>
          </p:cNvPicPr>
          <p:nvPr/>
        </p:nvPicPr>
        <p:blipFill>
          <a:blip r:embed="rId4"/>
          <a:stretch>
            <a:fillRect/>
          </a:stretch>
        </p:blipFill>
        <p:spPr>
          <a:xfrm>
            <a:off x="9110008" y="5401266"/>
            <a:ext cx="297681" cy="257609"/>
          </a:xfrm>
          <a:prstGeom prst="rect">
            <a:avLst/>
          </a:prstGeom>
        </p:spPr>
      </p:pic>
    </p:spTree>
    <p:extLst>
      <p:ext uri="{BB962C8B-B14F-4D97-AF65-F5344CB8AC3E}">
        <p14:creationId xmlns:p14="http://schemas.microsoft.com/office/powerpoint/2010/main" val="5307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par>
                                <p:cTn id="29" presetID="2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034096522"/>
              </p:ext>
            </p:extLst>
          </p:nvPr>
        </p:nvGraphicFramePr>
        <p:xfrm>
          <a:off x="850392" y="1685261"/>
          <a:ext cx="10442447" cy="379253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pic>
        <p:nvPicPr>
          <p:cNvPr id="5" name="Picture 4"/>
          <p:cNvPicPr>
            <a:picLocks noChangeAspect="1"/>
          </p:cNvPicPr>
          <p:nvPr/>
        </p:nvPicPr>
        <p:blipFill>
          <a:blip r:embed="rId3"/>
          <a:stretch>
            <a:fillRect/>
          </a:stretch>
        </p:blipFill>
        <p:spPr>
          <a:xfrm>
            <a:off x="1670454" y="1778663"/>
            <a:ext cx="335238" cy="304259"/>
          </a:xfrm>
          <a:prstGeom prst="rect">
            <a:avLst/>
          </a:prstGeom>
        </p:spPr>
      </p:pic>
      <p:pic>
        <p:nvPicPr>
          <p:cNvPr id="6" name="Picture 5"/>
          <p:cNvPicPr>
            <a:picLocks noChangeAspect="1"/>
          </p:cNvPicPr>
          <p:nvPr/>
        </p:nvPicPr>
        <p:blipFill>
          <a:blip r:embed="rId3"/>
          <a:stretch>
            <a:fillRect/>
          </a:stretch>
        </p:blipFill>
        <p:spPr>
          <a:xfrm>
            <a:off x="2752520" y="1778663"/>
            <a:ext cx="335238" cy="304259"/>
          </a:xfrm>
          <a:prstGeom prst="rect">
            <a:avLst/>
          </a:prstGeom>
        </p:spPr>
      </p:pic>
      <p:pic>
        <p:nvPicPr>
          <p:cNvPr id="7" name="chart"/>
          <p:cNvPicPr>
            <a:picLocks noChangeAspect="1"/>
          </p:cNvPicPr>
          <p:nvPr/>
        </p:nvPicPr>
        <p:blipFill>
          <a:blip r:embed="rId4"/>
          <a:stretch>
            <a:fillRect/>
          </a:stretch>
        </p:blipFill>
        <p:spPr>
          <a:xfrm>
            <a:off x="8707471" y="3042405"/>
            <a:ext cx="297681" cy="257609"/>
          </a:xfrm>
          <a:prstGeom prst="rect">
            <a:avLst/>
          </a:prstGeom>
        </p:spPr>
      </p:pic>
      <p:pic>
        <p:nvPicPr>
          <p:cNvPr id="8" name="Picture 7"/>
          <p:cNvPicPr>
            <a:picLocks noChangeAspect="1"/>
          </p:cNvPicPr>
          <p:nvPr/>
        </p:nvPicPr>
        <p:blipFill>
          <a:blip r:embed="rId3"/>
          <a:stretch>
            <a:fillRect/>
          </a:stretch>
        </p:blipFill>
        <p:spPr>
          <a:xfrm>
            <a:off x="7472000" y="1778663"/>
            <a:ext cx="335238" cy="311532"/>
          </a:xfrm>
          <a:prstGeom prst="rect">
            <a:avLst/>
          </a:prstGeom>
        </p:spPr>
      </p:pic>
      <p:sp>
        <p:nvSpPr>
          <p:cNvPr id="9" name="Rectangle 8"/>
          <p:cNvSpPr/>
          <p:nvPr/>
        </p:nvSpPr>
        <p:spPr>
          <a:xfrm>
            <a:off x="69696" y="855889"/>
            <a:ext cx="11412202" cy="523220"/>
          </a:xfrm>
          <a:prstGeom prst="rect">
            <a:avLst/>
          </a:prstGeom>
        </p:spPr>
        <p:txBody>
          <a:bodyPr wrap="square">
            <a:spAutoFit/>
          </a:bodyPr>
          <a:lstStyle/>
          <a:p>
            <a:pPr>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Since the last PEG meeting by the end of 2017, there was an improvement of most of partners’ </a:t>
            </a:r>
            <a:r>
              <a:rPr lang="en-US" sz="1400" dirty="0" smtClean="0">
                <a:latin typeface="Calibri" panose="020F0502020204030204" pitchFamily="34" charset="0"/>
                <a:ea typeface="Calibri" panose="020F0502020204030204" pitchFamily="34" charset="0"/>
                <a:cs typeface="Times New Roman" panose="02020603050405020304" pitchFamily="18" charset="0"/>
              </a:rPr>
              <a:t>performances, however </a:t>
            </a:r>
            <a:r>
              <a:rPr lang="en-US" sz="1400" dirty="0">
                <a:latin typeface="Calibri" panose="020F0502020204030204" pitchFamily="34" charset="0"/>
                <a:ea typeface="Calibri" panose="020F0502020204030204" pitchFamily="34" charset="0"/>
                <a:cs typeface="Times New Roman" panose="02020603050405020304" pitchFamily="18" charset="0"/>
              </a:rPr>
              <a:t>it’s evident that is necessary to speed up the implementation during 2018 and 2019.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chart"/>
          <p:cNvPicPr>
            <a:picLocks noChangeAspect="1"/>
          </p:cNvPicPr>
          <p:nvPr/>
        </p:nvPicPr>
        <p:blipFill>
          <a:blip r:embed="rId4"/>
          <a:stretch>
            <a:fillRect/>
          </a:stretch>
        </p:blipFill>
        <p:spPr>
          <a:xfrm>
            <a:off x="10636856" y="3871461"/>
            <a:ext cx="297681" cy="257609"/>
          </a:xfrm>
          <a:prstGeom prst="rect">
            <a:avLst/>
          </a:prstGeom>
        </p:spPr>
      </p:pic>
    </p:spTree>
    <p:extLst>
      <p:ext uri="{BB962C8B-B14F-4D97-AF65-F5344CB8AC3E}">
        <p14:creationId xmlns:p14="http://schemas.microsoft.com/office/powerpoint/2010/main" val="34406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928459" cy="369332"/>
          </a:xfrm>
          <a:prstGeom prst="rect">
            <a:avLst/>
          </a:prstGeom>
        </p:spPr>
        <p:txBody>
          <a:bodyPr wrap="none">
            <a:spAutoFit/>
          </a:bodyPr>
          <a:lstStyle/>
          <a:p>
            <a:r>
              <a:rPr lang="es-CO" b="1" dirty="0" smtClean="0">
                <a:solidFill>
                  <a:schemeClr val="accent5">
                    <a:lumMod val="75000"/>
                  </a:schemeClr>
                </a:solidFill>
              </a:rPr>
              <a:t>CANARI</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37392042"/>
              </p:ext>
            </p:extLst>
          </p:nvPr>
        </p:nvGraphicFramePr>
        <p:xfrm>
          <a:off x="139608" y="2153727"/>
          <a:ext cx="4022937" cy="230737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547161" y="803346"/>
            <a:ext cx="4596782" cy="2700762"/>
          </a:xfrm>
          <a:prstGeom prst="rect">
            <a:avLst/>
          </a:prstGeom>
        </p:spPr>
      </p:pic>
      <p:pic>
        <p:nvPicPr>
          <p:cNvPr id="6" name="Picture 5"/>
          <p:cNvPicPr>
            <a:picLocks noChangeAspect="1"/>
          </p:cNvPicPr>
          <p:nvPr/>
        </p:nvPicPr>
        <p:blipFill>
          <a:blip r:embed="rId4"/>
          <a:stretch>
            <a:fillRect/>
          </a:stretch>
        </p:blipFill>
        <p:spPr>
          <a:xfrm>
            <a:off x="5541064" y="4181624"/>
            <a:ext cx="4602879" cy="2676376"/>
          </a:xfrm>
          <a:prstGeom prst="rect">
            <a:avLst/>
          </a:prstGeom>
        </p:spPr>
      </p:pic>
      <p:sp>
        <p:nvSpPr>
          <p:cNvPr id="7" name="Rectangle 6"/>
          <p:cNvSpPr/>
          <p:nvPr/>
        </p:nvSpPr>
        <p:spPr>
          <a:xfrm>
            <a:off x="10143943" y="1657794"/>
            <a:ext cx="993926" cy="369332"/>
          </a:xfrm>
          <a:prstGeom prst="rect">
            <a:avLst/>
          </a:prstGeom>
        </p:spPr>
        <p:txBody>
          <a:bodyPr wrap="none">
            <a:spAutoFit/>
          </a:bodyPr>
          <a:lstStyle/>
          <a:p>
            <a:r>
              <a:rPr lang="es-CO" b="1" dirty="0" err="1" smtClean="0">
                <a:solidFill>
                  <a:schemeClr val="accent5">
                    <a:lumMod val="75000"/>
                  </a:schemeClr>
                </a:solidFill>
              </a:rPr>
              <a:t>On</a:t>
            </a:r>
            <a:r>
              <a:rPr lang="es-CO" b="1" dirty="0" smtClean="0">
                <a:solidFill>
                  <a:schemeClr val="accent5">
                    <a:lumMod val="75000"/>
                  </a:schemeClr>
                </a:solidFill>
              </a:rPr>
              <a:t> </a:t>
            </a:r>
            <a:r>
              <a:rPr lang="es-CO" b="1" dirty="0" err="1" smtClean="0">
                <a:solidFill>
                  <a:schemeClr val="accent5">
                    <a:lumMod val="75000"/>
                  </a:schemeClr>
                </a:solidFill>
              </a:rPr>
              <a:t>track</a:t>
            </a:r>
            <a:endParaRPr lang="en-US" dirty="0"/>
          </a:p>
        </p:txBody>
      </p:sp>
      <p:sp>
        <p:nvSpPr>
          <p:cNvPr id="8" name="Rectangle 7"/>
          <p:cNvSpPr/>
          <p:nvPr/>
        </p:nvSpPr>
        <p:spPr>
          <a:xfrm>
            <a:off x="10143943" y="5038026"/>
            <a:ext cx="993926" cy="369332"/>
          </a:xfrm>
          <a:prstGeom prst="rect">
            <a:avLst/>
          </a:prstGeom>
        </p:spPr>
        <p:txBody>
          <a:bodyPr wrap="none">
            <a:spAutoFit/>
          </a:bodyPr>
          <a:lstStyle/>
          <a:p>
            <a:r>
              <a:rPr lang="es-CO" b="1" dirty="0" err="1" smtClean="0">
                <a:solidFill>
                  <a:schemeClr val="accent5">
                    <a:lumMod val="75000"/>
                  </a:schemeClr>
                </a:solidFill>
              </a:rPr>
              <a:t>On</a:t>
            </a:r>
            <a:r>
              <a:rPr lang="es-CO" b="1" dirty="0" smtClean="0">
                <a:solidFill>
                  <a:schemeClr val="accent5">
                    <a:lumMod val="75000"/>
                  </a:schemeClr>
                </a:solidFill>
              </a:rPr>
              <a:t> </a:t>
            </a:r>
            <a:r>
              <a:rPr lang="es-CO" b="1" dirty="0" err="1" smtClean="0">
                <a:solidFill>
                  <a:schemeClr val="accent5">
                    <a:lumMod val="75000"/>
                  </a:schemeClr>
                </a:solidFill>
              </a:rPr>
              <a:t>track</a:t>
            </a:r>
            <a:endParaRPr lang="en-US" dirty="0"/>
          </a:p>
        </p:txBody>
      </p:sp>
    </p:spTree>
    <p:extLst>
      <p:ext uri="{BB962C8B-B14F-4D97-AF65-F5344CB8AC3E}">
        <p14:creationId xmlns:p14="http://schemas.microsoft.com/office/powerpoint/2010/main" val="134120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969496" cy="369332"/>
          </a:xfrm>
          <a:prstGeom prst="rect">
            <a:avLst/>
          </a:prstGeom>
        </p:spPr>
        <p:txBody>
          <a:bodyPr wrap="none">
            <a:spAutoFit/>
          </a:bodyPr>
          <a:lstStyle/>
          <a:p>
            <a:r>
              <a:rPr lang="es-CO" b="1" dirty="0" smtClean="0">
                <a:solidFill>
                  <a:schemeClr val="accent5">
                    <a:lumMod val="75000"/>
                  </a:schemeClr>
                </a:solidFill>
              </a:rPr>
              <a:t>CERMES</a:t>
            </a:r>
            <a:endParaRPr lang="en-US" dirty="0"/>
          </a:p>
        </p:txBody>
      </p:sp>
      <p:sp>
        <p:nvSpPr>
          <p:cNvPr id="7" name="Rectangle 6"/>
          <p:cNvSpPr/>
          <p:nvPr/>
        </p:nvSpPr>
        <p:spPr>
          <a:xfrm>
            <a:off x="10143943" y="1657794"/>
            <a:ext cx="993926" cy="369332"/>
          </a:xfrm>
          <a:prstGeom prst="rect">
            <a:avLst/>
          </a:prstGeom>
        </p:spPr>
        <p:txBody>
          <a:bodyPr wrap="none">
            <a:spAutoFit/>
          </a:bodyPr>
          <a:lstStyle/>
          <a:p>
            <a:r>
              <a:rPr lang="es-CO" b="1" dirty="0" err="1" smtClean="0">
                <a:solidFill>
                  <a:schemeClr val="accent5">
                    <a:lumMod val="75000"/>
                  </a:schemeClr>
                </a:solidFill>
              </a:rPr>
              <a:t>On</a:t>
            </a:r>
            <a:r>
              <a:rPr lang="es-CO" b="1" dirty="0" smtClean="0">
                <a:solidFill>
                  <a:schemeClr val="accent5">
                    <a:lumMod val="75000"/>
                  </a:schemeClr>
                </a:solidFill>
              </a:rPr>
              <a:t> </a:t>
            </a:r>
            <a:r>
              <a:rPr lang="es-CO" b="1" dirty="0" err="1" smtClean="0">
                <a:solidFill>
                  <a:schemeClr val="accent5">
                    <a:lumMod val="75000"/>
                  </a:schemeClr>
                </a:solidFill>
              </a:rPr>
              <a:t>track</a:t>
            </a:r>
            <a:endParaRPr lang="en-US" dirty="0"/>
          </a:p>
        </p:txBody>
      </p:sp>
      <p:sp>
        <p:nvSpPr>
          <p:cNvPr id="8" name="Rectangle 7"/>
          <p:cNvSpPr/>
          <p:nvPr/>
        </p:nvSpPr>
        <p:spPr>
          <a:xfrm>
            <a:off x="10143943" y="5038026"/>
            <a:ext cx="993926" cy="369332"/>
          </a:xfrm>
          <a:prstGeom prst="rect">
            <a:avLst/>
          </a:prstGeom>
        </p:spPr>
        <p:txBody>
          <a:bodyPr wrap="none">
            <a:spAutoFit/>
          </a:bodyPr>
          <a:lstStyle/>
          <a:p>
            <a:r>
              <a:rPr lang="es-CO" b="1" dirty="0" err="1" smtClean="0">
                <a:solidFill>
                  <a:schemeClr val="accent5">
                    <a:lumMod val="75000"/>
                  </a:schemeClr>
                </a:solidFill>
              </a:rPr>
              <a:t>On</a:t>
            </a:r>
            <a:r>
              <a:rPr lang="es-CO" b="1" dirty="0" smtClean="0">
                <a:solidFill>
                  <a:schemeClr val="accent5">
                    <a:lumMod val="75000"/>
                  </a:schemeClr>
                </a:solidFill>
              </a:rPr>
              <a:t> </a:t>
            </a:r>
            <a:r>
              <a:rPr lang="es-CO" b="1" dirty="0" err="1" smtClean="0">
                <a:solidFill>
                  <a:schemeClr val="accent5">
                    <a:lumMod val="75000"/>
                  </a:schemeClr>
                </a:solidFill>
              </a:rPr>
              <a:t>track</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781825790"/>
              </p:ext>
            </p:extLst>
          </p:nvPr>
        </p:nvGraphicFramePr>
        <p:xfrm>
          <a:off x="439351" y="2153727"/>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a:picLocks noChangeAspect="1"/>
          </p:cNvPicPr>
          <p:nvPr/>
        </p:nvPicPr>
        <p:blipFill>
          <a:blip r:embed="rId3"/>
          <a:stretch>
            <a:fillRect/>
          </a:stretch>
        </p:blipFill>
        <p:spPr>
          <a:xfrm>
            <a:off x="5443529" y="800297"/>
            <a:ext cx="4596782" cy="2706859"/>
          </a:xfrm>
          <a:prstGeom prst="rect">
            <a:avLst/>
          </a:prstGeom>
        </p:spPr>
      </p:pic>
      <p:pic>
        <p:nvPicPr>
          <p:cNvPr id="11" name="Picture 10"/>
          <p:cNvPicPr>
            <a:picLocks noChangeAspect="1"/>
          </p:cNvPicPr>
          <p:nvPr/>
        </p:nvPicPr>
        <p:blipFill>
          <a:blip r:embed="rId4"/>
          <a:stretch>
            <a:fillRect/>
          </a:stretch>
        </p:blipFill>
        <p:spPr>
          <a:xfrm>
            <a:off x="5541064" y="3884504"/>
            <a:ext cx="4602879" cy="2676376"/>
          </a:xfrm>
          <a:prstGeom prst="rect">
            <a:avLst/>
          </a:prstGeom>
        </p:spPr>
      </p:pic>
    </p:spTree>
    <p:extLst>
      <p:ext uri="{BB962C8B-B14F-4D97-AF65-F5344CB8AC3E}">
        <p14:creationId xmlns:p14="http://schemas.microsoft.com/office/powerpoint/2010/main" val="393034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744114" cy="369332"/>
          </a:xfrm>
          <a:prstGeom prst="rect">
            <a:avLst/>
          </a:prstGeom>
        </p:spPr>
        <p:txBody>
          <a:bodyPr wrap="none">
            <a:spAutoFit/>
          </a:bodyPr>
          <a:lstStyle/>
          <a:p>
            <a:r>
              <a:rPr lang="es-CO" b="1" dirty="0" smtClean="0">
                <a:solidFill>
                  <a:schemeClr val="accent5">
                    <a:lumMod val="75000"/>
                  </a:schemeClr>
                </a:solidFill>
              </a:rPr>
              <a:t>CRFM</a:t>
            </a:r>
            <a:endParaRPr lang="en-US" dirty="0"/>
          </a:p>
        </p:txBody>
      </p:sp>
      <p:pic>
        <p:nvPicPr>
          <p:cNvPr id="4" name="Picture 3"/>
          <p:cNvPicPr>
            <a:picLocks noChangeAspect="1"/>
          </p:cNvPicPr>
          <p:nvPr/>
        </p:nvPicPr>
        <p:blipFill>
          <a:blip r:embed="rId2"/>
          <a:stretch>
            <a:fillRect/>
          </a:stretch>
        </p:blipFill>
        <p:spPr>
          <a:xfrm>
            <a:off x="524057" y="2153727"/>
            <a:ext cx="4596782" cy="2694666"/>
          </a:xfrm>
          <a:prstGeom prst="rect">
            <a:avLst/>
          </a:prstGeom>
        </p:spPr>
      </p:pic>
      <p:pic>
        <p:nvPicPr>
          <p:cNvPr id="5" name="Picture 4"/>
          <p:cNvPicPr>
            <a:picLocks noChangeAspect="1"/>
          </p:cNvPicPr>
          <p:nvPr/>
        </p:nvPicPr>
        <p:blipFill>
          <a:blip r:embed="rId3"/>
          <a:stretch>
            <a:fillRect/>
          </a:stretch>
        </p:blipFill>
        <p:spPr>
          <a:xfrm>
            <a:off x="5470961" y="803346"/>
            <a:ext cx="4596782" cy="2700762"/>
          </a:xfrm>
          <a:prstGeom prst="rect">
            <a:avLst/>
          </a:prstGeom>
        </p:spPr>
      </p:pic>
      <p:pic>
        <p:nvPicPr>
          <p:cNvPr id="6" name="Picture 5"/>
          <p:cNvPicPr>
            <a:picLocks noChangeAspect="1"/>
          </p:cNvPicPr>
          <p:nvPr/>
        </p:nvPicPr>
        <p:blipFill>
          <a:blip r:embed="rId4"/>
          <a:stretch>
            <a:fillRect/>
          </a:stretch>
        </p:blipFill>
        <p:spPr>
          <a:xfrm>
            <a:off x="5458569" y="3884504"/>
            <a:ext cx="4602879" cy="2676376"/>
          </a:xfrm>
          <a:prstGeom prst="rect">
            <a:avLst/>
          </a:prstGeom>
        </p:spPr>
      </p:pic>
      <p:sp>
        <p:nvSpPr>
          <p:cNvPr id="15" name="Rectangle 14"/>
          <p:cNvSpPr/>
          <p:nvPr/>
        </p:nvSpPr>
        <p:spPr>
          <a:xfrm>
            <a:off x="9942775" y="1713104"/>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
        <p:nvSpPr>
          <p:cNvPr id="16" name="Rectangle 15"/>
          <p:cNvSpPr/>
          <p:nvPr/>
        </p:nvSpPr>
        <p:spPr>
          <a:xfrm>
            <a:off x="9942775" y="4576361"/>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Tree>
    <p:extLst>
      <p:ext uri="{BB962C8B-B14F-4D97-AF65-F5344CB8AC3E}">
        <p14:creationId xmlns:p14="http://schemas.microsoft.com/office/powerpoint/2010/main" val="2248628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569195" cy="369332"/>
          </a:xfrm>
          <a:prstGeom prst="rect">
            <a:avLst/>
          </a:prstGeom>
        </p:spPr>
        <p:txBody>
          <a:bodyPr wrap="none">
            <a:spAutoFit/>
          </a:bodyPr>
          <a:lstStyle/>
          <a:p>
            <a:r>
              <a:rPr lang="es-CO" b="1" dirty="0" smtClean="0">
                <a:solidFill>
                  <a:schemeClr val="accent5">
                    <a:lumMod val="75000"/>
                  </a:schemeClr>
                </a:solidFill>
              </a:rPr>
              <a:t>FAO</a:t>
            </a:r>
            <a:endParaRPr lang="en-US" dirty="0"/>
          </a:p>
        </p:txBody>
      </p:sp>
      <p:sp>
        <p:nvSpPr>
          <p:cNvPr id="11" name="Rectangle 10"/>
          <p:cNvSpPr/>
          <p:nvPr/>
        </p:nvSpPr>
        <p:spPr>
          <a:xfrm>
            <a:off x="9942775" y="1713104"/>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
        <p:nvSpPr>
          <p:cNvPr id="12" name="Rectangle 11"/>
          <p:cNvSpPr/>
          <p:nvPr/>
        </p:nvSpPr>
        <p:spPr>
          <a:xfrm>
            <a:off x="9875719" y="4899526"/>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115519633"/>
              </p:ext>
            </p:extLst>
          </p:nvPr>
        </p:nvGraphicFramePr>
        <p:xfrm>
          <a:off x="389661" y="2153727"/>
          <a:ext cx="4142797" cy="2442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295067761"/>
              </p:ext>
            </p:extLst>
          </p:nvPr>
        </p:nvGraphicFramePr>
        <p:xfrm>
          <a:off x="5274086" y="739093"/>
          <a:ext cx="4601633" cy="2700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800858116"/>
              </p:ext>
            </p:extLst>
          </p:nvPr>
        </p:nvGraphicFramePr>
        <p:xfrm>
          <a:off x="5173139" y="3629316"/>
          <a:ext cx="4603750" cy="2679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2522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620683" cy="369332"/>
          </a:xfrm>
          <a:prstGeom prst="rect">
            <a:avLst/>
          </a:prstGeom>
        </p:spPr>
        <p:txBody>
          <a:bodyPr wrap="none">
            <a:spAutoFit/>
          </a:bodyPr>
          <a:lstStyle/>
          <a:p>
            <a:r>
              <a:rPr lang="es-CO" b="1" dirty="0" smtClean="0">
                <a:solidFill>
                  <a:schemeClr val="accent5">
                    <a:lumMod val="75000"/>
                  </a:schemeClr>
                </a:solidFill>
              </a:rPr>
              <a:t>GCFI</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53614041"/>
              </p:ext>
            </p:extLst>
          </p:nvPr>
        </p:nvGraphicFramePr>
        <p:xfrm>
          <a:off x="247311" y="184246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p:cNvPicPr>
            <a:picLocks noChangeAspect="1"/>
          </p:cNvPicPr>
          <p:nvPr/>
        </p:nvPicPr>
        <p:blipFill>
          <a:blip r:embed="rId3"/>
          <a:stretch>
            <a:fillRect/>
          </a:stretch>
        </p:blipFill>
        <p:spPr>
          <a:xfrm>
            <a:off x="5547161" y="831814"/>
            <a:ext cx="4596782" cy="2700762"/>
          </a:xfrm>
          <a:prstGeom prst="rect">
            <a:avLst/>
          </a:prstGeom>
        </p:spPr>
      </p:pic>
      <p:pic>
        <p:nvPicPr>
          <p:cNvPr id="12" name="Picture 11"/>
          <p:cNvPicPr>
            <a:picLocks noChangeAspect="1"/>
          </p:cNvPicPr>
          <p:nvPr/>
        </p:nvPicPr>
        <p:blipFill>
          <a:blip r:embed="rId4"/>
          <a:stretch>
            <a:fillRect/>
          </a:stretch>
        </p:blipFill>
        <p:spPr>
          <a:xfrm>
            <a:off x="5623360" y="3992764"/>
            <a:ext cx="4602879" cy="2676376"/>
          </a:xfrm>
          <a:prstGeom prst="rect">
            <a:avLst/>
          </a:prstGeom>
        </p:spPr>
      </p:pic>
      <p:sp>
        <p:nvSpPr>
          <p:cNvPr id="13" name="Rectangle 12"/>
          <p:cNvSpPr/>
          <p:nvPr/>
        </p:nvSpPr>
        <p:spPr>
          <a:xfrm>
            <a:off x="9942775" y="1713104"/>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
        <p:nvSpPr>
          <p:cNvPr id="14" name="Rectangle 13"/>
          <p:cNvSpPr/>
          <p:nvPr/>
        </p:nvSpPr>
        <p:spPr>
          <a:xfrm>
            <a:off x="9942775" y="4842739"/>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Tree>
    <p:extLst>
      <p:ext uri="{BB962C8B-B14F-4D97-AF65-F5344CB8AC3E}">
        <p14:creationId xmlns:p14="http://schemas.microsoft.com/office/powerpoint/2010/main" val="61393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679801" cy="369332"/>
          </a:xfrm>
          <a:prstGeom prst="rect">
            <a:avLst/>
          </a:prstGeom>
        </p:spPr>
        <p:txBody>
          <a:bodyPr wrap="none">
            <a:spAutoFit/>
          </a:bodyPr>
          <a:lstStyle/>
          <a:p>
            <a:r>
              <a:rPr lang="es-CO" b="1" dirty="0" smtClean="0">
                <a:solidFill>
                  <a:schemeClr val="accent5">
                    <a:lumMod val="75000"/>
                  </a:schemeClr>
                </a:solidFill>
              </a:rPr>
              <a:t>OECS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71515114"/>
              </p:ext>
            </p:extLst>
          </p:nvPr>
        </p:nvGraphicFramePr>
        <p:xfrm>
          <a:off x="439351" y="184246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547161" y="825717"/>
            <a:ext cx="4596782" cy="2706859"/>
          </a:xfrm>
          <a:prstGeom prst="rect">
            <a:avLst/>
          </a:prstGeom>
        </p:spPr>
      </p:pic>
      <p:pic>
        <p:nvPicPr>
          <p:cNvPr id="9" name="Picture 8"/>
          <p:cNvPicPr>
            <a:picLocks noChangeAspect="1"/>
          </p:cNvPicPr>
          <p:nvPr/>
        </p:nvPicPr>
        <p:blipFill>
          <a:blip r:embed="rId4"/>
          <a:stretch>
            <a:fillRect/>
          </a:stretch>
        </p:blipFill>
        <p:spPr>
          <a:xfrm>
            <a:off x="5541064" y="4069170"/>
            <a:ext cx="4602879" cy="2676376"/>
          </a:xfrm>
          <a:prstGeom prst="rect">
            <a:avLst/>
          </a:prstGeom>
        </p:spPr>
      </p:pic>
      <p:sp>
        <p:nvSpPr>
          <p:cNvPr id="10" name="Rectangle 9"/>
          <p:cNvSpPr/>
          <p:nvPr/>
        </p:nvSpPr>
        <p:spPr>
          <a:xfrm>
            <a:off x="9942775" y="1713104"/>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
        <p:nvSpPr>
          <p:cNvPr id="11" name="Rectangle 10"/>
          <p:cNvSpPr/>
          <p:nvPr/>
        </p:nvSpPr>
        <p:spPr>
          <a:xfrm>
            <a:off x="9942775" y="4873880"/>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Tree>
    <p:extLst>
      <p:ext uri="{BB962C8B-B14F-4D97-AF65-F5344CB8AC3E}">
        <p14:creationId xmlns:p14="http://schemas.microsoft.com/office/powerpoint/2010/main" val="376558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1052852" cy="369332"/>
          </a:xfrm>
          <a:prstGeom prst="rect">
            <a:avLst/>
          </a:prstGeom>
        </p:spPr>
        <p:txBody>
          <a:bodyPr wrap="none">
            <a:spAutoFit/>
          </a:bodyPr>
          <a:lstStyle/>
          <a:p>
            <a:r>
              <a:rPr lang="es-CO" b="1" dirty="0" smtClean="0">
                <a:solidFill>
                  <a:schemeClr val="accent5">
                    <a:lumMod val="75000"/>
                  </a:schemeClr>
                </a:solidFill>
              </a:rPr>
              <a:t>OSPESCA</a:t>
            </a:r>
            <a:endParaRPr lang="en-US" dirty="0"/>
          </a:p>
        </p:txBody>
      </p:sp>
      <p:sp>
        <p:nvSpPr>
          <p:cNvPr id="7" name="Rectangle 6"/>
          <p:cNvSpPr/>
          <p:nvPr/>
        </p:nvSpPr>
        <p:spPr>
          <a:xfrm>
            <a:off x="9924487" y="1666938"/>
            <a:ext cx="993926" cy="369332"/>
          </a:xfrm>
          <a:prstGeom prst="rect">
            <a:avLst/>
          </a:prstGeom>
        </p:spPr>
        <p:txBody>
          <a:bodyPr wrap="none">
            <a:spAutoFit/>
          </a:bodyPr>
          <a:lstStyle/>
          <a:p>
            <a:r>
              <a:rPr lang="es-CO" b="1" dirty="0" err="1" smtClean="0">
                <a:solidFill>
                  <a:schemeClr val="accent5">
                    <a:lumMod val="75000"/>
                  </a:schemeClr>
                </a:solidFill>
              </a:rPr>
              <a:t>On</a:t>
            </a:r>
            <a:r>
              <a:rPr lang="es-CO" b="1" dirty="0" smtClean="0">
                <a:solidFill>
                  <a:schemeClr val="accent5">
                    <a:lumMod val="75000"/>
                  </a:schemeClr>
                </a:solidFill>
              </a:rPr>
              <a:t> </a:t>
            </a:r>
            <a:r>
              <a:rPr lang="es-CO" b="1" dirty="0" err="1" smtClean="0">
                <a:solidFill>
                  <a:schemeClr val="accent5">
                    <a:lumMod val="75000"/>
                  </a:schemeClr>
                </a:solidFill>
              </a:rPr>
              <a:t>track</a:t>
            </a:r>
            <a:endParaRPr lang="en-US" dirty="0"/>
          </a:p>
        </p:txBody>
      </p:sp>
      <p:sp>
        <p:nvSpPr>
          <p:cNvPr id="8" name="Rectangle 7"/>
          <p:cNvSpPr/>
          <p:nvPr/>
        </p:nvSpPr>
        <p:spPr>
          <a:xfrm>
            <a:off x="9848088" y="5038026"/>
            <a:ext cx="2496277" cy="369332"/>
          </a:xfrm>
          <a:prstGeom prst="rect">
            <a:avLst/>
          </a:prstGeom>
        </p:spPr>
        <p:txBody>
          <a:bodyPr wrap="square">
            <a:spAutoFit/>
          </a:bodyPr>
          <a:lstStyle/>
          <a:p>
            <a:r>
              <a:rPr lang="es-CO" b="1" dirty="0" err="1" smtClean="0">
                <a:solidFill>
                  <a:schemeClr val="accent5">
                    <a:lumMod val="75000"/>
                  </a:schemeClr>
                </a:solidFill>
              </a:rPr>
              <a:t>On</a:t>
            </a:r>
            <a:r>
              <a:rPr lang="es-CO" b="1" dirty="0" smtClean="0">
                <a:solidFill>
                  <a:schemeClr val="accent5">
                    <a:lumMod val="75000"/>
                  </a:schemeClr>
                </a:solidFill>
              </a:rPr>
              <a:t> </a:t>
            </a:r>
            <a:r>
              <a:rPr lang="es-CO" b="1" dirty="0" err="1" smtClean="0">
                <a:solidFill>
                  <a:schemeClr val="accent5">
                    <a:lumMod val="75000"/>
                  </a:schemeClr>
                </a:solidFill>
              </a:rPr>
              <a:t>track</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561765036"/>
              </p:ext>
            </p:extLst>
          </p:nvPr>
        </p:nvGraphicFramePr>
        <p:xfrm>
          <a:off x="640503" y="2153727"/>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stretch>
            <a:fillRect/>
          </a:stretch>
        </p:blipFill>
        <p:spPr>
          <a:xfrm>
            <a:off x="5416097" y="820434"/>
            <a:ext cx="4596782" cy="2700762"/>
          </a:xfrm>
          <a:prstGeom prst="rect">
            <a:avLst/>
          </a:prstGeom>
        </p:spPr>
      </p:pic>
      <p:pic>
        <p:nvPicPr>
          <p:cNvPr id="5" name="Picture 4"/>
          <p:cNvPicPr>
            <a:picLocks noChangeAspect="1"/>
          </p:cNvPicPr>
          <p:nvPr/>
        </p:nvPicPr>
        <p:blipFill>
          <a:blip r:embed="rId4"/>
          <a:stretch>
            <a:fillRect/>
          </a:stretch>
        </p:blipFill>
        <p:spPr>
          <a:xfrm>
            <a:off x="5321608" y="4069170"/>
            <a:ext cx="4602879" cy="2676376"/>
          </a:xfrm>
          <a:prstGeom prst="rect">
            <a:avLst/>
          </a:prstGeom>
        </p:spPr>
      </p:pic>
    </p:spTree>
    <p:extLst>
      <p:ext uri="{BB962C8B-B14F-4D97-AF65-F5344CB8AC3E}">
        <p14:creationId xmlns:p14="http://schemas.microsoft.com/office/powerpoint/2010/main" val="4103241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067837147"/>
              </p:ext>
            </p:extLst>
          </p:nvPr>
        </p:nvGraphicFramePr>
        <p:xfrm>
          <a:off x="185120" y="2250219"/>
          <a:ext cx="4696981" cy="44088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5800714" y="2454115"/>
            <a:ext cx="6033477" cy="3375163"/>
          </a:xfrm>
          <a:prstGeom prst="rect">
            <a:avLst/>
          </a:prstGeom>
        </p:spPr>
      </p:pic>
      <p:sp>
        <p:nvSpPr>
          <p:cNvPr id="6" name="Title 1"/>
          <p:cNvSpPr txBox="1">
            <a:spLocks/>
          </p:cNvSpPr>
          <p:nvPr/>
        </p:nvSpPr>
        <p:spPr>
          <a:xfrm>
            <a:off x="51921" y="84344"/>
            <a:ext cx="4885270"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smtClean="0">
                <a:solidFill>
                  <a:schemeClr val="accent5">
                    <a:lumMod val="75000"/>
                  </a:schemeClr>
                </a:solidFill>
                <a:latin typeface="+mn-lt"/>
              </a:rPr>
              <a:t>Total </a:t>
            </a:r>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of GEF </a:t>
            </a:r>
            <a:r>
              <a:rPr lang="es-CO" sz="2400" b="1" dirty="0" err="1" smtClean="0">
                <a:solidFill>
                  <a:schemeClr val="accent5">
                    <a:lumMod val="75000"/>
                  </a:schemeClr>
                </a:solidFill>
                <a:latin typeface="+mn-lt"/>
              </a:rPr>
              <a:t>fund</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7" name="Title 1"/>
          <p:cNvSpPr txBox="1">
            <a:spLocks/>
          </p:cNvSpPr>
          <p:nvPr/>
        </p:nvSpPr>
        <p:spPr>
          <a:xfrm>
            <a:off x="51921" y="758425"/>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000" dirty="0"/>
              <a:t>Having reached half the duration of the project, 47% of the total GEF fund has been spent or transferred to partners which involves a total amount of </a:t>
            </a:r>
            <a:r>
              <a:rPr lang="en-US" sz="2000" dirty="0" smtClean="0"/>
              <a:t>5.86 </a:t>
            </a:r>
            <a:r>
              <a:rPr lang="en-US" sz="2000" dirty="0"/>
              <a:t>MM </a:t>
            </a:r>
            <a:endParaRPr lang="en-US" sz="2000" b="1" dirty="0">
              <a:solidFill>
                <a:srgbClr val="FF0000"/>
              </a:solidFill>
              <a:latin typeface="+mn-lt"/>
            </a:endParaRPr>
          </a:p>
        </p:txBody>
      </p:sp>
      <p:sp>
        <p:nvSpPr>
          <p:cNvPr id="8" name="TextBox 7"/>
          <p:cNvSpPr txBox="1"/>
          <p:nvPr/>
        </p:nvSpPr>
        <p:spPr>
          <a:xfrm>
            <a:off x="5470497" y="2130949"/>
            <a:ext cx="858741" cy="646331"/>
          </a:xfrm>
          <a:prstGeom prst="rect">
            <a:avLst/>
          </a:prstGeom>
          <a:noFill/>
        </p:spPr>
        <p:txBody>
          <a:bodyPr wrap="square" rtlCol="0">
            <a:spAutoFit/>
          </a:bodyPr>
          <a:lstStyle/>
          <a:p>
            <a:r>
              <a:rPr lang="en-US" dirty="0" smtClean="0"/>
              <a:t>May 2015</a:t>
            </a:r>
            <a:endParaRPr lang="en-US" dirty="0"/>
          </a:p>
        </p:txBody>
      </p:sp>
      <p:sp>
        <p:nvSpPr>
          <p:cNvPr id="9" name="TextBox 8"/>
          <p:cNvSpPr txBox="1"/>
          <p:nvPr/>
        </p:nvSpPr>
        <p:spPr>
          <a:xfrm>
            <a:off x="8817452" y="2130948"/>
            <a:ext cx="858741" cy="369332"/>
          </a:xfrm>
          <a:prstGeom prst="rect">
            <a:avLst/>
          </a:prstGeom>
          <a:noFill/>
        </p:spPr>
        <p:txBody>
          <a:bodyPr wrap="square" rtlCol="0">
            <a:spAutoFit/>
          </a:bodyPr>
          <a:lstStyle/>
          <a:p>
            <a:r>
              <a:rPr lang="en-US" dirty="0" smtClean="0"/>
              <a:t>Today</a:t>
            </a:r>
            <a:endParaRPr lang="en-US" dirty="0"/>
          </a:p>
        </p:txBody>
      </p:sp>
      <p:sp>
        <p:nvSpPr>
          <p:cNvPr id="10" name="TextBox 9"/>
          <p:cNvSpPr txBox="1"/>
          <p:nvPr/>
        </p:nvSpPr>
        <p:spPr>
          <a:xfrm>
            <a:off x="11125846" y="2107866"/>
            <a:ext cx="858741" cy="923330"/>
          </a:xfrm>
          <a:prstGeom prst="rect">
            <a:avLst/>
          </a:prstGeom>
          <a:noFill/>
        </p:spPr>
        <p:txBody>
          <a:bodyPr wrap="square" rtlCol="0">
            <a:spAutoFit/>
          </a:bodyPr>
          <a:lstStyle/>
          <a:p>
            <a:r>
              <a:rPr lang="en-US" dirty="0" smtClean="0"/>
              <a:t>April-August 2020</a:t>
            </a:r>
            <a:endParaRPr lang="en-US" dirty="0"/>
          </a:p>
        </p:txBody>
      </p:sp>
      <p:sp>
        <p:nvSpPr>
          <p:cNvPr id="11" name="Text Box 10">
            <a:extLst>
              <a:ext uri="{FF2B5EF4-FFF2-40B4-BE49-F238E27FC236}">
                <a16:creationId xmlns:a16="http://schemas.microsoft.com/office/drawing/2014/main" xmlns="" id="{73720BCF-478D-9941-966C-1179F1DEB549}"/>
              </a:ext>
            </a:extLst>
          </p:cNvPr>
          <p:cNvSpPr txBox="1"/>
          <p:nvPr/>
        </p:nvSpPr>
        <p:spPr>
          <a:xfrm>
            <a:off x="5845450" y="349224"/>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52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a:t>
            </a:r>
            <a:r>
              <a:rPr lang="es-CO" sz="2400" b="1" dirty="0" smtClean="0">
                <a:solidFill>
                  <a:schemeClr val="accent5">
                    <a:lumMod val="75000"/>
                  </a:schemeClr>
                </a:solidFill>
                <a:latin typeface="+mn-lt"/>
              </a:rPr>
              <a:t>USD)</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439351" y="1167066"/>
            <a:ext cx="723275" cy="369332"/>
          </a:xfrm>
          <a:prstGeom prst="rect">
            <a:avLst/>
          </a:prstGeom>
        </p:spPr>
        <p:txBody>
          <a:bodyPr wrap="none">
            <a:spAutoFit/>
          </a:bodyPr>
          <a:lstStyle/>
          <a:p>
            <a:r>
              <a:rPr lang="es-CO" b="1" dirty="0" smtClean="0">
                <a:solidFill>
                  <a:schemeClr val="accent5">
                    <a:lumMod val="75000"/>
                  </a:schemeClr>
                </a:solidFill>
              </a:rPr>
              <a:t>UNEP</a:t>
            </a:r>
            <a:endParaRPr lang="en-US" dirty="0"/>
          </a:p>
        </p:txBody>
      </p:sp>
      <p:sp>
        <p:nvSpPr>
          <p:cNvPr id="7" name="Rectangle 6"/>
          <p:cNvSpPr/>
          <p:nvPr/>
        </p:nvSpPr>
        <p:spPr>
          <a:xfrm>
            <a:off x="9942775" y="1713104"/>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967470540"/>
              </p:ext>
            </p:extLst>
          </p:nvPr>
        </p:nvGraphicFramePr>
        <p:xfrm>
          <a:off x="439351" y="2036270"/>
          <a:ext cx="4601633" cy="269451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a:picLocks noChangeAspect="1"/>
          </p:cNvPicPr>
          <p:nvPr/>
        </p:nvPicPr>
        <p:blipFill>
          <a:blip r:embed="rId3"/>
          <a:stretch>
            <a:fillRect/>
          </a:stretch>
        </p:blipFill>
        <p:spPr>
          <a:xfrm>
            <a:off x="5251306" y="844634"/>
            <a:ext cx="4596782" cy="2706859"/>
          </a:xfrm>
          <a:prstGeom prst="rect">
            <a:avLst/>
          </a:prstGeom>
        </p:spPr>
      </p:pic>
      <p:pic>
        <p:nvPicPr>
          <p:cNvPr id="11" name="Picture 10"/>
          <p:cNvPicPr>
            <a:picLocks noChangeAspect="1"/>
          </p:cNvPicPr>
          <p:nvPr/>
        </p:nvPicPr>
        <p:blipFill>
          <a:blip r:embed="rId4"/>
          <a:stretch>
            <a:fillRect/>
          </a:stretch>
        </p:blipFill>
        <p:spPr>
          <a:xfrm>
            <a:off x="5245209" y="4069170"/>
            <a:ext cx="4602879" cy="2676376"/>
          </a:xfrm>
          <a:prstGeom prst="rect">
            <a:avLst/>
          </a:prstGeom>
        </p:spPr>
      </p:pic>
      <p:sp>
        <p:nvSpPr>
          <p:cNvPr id="12" name="Rectangle 11"/>
          <p:cNvSpPr/>
          <p:nvPr/>
        </p:nvSpPr>
        <p:spPr>
          <a:xfrm>
            <a:off x="9942775" y="4761027"/>
            <a:ext cx="2113014" cy="646331"/>
          </a:xfrm>
          <a:prstGeom prst="rect">
            <a:avLst/>
          </a:prstGeom>
        </p:spPr>
        <p:txBody>
          <a:bodyPr wrap="none">
            <a:spAutoFit/>
          </a:bodyPr>
          <a:lstStyle/>
          <a:p>
            <a:r>
              <a:rPr lang="es-CO" b="1" dirty="0" err="1" smtClean="0">
                <a:solidFill>
                  <a:schemeClr val="accent5">
                    <a:lumMod val="75000"/>
                  </a:schemeClr>
                </a:solidFill>
              </a:rPr>
              <a:t>Financial</a:t>
            </a:r>
            <a:r>
              <a:rPr lang="es-CO" b="1" dirty="0" smtClean="0">
                <a:solidFill>
                  <a:schemeClr val="accent5">
                    <a:lumMod val="75000"/>
                  </a:schemeClr>
                </a:solidFill>
              </a:rPr>
              <a:t> </a:t>
            </a:r>
          </a:p>
          <a:p>
            <a:r>
              <a:rPr lang="es-CO" b="1" dirty="0" err="1" smtClean="0">
                <a:solidFill>
                  <a:schemeClr val="accent5">
                    <a:lumMod val="75000"/>
                  </a:schemeClr>
                </a:solidFill>
              </a:rPr>
              <a:t>implementation</a:t>
            </a:r>
            <a:r>
              <a:rPr lang="es-CO" b="1" dirty="0" smtClean="0">
                <a:solidFill>
                  <a:schemeClr val="accent5">
                    <a:lumMod val="75000"/>
                  </a:schemeClr>
                </a:solidFill>
              </a:rPr>
              <a:t> </a:t>
            </a:r>
            <a:r>
              <a:rPr lang="es-CO" b="1" dirty="0" err="1" smtClean="0">
                <a:solidFill>
                  <a:schemeClr val="accent5">
                    <a:lumMod val="75000"/>
                  </a:schemeClr>
                </a:solidFill>
              </a:rPr>
              <a:t>risk</a:t>
            </a:r>
            <a:endParaRPr lang="en-US" dirty="0"/>
          </a:p>
        </p:txBody>
      </p:sp>
    </p:spTree>
    <p:extLst>
      <p:ext uri="{BB962C8B-B14F-4D97-AF65-F5344CB8AC3E}">
        <p14:creationId xmlns:p14="http://schemas.microsoft.com/office/powerpoint/2010/main" val="2476299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8019" y="1327666"/>
            <a:ext cx="9582150" cy="4572000"/>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Current</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monitoring</a:t>
            </a:r>
            <a:r>
              <a:rPr lang="es-CO" sz="2400" b="1" dirty="0" smtClean="0">
                <a:solidFill>
                  <a:schemeClr val="accent5">
                    <a:lumMod val="75000"/>
                  </a:schemeClr>
                </a:solidFill>
                <a:latin typeface="+mn-lt"/>
              </a:rPr>
              <a:t> of </a:t>
            </a:r>
            <a:r>
              <a:rPr lang="es-CO" sz="2400" b="1" dirty="0" err="1" smtClean="0">
                <a:solidFill>
                  <a:schemeClr val="accent5">
                    <a:lumMod val="75000"/>
                  </a:schemeClr>
                </a:solidFill>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4" name="Rectangle 3"/>
          <p:cNvSpPr/>
          <p:nvPr/>
        </p:nvSpPr>
        <p:spPr>
          <a:xfrm>
            <a:off x="3085254" y="749643"/>
            <a:ext cx="5813899" cy="369332"/>
          </a:xfrm>
          <a:prstGeom prst="rect">
            <a:avLst/>
          </a:prstGeom>
        </p:spPr>
        <p:txBody>
          <a:bodyPr wrap="none">
            <a:spAutoFit/>
          </a:bodyPr>
          <a:lstStyle/>
          <a:p>
            <a:r>
              <a:rPr lang="en-US" dirty="0"/>
              <a:t>https://www.clmeproject.org/intranet/financial-dashboard/</a:t>
            </a:r>
          </a:p>
        </p:txBody>
      </p:sp>
    </p:spTree>
    <p:extLst>
      <p:ext uri="{BB962C8B-B14F-4D97-AF65-F5344CB8AC3E}">
        <p14:creationId xmlns:p14="http://schemas.microsoft.com/office/powerpoint/2010/main" val="324906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089" y="1438289"/>
            <a:ext cx="9479112" cy="5124426"/>
          </a:xfrm>
          <a:prstGeom prst="rect">
            <a:avLst/>
          </a:prstGeom>
        </p:spPr>
      </p:pic>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Current</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monitoring</a:t>
            </a:r>
            <a:r>
              <a:rPr lang="es-CO" sz="2400" b="1" dirty="0" smtClean="0">
                <a:solidFill>
                  <a:schemeClr val="accent5">
                    <a:lumMod val="75000"/>
                  </a:schemeClr>
                </a:solidFill>
                <a:latin typeface="+mn-lt"/>
              </a:rPr>
              <a:t> of </a:t>
            </a:r>
            <a:r>
              <a:rPr lang="es-CO" sz="2400" b="1" dirty="0" err="1" smtClean="0">
                <a:solidFill>
                  <a:schemeClr val="accent5">
                    <a:lumMod val="75000"/>
                  </a:schemeClr>
                </a:solidFill>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5" name="Rectangle 4"/>
          <p:cNvSpPr/>
          <p:nvPr/>
        </p:nvSpPr>
        <p:spPr>
          <a:xfrm>
            <a:off x="3259801" y="809347"/>
            <a:ext cx="5721823" cy="369332"/>
          </a:xfrm>
          <a:prstGeom prst="rect">
            <a:avLst/>
          </a:prstGeom>
        </p:spPr>
        <p:txBody>
          <a:bodyPr wrap="none">
            <a:spAutoFit/>
          </a:bodyPr>
          <a:lstStyle/>
          <a:p>
            <a:r>
              <a:rPr lang="en-US" dirty="0"/>
              <a:t>https://www.clmeproject.org/intranet/logframe-overview/</a:t>
            </a:r>
          </a:p>
        </p:txBody>
      </p:sp>
    </p:spTree>
    <p:extLst>
      <p:ext uri="{BB962C8B-B14F-4D97-AF65-F5344CB8AC3E}">
        <p14:creationId xmlns:p14="http://schemas.microsoft.com/office/powerpoint/2010/main" val="131054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Good</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practices</a:t>
            </a:r>
            <a:r>
              <a:rPr lang="es-CO" sz="2400" b="1" dirty="0" smtClean="0">
                <a:solidFill>
                  <a:schemeClr val="accent5">
                    <a:lumMod val="75000"/>
                  </a:schemeClr>
                </a:solidFill>
                <a:latin typeface="+mn-lt"/>
              </a:rPr>
              <a:t> in Project </a:t>
            </a:r>
            <a:r>
              <a:rPr lang="es-CO" sz="2400" b="1" dirty="0" err="1" smtClean="0">
                <a:solidFill>
                  <a:schemeClr val="accent5">
                    <a:lumMod val="75000"/>
                  </a:schemeClr>
                </a:solidFill>
                <a:latin typeface="+mn-lt"/>
              </a:rPr>
              <a:t>Reporting</a:t>
            </a:r>
            <a:r>
              <a:rPr lang="es-CO" sz="2400" b="1" dirty="0" smtClean="0">
                <a:solidFill>
                  <a:schemeClr val="accent5">
                    <a:lumMod val="75000"/>
                  </a:schemeClr>
                </a:solidFill>
                <a:latin typeface="+mn-lt"/>
              </a:rPr>
              <a:t> </a:t>
            </a:r>
            <a:endParaRPr lang="en-US" sz="2400" b="1" dirty="0">
              <a:solidFill>
                <a:schemeClr val="accent5">
                  <a:lumMod val="75000"/>
                </a:schemeClr>
              </a:solidFill>
              <a:latin typeface="+mn-lt"/>
            </a:endParaRPr>
          </a:p>
        </p:txBody>
      </p:sp>
      <p:pic>
        <p:nvPicPr>
          <p:cNvPr id="3" name="Picture 2"/>
          <p:cNvPicPr>
            <a:picLocks noChangeAspect="1"/>
          </p:cNvPicPr>
          <p:nvPr/>
        </p:nvPicPr>
        <p:blipFill>
          <a:blip r:embed="rId2"/>
          <a:stretch>
            <a:fillRect/>
          </a:stretch>
        </p:blipFill>
        <p:spPr>
          <a:xfrm>
            <a:off x="944134" y="1513123"/>
            <a:ext cx="7430077" cy="4988883"/>
          </a:xfrm>
          <a:prstGeom prst="rect">
            <a:avLst/>
          </a:prstGeom>
        </p:spPr>
      </p:pic>
      <p:sp>
        <p:nvSpPr>
          <p:cNvPr id="5" name="Right Arrow 4"/>
          <p:cNvSpPr/>
          <p:nvPr/>
        </p:nvSpPr>
        <p:spPr bwMode="auto">
          <a:xfrm>
            <a:off x="8221811" y="2471352"/>
            <a:ext cx="867819" cy="123568"/>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6" name="Rectangle 5"/>
          <p:cNvSpPr/>
          <p:nvPr/>
        </p:nvSpPr>
        <p:spPr>
          <a:xfrm>
            <a:off x="9151942" y="2286686"/>
            <a:ext cx="3074944" cy="646331"/>
          </a:xfrm>
          <a:prstGeom prst="rect">
            <a:avLst/>
          </a:prstGeom>
        </p:spPr>
        <p:txBody>
          <a:bodyPr wrap="none">
            <a:spAutoFit/>
          </a:bodyPr>
          <a:lstStyle/>
          <a:p>
            <a:r>
              <a:rPr lang="es-CO" b="1" dirty="0" smtClean="0">
                <a:solidFill>
                  <a:schemeClr val="accent5">
                    <a:lumMod val="75000"/>
                  </a:schemeClr>
                </a:solidFill>
              </a:rPr>
              <a:t>Budget per </a:t>
            </a:r>
            <a:r>
              <a:rPr lang="es-CO" b="1" dirty="0" err="1" smtClean="0">
                <a:solidFill>
                  <a:schemeClr val="accent5">
                    <a:lumMod val="75000"/>
                  </a:schemeClr>
                </a:solidFill>
              </a:rPr>
              <a:t>activity</a:t>
            </a:r>
            <a:r>
              <a:rPr lang="es-CO" b="1" dirty="0" smtClean="0">
                <a:solidFill>
                  <a:schemeClr val="accent5">
                    <a:lumMod val="75000"/>
                  </a:schemeClr>
                </a:solidFill>
              </a:rPr>
              <a:t> </a:t>
            </a:r>
            <a:r>
              <a:rPr lang="es-CO" b="1" dirty="0" err="1" smtClean="0">
                <a:solidFill>
                  <a:schemeClr val="accent5">
                    <a:lumMod val="75000"/>
                  </a:schemeClr>
                </a:solidFill>
              </a:rPr>
              <a:t>is</a:t>
            </a:r>
            <a:r>
              <a:rPr lang="es-CO" b="1" dirty="0" smtClean="0">
                <a:solidFill>
                  <a:schemeClr val="accent5">
                    <a:lumMod val="75000"/>
                  </a:schemeClr>
                </a:solidFill>
              </a:rPr>
              <a:t> </a:t>
            </a:r>
            <a:r>
              <a:rPr lang="es-CO" b="1" dirty="0" err="1" smtClean="0">
                <a:solidFill>
                  <a:schemeClr val="accent5">
                    <a:lumMod val="75000"/>
                  </a:schemeClr>
                </a:solidFill>
              </a:rPr>
              <a:t>detailed</a:t>
            </a:r>
            <a:r>
              <a:rPr lang="es-CO" b="1" dirty="0" smtClean="0">
                <a:solidFill>
                  <a:schemeClr val="accent5">
                    <a:lumMod val="75000"/>
                  </a:schemeClr>
                </a:solidFill>
              </a:rPr>
              <a:t> </a:t>
            </a:r>
          </a:p>
          <a:p>
            <a:r>
              <a:rPr lang="es-CO" b="1" dirty="0" smtClean="0">
                <a:solidFill>
                  <a:schemeClr val="accent5">
                    <a:lumMod val="75000"/>
                  </a:schemeClr>
                </a:solidFill>
              </a:rPr>
              <a:t>(meeting, </a:t>
            </a:r>
            <a:r>
              <a:rPr lang="es-CO" b="1" dirty="0" err="1" smtClean="0">
                <a:solidFill>
                  <a:schemeClr val="accent5">
                    <a:lumMod val="75000"/>
                  </a:schemeClr>
                </a:solidFill>
              </a:rPr>
              <a:t>consultancy</a:t>
            </a:r>
            <a:r>
              <a:rPr lang="es-CO" b="1" dirty="0" smtClean="0">
                <a:solidFill>
                  <a:schemeClr val="accent5">
                    <a:lumMod val="75000"/>
                  </a:schemeClr>
                </a:solidFill>
              </a:rPr>
              <a:t>, </a:t>
            </a:r>
            <a:r>
              <a:rPr lang="es-CO" b="1" dirty="0" err="1" smtClean="0">
                <a:solidFill>
                  <a:schemeClr val="accent5">
                    <a:lumMod val="75000"/>
                  </a:schemeClr>
                </a:solidFill>
              </a:rPr>
              <a:t>etc</a:t>
            </a:r>
            <a:r>
              <a:rPr lang="es-CO" b="1" dirty="0" smtClean="0">
                <a:solidFill>
                  <a:schemeClr val="accent5">
                    <a:lumMod val="75000"/>
                  </a:schemeClr>
                </a:solidFill>
              </a:rPr>
              <a:t>) </a:t>
            </a:r>
            <a:endParaRPr lang="en-US" dirty="0"/>
          </a:p>
        </p:txBody>
      </p:sp>
      <p:sp>
        <p:nvSpPr>
          <p:cNvPr id="7" name="Right Arrow 6"/>
          <p:cNvSpPr/>
          <p:nvPr/>
        </p:nvSpPr>
        <p:spPr bwMode="auto">
          <a:xfrm>
            <a:off x="7611369" y="4114072"/>
            <a:ext cx="867819" cy="123568"/>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8" name="Rectangle 7"/>
          <p:cNvSpPr/>
          <p:nvPr/>
        </p:nvSpPr>
        <p:spPr>
          <a:xfrm>
            <a:off x="8586967" y="3929406"/>
            <a:ext cx="3396058" cy="369332"/>
          </a:xfrm>
          <a:prstGeom prst="rect">
            <a:avLst/>
          </a:prstGeom>
        </p:spPr>
        <p:txBody>
          <a:bodyPr wrap="none">
            <a:spAutoFit/>
          </a:bodyPr>
          <a:lstStyle/>
          <a:p>
            <a:r>
              <a:rPr lang="es-CO" b="1" dirty="0" err="1" smtClean="0">
                <a:solidFill>
                  <a:schemeClr val="accent5">
                    <a:lumMod val="75000"/>
                  </a:schemeClr>
                </a:solidFill>
              </a:rPr>
              <a:t>Specify</a:t>
            </a:r>
            <a:r>
              <a:rPr lang="es-CO" b="1" dirty="0" smtClean="0">
                <a:solidFill>
                  <a:schemeClr val="accent5">
                    <a:lumMod val="75000"/>
                  </a:schemeClr>
                </a:solidFill>
              </a:rPr>
              <a:t> </a:t>
            </a:r>
            <a:r>
              <a:rPr lang="es-CO" b="1" dirty="0" err="1" smtClean="0">
                <a:solidFill>
                  <a:schemeClr val="accent5">
                    <a:lumMod val="75000"/>
                  </a:schemeClr>
                </a:solidFill>
              </a:rPr>
              <a:t>month</a:t>
            </a:r>
            <a:r>
              <a:rPr lang="es-CO" b="1" dirty="0" smtClean="0">
                <a:solidFill>
                  <a:schemeClr val="accent5">
                    <a:lumMod val="75000"/>
                  </a:schemeClr>
                </a:solidFill>
              </a:rPr>
              <a:t> of </a:t>
            </a:r>
            <a:r>
              <a:rPr lang="es-CO" b="1" dirty="0" err="1" smtClean="0">
                <a:solidFill>
                  <a:schemeClr val="accent5">
                    <a:lumMod val="75000"/>
                  </a:schemeClr>
                </a:solidFill>
              </a:rPr>
              <a:t>implementation</a:t>
            </a:r>
            <a:endParaRPr lang="en-US" dirty="0"/>
          </a:p>
        </p:txBody>
      </p:sp>
      <p:sp>
        <p:nvSpPr>
          <p:cNvPr id="9" name="Right Arrow 8"/>
          <p:cNvSpPr/>
          <p:nvPr/>
        </p:nvSpPr>
        <p:spPr bwMode="auto">
          <a:xfrm>
            <a:off x="5104291" y="6253484"/>
            <a:ext cx="3985339" cy="187731"/>
          </a:xfrm>
          <a:prstGeom prst="rightArrow">
            <a:avLst/>
          </a:prstGeom>
          <a:blipFill>
            <a:blip r:embed="rId4"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0" name="Rectangle 9"/>
          <p:cNvSpPr/>
          <p:nvPr/>
        </p:nvSpPr>
        <p:spPr>
          <a:xfrm>
            <a:off x="9151942" y="5851021"/>
            <a:ext cx="1637305" cy="923330"/>
          </a:xfrm>
          <a:prstGeom prst="rect">
            <a:avLst/>
          </a:prstGeom>
        </p:spPr>
        <p:txBody>
          <a:bodyPr wrap="square">
            <a:spAutoFit/>
          </a:bodyPr>
          <a:lstStyle/>
          <a:p>
            <a:r>
              <a:rPr lang="es-CO" b="1" dirty="0" err="1" smtClean="0">
                <a:solidFill>
                  <a:schemeClr val="accent5">
                    <a:lumMod val="75000"/>
                  </a:schemeClr>
                </a:solidFill>
              </a:rPr>
              <a:t>Diferentiate</a:t>
            </a:r>
            <a:r>
              <a:rPr lang="es-CO" b="1" dirty="0" smtClean="0">
                <a:solidFill>
                  <a:schemeClr val="accent5">
                    <a:lumMod val="75000"/>
                  </a:schemeClr>
                </a:solidFill>
              </a:rPr>
              <a:t> </a:t>
            </a:r>
            <a:r>
              <a:rPr lang="es-CO" b="1" dirty="0" err="1" smtClean="0">
                <a:solidFill>
                  <a:schemeClr val="accent5">
                    <a:lumMod val="75000"/>
                  </a:schemeClr>
                </a:solidFill>
              </a:rPr>
              <a:t>allocations</a:t>
            </a:r>
            <a:r>
              <a:rPr lang="es-CO" b="1" dirty="0" smtClean="0">
                <a:solidFill>
                  <a:schemeClr val="accent5">
                    <a:lumMod val="75000"/>
                  </a:schemeClr>
                </a:solidFill>
              </a:rPr>
              <a:t> per </a:t>
            </a:r>
            <a:r>
              <a:rPr lang="es-CO" b="1" dirty="0" err="1" smtClean="0">
                <a:solidFill>
                  <a:schemeClr val="accent5">
                    <a:lumMod val="75000"/>
                  </a:schemeClr>
                </a:solidFill>
              </a:rPr>
              <a:t>year</a:t>
            </a:r>
            <a:endParaRPr lang="en-US" dirty="0"/>
          </a:p>
        </p:txBody>
      </p:sp>
      <p:sp>
        <p:nvSpPr>
          <p:cNvPr id="11" name="Right Arrow 10"/>
          <p:cNvSpPr/>
          <p:nvPr/>
        </p:nvSpPr>
        <p:spPr bwMode="auto">
          <a:xfrm>
            <a:off x="4236472" y="4905460"/>
            <a:ext cx="4680191" cy="176785"/>
          </a:xfrm>
          <a:prstGeom prst="rightArrow">
            <a:avLst/>
          </a:prstGeom>
          <a:blipFill>
            <a:blip r:embed="rId5"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2" name="Rectangle 11"/>
          <p:cNvSpPr/>
          <p:nvPr/>
        </p:nvSpPr>
        <p:spPr>
          <a:xfrm>
            <a:off x="8867135" y="4762393"/>
            <a:ext cx="2835721" cy="646331"/>
          </a:xfrm>
          <a:prstGeom prst="rect">
            <a:avLst/>
          </a:prstGeom>
        </p:spPr>
        <p:txBody>
          <a:bodyPr wrap="square">
            <a:spAutoFit/>
          </a:bodyPr>
          <a:lstStyle/>
          <a:p>
            <a:r>
              <a:rPr lang="es-CO" b="1" dirty="0" smtClean="0">
                <a:solidFill>
                  <a:schemeClr val="accent5">
                    <a:lumMod val="75000"/>
                  </a:schemeClr>
                </a:solidFill>
              </a:rPr>
              <a:t>Compare </a:t>
            </a:r>
            <a:r>
              <a:rPr lang="es-CO" b="1" dirty="0" err="1" smtClean="0">
                <a:solidFill>
                  <a:schemeClr val="accent5">
                    <a:lumMod val="75000"/>
                  </a:schemeClr>
                </a:solidFill>
              </a:rPr>
              <a:t>expenditure</a:t>
            </a:r>
            <a:r>
              <a:rPr lang="es-CO" b="1" dirty="0" smtClean="0">
                <a:solidFill>
                  <a:schemeClr val="accent5">
                    <a:lumMod val="75000"/>
                  </a:schemeClr>
                </a:solidFill>
              </a:rPr>
              <a:t> </a:t>
            </a:r>
            <a:r>
              <a:rPr lang="es-CO" b="1" dirty="0" err="1" smtClean="0">
                <a:solidFill>
                  <a:schemeClr val="accent5">
                    <a:lumMod val="75000"/>
                  </a:schemeClr>
                </a:solidFill>
              </a:rPr>
              <a:t>progress</a:t>
            </a:r>
            <a:r>
              <a:rPr lang="es-CO" b="1" dirty="0" smtClean="0">
                <a:solidFill>
                  <a:schemeClr val="accent5">
                    <a:lumMod val="75000"/>
                  </a:schemeClr>
                </a:solidFill>
              </a:rPr>
              <a:t> </a:t>
            </a:r>
            <a:r>
              <a:rPr lang="es-CO" b="1" dirty="0" err="1" smtClean="0">
                <a:solidFill>
                  <a:schemeClr val="accent5">
                    <a:lumMod val="75000"/>
                  </a:schemeClr>
                </a:solidFill>
              </a:rPr>
              <a:t>with</a:t>
            </a:r>
            <a:r>
              <a:rPr lang="es-CO" b="1" dirty="0" smtClean="0">
                <a:solidFill>
                  <a:schemeClr val="accent5">
                    <a:lumMod val="75000"/>
                  </a:schemeClr>
                </a:solidFill>
              </a:rPr>
              <a:t> </a:t>
            </a:r>
            <a:r>
              <a:rPr lang="es-CO" b="1" dirty="0" err="1" smtClean="0">
                <a:solidFill>
                  <a:schemeClr val="accent5">
                    <a:lumMod val="75000"/>
                  </a:schemeClr>
                </a:solidFill>
              </a:rPr>
              <a:t>initial</a:t>
            </a:r>
            <a:r>
              <a:rPr lang="es-CO" b="1" dirty="0" smtClean="0">
                <a:solidFill>
                  <a:schemeClr val="accent5">
                    <a:lumMod val="75000"/>
                  </a:schemeClr>
                </a:solidFill>
              </a:rPr>
              <a:t> Budget</a:t>
            </a:r>
            <a:endParaRPr lang="en-US" dirty="0"/>
          </a:p>
        </p:txBody>
      </p:sp>
      <p:sp>
        <p:nvSpPr>
          <p:cNvPr id="13" name="Rectangle 12"/>
          <p:cNvSpPr/>
          <p:nvPr/>
        </p:nvSpPr>
        <p:spPr>
          <a:xfrm>
            <a:off x="323451" y="662098"/>
            <a:ext cx="569195" cy="369332"/>
          </a:xfrm>
          <a:prstGeom prst="rect">
            <a:avLst/>
          </a:prstGeom>
        </p:spPr>
        <p:txBody>
          <a:bodyPr wrap="none">
            <a:spAutoFit/>
          </a:bodyPr>
          <a:lstStyle/>
          <a:p>
            <a:r>
              <a:rPr lang="es-CO" b="1" dirty="0" smtClean="0">
                <a:solidFill>
                  <a:schemeClr val="bg2">
                    <a:lumMod val="10000"/>
                  </a:schemeClr>
                </a:solidFill>
              </a:rPr>
              <a:t>FAO</a:t>
            </a:r>
            <a:endParaRPr lang="en-US" dirty="0">
              <a:solidFill>
                <a:schemeClr val="bg2">
                  <a:lumMod val="10000"/>
                </a:schemeClr>
              </a:solidFill>
            </a:endParaRPr>
          </a:p>
        </p:txBody>
      </p:sp>
    </p:spTree>
    <p:extLst>
      <p:ext uri="{BB962C8B-B14F-4D97-AF65-F5344CB8AC3E}">
        <p14:creationId xmlns:p14="http://schemas.microsoft.com/office/powerpoint/2010/main" val="1343355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Good</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practices</a:t>
            </a:r>
            <a:r>
              <a:rPr lang="es-CO" sz="2400" b="1" dirty="0" smtClean="0">
                <a:solidFill>
                  <a:schemeClr val="accent5">
                    <a:lumMod val="75000"/>
                  </a:schemeClr>
                </a:solidFill>
                <a:latin typeface="+mn-lt"/>
              </a:rPr>
              <a:t> in Project </a:t>
            </a:r>
            <a:r>
              <a:rPr lang="es-CO" sz="2400" b="1" dirty="0" err="1" smtClean="0">
                <a:solidFill>
                  <a:schemeClr val="accent5">
                    <a:lumMod val="75000"/>
                  </a:schemeClr>
                </a:solidFill>
                <a:latin typeface="+mn-lt"/>
              </a:rPr>
              <a:t>Reporting</a:t>
            </a:r>
            <a:r>
              <a:rPr lang="es-CO" sz="2400" b="1" dirty="0" smtClean="0">
                <a:solidFill>
                  <a:schemeClr val="accent5">
                    <a:lumMod val="75000"/>
                  </a:schemeClr>
                </a:solidFill>
                <a:latin typeface="+mn-lt"/>
              </a:rPr>
              <a:t> </a:t>
            </a:r>
            <a:endParaRPr lang="en-US" sz="2400" b="1" dirty="0">
              <a:solidFill>
                <a:schemeClr val="accent5">
                  <a:lumMod val="75000"/>
                </a:schemeClr>
              </a:solidFill>
              <a:latin typeface="+mn-lt"/>
            </a:endParaRPr>
          </a:p>
        </p:txBody>
      </p:sp>
      <p:sp>
        <p:nvSpPr>
          <p:cNvPr id="5" name="Right Arrow 4"/>
          <p:cNvSpPr/>
          <p:nvPr/>
        </p:nvSpPr>
        <p:spPr bwMode="auto">
          <a:xfrm rot="17572274">
            <a:off x="2679040" y="2427743"/>
            <a:ext cx="808676" cy="186483"/>
          </a:xfrm>
          <a:prstGeom prst="rightArrow">
            <a:avLst/>
          </a:prstGeom>
          <a:blipFill>
            <a:blip r:embed="rId2"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6" name="Rectangle 5"/>
          <p:cNvSpPr/>
          <p:nvPr/>
        </p:nvSpPr>
        <p:spPr>
          <a:xfrm>
            <a:off x="3166763" y="1588975"/>
            <a:ext cx="4204356" cy="523220"/>
          </a:xfrm>
          <a:prstGeom prst="rect">
            <a:avLst/>
          </a:prstGeom>
        </p:spPr>
        <p:txBody>
          <a:bodyPr wrap="none">
            <a:spAutoFit/>
          </a:bodyPr>
          <a:lstStyle/>
          <a:p>
            <a:r>
              <a:rPr lang="es-CO" sz="1400" b="1" dirty="0" smtClean="0">
                <a:solidFill>
                  <a:schemeClr val="accent5">
                    <a:lumMod val="75000"/>
                  </a:schemeClr>
                </a:solidFill>
              </a:rPr>
              <a:t>Budget per </a:t>
            </a:r>
            <a:r>
              <a:rPr lang="es-CO" sz="1400" b="1" dirty="0" err="1" smtClean="0">
                <a:solidFill>
                  <a:schemeClr val="accent5">
                    <a:lumMod val="75000"/>
                  </a:schemeClr>
                </a:solidFill>
              </a:rPr>
              <a:t>activity</a:t>
            </a:r>
            <a:r>
              <a:rPr lang="es-CO" sz="1400" b="1" dirty="0" smtClean="0">
                <a:solidFill>
                  <a:schemeClr val="accent5">
                    <a:lumMod val="75000"/>
                  </a:schemeClr>
                </a:solidFill>
              </a:rPr>
              <a:t> and responsable </a:t>
            </a:r>
            <a:r>
              <a:rPr lang="es-CO" sz="1400" b="1" dirty="0" err="1" smtClean="0">
                <a:solidFill>
                  <a:schemeClr val="accent5">
                    <a:lumMod val="75000"/>
                  </a:schemeClr>
                </a:solidFill>
              </a:rPr>
              <a:t>parter</a:t>
            </a:r>
            <a:r>
              <a:rPr lang="es-CO" sz="1400" b="1" dirty="0" smtClean="0">
                <a:solidFill>
                  <a:schemeClr val="accent5">
                    <a:lumMod val="75000"/>
                  </a:schemeClr>
                </a:solidFill>
              </a:rPr>
              <a:t> </a:t>
            </a:r>
            <a:r>
              <a:rPr lang="es-CO" sz="1400" b="1" dirty="0" err="1" smtClean="0">
                <a:solidFill>
                  <a:schemeClr val="accent5">
                    <a:lumMod val="75000"/>
                  </a:schemeClr>
                </a:solidFill>
              </a:rPr>
              <a:t>is</a:t>
            </a:r>
            <a:r>
              <a:rPr lang="es-CO" sz="1400" b="1" dirty="0" smtClean="0">
                <a:solidFill>
                  <a:schemeClr val="accent5">
                    <a:lumMod val="75000"/>
                  </a:schemeClr>
                </a:solidFill>
              </a:rPr>
              <a:t> </a:t>
            </a:r>
            <a:r>
              <a:rPr lang="es-CO" sz="1400" b="1" dirty="0" err="1" smtClean="0">
                <a:solidFill>
                  <a:schemeClr val="accent5">
                    <a:lumMod val="75000"/>
                  </a:schemeClr>
                </a:solidFill>
              </a:rPr>
              <a:t>detailed</a:t>
            </a:r>
            <a:r>
              <a:rPr lang="es-CO" sz="1400" b="1" dirty="0" smtClean="0">
                <a:solidFill>
                  <a:schemeClr val="accent5">
                    <a:lumMod val="75000"/>
                  </a:schemeClr>
                </a:solidFill>
              </a:rPr>
              <a:t> </a:t>
            </a:r>
          </a:p>
          <a:p>
            <a:r>
              <a:rPr lang="es-CO" sz="1400" b="1" dirty="0" smtClean="0">
                <a:solidFill>
                  <a:schemeClr val="accent5">
                    <a:lumMod val="75000"/>
                  </a:schemeClr>
                </a:solidFill>
              </a:rPr>
              <a:t>(meeting, </a:t>
            </a:r>
            <a:r>
              <a:rPr lang="es-CO" sz="1400" b="1" dirty="0" err="1" smtClean="0">
                <a:solidFill>
                  <a:schemeClr val="accent5">
                    <a:lumMod val="75000"/>
                  </a:schemeClr>
                </a:solidFill>
              </a:rPr>
              <a:t>consultancy</a:t>
            </a:r>
            <a:r>
              <a:rPr lang="es-CO" sz="1400" b="1" dirty="0" smtClean="0">
                <a:solidFill>
                  <a:schemeClr val="accent5">
                    <a:lumMod val="75000"/>
                  </a:schemeClr>
                </a:solidFill>
              </a:rPr>
              <a:t>, </a:t>
            </a:r>
            <a:r>
              <a:rPr lang="es-CO" sz="1400" b="1" dirty="0" err="1" smtClean="0">
                <a:solidFill>
                  <a:schemeClr val="accent5">
                    <a:lumMod val="75000"/>
                  </a:schemeClr>
                </a:solidFill>
              </a:rPr>
              <a:t>etc</a:t>
            </a:r>
            <a:r>
              <a:rPr lang="es-CO" sz="1400" b="1" dirty="0" smtClean="0">
                <a:solidFill>
                  <a:schemeClr val="accent5">
                    <a:lumMod val="75000"/>
                  </a:schemeClr>
                </a:solidFill>
              </a:rPr>
              <a:t>) </a:t>
            </a:r>
            <a:endParaRPr lang="en-US" sz="1400" dirty="0"/>
          </a:p>
        </p:txBody>
      </p:sp>
      <p:sp>
        <p:nvSpPr>
          <p:cNvPr id="7" name="Right Arrow 6"/>
          <p:cNvSpPr/>
          <p:nvPr/>
        </p:nvSpPr>
        <p:spPr bwMode="auto">
          <a:xfrm rot="19463292">
            <a:off x="7429113" y="2691764"/>
            <a:ext cx="873309" cy="178171"/>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8" name="Rectangle 7"/>
          <p:cNvSpPr/>
          <p:nvPr/>
        </p:nvSpPr>
        <p:spPr>
          <a:xfrm>
            <a:off x="8272633" y="2112195"/>
            <a:ext cx="2651202" cy="523220"/>
          </a:xfrm>
          <a:prstGeom prst="rect">
            <a:avLst/>
          </a:prstGeom>
        </p:spPr>
        <p:txBody>
          <a:bodyPr wrap="square">
            <a:spAutoFit/>
          </a:bodyPr>
          <a:lstStyle/>
          <a:p>
            <a:r>
              <a:rPr lang="es-CO" sz="1400" b="1" dirty="0" err="1" smtClean="0">
                <a:solidFill>
                  <a:schemeClr val="accent5">
                    <a:lumMod val="75000"/>
                  </a:schemeClr>
                </a:solidFill>
              </a:rPr>
              <a:t>Specify</a:t>
            </a:r>
            <a:r>
              <a:rPr lang="es-CO" sz="1400" b="1" dirty="0" smtClean="0">
                <a:solidFill>
                  <a:schemeClr val="accent5">
                    <a:lumMod val="75000"/>
                  </a:schemeClr>
                </a:solidFill>
              </a:rPr>
              <a:t> </a:t>
            </a:r>
            <a:r>
              <a:rPr lang="es-CO" sz="1400" b="1" dirty="0" err="1" smtClean="0">
                <a:solidFill>
                  <a:schemeClr val="accent5">
                    <a:lumMod val="75000"/>
                  </a:schemeClr>
                </a:solidFill>
              </a:rPr>
              <a:t>priority</a:t>
            </a:r>
            <a:r>
              <a:rPr lang="es-CO" sz="1400" b="1" dirty="0" smtClean="0">
                <a:solidFill>
                  <a:schemeClr val="accent5">
                    <a:lumMod val="75000"/>
                  </a:schemeClr>
                </a:solidFill>
              </a:rPr>
              <a:t> of </a:t>
            </a:r>
            <a:r>
              <a:rPr lang="es-CO" sz="1400" b="1" dirty="0" err="1" smtClean="0">
                <a:solidFill>
                  <a:schemeClr val="accent5">
                    <a:lumMod val="75000"/>
                  </a:schemeClr>
                </a:solidFill>
              </a:rPr>
              <a:t>implementation</a:t>
            </a:r>
            <a:endParaRPr lang="en-US" sz="1400" dirty="0"/>
          </a:p>
        </p:txBody>
      </p:sp>
      <p:pic>
        <p:nvPicPr>
          <p:cNvPr id="2" name="Picture 1"/>
          <p:cNvPicPr>
            <a:picLocks noChangeAspect="1"/>
          </p:cNvPicPr>
          <p:nvPr/>
        </p:nvPicPr>
        <p:blipFill>
          <a:blip r:embed="rId4"/>
          <a:stretch>
            <a:fillRect/>
          </a:stretch>
        </p:blipFill>
        <p:spPr>
          <a:xfrm>
            <a:off x="446491" y="3151433"/>
            <a:ext cx="9487662" cy="2214699"/>
          </a:xfrm>
          <a:prstGeom prst="rect">
            <a:avLst/>
          </a:prstGeom>
        </p:spPr>
      </p:pic>
      <p:sp>
        <p:nvSpPr>
          <p:cNvPr id="13" name="Right Arrow 12"/>
          <p:cNvSpPr/>
          <p:nvPr/>
        </p:nvSpPr>
        <p:spPr bwMode="auto">
          <a:xfrm rot="14211945">
            <a:off x="6056674" y="2514548"/>
            <a:ext cx="808676" cy="186483"/>
          </a:xfrm>
          <a:prstGeom prst="rightArrow">
            <a:avLst/>
          </a:prstGeom>
          <a:blipFill>
            <a:blip r:embed="rId2"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4" name="Rectangle 13"/>
          <p:cNvSpPr/>
          <p:nvPr/>
        </p:nvSpPr>
        <p:spPr>
          <a:xfrm>
            <a:off x="323451" y="662098"/>
            <a:ext cx="723275" cy="369332"/>
          </a:xfrm>
          <a:prstGeom prst="rect">
            <a:avLst/>
          </a:prstGeom>
        </p:spPr>
        <p:txBody>
          <a:bodyPr wrap="none">
            <a:spAutoFit/>
          </a:bodyPr>
          <a:lstStyle/>
          <a:p>
            <a:r>
              <a:rPr lang="es-CO" b="1" dirty="0" smtClean="0">
                <a:solidFill>
                  <a:schemeClr val="bg2">
                    <a:lumMod val="10000"/>
                  </a:schemeClr>
                </a:solidFill>
              </a:rPr>
              <a:t>UNEP</a:t>
            </a:r>
            <a:endParaRPr lang="en-US" dirty="0">
              <a:solidFill>
                <a:schemeClr val="bg2">
                  <a:lumMod val="10000"/>
                </a:schemeClr>
              </a:solidFill>
            </a:endParaRPr>
          </a:p>
        </p:txBody>
      </p:sp>
    </p:spTree>
    <p:extLst>
      <p:ext uri="{BB962C8B-B14F-4D97-AF65-F5344CB8AC3E}">
        <p14:creationId xmlns:p14="http://schemas.microsoft.com/office/powerpoint/2010/main" val="1239744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192" y="2112195"/>
            <a:ext cx="10265347" cy="4657845"/>
          </a:xfrm>
          <a:prstGeom prst="rect">
            <a:avLst/>
          </a:prstGeom>
        </p:spPr>
      </p:pic>
      <p:sp>
        <p:nvSpPr>
          <p:cNvPr id="3" name="Right Arrow 2"/>
          <p:cNvSpPr/>
          <p:nvPr/>
        </p:nvSpPr>
        <p:spPr bwMode="auto">
          <a:xfrm rot="18997719">
            <a:off x="1178259" y="1792542"/>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Good</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practices</a:t>
            </a:r>
            <a:r>
              <a:rPr lang="es-CO" sz="2400" b="1" dirty="0" smtClean="0">
                <a:solidFill>
                  <a:schemeClr val="accent5">
                    <a:lumMod val="75000"/>
                  </a:schemeClr>
                </a:solidFill>
                <a:latin typeface="+mn-lt"/>
              </a:rPr>
              <a:t> in Project </a:t>
            </a:r>
            <a:r>
              <a:rPr lang="es-CO" sz="2400" b="1" dirty="0" err="1" smtClean="0">
                <a:solidFill>
                  <a:schemeClr val="accent5">
                    <a:lumMod val="75000"/>
                  </a:schemeClr>
                </a:solidFill>
                <a:latin typeface="+mn-lt"/>
              </a:rPr>
              <a:t>Reporting</a:t>
            </a:r>
            <a:r>
              <a:rPr lang="es-CO" sz="2400" b="1" dirty="0" smtClean="0">
                <a:solidFill>
                  <a:schemeClr val="accent5">
                    <a:lumMod val="75000"/>
                  </a:schemeClr>
                </a:solidFill>
                <a:latin typeface="+mn-lt"/>
              </a:rPr>
              <a:t> </a:t>
            </a:r>
            <a:endParaRPr lang="en-US" sz="2400" b="1" dirty="0">
              <a:solidFill>
                <a:schemeClr val="accent5">
                  <a:lumMod val="75000"/>
                </a:schemeClr>
              </a:solidFill>
              <a:latin typeface="+mn-lt"/>
            </a:endParaRPr>
          </a:p>
        </p:txBody>
      </p:sp>
      <p:sp>
        <p:nvSpPr>
          <p:cNvPr id="5" name="Rectangle 4"/>
          <p:cNvSpPr/>
          <p:nvPr/>
        </p:nvSpPr>
        <p:spPr>
          <a:xfrm>
            <a:off x="1463041" y="1273368"/>
            <a:ext cx="2314694" cy="461665"/>
          </a:xfrm>
          <a:prstGeom prst="rect">
            <a:avLst/>
          </a:prstGeom>
        </p:spPr>
        <p:txBody>
          <a:bodyPr wrap="square">
            <a:spAutoFit/>
          </a:bodyPr>
          <a:lstStyle/>
          <a:p>
            <a:r>
              <a:rPr lang="es-CO" sz="1200" b="1" dirty="0" smtClean="0">
                <a:solidFill>
                  <a:schemeClr val="accent5">
                    <a:lumMod val="75000"/>
                  </a:schemeClr>
                </a:solidFill>
              </a:rPr>
              <a:t>Budget per </a:t>
            </a:r>
            <a:r>
              <a:rPr lang="es-CO" sz="1200" b="1" dirty="0" err="1" smtClean="0">
                <a:solidFill>
                  <a:schemeClr val="accent5">
                    <a:lumMod val="75000"/>
                  </a:schemeClr>
                </a:solidFill>
              </a:rPr>
              <a:t>activity</a:t>
            </a:r>
            <a:r>
              <a:rPr lang="es-CO" sz="1200" b="1" dirty="0" smtClean="0">
                <a:solidFill>
                  <a:schemeClr val="accent5">
                    <a:lumMod val="75000"/>
                  </a:schemeClr>
                </a:solidFill>
              </a:rPr>
              <a:t> </a:t>
            </a:r>
            <a:r>
              <a:rPr lang="es-CO" sz="1200" b="1" dirty="0" err="1" smtClean="0">
                <a:solidFill>
                  <a:schemeClr val="accent5">
                    <a:lumMod val="75000"/>
                  </a:schemeClr>
                </a:solidFill>
              </a:rPr>
              <a:t>is</a:t>
            </a:r>
            <a:r>
              <a:rPr lang="es-CO" sz="1200" b="1" dirty="0" smtClean="0">
                <a:solidFill>
                  <a:schemeClr val="accent5">
                    <a:lumMod val="75000"/>
                  </a:schemeClr>
                </a:solidFill>
              </a:rPr>
              <a:t> </a:t>
            </a:r>
            <a:r>
              <a:rPr lang="es-CO" sz="1200" b="1" dirty="0" err="1" smtClean="0">
                <a:solidFill>
                  <a:schemeClr val="accent5">
                    <a:lumMod val="75000"/>
                  </a:schemeClr>
                </a:solidFill>
              </a:rPr>
              <a:t>detailed</a:t>
            </a:r>
            <a:r>
              <a:rPr lang="es-CO" sz="1200" b="1" dirty="0" smtClean="0">
                <a:solidFill>
                  <a:schemeClr val="accent5">
                    <a:lumMod val="75000"/>
                  </a:schemeClr>
                </a:solidFill>
              </a:rPr>
              <a:t> </a:t>
            </a:r>
          </a:p>
          <a:p>
            <a:r>
              <a:rPr lang="es-CO" sz="1200" b="1" dirty="0" smtClean="0">
                <a:solidFill>
                  <a:schemeClr val="accent5">
                    <a:lumMod val="75000"/>
                  </a:schemeClr>
                </a:solidFill>
              </a:rPr>
              <a:t>(meeting, </a:t>
            </a:r>
            <a:r>
              <a:rPr lang="es-CO" sz="1200" b="1" dirty="0" err="1" smtClean="0">
                <a:solidFill>
                  <a:schemeClr val="accent5">
                    <a:lumMod val="75000"/>
                  </a:schemeClr>
                </a:solidFill>
              </a:rPr>
              <a:t>consultancy</a:t>
            </a:r>
            <a:r>
              <a:rPr lang="es-CO" sz="1200" b="1" dirty="0" smtClean="0">
                <a:solidFill>
                  <a:schemeClr val="accent5">
                    <a:lumMod val="75000"/>
                  </a:schemeClr>
                </a:solidFill>
              </a:rPr>
              <a:t>, </a:t>
            </a:r>
            <a:r>
              <a:rPr lang="es-CO" sz="1200" b="1" dirty="0" err="1" smtClean="0">
                <a:solidFill>
                  <a:schemeClr val="accent5">
                    <a:lumMod val="75000"/>
                  </a:schemeClr>
                </a:solidFill>
              </a:rPr>
              <a:t>etc</a:t>
            </a:r>
            <a:r>
              <a:rPr lang="es-CO" sz="1200" b="1" dirty="0" smtClean="0">
                <a:solidFill>
                  <a:schemeClr val="accent5">
                    <a:lumMod val="75000"/>
                  </a:schemeClr>
                </a:solidFill>
              </a:rPr>
              <a:t>) </a:t>
            </a:r>
            <a:endParaRPr lang="en-US" sz="1200" dirty="0"/>
          </a:p>
        </p:txBody>
      </p:sp>
      <p:sp>
        <p:nvSpPr>
          <p:cNvPr id="6" name="Rectangle 5"/>
          <p:cNvSpPr/>
          <p:nvPr/>
        </p:nvSpPr>
        <p:spPr>
          <a:xfrm>
            <a:off x="4590319" y="1273368"/>
            <a:ext cx="2651202" cy="523220"/>
          </a:xfrm>
          <a:prstGeom prst="rect">
            <a:avLst/>
          </a:prstGeom>
        </p:spPr>
        <p:txBody>
          <a:bodyPr wrap="square">
            <a:spAutoFit/>
          </a:bodyPr>
          <a:lstStyle/>
          <a:p>
            <a:r>
              <a:rPr lang="es-CO" sz="1400" b="1" dirty="0" err="1" smtClean="0">
                <a:solidFill>
                  <a:schemeClr val="accent5">
                    <a:lumMod val="75000"/>
                  </a:schemeClr>
                </a:solidFill>
              </a:rPr>
              <a:t>Identify</a:t>
            </a:r>
            <a:r>
              <a:rPr lang="es-CO" sz="1400" b="1" dirty="0" smtClean="0">
                <a:solidFill>
                  <a:schemeClr val="accent5">
                    <a:lumMod val="75000"/>
                  </a:schemeClr>
                </a:solidFill>
              </a:rPr>
              <a:t> </a:t>
            </a:r>
            <a:r>
              <a:rPr lang="es-CO" sz="1400" b="1" dirty="0" err="1" smtClean="0">
                <a:solidFill>
                  <a:schemeClr val="accent5">
                    <a:lumMod val="75000"/>
                  </a:schemeClr>
                </a:solidFill>
              </a:rPr>
              <a:t>risk</a:t>
            </a:r>
            <a:r>
              <a:rPr lang="es-CO" sz="1400" b="1" dirty="0" smtClean="0">
                <a:solidFill>
                  <a:schemeClr val="accent5">
                    <a:lumMod val="75000"/>
                  </a:schemeClr>
                </a:solidFill>
              </a:rPr>
              <a:t> of </a:t>
            </a:r>
            <a:r>
              <a:rPr lang="es-CO" sz="1400" b="1" dirty="0" err="1" smtClean="0">
                <a:solidFill>
                  <a:schemeClr val="accent5">
                    <a:lumMod val="75000"/>
                  </a:schemeClr>
                </a:solidFill>
              </a:rPr>
              <a:t>implementation</a:t>
            </a:r>
            <a:r>
              <a:rPr lang="es-CO" sz="1400" b="1" dirty="0" smtClean="0">
                <a:solidFill>
                  <a:schemeClr val="accent5">
                    <a:lumMod val="75000"/>
                  </a:schemeClr>
                </a:solidFill>
              </a:rPr>
              <a:t> and </a:t>
            </a:r>
            <a:r>
              <a:rPr lang="es-CO" sz="1400" b="1" dirty="0" err="1" smtClean="0">
                <a:solidFill>
                  <a:schemeClr val="accent5">
                    <a:lumMod val="75000"/>
                  </a:schemeClr>
                </a:solidFill>
              </a:rPr>
              <a:t>corrective</a:t>
            </a:r>
            <a:r>
              <a:rPr lang="es-CO" sz="1400" b="1" dirty="0" smtClean="0">
                <a:solidFill>
                  <a:schemeClr val="accent5">
                    <a:lumMod val="75000"/>
                  </a:schemeClr>
                </a:solidFill>
              </a:rPr>
              <a:t> </a:t>
            </a:r>
            <a:r>
              <a:rPr lang="es-CO" sz="1400" b="1" dirty="0" err="1" smtClean="0">
                <a:solidFill>
                  <a:schemeClr val="accent5">
                    <a:lumMod val="75000"/>
                  </a:schemeClr>
                </a:solidFill>
              </a:rPr>
              <a:t>measures</a:t>
            </a:r>
            <a:endParaRPr lang="en-US" sz="1400" dirty="0"/>
          </a:p>
        </p:txBody>
      </p:sp>
      <p:sp>
        <p:nvSpPr>
          <p:cNvPr id="7" name="Right Arrow 6"/>
          <p:cNvSpPr/>
          <p:nvPr/>
        </p:nvSpPr>
        <p:spPr bwMode="auto">
          <a:xfrm rot="18997719">
            <a:off x="4192482" y="1792542"/>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8" name="Rectangle 7"/>
          <p:cNvSpPr/>
          <p:nvPr/>
        </p:nvSpPr>
        <p:spPr>
          <a:xfrm>
            <a:off x="8310175" y="1273368"/>
            <a:ext cx="1599943" cy="523220"/>
          </a:xfrm>
          <a:prstGeom prst="rect">
            <a:avLst/>
          </a:prstGeom>
        </p:spPr>
        <p:txBody>
          <a:bodyPr wrap="square">
            <a:spAutoFit/>
          </a:bodyPr>
          <a:lstStyle/>
          <a:p>
            <a:r>
              <a:rPr lang="es-CO" sz="1400" b="1" dirty="0" err="1">
                <a:solidFill>
                  <a:schemeClr val="accent5">
                    <a:lumMod val="75000"/>
                  </a:schemeClr>
                </a:solidFill>
              </a:rPr>
              <a:t>Specify</a:t>
            </a:r>
            <a:r>
              <a:rPr lang="es-CO" sz="1400" b="1" dirty="0">
                <a:solidFill>
                  <a:schemeClr val="accent5">
                    <a:lumMod val="75000"/>
                  </a:schemeClr>
                </a:solidFill>
              </a:rPr>
              <a:t> </a:t>
            </a:r>
            <a:r>
              <a:rPr lang="es-CO" sz="1400" b="1" dirty="0" err="1">
                <a:solidFill>
                  <a:schemeClr val="accent5">
                    <a:lumMod val="75000"/>
                  </a:schemeClr>
                </a:solidFill>
              </a:rPr>
              <a:t>month</a:t>
            </a:r>
            <a:r>
              <a:rPr lang="es-CO" sz="1400" b="1" dirty="0">
                <a:solidFill>
                  <a:schemeClr val="accent5">
                    <a:lumMod val="75000"/>
                  </a:schemeClr>
                </a:solidFill>
              </a:rPr>
              <a:t> of </a:t>
            </a:r>
            <a:r>
              <a:rPr lang="es-CO" sz="1400" b="1" dirty="0" err="1">
                <a:solidFill>
                  <a:schemeClr val="accent5">
                    <a:lumMod val="75000"/>
                  </a:schemeClr>
                </a:solidFill>
              </a:rPr>
              <a:t>implementation</a:t>
            </a:r>
            <a:endParaRPr lang="en-US" sz="1400" b="1" dirty="0">
              <a:solidFill>
                <a:schemeClr val="accent5">
                  <a:lumMod val="75000"/>
                </a:schemeClr>
              </a:solidFill>
            </a:endParaRPr>
          </a:p>
        </p:txBody>
      </p:sp>
      <p:sp>
        <p:nvSpPr>
          <p:cNvPr id="9" name="Right Arrow 8"/>
          <p:cNvSpPr/>
          <p:nvPr/>
        </p:nvSpPr>
        <p:spPr bwMode="auto">
          <a:xfrm rot="18997719">
            <a:off x="7824681" y="1747234"/>
            <a:ext cx="458847" cy="187735"/>
          </a:xfrm>
          <a:prstGeom prst="righ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10" name="Rectangle 9"/>
          <p:cNvSpPr/>
          <p:nvPr/>
        </p:nvSpPr>
        <p:spPr>
          <a:xfrm>
            <a:off x="323451" y="662098"/>
            <a:ext cx="580608" cy="369332"/>
          </a:xfrm>
          <a:prstGeom prst="rect">
            <a:avLst/>
          </a:prstGeom>
        </p:spPr>
        <p:txBody>
          <a:bodyPr wrap="none">
            <a:spAutoFit/>
          </a:bodyPr>
          <a:lstStyle/>
          <a:p>
            <a:r>
              <a:rPr lang="es-CO" b="1" dirty="0" smtClean="0">
                <a:solidFill>
                  <a:schemeClr val="bg2">
                    <a:lumMod val="10000"/>
                  </a:schemeClr>
                </a:solidFill>
              </a:rPr>
              <a:t>PCU</a:t>
            </a:r>
            <a:endParaRPr lang="en-US" dirty="0">
              <a:solidFill>
                <a:schemeClr val="bg2">
                  <a:lumMod val="10000"/>
                </a:schemeClr>
              </a:solidFill>
            </a:endParaRPr>
          </a:p>
        </p:txBody>
      </p:sp>
    </p:spTree>
    <p:extLst>
      <p:ext uri="{BB962C8B-B14F-4D97-AF65-F5344CB8AC3E}">
        <p14:creationId xmlns:p14="http://schemas.microsoft.com/office/powerpoint/2010/main" val="3641745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11887" y="122266"/>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err="1" smtClean="0">
                <a:solidFill>
                  <a:schemeClr val="accent5">
                    <a:lumMod val="75000"/>
                  </a:schemeClr>
                </a:solidFill>
                <a:latin typeface="+mn-lt"/>
              </a:rPr>
              <a:t>Financial</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recommendations</a:t>
            </a:r>
            <a:endParaRPr lang="es-CO" sz="2400" b="1" dirty="0" smtClean="0">
              <a:solidFill>
                <a:schemeClr val="accent5">
                  <a:lumMod val="75000"/>
                </a:schemeClr>
              </a:solidFill>
              <a:latin typeface="+mn-lt"/>
            </a:endParaRPr>
          </a:p>
          <a:p>
            <a:r>
              <a:rPr lang="es-CO" sz="2400" b="1" dirty="0" err="1">
                <a:solidFill>
                  <a:schemeClr val="accent5">
                    <a:lumMod val="75000"/>
                  </a:schemeClr>
                </a:solidFill>
                <a:latin typeface="+mn-lt"/>
              </a:rPr>
              <a:t>r</a:t>
            </a:r>
            <a:r>
              <a:rPr lang="es-CO" sz="2400" b="1" dirty="0" err="1" smtClean="0">
                <a:solidFill>
                  <a:schemeClr val="accent5">
                    <a:lumMod val="75000"/>
                  </a:schemeClr>
                </a:solidFill>
                <a:latin typeface="+mn-lt"/>
              </a:rPr>
              <a:t>egarding</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budget</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monitoring</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2" name="Rectangle 1"/>
          <p:cNvSpPr/>
          <p:nvPr/>
        </p:nvSpPr>
        <p:spPr>
          <a:xfrm>
            <a:off x="1209076" y="1900166"/>
            <a:ext cx="11229934" cy="646331"/>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-Continue and enhance the use of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online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project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planning tools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progress dashboards </a:t>
            </a:r>
            <a:r>
              <a:rPr lang="en-US" dirty="0">
                <a:latin typeface="Calibri" panose="020F0502020204030204" pitchFamily="34" charset="0"/>
                <a:ea typeface="Calibri" panose="020F0502020204030204" pitchFamily="34" charset="0"/>
                <a:cs typeface="Times New Roman" panose="02020603050405020304" pitchFamily="18" charset="0"/>
              </a:rPr>
              <a:t>on the CLME</a:t>
            </a:r>
            <a:r>
              <a:rPr lang="en-US" dirty="0" smtClean="0">
                <a:latin typeface="Calibri" panose="020F0502020204030204" pitchFamily="34" charset="0"/>
                <a:ea typeface="Calibri" panose="020F0502020204030204" pitchFamily="34" charset="0"/>
                <a:cs typeface="Times New Roman" panose="02020603050405020304" pitchFamily="18" charset="0"/>
              </a:rPr>
              <a:t>+, specially for </a:t>
            </a:r>
          </a:p>
          <a:p>
            <a:r>
              <a:rPr lang="en-US" dirty="0">
                <a:latin typeface="Calibri" panose="020F0502020204030204" pitchFamily="34" charset="0"/>
                <a:ea typeface="Calibri" panose="020F0502020204030204" pitchFamily="34" charset="0"/>
                <a:cs typeface="Times New Roman" panose="02020603050405020304" pitchFamily="18" charset="0"/>
              </a:rPr>
              <a:t>t</a:t>
            </a:r>
            <a:r>
              <a:rPr lang="en-US" dirty="0" smtClean="0">
                <a:latin typeface="Calibri" panose="020F0502020204030204" pitchFamily="34" charset="0"/>
                <a:ea typeface="Calibri" panose="020F0502020204030204" pitchFamily="34" charset="0"/>
                <a:cs typeface="Times New Roman" panose="02020603050405020304" pitchFamily="18" charset="0"/>
              </a:rPr>
              <a:t>he </a:t>
            </a:r>
            <a:r>
              <a:rPr lang="en-US" dirty="0" smtClean="0">
                <a:latin typeface="Calibri" panose="020F0502020204030204" pitchFamily="34" charset="0"/>
                <a:ea typeface="Calibri" panose="020F0502020204030204" pitchFamily="34" charset="0"/>
                <a:cs typeface="Times New Roman" panose="02020603050405020304" pitchFamily="18" charset="0"/>
              </a:rPr>
              <a:t>Partners with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high implementation risks </a:t>
            </a:r>
            <a:endParaRPr lang="en-US" b="1" dirty="0">
              <a:solidFill>
                <a:srgbClr val="0070C0"/>
              </a:solidFill>
            </a:endParaRPr>
          </a:p>
        </p:txBody>
      </p:sp>
      <p:sp>
        <p:nvSpPr>
          <p:cNvPr id="5" name="Rectangle 4"/>
          <p:cNvSpPr/>
          <p:nvPr/>
        </p:nvSpPr>
        <p:spPr>
          <a:xfrm>
            <a:off x="1209076" y="3060115"/>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-Strength the use of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periodic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reporting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model (good practices) </a:t>
            </a:r>
            <a:r>
              <a:rPr lang="en-US" dirty="0">
                <a:latin typeface="Calibri" panose="020F0502020204030204" pitchFamily="34" charset="0"/>
                <a:ea typeface="Calibri" panose="020F0502020204030204" pitchFamily="34" charset="0"/>
                <a:cs typeface="Times New Roman" panose="02020603050405020304" pitchFamily="18" charset="0"/>
              </a:rPr>
              <a:t>adopted by the </a:t>
            </a:r>
            <a:r>
              <a:rPr lang="en-US" dirty="0" smtClean="0">
                <a:latin typeface="Calibri" panose="020F0502020204030204" pitchFamily="34" charset="0"/>
                <a:ea typeface="Calibri" panose="020F0502020204030204" pitchFamily="34" charset="0"/>
                <a:cs typeface="Times New Roman" panose="02020603050405020304" pitchFamily="18" charset="0"/>
              </a:rPr>
              <a:t>co-executing </a:t>
            </a:r>
            <a:r>
              <a:rPr lang="en-US" dirty="0">
                <a:latin typeface="Calibri" panose="020F0502020204030204" pitchFamily="34" charset="0"/>
                <a:ea typeface="Calibri" panose="020F0502020204030204" pitchFamily="34" charset="0"/>
                <a:cs typeface="Times New Roman" panose="02020603050405020304" pitchFamily="18" charset="0"/>
              </a:rPr>
              <a:t>agencies UNEP and FAO </a:t>
            </a:r>
            <a:endParaRPr lang="en-US" dirty="0"/>
          </a:p>
        </p:txBody>
      </p:sp>
      <p:sp>
        <p:nvSpPr>
          <p:cNvPr id="6" name="Rectangle 5"/>
          <p:cNvSpPr/>
          <p:nvPr/>
        </p:nvSpPr>
        <p:spPr>
          <a:xfrm>
            <a:off x="1209076" y="4220064"/>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-While monitoring,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link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the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technical implementation of milestones with financial implementation and expenditure level performance</a:t>
            </a:r>
            <a:endParaRPr lang="en-US" b="1" dirty="0">
              <a:solidFill>
                <a:srgbClr val="0070C0"/>
              </a:solidFill>
            </a:endParaRPr>
          </a:p>
        </p:txBody>
      </p:sp>
    </p:spTree>
    <p:extLst>
      <p:ext uri="{BB962C8B-B14F-4D97-AF65-F5344CB8AC3E}">
        <p14:creationId xmlns:p14="http://schemas.microsoft.com/office/powerpoint/2010/main" val="303359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Agenda Item 13.2: Proposed Budget Revision</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98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7929660" y="2989554"/>
            <a:ext cx="1048472" cy="349367"/>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Pentagon 23"/>
          <p:cNvSpPr/>
          <p:nvPr/>
        </p:nvSpPr>
        <p:spPr>
          <a:xfrm>
            <a:off x="6869720" y="2986231"/>
            <a:ext cx="1620911" cy="352690"/>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entagon 22"/>
          <p:cNvSpPr/>
          <p:nvPr/>
        </p:nvSpPr>
        <p:spPr>
          <a:xfrm>
            <a:off x="7688915" y="4000886"/>
            <a:ext cx="1296144"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ntagon 11"/>
          <p:cNvSpPr/>
          <p:nvPr/>
        </p:nvSpPr>
        <p:spPr>
          <a:xfrm>
            <a:off x="5908980" y="2986839"/>
            <a:ext cx="1779935" cy="352082"/>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entagon 12"/>
          <p:cNvSpPr/>
          <p:nvPr/>
        </p:nvSpPr>
        <p:spPr>
          <a:xfrm>
            <a:off x="5008065" y="2986749"/>
            <a:ext cx="1620911" cy="363773"/>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entagon 13"/>
          <p:cNvSpPr/>
          <p:nvPr/>
        </p:nvSpPr>
        <p:spPr>
          <a:xfrm>
            <a:off x="3626104" y="2986575"/>
            <a:ext cx="1559763" cy="370416"/>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Pentagon 1"/>
          <p:cNvSpPr/>
          <p:nvPr/>
        </p:nvSpPr>
        <p:spPr>
          <a:xfrm>
            <a:off x="3143672" y="2993200"/>
            <a:ext cx="715096" cy="363791"/>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3100220" y="3020982"/>
            <a:ext cx="6408712" cy="307777"/>
          </a:xfrm>
          <a:prstGeom prst="rect">
            <a:avLst/>
          </a:prstGeom>
          <a:noFill/>
        </p:spPr>
        <p:txBody>
          <a:bodyPr wrap="square" rtlCol="0">
            <a:spAutoFit/>
          </a:bodyPr>
          <a:lstStyle/>
          <a:p>
            <a:r>
              <a:rPr lang="en-US" sz="1400" b="1" dirty="0"/>
              <a:t>      </a:t>
            </a:r>
            <a:r>
              <a:rPr lang="en-US" sz="1400" b="1" dirty="0" smtClean="0"/>
              <a:t>4%                        34%                               60%                80%               96%          100%</a:t>
            </a:r>
            <a:endParaRPr lang="es-CO" sz="1400" b="1" dirty="0"/>
          </a:p>
        </p:txBody>
      </p:sp>
      <p:sp>
        <p:nvSpPr>
          <p:cNvPr id="16" name="Pentagon 15"/>
          <p:cNvSpPr/>
          <p:nvPr/>
        </p:nvSpPr>
        <p:spPr>
          <a:xfrm>
            <a:off x="6612067" y="4000886"/>
            <a:ext cx="1543392"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p:cNvSpPr/>
          <p:nvPr/>
        </p:nvSpPr>
        <p:spPr>
          <a:xfrm>
            <a:off x="5388806" y="4000886"/>
            <a:ext cx="1550749"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p:cNvSpPr/>
          <p:nvPr/>
        </p:nvSpPr>
        <p:spPr>
          <a:xfrm>
            <a:off x="4614761" y="4002401"/>
            <a:ext cx="1408356" cy="358261"/>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p:cNvSpPr/>
          <p:nvPr/>
        </p:nvSpPr>
        <p:spPr>
          <a:xfrm>
            <a:off x="3575720" y="4000886"/>
            <a:ext cx="1224136"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Pentagon 19"/>
          <p:cNvSpPr/>
          <p:nvPr/>
        </p:nvSpPr>
        <p:spPr>
          <a:xfrm>
            <a:off x="3128852" y="4000886"/>
            <a:ext cx="648072"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TextBox 20"/>
          <p:cNvSpPr txBox="1"/>
          <p:nvPr/>
        </p:nvSpPr>
        <p:spPr>
          <a:xfrm>
            <a:off x="3083311" y="4014666"/>
            <a:ext cx="6408712" cy="307777"/>
          </a:xfrm>
          <a:prstGeom prst="rect">
            <a:avLst/>
          </a:prstGeom>
          <a:noFill/>
        </p:spPr>
        <p:txBody>
          <a:bodyPr wrap="square" rtlCol="0">
            <a:spAutoFit/>
          </a:bodyPr>
          <a:lstStyle/>
          <a:p>
            <a:r>
              <a:rPr lang="en-US" sz="1400" b="1" dirty="0" smtClean="0"/>
              <a:t>   3%                      24%                      44%                64%                        89 %          100%</a:t>
            </a:r>
            <a:endParaRPr lang="es-CO" sz="1400" b="1" dirty="0"/>
          </a:p>
        </p:txBody>
      </p:sp>
      <p:sp>
        <p:nvSpPr>
          <p:cNvPr id="25" name="TextBox 24"/>
          <p:cNvSpPr txBox="1"/>
          <p:nvPr/>
        </p:nvSpPr>
        <p:spPr>
          <a:xfrm>
            <a:off x="2989816" y="4471411"/>
            <a:ext cx="6216877" cy="307777"/>
          </a:xfrm>
          <a:prstGeom prst="rect">
            <a:avLst/>
          </a:prstGeom>
          <a:noFill/>
        </p:spPr>
        <p:txBody>
          <a:bodyPr wrap="square" rtlCol="0">
            <a:spAutoFit/>
          </a:bodyPr>
          <a:lstStyle/>
          <a:p>
            <a:r>
              <a:rPr lang="en-US" sz="1400" dirty="0"/>
              <a:t>  2015           </a:t>
            </a:r>
            <a:r>
              <a:rPr lang="en-US" sz="1400" dirty="0" smtClean="0"/>
              <a:t>  2016                2017                     2018                 2019             2020</a:t>
            </a:r>
            <a:endParaRPr lang="es-CO" sz="1400" dirty="0"/>
          </a:p>
        </p:txBody>
      </p:sp>
      <p:cxnSp>
        <p:nvCxnSpPr>
          <p:cNvPr id="5" name="Straight Arrow Connector 4"/>
          <p:cNvCxnSpPr/>
          <p:nvPr/>
        </p:nvCxnSpPr>
        <p:spPr>
          <a:xfrm flipV="1">
            <a:off x="6388339" y="3788617"/>
            <a:ext cx="803293" cy="91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0220" y="2563557"/>
            <a:ext cx="5832648" cy="307777"/>
          </a:xfrm>
          <a:prstGeom prst="rect">
            <a:avLst/>
          </a:prstGeom>
          <a:noFill/>
        </p:spPr>
        <p:txBody>
          <a:bodyPr wrap="square" rtlCol="0">
            <a:spAutoFit/>
          </a:bodyPr>
          <a:lstStyle/>
          <a:p>
            <a:r>
              <a:rPr lang="en-US" sz="1400" dirty="0" smtClean="0"/>
              <a:t>2015                 2016                        2017                   2018               2019           2020</a:t>
            </a:r>
            <a:endParaRPr lang="es-CO" sz="1400" dirty="0"/>
          </a:p>
        </p:txBody>
      </p:sp>
      <p:sp>
        <p:nvSpPr>
          <p:cNvPr id="30" name="TextBox 29"/>
          <p:cNvSpPr txBox="1"/>
          <p:nvPr/>
        </p:nvSpPr>
        <p:spPr>
          <a:xfrm>
            <a:off x="5574307" y="3389411"/>
            <a:ext cx="5832648" cy="338554"/>
          </a:xfrm>
          <a:prstGeom prst="rect">
            <a:avLst/>
          </a:prstGeom>
          <a:noFill/>
        </p:spPr>
        <p:txBody>
          <a:bodyPr wrap="square" rtlCol="0">
            <a:spAutoFit/>
          </a:bodyPr>
          <a:lstStyle/>
          <a:p>
            <a:r>
              <a:rPr lang="en-US" sz="1600" b="1" dirty="0" smtClean="0">
                <a:solidFill>
                  <a:srgbClr val="002060"/>
                </a:solidFill>
              </a:rPr>
              <a:t>16% gap : </a:t>
            </a:r>
            <a:r>
              <a:rPr lang="en-US" sz="1600" b="1" dirty="0">
                <a:solidFill>
                  <a:srgbClr val="002060"/>
                </a:solidFill>
              </a:rPr>
              <a:t>2</a:t>
            </a:r>
            <a:r>
              <a:rPr lang="en-US" sz="1600" b="1" dirty="0" smtClean="0">
                <a:solidFill>
                  <a:srgbClr val="002060"/>
                </a:solidFill>
              </a:rPr>
              <a:t> MM</a:t>
            </a:r>
            <a:endParaRPr lang="es-CO" sz="1600" b="1" dirty="0">
              <a:solidFill>
                <a:srgbClr val="002060"/>
              </a:solidFill>
            </a:endParaRPr>
          </a:p>
        </p:txBody>
      </p:sp>
      <p:sp>
        <p:nvSpPr>
          <p:cNvPr id="31" name="Title 1"/>
          <p:cNvSpPr txBox="1">
            <a:spLocks/>
          </p:cNvSpPr>
          <p:nvPr/>
        </p:nvSpPr>
        <p:spPr>
          <a:xfrm>
            <a:off x="953613" y="3862815"/>
            <a:ext cx="3189833" cy="72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latin typeface="+mn-lt"/>
              </a:rPr>
              <a:t>Real + </a:t>
            </a:r>
            <a:r>
              <a:rPr lang="es-CO" sz="1600" b="1" dirty="0" err="1">
                <a:latin typeface="+mn-lt"/>
              </a:rPr>
              <a:t>c</a:t>
            </a:r>
            <a:r>
              <a:rPr lang="es-CO" sz="1600" b="1" dirty="0" err="1" smtClean="0">
                <a:latin typeface="+mn-lt"/>
              </a:rPr>
              <a:t>urrent</a:t>
            </a:r>
            <a:r>
              <a:rPr lang="es-CO" sz="1600" b="1" dirty="0" smtClean="0">
                <a:latin typeface="+mn-lt"/>
              </a:rPr>
              <a:t> </a:t>
            </a:r>
          </a:p>
          <a:p>
            <a:r>
              <a:rPr lang="es-CO" sz="1600" b="1" dirty="0" err="1" smtClean="0">
                <a:latin typeface="+mn-lt"/>
              </a:rPr>
              <a:t>expected</a:t>
            </a:r>
            <a:r>
              <a:rPr lang="es-CO" sz="1600" b="1" dirty="0" smtClean="0">
                <a:latin typeface="+mn-lt"/>
              </a:rPr>
              <a:t> </a:t>
            </a:r>
            <a:r>
              <a:rPr lang="es-CO" sz="1600" b="1" dirty="0" err="1" smtClean="0">
                <a:latin typeface="+mn-lt"/>
              </a:rPr>
              <a:t>budget</a:t>
            </a:r>
            <a:endParaRPr lang="es-CO" sz="1600" b="1" dirty="0" smtClean="0">
              <a:latin typeface="+mn-lt"/>
            </a:endParaRPr>
          </a:p>
          <a:p>
            <a:r>
              <a:rPr lang="es-CO" sz="1600" b="1" dirty="0" err="1" smtClean="0">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2" name="Title 1"/>
          <p:cNvSpPr txBox="1">
            <a:spLocks/>
          </p:cNvSpPr>
          <p:nvPr/>
        </p:nvSpPr>
        <p:spPr>
          <a:xfrm>
            <a:off x="953613" y="2717445"/>
            <a:ext cx="1545336"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latin typeface="+mn-lt"/>
              </a:rPr>
              <a:t>Initial</a:t>
            </a:r>
            <a:r>
              <a:rPr lang="es-CO" sz="1600" b="1" dirty="0" smtClean="0">
                <a:latin typeface="+mn-lt"/>
              </a:rPr>
              <a:t> </a:t>
            </a:r>
            <a:r>
              <a:rPr lang="es-CO" sz="1600" b="1" dirty="0" err="1" smtClean="0">
                <a:latin typeface="+mn-lt"/>
              </a:rPr>
              <a:t>expected</a:t>
            </a:r>
            <a:r>
              <a:rPr lang="es-CO" sz="1600" b="1" dirty="0" smtClean="0">
                <a:latin typeface="+mn-lt"/>
              </a:rPr>
              <a:t> </a:t>
            </a:r>
            <a:r>
              <a:rPr lang="es-CO" sz="1600" b="1" dirty="0" err="1" smtClean="0">
                <a:latin typeface="+mn-lt"/>
              </a:rPr>
              <a:t>budget</a:t>
            </a:r>
            <a:endParaRPr lang="es-CO" sz="1600" b="1" dirty="0" smtClean="0">
              <a:latin typeface="+mn-lt"/>
            </a:endParaRPr>
          </a:p>
          <a:p>
            <a:r>
              <a:rPr lang="es-CO" sz="1600" b="1" dirty="0" err="1" smtClean="0">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22" name="Title 1"/>
          <p:cNvSpPr txBox="1">
            <a:spLocks/>
          </p:cNvSpPr>
          <p:nvPr/>
        </p:nvSpPr>
        <p:spPr>
          <a:xfrm>
            <a:off x="59392" y="110735"/>
            <a:ext cx="11318794" cy="529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dirty="0" smtClean="0">
                <a:solidFill>
                  <a:schemeClr val="accent5">
                    <a:lumMod val="75000"/>
                  </a:schemeClr>
                </a:solidFill>
                <a:latin typeface="+mn-lt"/>
              </a:rPr>
              <a:t>Budget  </a:t>
            </a:r>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of GEF </a:t>
            </a:r>
            <a:r>
              <a:rPr lang="es-CO" sz="2400" b="1" dirty="0" err="1" smtClean="0">
                <a:solidFill>
                  <a:schemeClr val="accent5">
                    <a:lumMod val="75000"/>
                  </a:schemeClr>
                </a:solidFill>
                <a:latin typeface="+mn-lt"/>
              </a:rPr>
              <a:t>funds</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year</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26" name="Title 1"/>
          <p:cNvSpPr txBox="1">
            <a:spLocks/>
          </p:cNvSpPr>
          <p:nvPr/>
        </p:nvSpPr>
        <p:spPr>
          <a:xfrm>
            <a:off x="82552" y="616559"/>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latin typeface="+mn-lt"/>
              </a:rPr>
              <a:t> As the CEAs were signed later than expected, work on the project activities were also </a:t>
            </a:r>
            <a:r>
              <a:rPr lang="en-US" sz="1800" b="1" dirty="0" smtClean="0">
                <a:latin typeface="+mn-lt"/>
              </a:rPr>
              <a:t>delayed from 2015 to 2017. </a:t>
            </a:r>
            <a:endParaRPr lang="en-US" sz="1800" b="1" dirty="0">
              <a:solidFill>
                <a:srgbClr val="FF0000"/>
              </a:solidFill>
              <a:latin typeface="+mn-lt"/>
            </a:endParaRPr>
          </a:p>
        </p:txBody>
      </p:sp>
      <p:sp>
        <p:nvSpPr>
          <p:cNvPr id="3" name="Right Bracket 2"/>
          <p:cNvSpPr/>
          <p:nvPr/>
        </p:nvSpPr>
        <p:spPr>
          <a:xfrm rot="16200000" flipH="1">
            <a:off x="4644649" y="4412198"/>
            <a:ext cx="66535" cy="106893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p:cNvSpPr/>
          <p:nvPr/>
        </p:nvSpPr>
        <p:spPr>
          <a:xfrm rot="5400000" flipH="1">
            <a:off x="3835908" y="2107280"/>
            <a:ext cx="45719" cy="859535"/>
          </a:xfrm>
          <a:prstGeom prst="rightBracket">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itle 1"/>
          <p:cNvSpPr txBox="1">
            <a:spLocks/>
          </p:cNvSpPr>
          <p:nvPr/>
        </p:nvSpPr>
        <p:spPr>
          <a:xfrm>
            <a:off x="2738298" y="1949784"/>
            <a:ext cx="2474087" cy="667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solidFill>
                  <a:schemeClr val="accent4">
                    <a:lumMod val="60000"/>
                    <a:lumOff val="40000"/>
                  </a:schemeClr>
                </a:solidFill>
                <a:latin typeface="+mn-lt"/>
              </a:rPr>
              <a:t>Expected</a:t>
            </a:r>
            <a:r>
              <a:rPr lang="es-CO" sz="1600" b="1" dirty="0" smtClean="0">
                <a:solidFill>
                  <a:schemeClr val="accent4">
                    <a:lumMod val="60000"/>
                    <a:lumOff val="40000"/>
                  </a:schemeClr>
                </a:solidFill>
                <a:latin typeface="+mn-lt"/>
              </a:rPr>
              <a:t> </a:t>
            </a:r>
            <a:r>
              <a:rPr lang="es-CO" sz="1600" b="1" dirty="0" err="1" smtClean="0">
                <a:solidFill>
                  <a:schemeClr val="accent4">
                    <a:lumMod val="60000"/>
                    <a:lumOff val="40000"/>
                  </a:schemeClr>
                </a:solidFill>
                <a:latin typeface="+mn-lt"/>
              </a:rPr>
              <a:t>formalization</a:t>
            </a:r>
            <a:r>
              <a:rPr lang="es-CO" sz="1600" b="1" dirty="0" smtClean="0">
                <a:solidFill>
                  <a:schemeClr val="accent4">
                    <a:lumMod val="60000"/>
                    <a:lumOff val="40000"/>
                  </a:schemeClr>
                </a:solidFill>
                <a:latin typeface="+mn-lt"/>
              </a:rPr>
              <a:t> of inter-</a:t>
            </a:r>
            <a:r>
              <a:rPr lang="es-CO" sz="1600" b="1" dirty="0" err="1" smtClean="0">
                <a:solidFill>
                  <a:schemeClr val="accent4">
                    <a:lumMod val="60000"/>
                    <a:lumOff val="40000"/>
                  </a:schemeClr>
                </a:solidFill>
                <a:latin typeface="+mn-lt"/>
              </a:rPr>
              <a:t>agency</a:t>
            </a:r>
            <a:r>
              <a:rPr lang="es-CO" sz="1600" b="1" dirty="0" smtClean="0">
                <a:solidFill>
                  <a:schemeClr val="accent4">
                    <a:lumMod val="60000"/>
                    <a:lumOff val="40000"/>
                  </a:schemeClr>
                </a:solidFill>
                <a:latin typeface="+mn-lt"/>
              </a:rPr>
              <a:t> </a:t>
            </a:r>
            <a:r>
              <a:rPr lang="es-CO" sz="1600" b="1" dirty="0" err="1" smtClean="0">
                <a:solidFill>
                  <a:schemeClr val="accent4">
                    <a:lumMod val="60000"/>
                    <a:lumOff val="40000"/>
                  </a:schemeClr>
                </a:solidFill>
                <a:latin typeface="+mn-lt"/>
              </a:rPr>
              <a:t>agreements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5" name="Title 1"/>
          <p:cNvSpPr txBox="1">
            <a:spLocks/>
          </p:cNvSpPr>
          <p:nvPr/>
        </p:nvSpPr>
        <p:spPr>
          <a:xfrm>
            <a:off x="3907416" y="5110547"/>
            <a:ext cx="2001564"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solidFill>
                  <a:schemeClr val="accent5">
                    <a:lumMod val="75000"/>
                  </a:schemeClr>
                </a:solidFill>
                <a:latin typeface="+mn-lt"/>
              </a:rPr>
              <a:t>Real </a:t>
            </a:r>
            <a:r>
              <a:rPr lang="es-CO" sz="1600" b="1" dirty="0" err="1" smtClean="0">
                <a:solidFill>
                  <a:schemeClr val="accent5">
                    <a:lumMod val="75000"/>
                  </a:schemeClr>
                </a:solidFill>
                <a:latin typeface="+mn-lt"/>
              </a:rPr>
              <a:t>formalization</a:t>
            </a:r>
            <a:r>
              <a:rPr lang="es-CO" sz="1600" b="1" dirty="0" smtClean="0">
                <a:solidFill>
                  <a:schemeClr val="accent5">
                    <a:lumMod val="75000"/>
                  </a:schemeClr>
                </a:solidFill>
                <a:latin typeface="+mn-lt"/>
              </a:rPr>
              <a:t> of inter-</a:t>
            </a:r>
            <a:r>
              <a:rPr lang="es-CO" sz="1600" b="1" dirty="0" err="1" smtClean="0">
                <a:solidFill>
                  <a:schemeClr val="accent5">
                    <a:lumMod val="75000"/>
                  </a:schemeClr>
                </a:solidFill>
                <a:latin typeface="+mn-lt"/>
              </a:rPr>
              <a:t>agency</a:t>
            </a:r>
            <a:r>
              <a:rPr lang="es-CO" sz="1600" b="1" dirty="0" smtClean="0">
                <a:solidFill>
                  <a:schemeClr val="accent5">
                    <a:lumMod val="75000"/>
                  </a:schemeClr>
                </a:solidFill>
                <a:latin typeface="+mn-lt"/>
              </a:rPr>
              <a:t> </a:t>
            </a:r>
            <a:r>
              <a:rPr lang="es-CO" sz="1600" b="1" dirty="0" err="1" smtClean="0">
                <a:solidFill>
                  <a:schemeClr val="accent5">
                    <a:lumMod val="75000"/>
                  </a:schemeClr>
                </a:solidFill>
                <a:latin typeface="+mn-lt"/>
              </a:rPr>
              <a:t>agreements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8" name="Right Bracket 37"/>
          <p:cNvSpPr/>
          <p:nvPr/>
        </p:nvSpPr>
        <p:spPr>
          <a:xfrm rot="16200000" flipH="1">
            <a:off x="5717403" y="5165773"/>
            <a:ext cx="54553" cy="146317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665360" y="5924639"/>
            <a:ext cx="3619965" cy="338554"/>
          </a:xfrm>
          <a:prstGeom prst="rect">
            <a:avLst/>
          </a:prstGeom>
        </p:spPr>
        <p:txBody>
          <a:bodyPr wrap="none">
            <a:spAutoFit/>
          </a:bodyPr>
          <a:lstStyle/>
          <a:p>
            <a:r>
              <a:rPr lang="es-CO" sz="1600" b="1" dirty="0" err="1" smtClean="0">
                <a:solidFill>
                  <a:schemeClr val="accent5">
                    <a:lumMod val="75000"/>
                  </a:schemeClr>
                </a:solidFill>
              </a:rPr>
              <a:t>Implementation</a:t>
            </a:r>
            <a:r>
              <a:rPr lang="es-CO" sz="1600" b="1" dirty="0" smtClean="0">
                <a:solidFill>
                  <a:schemeClr val="accent5">
                    <a:lumMod val="75000"/>
                  </a:schemeClr>
                </a:solidFill>
              </a:rPr>
              <a:t> </a:t>
            </a:r>
            <a:r>
              <a:rPr lang="es-CO" sz="1600" b="1" dirty="0" err="1">
                <a:solidFill>
                  <a:schemeClr val="accent5">
                    <a:lumMod val="75000"/>
                  </a:schemeClr>
                </a:solidFill>
              </a:rPr>
              <a:t>l</a:t>
            </a:r>
            <a:r>
              <a:rPr lang="es-CO" sz="1600" b="1" dirty="0" err="1" smtClean="0">
                <a:solidFill>
                  <a:schemeClr val="accent5">
                    <a:lumMod val="75000"/>
                  </a:schemeClr>
                </a:solidFill>
              </a:rPr>
              <a:t>onger</a:t>
            </a:r>
            <a:r>
              <a:rPr lang="es-CO" sz="1600" b="1" dirty="0" smtClean="0">
                <a:solidFill>
                  <a:schemeClr val="accent5">
                    <a:lumMod val="75000"/>
                  </a:schemeClr>
                </a:solidFill>
              </a:rPr>
              <a:t> </a:t>
            </a:r>
            <a:r>
              <a:rPr lang="es-CO" sz="1600" b="1" dirty="0" err="1" smtClean="0">
                <a:solidFill>
                  <a:schemeClr val="accent5">
                    <a:lumMod val="75000"/>
                  </a:schemeClr>
                </a:solidFill>
              </a:rPr>
              <a:t>than</a:t>
            </a:r>
            <a:r>
              <a:rPr lang="es-CO" sz="1600" b="1" dirty="0" smtClean="0">
                <a:solidFill>
                  <a:schemeClr val="accent5">
                    <a:lumMod val="75000"/>
                  </a:schemeClr>
                </a:solidFill>
              </a:rPr>
              <a:t> </a:t>
            </a:r>
            <a:r>
              <a:rPr lang="es-CO" sz="1600" b="1" dirty="0" err="1" smtClean="0">
                <a:solidFill>
                  <a:schemeClr val="accent5">
                    <a:lumMod val="75000"/>
                  </a:schemeClr>
                </a:solidFill>
              </a:rPr>
              <a:t>anticipated</a:t>
            </a:r>
            <a:endParaRPr lang="en-US" sz="1600" dirty="0"/>
          </a:p>
        </p:txBody>
      </p:sp>
      <p:sp>
        <p:nvSpPr>
          <p:cNvPr id="39" name="Rectangle 38"/>
          <p:cNvSpPr/>
          <p:nvPr/>
        </p:nvSpPr>
        <p:spPr>
          <a:xfrm>
            <a:off x="5665360" y="6317747"/>
            <a:ext cx="2732864" cy="338554"/>
          </a:xfrm>
          <a:prstGeom prst="rect">
            <a:avLst/>
          </a:prstGeom>
        </p:spPr>
        <p:txBody>
          <a:bodyPr wrap="none">
            <a:spAutoFit/>
          </a:bodyPr>
          <a:lstStyle/>
          <a:p>
            <a:r>
              <a:rPr lang="es-CO" sz="1600" b="1" dirty="0" err="1" smtClean="0">
                <a:solidFill>
                  <a:schemeClr val="accent5">
                    <a:lumMod val="75000"/>
                  </a:schemeClr>
                </a:solidFill>
              </a:rPr>
              <a:t>Turn</a:t>
            </a:r>
            <a:r>
              <a:rPr lang="es-CO" sz="1600" b="1" dirty="0" smtClean="0">
                <a:solidFill>
                  <a:schemeClr val="accent5">
                    <a:lumMod val="75000"/>
                  </a:schemeClr>
                </a:solidFill>
              </a:rPr>
              <a:t> </a:t>
            </a:r>
            <a:r>
              <a:rPr lang="es-CO" sz="1600" b="1" dirty="0" err="1" smtClean="0">
                <a:solidFill>
                  <a:schemeClr val="accent5">
                    <a:lumMod val="75000"/>
                  </a:schemeClr>
                </a:solidFill>
              </a:rPr>
              <a:t>over</a:t>
            </a:r>
            <a:r>
              <a:rPr lang="es-CO" sz="1600" b="1" dirty="0" smtClean="0">
                <a:solidFill>
                  <a:schemeClr val="accent5">
                    <a:lumMod val="75000"/>
                  </a:schemeClr>
                </a:solidFill>
              </a:rPr>
              <a:t> of human </a:t>
            </a:r>
            <a:r>
              <a:rPr lang="es-CO" sz="1600" b="1" dirty="0" err="1" smtClean="0">
                <a:solidFill>
                  <a:schemeClr val="accent5">
                    <a:lumMod val="75000"/>
                  </a:schemeClr>
                </a:solidFill>
              </a:rPr>
              <a:t>resources</a:t>
            </a:r>
            <a:endParaRPr lang="en-US" sz="1600" dirty="0"/>
          </a:p>
        </p:txBody>
      </p:sp>
    </p:spTree>
    <p:extLst>
      <p:ext uri="{BB962C8B-B14F-4D97-AF65-F5344CB8AC3E}">
        <p14:creationId xmlns:p14="http://schemas.microsoft.com/office/powerpoint/2010/main" val="2056840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98014" y="85567"/>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err="1" smtClean="0">
                <a:solidFill>
                  <a:schemeClr val="accent5">
                    <a:lumMod val="75000"/>
                  </a:schemeClr>
                </a:solidFill>
                <a:latin typeface="+mn-lt"/>
              </a:rPr>
              <a:t>Main</a:t>
            </a:r>
            <a:r>
              <a:rPr lang="es-CO" sz="2400" b="1" dirty="0" smtClean="0">
                <a:solidFill>
                  <a:schemeClr val="accent5">
                    <a:lumMod val="75000"/>
                  </a:schemeClr>
                </a:solidFill>
                <a:latin typeface="+mn-lt"/>
              </a:rPr>
              <a:t> PCU </a:t>
            </a:r>
            <a:r>
              <a:rPr lang="es-CO" sz="2400" b="1" dirty="0" err="1" smtClean="0">
                <a:solidFill>
                  <a:schemeClr val="accent5">
                    <a:lumMod val="75000"/>
                  </a:schemeClr>
                </a:solidFill>
                <a:latin typeface="+mn-lt"/>
              </a:rPr>
              <a:t>expenditures</a:t>
            </a:r>
            <a:r>
              <a:rPr lang="es-CO" sz="2400" b="1" dirty="0" smtClean="0">
                <a:solidFill>
                  <a:schemeClr val="accent5">
                    <a:lumMod val="75000"/>
                  </a:schemeClr>
                </a:solidFill>
                <a:latin typeface="+mn-lt"/>
              </a:rPr>
              <a:t> 2015-2018</a:t>
            </a:r>
          </a:p>
          <a:p>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1096270" y="703743"/>
            <a:ext cx="9527409" cy="6093634"/>
          </a:xfrm>
          <a:prstGeom prst="rect">
            <a:avLst/>
          </a:prstGeom>
        </p:spPr>
      </p:pic>
      <p:cxnSp>
        <p:nvCxnSpPr>
          <p:cNvPr id="7" name="Straight Connector 6"/>
          <p:cNvCxnSpPr/>
          <p:nvPr/>
        </p:nvCxnSpPr>
        <p:spPr>
          <a:xfrm flipV="1">
            <a:off x="6517454" y="833569"/>
            <a:ext cx="0" cy="5466192"/>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351130" y="2061189"/>
            <a:ext cx="252597" cy="19045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948170" y="2573253"/>
            <a:ext cx="2370970" cy="3970318"/>
          </a:xfrm>
          <a:prstGeom prst="rect">
            <a:avLst/>
          </a:prstGeom>
        </p:spPr>
        <p:txBody>
          <a:bodyPr wrap="none">
            <a:spAutoFit/>
          </a:bodyPr>
          <a:lstStyle/>
          <a:p>
            <a:endParaRPr lang="es-CO" b="1" dirty="0" smtClean="0">
              <a:solidFill>
                <a:schemeClr val="accent5">
                  <a:lumMod val="75000"/>
                </a:schemeClr>
              </a:solidFill>
            </a:endParaRPr>
          </a:p>
          <a:p>
            <a:r>
              <a:rPr lang="es-CO" b="1" dirty="0" smtClean="0">
                <a:solidFill>
                  <a:schemeClr val="accent5">
                    <a:lumMod val="75000"/>
                  </a:schemeClr>
                </a:solidFill>
              </a:rPr>
              <a:t>2.6MM  Co-</a:t>
            </a:r>
            <a:r>
              <a:rPr lang="es-CO" b="1" dirty="0" err="1" smtClean="0">
                <a:solidFill>
                  <a:schemeClr val="accent5">
                    <a:lumMod val="75000"/>
                  </a:schemeClr>
                </a:solidFill>
              </a:rPr>
              <a:t>execution</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agreements</a:t>
            </a:r>
            <a:endParaRPr lang="es-CO" b="1" dirty="0" smtClean="0">
              <a:solidFill>
                <a:schemeClr val="accent5">
                  <a:lumMod val="75000"/>
                </a:schemeClr>
              </a:solidFill>
            </a:endParaRPr>
          </a:p>
          <a:p>
            <a:endParaRPr lang="es-CO" b="1" dirty="0" smtClean="0">
              <a:solidFill>
                <a:schemeClr val="accent5">
                  <a:lumMod val="75000"/>
                </a:schemeClr>
              </a:solidFill>
            </a:endParaRPr>
          </a:p>
          <a:p>
            <a:r>
              <a:rPr lang="es-CO" b="1" dirty="0" smtClean="0">
                <a:solidFill>
                  <a:schemeClr val="accent5">
                    <a:lumMod val="75000"/>
                  </a:schemeClr>
                </a:solidFill>
              </a:rPr>
              <a:t>1.3 MM  HR &amp; </a:t>
            </a:r>
          </a:p>
          <a:p>
            <a:r>
              <a:rPr lang="es-CO" b="1" dirty="0" smtClean="0">
                <a:solidFill>
                  <a:schemeClr val="accent5">
                    <a:lumMod val="75000"/>
                  </a:schemeClr>
                </a:solidFill>
              </a:rPr>
              <a:t>                 </a:t>
            </a:r>
            <a:r>
              <a:rPr lang="es-CO" b="1" dirty="0" err="1" smtClean="0">
                <a:solidFill>
                  <a:schemeClr val="accent5">
                    <a:lumMod val="75000"/>
                  </a:schemeClr>
                </a:solidFill>
              </a:rPr>
              <a:t>consultancies</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committed</a:t>
            </a:r>
            <a:r>
              <a:rPr lang="es-CO" b="1" dirty="0" smtClean="0">
                <a:solidFill>
                  <a:schemeClr val="accent5">
                    <a:lumMod val="75000"/>
                  </a:schemeClr>
                </a:solidFill>
              </a:rPr>
              <a:t>)</a:t>
            </a:r>
          </a:p>
          <a:p>
            <a:endParaRPr lang="es-CO" b="1" dirty="0" smtClean="0">
              <a:solidFill>
                <a:schemeClr val="accent5">
                  <a:lumMod val="75000"/>
                </a:schemeClr>
              </a:solidFill>
            </a:endParaRPr>
          </a:p>
          <a:p>
            <a:r>
              <a:rPr lang="es-CO" b="1" dirty="0" smtClean="0">
                <a:solidFill>
                  <a:schemeClr val="accent5">
                    <a:lumMod val="75000"/>
                  </a:schemeClr>
                </a:solidFill>
              </a:rPr>
              <a:t>1.1 MM  </a:t>
            </a:r>
            <a:r>
              <a:rPr lang="es-CO" b="1" dirty="0" err="1" smtClean="0">
                <a:solidFill>
                  <a:schemeClr val="accent5">
                    <a:lumMod val="75000"/>
                  </a:schemeClr>
                </a:solidFill>
              </a:rPr>
              <a:t>Events</a:t>
            </a:r>
            <a:r>
              <a:rPr lang="es-CO" b="1" dirty="0" smtClean="0">
                <a:solidFill>
                  <a:schemeClr val="accent5">
                    <a:lumMod val="75000"/>
                  </a:schemeClr>
                </a:solidFill>
              </a:rPr>
              <a:t> </a:t>
            </a:r>
            <a:r>
              <a:rPr lang="es-CO" b="1" dirty="0" err="1" smtClean="0">
                <a:solidFill>
                  <a:schemeClr val="accent5">
                    <a:lumMod val="75000"/>
                  </a:schemeClr>
                </a:solidFill>
              </a:rPr>
              <a:t>with</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countries</a:t>
            </a:r>
            <a:r>
              <a:rPr lang="es-CO" b="1" dirty="0" smtClean="0">
                <a:solidFill>
                  <a:schemeClr val="accent5">
                    <a:lumMod val="75000"/>
                  </a:schemeClr>
                </a:solidFill>
              </a:rPr>
              <a:t>,</a:t>
            </a:r>
          </a:p>
          <a:p>
            <a:r>
              <a:rPr lang="es-CO" b="1" dirty="0" smtClean="0">
                <a:solidFill>
                  <a:schemeClr val="accent5">
                    <a:lumMod val="75000"/>
                  </a:schemeClr>
                </a:solidFill>
              </a:rPr>
              <a:t>                 workshops,</a:t>
            </a:r>
          </a:p>
          <a:p>
            <a:r>
              <a:rPr lang="es-CO" b="1" dirty="0" smtClean="0">
                <a:solidFill>
                  <a:schemeClr val="accent5">
                    <a:lumMod val="75000"/>
                  </a:schemeClr>
                </a:solidFill>
              </a:rPr>
              <a:t>                 meetings</a:t>
            </a:r>
          </a:p>
          <a:p>
            <a:endParaRPr lang="es-CO" b="1" dirty="0" smtClean="0">
              <a:solidFill>
                <a:schemeClr val="accent5">
                  <a:lumMod val="75000"/>
                </a:schemeClr>
              </a:solidFill>
            </a:endParaRPr>
          </a:p>
          <a:p>
            <a:endParaRPr lang="en-US" dirty="0"/>
          </a:p>
        </p:txBody>
      </p:sp>
      <p:sp>
        <p:nvSpPr>
          <p:cNvPr id="11" name="Rectangle 10"/>
          <p:cNvSpPr/>
          <p:nvPr/>
        </p:nvSpPr>
        <p:spPr bwMode="auto">
          <a:xfrm>
            <a:off x="9927502" y="2824031"/>
            <a:ext cx="2207243" cy="742634"/>
          </a:xfrm>
          <a:prstGeom prst="rect">
            <a:avLst/>
          </a:prstGeom>
          <a:noFill/>
          <a:ln w="12700">
            <a:solidFill>
              <a:srgbClr val="FF0000"/>
            </a:solidFill>
          </a:ln>
          <a:effectLst/>
        </p:spPr>
        <p:txBody>
          <a:bodyPr wrap="none" rtlCol="0" anchor="ctr"/>
          <a:lstStyle/>
          <a:p>
            <a:pPr algn="ctr"/>
            <a:endParaRPr lang="en-US"/>
          </a:p>
        </p:txBody>
      </p:sp>
      <p:sp>
        <p:nvSpPr>
          <p:cNvPr id="8" name="Title 1"/>
          <p:cNvSpPr txBox="1">
            <a:spLocks/>
          </p:cNvSpPr>
          <p:nvPr/>
        </p:nvSpPr>
        <p:spPr>
          <a:xfrm>
            <a:off x="6517454" y="1324931"/>
            <a:ext cx="2001564" cy="833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solidFill>
                  <a:schemeClr val="accent5">
                    <a:lumMod val="75000"/>
                  </a:schemeClr>
                </a:solidFill>
                <a:latin typeface="+mn-lt"/>
              </a:rPr>
              <a:t>We’re</a:t>
            </a:r>
            <a:r>
              <a:rPr lang="es-CO" sz="1600" b="1" dirty="0" smtClean="0">
                <a:solidFill>
                  <a:schemeClr val="accent5">
                    <a:lumMod val="75000"/>
                  </a:schemeClr>
                </a:solidFill>
                <a:latin typeface="+mn-lt"/>
              </a:rPr>
              <a:t> </a:t>
            </a:r>
            <a:r>
              <a:rPr lang="es-CO" sz="1600" b="1" dirty="0" err="1" smtClean="0">
                <a:solidFill>
                  <a:schemeClr val="accent5">
                    <a:lumMod val="75000"/>
                  </a:schemeClr>
                </a:solidFill>
                <a:latin typeface="+mn-lt"/>
              </a:rPr>
              <a:t>here</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9841709" y="2052311"/>
            <a:ext cx="6096000" cy="646331"/>
          </a:xfrm>
          <a:prstGeom prst="rect">
            <a:avLst/>
          </a:prstGeom>
        </p:spPr>
        <p:txBody>
          <a:bodyPr>
            <a:spAutoFit/>
          </a:bodyPr>
          <a:lstStyle/>
          <a:p>
            <a:r>
              <a:rPr lang="es-CO" b="1" dirty="0">
                <a:solidFill>
                  <a:schemeClr val="bg2">
                    <a:lumMod val="10000"/>
                  </a:schemeClr>
                </a:solidFill>
              </a:rPr>
              <a:t>5.5 MM </a:t>
            </a:r>
          </a:p>
          <a:p>
            <a:r>
              <a:rPr lang="es-CO" b="1" dirty="0">
                <a:solidFill>
                  <a:schemeClr val="bg2">
                    <a:lumMod val="10000"/>
                  </a:schemeClr>
                </a:solidFill>
              </a:rPr>
              <a:t>in 18 </a:t>
            </a:r>
            <a:r>
              <a:rPr lang="es-CO" b="1" dirty="0" err="1">
                <a:solidFill>
                  <a:schemeClr val="bg2">
                    <a:lumMod val="10000"/>
                  </a:schemeClr>
                </a:solidFill>
              </a:rPr>
              <a:t>months</a:t>
            </a:r>
            <a:r>
              <a:rPr lang="es-CO" b="1" dirty="0">
                <a:solidFill>
                  <a:schemeClr val="bg2">
                    <a:lumMod val="10000"/>
                  </a:schemeClr>
                </a:solidFill>
              </a:rPr>
              <a:t>:</a:t>
            </a:r>
          </a:p>
        </p:txBody>
      </p:sp>
    </p:spTree>
    <p:extLst>
      <p:ext uri="{BB962C8B-B14F-4D97-AF65-F5344CB8AC3E}">
        <p14:creationId xmlns:p14="http://schemas.microsoft.com/office/powerpoint/2010/main" val="3484062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705958360"/>
              </p:ext>
            </p:extLst>
          </p:nvPr>
        </p:nvGraphicFramePr>
        <p:xfrm>
          <a:off x="0" y="1317962"/>
          <a:ext cx="12062128" cy="554003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ctrTitle"/>
          </p:nvPr>
        </p:nvSpPr>
        <p:spPr>
          <a:xfrm>
            <a:off x="-425714" y="629231"/>
            <a:ext cx="8015468" cy="529761"/>
          </a:xfrm>
        </p:spPr>
        <p:txBody>
          <a:bodyPr>
            <a:normAutofit fontScale="90000"/>
          </a:bodyPr>
          <a:lstStyle/>
          <a:p>
            <a:r>
              <a:rPr lang="es-CO" sz="2700" b="1" dirty="0" err="1" smtClean="0">
                <a:solidFill>
                  <a:schemeClr val="accent5">
                    <a:lumMod val="75000"/>
                  </a:schemeClr>
                </a:solidFill>
                <a:latin typeface="+mn-lt"/>
              </a:rPr>
              <a:t>Monthly</a:t>
            </a:r>
            <a:r>
              <a:rPr lang="es-CO" sz="2700" b="1" dirty="0" smtClean="0">
                <a:solidFill>
                  <a:schemeClr val="accent5">
                    <a:lumMod val="75000"/>
                  </a:schemeClr>
                </a:solidFill>
                <a:latin typeface="+mn-lt"/>
              </a:rPr>
              <a:t> </a:t>
            </a:r>
            <a:r>
              <a:rPr lang="es-CO" sz="2700" b="1" dirty="0" err="1" smtClean="0">
                <a:solidFill>
                  <a:schemeClr val="accent5">
                    <a:lumMod val="75000"/>
                  </a:schemeClr>
                </a:solidFill>
                <a:latin typeface="+mn-lt"/>
              </a:rPr>
              <a:t>implementation</a:t>
            </a:r>
            <a:r>
              <a:rPr lang="es-CO" sz="2700" b="1" dirty="0" smtClean="0">
                <a:solidFill>
                  <a:schemeClr val="accent5">
                    <a:lumMod val="75000"/>
                  </a:schemeClr>
                </a:solidFill>
                <a:latin typeface="+mn-lt"/>
              </a:rPr>
              <a:t> of GEF </a:t>
            </a:r>
            <a:r>
              <a:rPr lang="es-CO" sz="2700" b="1" dirty="0" err="1" smtClean="0">
                <a:solidFill>
                  <a:schemeClr val="accent5">
                    <a:lumMod val="75000"/>
                  </a:schemeClr>
                </a:solidFill>
                <a:latin typeface="+mn-lt"/>
              </a:rPr>
              <a:t>funds</a:t>
            </a:r>
            <a:r>
              <a:rPr lang="es-CO" sz="2700" b="1" dirty="0" smtClean="0">
                <a:solidFill>
                  <a:schemeClr val="accent5">
                    <a:lumMod val="75000"/>
                  </a:schemeClr>
                </a:solidFill>
                <a:latin typeface="+mn-lt"/>
              </a:rPr>
              <a:t> (1000’s of USD)</a:t>
            </a:r>
            <a:r>
              <a:rPr lang="es-CO" sz="3600" b="1" dirty="0" smtClean="0">
                <a:solidFill>
                  <a:schemeClr val="accent5">
                    <a:lumMod val="75000"/>
                  </a:schemeClr>
                </a:solidFill>
                <a:latin typeface="Garamond" panose="02020404030301010803" pitchFamily="18" charset="0"/>
              </a:rPr>
              <a:t/>
            </a:r>
            <a:br>
              <a:rPr lang="es-CO" sz="3600" b="1" dirty="0" smtClean="0">
                <a:solidFill>
                  <a:schemeClr val="accent5">
                    <a:lumMod val="75000"/>
                  </a:schemeClr>
                </a:solidFill>
                <a:latin typeface="Garamond" panose="02020404030301010803" pitchFamily="18" charset="0"/>
              </a:rPr>
            </a:br>
            <a:r>
              <a:rPr lang="es-CO" sz="3600" b="1" dirty="0" smtClean="0">
                <a:solidFill>
                  <a:schemeClr val="accent5">
                    <a:lumMod val="75000"/>
                  </a:schemeClr>
                </a:solidFill>
                <a:latin typeface="Garamond" panose="02020404030301010803" pitchFamily="18" charset="0"/>
              </a:rPr>
              <a:t/>
            </a:r>
            <a:br>
              <a:rPr lang="es-CO" sz="3600" b="1" dirty="0" smtClean="0">
                <a:solidFill>
                  <a:schemeClr val="accent5">
                    <a:lumMod val="75000"/>
                  </a:schemeClr>
                </a:solidFill>
                <a:latin typeface="Garamond" panose="02020404030301010803" pitchFamily="18" charset="0"/>
              </a:rPr>
            </a:br>
            <a:endParaRPr lang="en-US" sz="2200" b="1" dirty="0">
              <a:solidFill>
                <a:schemeClr val="accent5">
                  <a:lumMod val="75000"/>
                </a:schemeClr>
              </a:solidFill>
              <a:latin typeface="Garamond" panose="02020404030301010803" pitchFamily="18" charset="0"/>
            </a:endParaRPr>
          </a:p>
        </p:txBody>
      </p:sp>
      <p:sp>
        <p:nvSpPr>
          <p:cNvPr id="9" name="Title 1"/>
          <p:cNvSpPr txBox="1">
            <a:spLocks/>
          </p:cNvSpPr>
          <p:nvPr/>
        </p:nvSpPr>
        <p:spPr>
          <a:xfrm>
            <a:off x="61838" y="549595"/>
            <a:ext cx="11932666" cy="67339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0000"/>
              </a:lnSpc>
            </a:pPr>
            <a:r>
              <a:rPr lang="en-GB" sz="1800" dirty="0"/>
              <a:t>The</a:t>
            </a:r>
            <a:r>
              <a:rPr lang="es-CO" sz="1800" dirty="0"/>
              <a:t> </a:t>
            </a:r>
            <a:r>
              <a:rPr lang="es-CO" sz="1800" dirty="0" err="1"/>
              <a:t>peaks</a:t>
            </a:r>
            <a:r>
              <a:rPr lang="es-CO" sz="1800" dirty="0"/>
              <a:t> in </a:t>
            </a:r>
            <a:r>
              <a:rPr lang="es-CO" sz="1800" dirty="0" err="1"/>
              <a:t>financial</a:t>
            </a:r>
            <a:r>
              <a:rPr lang="es-CO" sz="1800" dirty="0"/>
              <a:t> </a:t>
            </a:r>
            <a:r>
              <a:rPr lang="es-CO" sz="1800" dirty="0" err="1"/>
              <a:t>implementation</a:t>
            </a:r>
            <a:r>
              <a:rPr lang="es-CO" sz="1800" dirty="0"/>
              <a:t> </a:t>
            </a:r>
            <a:r>
              <a:rPr lang="es-CO" sz="1800" dirty="0" err="1"/>
              <a:t>correspond</a:t>
            </a:r>
            <a:r>
              <a:rPr lang="es-CO" sz="1800" dirty="0"/>
              <a:t> to </a:t>
            </a:r>
            <a:r>
              <a:rPr lang="es-CO" sz="1800" dirty="0" err="1"/>
              <a:t>the</a:t>
            </a:r>
            <a:r>
              <a:rPr lang="es-CO" sz="1800" dirty="0"/>
              <a:t> </a:t>
            </a:r>
            <a:r>
              <a:rPr lang="es-CO" sz="1800" dirty="0" err="1"/>
              <a:t>payment</a:t>
            </a:r>
            <a:r>
              <a:rPr lang="es-CO" sz="1800" dirty="0"/>
              <a:t> of </a:t>
            </a:r>
            <a:r>
              <a:rPr lang="es-CO" sz="1800" dirty="0" err="1"/>
              <a:t>scheduled</a:t>
            </a:r>
            <a:r>
              <a:rPr lang="es-CO" sz="1800" dirty="0"/>
              <a:t> </a:t>
            </a:r>
            <a:r>
              <a:rPr lang="es-CO" sz="1800" dirty="0" err="1"/>
              <a:t>installments</a:t>
            </a:r>
            <a:r>
              <a:rPr lang="es-CO" sz="1800" dirty="0"/>
              <a:t> </a:t>
            </a:r>
            <a:r>
              <a:rPr lang="es-CO" sz="1800" dirty="0" err="1"/>
              <a:t>under</a:t>
            </a:r>
            <a:r>
              <a:rPr lang="es-CO" sz="1800" dirty="0"/>
              <a:t> </a:t>
            </a:r>
            <a:r>
              <a:rPr lang="es-CO" sz="1800" dirty="0" err="1"/>
              <a:t>the</a:t>
            </a:r>
            <a:r>
              <a:rPr lang="es-CO" sz="1800" dirty="0"/>
              <a:t> CLME+ Co-</a:t>
            </a:r>
            <a:r>
              <a:rPr lang="es-CO" sz="1800" dirty="0" err="1"/>
              <a:t>Execution</a:t>
            </a:r>
            <a:r>
              <a:rPr lang="es-CO" sz="1800" dirty="0"/>
              <a:t> </a:t>
            </a:r>
            <a:r>
              <a:rPr lang="es-CO" sz="1800" dirty="0" err="1"/>
              <a:t>Agreements</a:t>
            </a:r>
            <a:r>
              <a:rPr lang="es-CO" sz="1800" dirty="0"/>
              <a:t> (</a:t>
            </a:r>
            <a:r>
              <a:rPr lang="es-CO" sz="1800" dirty="0" err="1"/>
              <a:t>CEAs</a:t>
            </a:r>
            <a:r>
              <a:rPr lang="es-CO" sz="1800" dirty="0"/>
              <a:t>), </a:t>
            </a:r>
            <a:r>
              <a:rPr lang="es-CO" sz="1800" dirty="0" err="1"/>
              <a:t>which</a:t>
            </a:r>
            <a:r>
              <a:rPr lang="es-CO" sz="1800" dirty="0"/>
              <a:t> </a:t>
            </a:r>
            <a:r>
              <a:rPr lang="es-CO" sz="1800" dirty="0" err="1"/>
              <a:t>started</a:t>
            </a:r>
            <a:r>
              <a:rPr lang="es-CO" sz="1800" dirty="0"/>
              <a:t> in 2016, </a:t>
            </a:r>
            <a:r>
              <a:rPr lang="es-CO" sz="1800" dirty="0" err="1"/>
              <a:t>were</a:t>
            </a:r>
            <a:r>
              <a:rPr lang="es-CO" sz="1800" dirty="0"/>
              <a:t> </a:t>
            </a:r>
            <a:r>
              <a:rPr lang="es-CO" sz="1800" dirty="0" err="1"/>
              <a:t>higher</a:t>
            </a:r>
            <a:r>
              <a:rPr lang="es-CO" sz="1800" dirty="0"/>
              <a:t> </a:t>
            </a:r>
            <a:r>
              <a:rPr lang="es-CO" sz="1800" dirty="0" err="1"/>
              <a:t>during</a:t>
            </a:r>
            <a:r>
              <a:rPr lang="es-CO" sz="1800" dirty="0"/>
              <a:t> 2017 and </a:t>
            </a:r>
            <a:r>
              <a:rPr lang="es-CO" sz="1800" dirty="0" err="1"/>
              <a:t>put</a:t>
            </a:r>
            <a:r>
              <a:rPr lang="es-CO" sz="1800" dirty="0"/>
              <a:t> </a:t>
            </a:r>
            <a:r>
              <a:rPr lang="es-CO" sz="1800" dirty="0" err="1"/>
              <a:t>on</a:t>
            </a:r>
            <a:r>
              <a:rPr lang="es-CO" sz="1800" dirty="0"/>
              <a:t> </a:t>
            </a:r>
            <a:r>
              <a:rPr lang="es-CO" sz="1800" dirty="0" err="1"/>
              <a:t>hold</a:t>
            </a:r>
            <a:r>
              <a:rPr lang="es-CO" sz="1800" dirty="0"/>
              <a:t> in 2018. </a:t>
            </a:r>
            <a:r>
              <a:rPr lang="es-CO" sz="1800" b="1" dirty="0">
                <a:solidFill>
                  <a:srgbClr val="FF0000"/>
                </a:solidFill>
              </a:rPr>
              <a:t>50% of </a:t>
            </a:r>
            <a:r>
              <a:rPr lang="en-US" sz="1800" b="1" dirty="0">
                <a:solidFill>
                  <a:srgbClr val="FF0000"/>
                </a:solidFill>
              </a:rPr>
              <a:t>the</a:t>
            </a:r>
            <a:r>
              <a:rPr lang="es-CO" sz="1800" b="1" dirty="0">
                <a:solidFill>
                  <a:srgbClr val="FF0000"/>
                </a:solidFill>
              </a:rPr>
              <a:t> Project Budget </a:t>
            </a:r>
            <a:r>
              <a:rPr lang="es-CO" sz="1800" b="1" dirty="0" err="1">
                <a:solidFill>
                  <a:srgbClr val="FF0000"/>
                </a:solidFill>
              </a:rPr>
              <a:t>depends</a:t>
            </a:r>
            <a:r>
              <a:rPr lang="es-CO" sz="1800" b="1" dirty="0">
                <a:solidFill>
                  <a:srgbClr val="FF0000"/>
                </a:solidFill>
              </a:rPr>
              <a:t> </a:t>
            </a:r>
            <a:r>
              <a:rPr lang="es-CO" sz="1800" b="1" dirty="0" err="1">
                <a:solidFill>
                  <a:srgbClr val="FF0000"/>
                </a:solidFill>
              </a:rPr>
              <a:t>on</a:t>
            </a:r>
            <a:r>
              <a:rPr lang="es-CO" sz="1800" b="1" dirty="0">
                <a:solidFill>
                  <a:srgbClr val="FF0000"/>
                </a:solidFill>
              </a:rPr>
              <a:t> </a:t>
            </a:r>
            <a:r>
              <a:rPr lang="es-CO" sz="1800" b="1" dirty="0" err="1">
                <a:solidFill>
                  <a:srgbClr val="FF0000"/>
                </a:solidFill>
              </a:rPr>
              <a:t>the</a:t>
            </a:r>
            <a:r>
              <a:rPr lang="es-CO" sz="1800" b="1" dirty="0">
                <a:solidFill>
                  <a:srgbClr val="FF0000"/>
                </a:solidFill>
              </a:rPr>
              <a:t> </a:t>
            </a:r>
            <a:r>
              <a:rPr lang="es-CO" sz="1800" b="1" dirty="0" err="1">
                <a:solidFill>
                  <a:srgbClr val="FF0000"/>
                </a:solidFill>
              </a:rPr>
              <a:t>agreements</a:t>
            </a:r>
            <a:r>
              <a:rPr lang="es-CO" sz="1800" b="1" dirty="0">
                <a:solidFill>
                  <a:srgbClr val="FF0000"/>
                </a:solidFill>
              </a:rPr>
              <a:t>. </a:t>
            </a:r>
            <a:endParaRPr lang="en-US" sz="1800" b="1" dirty="0">
              <a:solidFill>
                <a:srgbClr val="FF0000"/>
              </a:solidFill>
            </a:endParaRPr>
          </a:p>
        </p:txBody>
      </p:sp>
      <p:sp>
        <p:nvSpPr>
          <p:cNvPr id="17" name="Left Brace 16"/>
          <p:cNvSpPr/>
          <p:nvPr/>
        </p:nvSpPr>
        <p:spPr>
          <a:xfrm rot="5400000">
            <a:off x="3143356" y="5230139"/>
            <a:ext cx="287688" cy="58964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p:cNvSpPr/>
          <p:nvPr/>
        </p:nvSpPr>
        <p:spPr>
          <a:xfrm>
            <a:off x="2879044" y="4807114"/>
            <a:ext cx="1159889" cy="77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O" sz="1100" dirty="0" err="1" smtClean="0">
                <a:solidFill>
                  <a:schemeClr val="tx2">
                    <a:lumMod val="75000"/>
                  </a:schemeClr>
                </a:solidFill>
              </a:rPr>
              <a:t>Steering</a:t>
            </a:r>
            <a:r>
              <a:rPr lang="es-CO" sz="1100" dirty="0" smtClean="0">
                <a:solidFill>
                  <a:schemeClr val="tx2">
                    <a:lumMod val="75000"/>
                  </a:schemeClr>
                </a:solidFill>
              </a:rPr>
              <a:t> </a:t>
            </a:r>
            <a:r>
              <a:rPr lang="es-CO" sz="1100" dirty="0" err="1" smtClean="0">
                <a:solidFill>
                  <a:schemeClr val="tx2">
                    <a:lumMod val="75000"/>
                  </a:schemeClr>
                </a:solidFill>
              </a:rPr>
              <a:t>Committee</a:t>
            </a:r>
            <a:r>
              <a:rPr lang="es-CO" sz="1100" dirty="0" smtClean="0">
                <a:solidFill>
                  <a:schemeClr val="tx2">
                    <a:lumMod val="75000"/>
                  </a:schemeClr>
                </a:solidFill>
              </a:rPr>
              <a:t> Meeting</a:t>
            </a:r>
            <a:endParaRPr lang="en-US" sz="1100" dirty="0">
              <a:solidFill>
                <a:schemeClr val="tx2">
                  <a:lumMod val="75000"/>
                </a:schemeClr>
              </a:solidFill>
            </a:endParaRPr>
          </a:p>
        </p:txBody>
      </p:sp>
      <p:sp>
        <p:nvSpPr>
          <p:cNvPr id="20" name="Rectangle 19"/>
          <p:cNvSpPr/>
          <p:nvPr/>
        </p:nvSpPr>
        <p:spPr>
          <a:xfrm>
            <a:off x="1042141" y="4699289"/>
            <a:ext cx="1707999" cy="77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100" dirty="0" smtClean="0">
                <a:solidFill>
                  <a:schemeClr val="tx2">
                    <a:lumMod val="75000"/>
                  </a:schemeClr>
                </a:solidFill>
              </a:rPr>
              <a:t>GCFI Small contract, </a:t>
            </a:r>
          </a:p>
          <a:p>
            <a:r>
              <a:rPr lang="en-GB" sz="1100" dirty="0" smtClean="0">
                <a:solidFill>
                  <a:schemeClr val="tx2">
                    <a:lumMod val="75000"/>
                  </a:schemeClr>
                </a:solidFill>
              </a:rPr>
              <a:t>PEG meeting,</a:t>
            </a:r>
          </a:p>
          <a:p>
            <a:r>
              <a:rPr lang="en-GB" sz="1100" dirty="0" smtClean="0">
                <a:solidFill>
                  <a:schemeClr val="tx2">
                    <a:lumMod val="75000"/>
                  </a:schemeClr>
                </a:solidFill>
              </a:rPr>
              <a:t>PCU Office equipment</a:t>
            </a:r>
            <a:endParaRPr lang="en-US" sz="1100" dirty="0">
              <a:solidFill>
                <a:schemeClr val="tx2">
                  <a:lumMod val="75000"/>
                </a:schemeClr>
              </a:solidFill>
            </a:endParaRPr>
          </a:p>
        </p:txBody>
      </p:sp>
      <p:cxnSp>
        <p:nvCxnSpPr>
          <p:cNvPr id="21" name="Straight Arrow Connector 20"/>
          <p:cNvCxnSpPr/>
          <p:nvPr/>
        </p:nvCxnSpPr>
        <p:spPr>
          <a:xfrm>
            <a:off x="2393336" y="5344780"/>
            <a:ext cx="109728" cy="164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31740" y="3884334"/>
            <a:ext cx="1260354"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CRFM (</a:t>
            </a:r>
            <a:r>
              <a:rPr lang="en-GB" dirty="0" err="1" smtClean="0">
                <a:solidFill>
                  <a:schemeClr val="tx2">
                    <a:lumMod val="75000"/>
                  </a:schemeClr>
                </a:solidFill>
              </a:rPr>
              <a:t>Flyingfish</a:t>
            </a:r>
            <a:r>
              <a:rPr lang="en-GB" dirty="0" smtClean="0">
                <a:solidFill>
                  <a:schemeClr val="tx2">
                    <a:lumMod val="75000"/>
                  </a:schemeClr>
                </a:solidFill>
              </a:rPr>
              <a:t>)</a:t>
            </a:r>
          </a:p>
          <a:p>
            <a:r>
              <a:rPr lang="en-GB" dirty="0" smtClean="0">
                <a:solidFill>
                  <a:schemeClr val="tx2">
                    <a:lumMod val="75000"/>
                  </a:schemeClr>
                </a:solidFill>
              </a:rPr>
              <a:t>1</a:t>
            </a:r>
            <a:r>
              <a:rPr lang="en-GB" baseline="30000" dirty="0" smtClean="0">
                <a:solidFill>
                  <a:schemeClr val="tx2">
                    <a:lumMod val="75000"/>
                  </a:schemeClr>
                </a:solidFill>
              </a:rPr>
              <a:t>st</a:t>
            </a:r>
            <a:r>
              <a:rPr lang="en-GB" dirty="0">
                <a:solidFill>
                  <a:schemeClr val="tx2">
                    <a:lumMod val="75000"/>
                  </a:schemeClr>
                </a:solidFill>
              </a:rPr>
              <a:t> installment</a:t>
            </a:r>
            <a:endParaRPr lang="en-US" dirty="0">
              <a:solidFill>
                <a:schemeClr val="tx2">
                  <a:lumMod val="75000"/>
                </a:schemeClr>
              </a:solidFill>
            </a:endParaRPr>
          </a:p>
        </p:txBody>
      </p:sp>
      <p:sp>
        <p:nvSpPr>
          <p:cNvPr id="26" name="Rectangle 25"/>
          <p:cNvSpPr/>
          <p:nvPr/>
        </p:nvSpPr>
        <p:spPr>
          <a:xfrm>
            <a:off x="4137231" y="3196648"/>
            <a:ext cx="1890940" cy="70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smtClean="0">
              <a:solidFill>
                <a:schemeClr val="tx2">
                  <a:lumMod val="75000"/>
                </a:schemeClr>
              </a:solidFill>
            </a:endParaRPr>
          </a:p>
          <a:p>
            <a:pPr algn="l"/>
            <a:r>
              <a:rPr lang="en-GB" dirty="0" smtClean="0">
                <a:solidFill>
                  <a:schemeClr val="tx2">
                    <a:lumMod val="75000"/>
                  </a:schemeClr>
                </a:solidFill>
              </a:rPr>
              <a:t>UN Environment  1</a:t>
            </a:r>
            <a:r>
              <a:rPr lang="en-GB" baseline="30000" dirty="0" smtClean="0">
                <a:solidFill>
                  <a:schemeClr val="tx2">
                    <a:lumMod val="75000"/>
                  </a:schemeClr>
                </a:solidFill>
              </a:rPr>
              <a:t>st</a:t>
            </a:r>
            <a:r>
              <a:rPr lang="en-GB" dirty="0" smtClean="0">
                <a:solidFill>
                  <a:schemeClr val="tx2">
                    <a:lumMod val="75000"/>
                  </a:schemeClr>
                </a:solidFill>
              </a:rPr>
              <a:t> installment, WECAFC Meeting, Communication Strategy Workshop </a:t>
            </a:r>
            <a:endParaRPr lang="en-US" dirty="0">
              <a:solidFill>
                <a:schemeClr val="tx2">
                  <a:lumMod val="75000"/>
                </a:schemeClr>
              </a:solidFill>
            </a:endParaRPr>
          </a:p>
        </p:txBody>
      </p:sp>
      <p:cxnSp>
        <p:nvCxnSpPr>
          <p:cNvPr id="28" name="Straight Arrow Connector 27"/>
          <p:cNvCxnSpPr/>
          <p:nvPr/>
        </p:nvCxnSpPr>
        <p:spPr>
          <a:xfrm flipH="1">
            <a:off x="4707346" y="3987412"/>
            <a:ext cx="12068" cy="598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505708" y="3859778"/>
            <a:ext cx="2249235" cy="77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smtClean="0">
                <a:solidFill>
                  <a:schemeClr val="tx2">
                    <a:lumMod val="75000"/>
                  </a:schemeClr>
                </a:solidFill>
              </a:rPr>
              <a:t>OSPESCA (Spiny Lobster), </a:t>
            </a:r>
          </a:p>
          <a:p>
            <a:pPr algn="l"/>
            <a:r>
              <a:rPr lang="en-GB" dirty="0" smtClean="0">
                <a:solidFill>
                  <a:schemeClr val="tx2">
                    <a:lumMod val="75000"/>
                  </a:schemeClr>
                </a:solidFill>
              </a:rPr>
              <a:t>CRFM (Communication Specialist) </a:t>
            </a:r>
          </a:p>
          <a:p>
            <a:pPr algn="l"/>
            <a:r>
              <a:rPr lang="en-GB" dirty="0" smtClean="0">
                <a:solidFill>
                  <a:schemeClr val="tx2">
                    <a:lumMod val="75000"/>
                  </a:schemeClr>
                </a:solidFill>
              </a:rPr>
              <a:t>&amp; GCFI (Research Strategies)</a:t>
            </a:r>
          </a:p>
          <a:p>
            <a:pPr algn="l"/>
            <a:r>
              <a:rPr lang="en-GB" dirty="0" smtClean="0">
                <a:solidFill>
                  <a:schemeClr val="tx2">
                    <a:lumMod val="75000"/>
                  </a:schemeClr>
                </a:solidFill>
              </a:rPr>
              <a:t>1st installments</a:t>
            </a:r>
          </a:p>
        </p:txBody>
      </p:sp>
      <p:cxnSp>
        <p:nvCxnSpPr>
          <p:cNvPr id="31" name="Straight Arrow Connector 30"/>
          <p:cNvCxnSpPr/>
          <p:nvPr/>
        </p:nvCxnSpPr>
        <p:spPr>
          <a:xfrm flipH="1">
            <a:off x="5408434" y="4362587"/>
            <a:ext cx="173390" cy="59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101453" y="4709511"/>
            <a:ext cx="537746" cy="7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OECS</a:t>
            </a:r>
          </a:p>
          <a:p>
            <a:r>
              <a:rPr lang="en-GB" dirty="0" smtClean="0">
                <a:solidFill>
                  <a:schemeClr val="tx2">
                    <a:lumMod val="75000"/>
                  </a:schemeClr>
                </a:solidFill>
              </a:rPr>
              <a:t>1</a:t>
            </a:r>
            <a:r>
              <a:rPr lang="en-GB" baseline="30000" dirty="0" smtClean="0">
                <a:solidFill>
                  <a:schemeClr val="tx2">
                    <a:lumMod val="75000"/>
                  </a:schemeClr>
                </a:solidFill>
              </a:rPr>
              <a:t>st</a:t>
            </a:r>
            <a:r>
              <a:rPr lang="en-GB" dirty="0">
                <a:solidFill>
                  <a:schemeClr val="tx2">
                    <a:lumMod val="75000"/>
                  </a:schemeClr>
                </a:solidFill>
              </a:rPr>
              <a:t> installment</a:t>
            </a:r>
            <a:endParaRPr lang="en-US" dirty="0">
              <a:solidFill>
                <a:schemeClr val="tx2">
                  <a:lumMod val="75000"/>
                </a:schemeClr>
              </a:solidFill>
            </a:endParaRPr>
          </a:p>
        </p:txBody>
      </p:sp>
      <p:sp>
        <p:nvSpPr>
          <p:cNvPr id="36" name="Rectangle 35"/>
          <p:cNvSpPr/>
          <p:nvPr/>
        </p:nvSpPr>
        <p:spPr>
          <a:xfrm>
            <a:off x="5737941" y="4643011"/>
            <a:ext cx="1260354"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smtClean="0">
                <a:solidFill>
                  <a:schemeClr val="tx2">
                    <a:lumMod val="75000"/>
                  </a:schemeClr>
                </a:solidFill>
              </a:rPr>
              <a:t>GCFI (Res Strat)</a:t>
            </a:r>
          </a:p>
          <a:p>
            <a:r>
              <a:rPr lang="en-GB" dirty="0" smtClean="0">
                <a:solidFill>
                  <a:schemeClr val="tx2">
                    <a:lumMod val="75000"/>
                  </a:schemeClr>
                </a:solidFill>
              </a:rPr>
              <a:t>2</a:t>
            </a:r>
            <a:r>
              <a:rPr lang="en-GB" baseline="30000" dirty="0" smtClean="0">
                <a:solidFill>
                  <a:schemeClr val="tx2">
                    <a:lumMod val="75000"/>
                  </a:schemeClr>
                </a:solidFill>
              </a:rPr>
              <a:t>nd</a:t>
            </a:r>
            <a:endParaRPr lang="en-GB" dirty="0">
              <a:solidFill>
                <a:schemeClr val="tx2">
                  <a:lumMod val="75000"/>
                </a:schemeClr>
              </a:solidFill>
            </a:endParaRPr>
          </a:p>
          <a:p>
            <a:r>
              <a:rPr lang="en-GB" dirty="0">
                <a:solidFill>
                  <a:schemeClr val="tx2">
                    <a:lumMod val="75000"/>
                  </a:schemeClr>
                </a:solidFill>
              </a:rPr>
              <a:t>installment</a:t>
            </a:r>
            <a:endParaRPr lang="en-US" dirty="0">
              <a:solidFill>
                <a:schemeClr val="tx2">
                  <a:lumMod val="75000"/>
                </a:schemeClr>
              </a:solidFill>
            </a:endParaRPr>
          </a:p>
        </p:txBody>
      </p:sp>
      <p:cxnSp>
        <p:nvCxnSpPr>
          <p:cNvPr id="37" name="Straight Arrow Connector 36"/>
          <p:cNvCxnSpPr/>
          <p:nvPr/>
        </p:nvCxnSpPr>
        <p:spPr>
          <a:xfrm>
            <a:off x="5929728" y="5344780"/>
            <a:ext cx="0" cy="15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758398" y="4647268"/>
            <a:ext cx="1447213" cy="777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dirty="0" smtClean="0">
                <a:solidFill>
                  <a:schemeClr val="tx2">
                    <a:lumMod val="75000"/>
                  </a:schemeClr>
                </a:solidFill>
              </a:rPr>
              <a:t>CANARI and CERMES 1</a:t>
            </a:r>
            <a:r>
              <a:rPr lang="en-GB" baseline="30000" dirty="0" smtClean="0">
                <a:solidFill>
                  <a:schemeClr val="tx2">
                    <a:lumMod val="75000"/>
                  </a:schemeClr>
                </a:solidFill>
              </a:rPr>
              <a:t>st</a:t>
            </a:r>
            <a:r>
              <a:rPr lang="en-GB" dirty="0" smtClean="0">
                <a:solidFill>
                  <a:schemeClr val="tx2">
                    <a:lumMod val="75000"/>
                  </a:schemeClr>
                </a:solidFill>
              </a:rPr>
              <a:t> and 2</a:t>
            </a:r>
            <a:r>
              <a:rPr lang="en-GB" baseline="30000" dirty="0" smtClean="0">
                <a:solidFill>
                  <a:schemeClr val="tx2">
                    <a:lumMod val="75000"/>
                  </a:schemeClr>
                </a:solidFill>
              </a:rPr>
              <a:t>nd</a:t>
            </a:r>
            <a:r>
              <a:rPr lang="en-GB" dirty="0" smtClean="0">
                <a:solidFill>
                  <a:schemeClr val="tx2">
                    <a:lumMod val="75000"/>
                  </a:schemeClr>
                </a:solidFill>
              </a:rPr>
              <a:t>   </a:t>
            </a:r>
            <a:endParaRPr lang="en-GB" dirty="0">
              <a:solidFill>
                <a:schemeClr val="tx2">
                  <a:lumMod val="75000"/>
                </a:schemeClr>
              </a:solidFill>
            </a:endParaRPr>
          </a:p>
          <a:p>
            <a:pPr algn="ctr"/>
            <a:r>
              <a:rPr lang="en-GB" dirty="0" err="1" smtClean="0">
                <a:solidFill>
                  <a:schemeClr val="tx2">
                    <a:lumMod val="75000"/>
                  </a:schemeClr>
                </a:solidFill>
              </a:rPr>
              <a:t>installments</a:t>
            </a:r>
            <a:endParaRPr lang="en-GB" dirty="0" smtClean="0">
              <a:solidFill>
                <a:schemeClr val="tx2">
                  <a:lumMod val="75000"/>
                </a:schemeClr>
              </a:solidFill>
            </a:endParaRPr>
          </a:p>
        </p:txBody>
      </p:sp>
      <p:cxnSp>
        <p:nvCxnSpPr>
          <p:cNvPr id="39" name="Straight Arrow Connector 38"/>
          <p:cNvCxnSpPr/>
          <p:nvPr/>
        </p:nvCxnSpPr>
        <p:spPr>
          <a:xfrm flipH="1">
            <a:off x="6630326" y="5271197"/>
            <a:ext cx="524086" cy="34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780609" y="1421281"/>
            <a:ext cx="2249235" cy="77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smtClean="0">
                <a:solidFill>
                  <a:schemeClr val="tx2">
                    <a:lumMod val="75000"/>
                  </a:schemeClr>
                </a:solidFill>
              </a:rPr>
              <a:t>UN Environment 2</a:t>
            </a:r>
            <a:r>
              <a:rPr lang="en-GB" baseline="30000" dirty="0" smtClean="0">
                <a:solidFill>
                  <a:schemeClr val="tx2">
                    <a:lumMod val="75000"/>
                  </a:schemeClr>
                </a:solidFill>
              </a:rPr>
              <a:t>nd</a:t>
            </a:r>
            <a:r>
              <a:rPr lang="en-GB" dirty="0" smtClean="0">
                <a:solidFill>
                  <a:schemeClr val="tx2">
                    <a:lumMod val="75000"/>
                  </a:schemeClr>
                </a:solidFill>
              </a:rPr>
              <a:t> installment, </a:t>
            </a:r>
          </a:p>
          <a:p>
            <a:pPr algn="l"/>
            <a:r>
              <a:rPr lang="en-GB" dirty="0" smtClean="0">
                <a:solidFill>
                  <a:schemeClr val="tx2">
                    <a:lumMod val="75000"/>
                  </a:schemeClr>
                </a:solidFill>
              </a:rPr>
              <a:t>FAO IAA 1</a:t>
            </a:r>
            <a:r>
              <a:rPr lang="en-GB" baseline="30000" dirty="0" smtClean="0">
                <a:solidFill>
                  <a:schemeClr val="tx2">
                    <a:lumMod val="75000"/>
                  </a:schemeClr>
                </a:solidFill>
              </a:rPr>
              <a:t>st</a:t>
            </a:r>
            <a:r>
              <a:rPr lang="en-GB" dirty="0" smtClean="0">
                <a:solidFill>
                  <a:schemeClr val="tx2">
                    <a:lumMod val="75000"/>
                  </a:schemeClr>
                </a:solidFill>
              </a:rPr>
              <a:t> installment </a:t>
            </a:r>
          </a:p>
          <a:p>
            <a:pPr algn="l"/>
            <a:r>
              <a:rPr lang="en-GB" dirty="0" smtClean="0">
                <a:solidFill>
                  <a:schemeClr val="tx2">
                    <a:lumMod val="75000"/>
                  </a:schemeClr>
                </a:solidFill>
              </a:rPr>
              <a:t>&amp; OSPESCA (Spiny lobster) 2</a:t>
            </a:r>
            <a:r>
              <a:rPr lang="en-GB" baseline="30000" dirty="0" smtClean="0">
                <a:solidFill>
                  <a:schemeClr val="tx2">
                    <a:lumMod val="75000"/>
                  </a:schemeClr>
                </a:solidFill>
              </a:rPr>
              <a:t>nd</a:t>
            </a:r>
            <a:r>
              <a:rPr lang="en-GB" dirty="0" smtClean="0">
                <a:solidFill>
                  <a:schemeClr val="tx2">
                    <a:lumMod val="75000"/>
                  </a:schemeClr>
                </a:solidFill>
              </a:rPr>
              <a:t> installment</a:t>
            </a:r>
          </a:p>
        </p:txBody>
      </p:sp>
      <p:cxnSp>
        <p:nvCxnSpPr>
          <p:cNvPr id="25" name="Straight Arrow Connector 24"/>
          <p:cNvCxnSpPr/>
          <p:nvPr/>
        </p:nvCxnSpPr>
        <p:spPr>
          <a:xfrm flipH="1">
            <a:off x="7754943" y="5271197"/>
            <a:ext cx="7232" cy="232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520985" y="3394169"/>
            <a:ext cx="1425955" cy="643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100" dirty="0" smtClean="0">
                <a:solidFill>
                  <a:schemeClr val="tx2">
                    <a:lumMod val="75000"/>
                  </a:schemeClr>
                </a:solidFill>
              </a:rPr>
              <a:t>CRFM (</a:t>
            </a:r>
            <a:r>
              <a:rPr lang="en-GB" sz="1100" dirty="0" err="1" smtClean="0">
                <a:solidFill>
                  <a:schemeClr val="tx2">
                    <a:lumMod val="75000"/>
                  </a:schemeClr>
                </a:solidFill>
              </a:rPr>
              <a:t>Flyingfish</a:t>
            </a:r>
            <a:r>
              <a:rPr lang="en-GB" sz="1100" dirty="0" smtClean="0">
                <a:solidFill>
                  <a:schemeClr val="tx2">
                    <a:lumMod val="75000"/>
                  </a:schemeClr>
                </a:solidFill>
              </a:rPr>
              <a:t>) 2</a:t>
            </a:r>
            <a:r>
              <a:rPr lang="en-GB" sz="1100" baseline="30000" dirty="0" smtClean="0">
                <a:solidFill>
                  <a:schemeClr val="tx2">
                    <a:lumMod val="75000"/>
                  </a:schemeClr>
                </a:solidFill>
              </a:rPr>
              <a:t>nd</a:t>
            </a:r>
            <a:r>
              <a:rPr lang="en-GB" sz="1100" dirty="0" smtClean="0">
                <a:solidFill>
                  <a:schemeClr val="tx2">
                    <a:lumMod val="75000"/>
                  </a:schemeClr>
                </a:solidFill>
              </a:rPr>
              <a:t> instalment, CANARI 3</a:t>
            </a:r>
            <a:r>
              <a:rPr lang="en-GB" sz="1100" baseline="30000" dirty="0" smtClean="0">
                <a:solidFill>
                  <a:schemeClr val="tx2">
                    <a:lumMod val="75000"/>
                  </a:schemeClr>
                </a:solidFill>
              </a:rPr>
              <a:t>rd</a:t>
            </a:r>
            <a:r>
              <a:rPr lang="en-GB" sz="1100" dirty="0" smtClean="0">
                <a:solidFill>
                  <a:schemeClr val="tx2">
                    <a:lumMod val="75000"/>
                  </a:schemeClr>
                </a:solidFill>
              </a:rPr>
              <a:t> and 4</a:t>
            </a:r>
            <a:r>
              <a:rPr lang="en-GB" sz="1100" baseline="30000" dirty="0" smtClean="0">
                <a:solidFill>
                  <a:schemeClr val="tx2">
                    <a:lumMod val="75000"/>
                  </a:schemeClr>
                </a:solidFill>
              </a:rPr>
              <a:t>th</a:t>
            </a:r>
            <a:r>
              <a:rPr lang="en-GB" sz="1100" dirty="0" smtClean="0">
                <a:solidFill>
                  <a:schemeClr val="tx2">
                    <a:lumMod val="75000"/>
                  </a:schemeClr>
                </a:solidFill>
              </a:rPr>
              <a:t> </a:t>
            </a:r>
            <a:r>
              <a:rPr lang="en-GB" sz="1100" dirty="0" err="1" smtClean="0">
                <a:solidFill>
                  <a:schemeClr val="tx2">
                    <a:lumMod val="75000"/>
                  </a:schemeClr>
                </a:solidFill>
              </a:rPr>
              <a:t>installment</a:t>
            </a:r>
            <a:r>
              <a:rPr lang="en-GB" sz="1100" dirty="0" smtClean="0">
                <a:solidFill>
                  <a:schemeClr val="tx2">
                    <a:lumMod val="75000"/>
                  </a:schemeClr>
                </a:solidFill>
              </a:rPr>
              <a:t> and CERMES 3</a:t>
            </a:r>
            <a:r>
              <a:rPr lang="en-GB" sz="1100" baseline="30000" dirty="0">
                <a:solidFill>
                  <a:schemeClr val="tx2">
                    <a:lumMod val="75000"/>
                  </a:schemeClr>
                </a:solidFill>
              </a:rPr>
              <a:t>r</a:t>
            </a:r>
            <a:r>
              <a:rPr lang="en-GB" sz="1100" baseline="30000" dirty="0" smtClean="0">
                <a:solidFill>
                  <a:schemeClr val="tx2">
                    <a:lumMod val="75000"/>
                  </a:schemeClr>
                </a:solidFill>
              </a:rPr>
              <a:t>d</a:t>
            </a:r>
            <a:r>
              <a:rPr lang="en-GB" sz="1100" dirty="0" smtClean="0">
                <a:solidFill>
                  <a:schemeClr val="tx2">
                    <a:lumMod val="75000"/>
                  </a:schemeClr>
                </a:solidFill>
              </a:rPr>
              <a:t> </a:t>
            </a:r>
            <a:r>
              <a:rPr lang="en-GB" sz="1100" dirty="0" err="1" smtClean="0">
                <a:solidFill>
                  <a:schemeClr val="tx2">
                    <a:lumMod val="75000"/>
                  </a:schemeClr>
                </a:solidFill>
              </a:rPr>
              <a:t>installment</a:t>
            </a:r>
            <a:endParaRPr lang="en-GB" sz="1100" dirty="0" smtClean="0">
              <a:solidFill>
                <a:schemeClr val="tx2">
                  <a:lumMod val="75000"/>
                </a:schemeClr>
              </a:solidFill>
            </a:endParaRPr>
          </a:p>
        </p:txBody>
      </p:sp>
      <p:cxnSp>
        <p:nvCxnSpPr>
          <p:cNvPr id="32" name="Straight Arrow Connector 31"/>
          <p:cNvCxnSpPr/>
          <p:nvPr/>
        </p:nvCxnSpPr>
        <p:spPr>
          <a:xfrm flipH="1">
            <a:off x="9692640" y="4196927"/>
            <a:ext cx="153508" cy="46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417542" y="4530328"/>
            <a:ext cx="1644586" cy="7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dirty="0">
                <a:solidFill>
                  <a:schemeClr val="tx2">
                    <a:lumMod val="75000"/>
                  </a:schemeClr>
                </a:solidFill>
              </a:rPr>
              <a:t>OECS</a:t>
            </a:r>
          </a:p>
          <a:p>
            <a:r>
              <a:rPr lang="en-GB" dirty="0" smtClean="0">
                <a:solidFill>
                  <a:schemeClr val="tx2">
                    <a:lumMod val="75000"/>
                  </a:schemeClr>
                </a:solidFill>
              </a:rPr>
              <a:t>2</a:t>
            </a:r>
            <a:r>
              <a:rPr lang="en-GB" baseline="30000" dirty="0" smtClean="0">
                <a:solidFill>
                  <a:schemeClr val="tx2">
                    <a:lumMod val="75000"/>
                  </a:schemeClr>
                </a:solidFill>
              </a:rPr>
              <a:t>n</a:t>
            </a:r>
            <a:r>
              <a:rPr lang="en-GB" baseline="30000" dirty="0">
                <a:solidFill>
                  <a:schemeClr val="tx2">
                    <a:lumMod val="75000"/>
                  </a:schemeClr>
                </a:solidFill>
              </a:rPr>
              <a:t>d</a:t>
            </a:r>
            <a:r>
              <a:rPr lang="en-GB" dirty="0" smtClean="0">
                <a:solidFill>
                  <a:schemeClr val="tx2">
                    <a:lumMod val="75000"/>
                  </a:schemeClr>
                </a:solidFill>
              </a:rPr>
              <a:t> </a:t>
            </a:r>
            <a:r>
              <a:rPr lang="en-GB" dirty="0" err="1" smtClean="0">
                <a:solidFill>
                  <a:schemeClr val="tx2">
                    <a:lumMod val="75000"/>
                  </a:schemeClr>
                </a:solidFill>
              </a:rPr>
              <a:t>installment</a:t>
            </a:r>
            <a:r>
              <a:rPr lang="en-GB" dirty="0" smtClean="0">
                <a:solidFill>
                  <a:schemeClr val="tx2">
                    <a:lumMod val="75000"/>
                  </a:schemeClr>
                </a:solidFill>
              </a:rPr>
              <a:t> and</a:t>
            </a:r>
            <a:endParaRPr lang="en-US" dirty="0">
              <a:solidFill>
                <a:schemeClr val="tx2">
                  <a:lumMod val="75000"/>
                </a:schemeClr>
              </a:solidFill>
            </a:endParaRPr>
          </a:p>
          <a:p>
            <a:r>
              <a:rPr lang="en-GB" dirty="0" smtClean="0">
                <a:solidFill>
                  <a:schemeClr val="tx2">
                    <a:lumMod val="75000"/>
                  </a:schemeClr>
                </a:solidFill>
              </a:rPr>
              <a:t>GCFI 3</a:t>
            </a:r>
            <a:r>
              <a:rPr lang="en-GB" baseline="30000" dirty="0" smtClean="0">
                <a:solidFill>
                  <a:schemeClr val="tx2">
                    <a:lumMod val="75000"/>
                  </a:schemeClr>
                </a:solidFill>
              </a:rPr>
              <a:t>rd</a:t>
            </a:r>
            <a:endParaRPr lang="en-GB" dirty="0">
              <a:solidFill>
                <a:schemeClr val="tx2">
                  <a:lumMod val="75000"/>
                </a:schemeClr>
              </a:solidFill>
            </a:endParaRPr>
          </a:p>
          <a:p>
            <a:r>
              <a:rPr lang="en-GB" dirty="0">
                <a:solidFill>
                  <a:schemeClr val="tx2">
                    <a:lumMod val="75000"/>
                  </a:schemeClr>
                </a:solidFill>
              </a:rPr>
              <a:t>installment</a:t>
            </a:r>
            <a:endParaRPr lang="en-US" dirty="0">
              <a:solidFill>
                <a:schemeClr val="tx2">
                  <a:lumMod val="75000"/>
                </a:schemeClr>
              </a:solidFill>
            </a:endParaRPr>
          </a:p>
        </p:txBody>
      </p:sp>
    </p:spTree>
    <p:extLst>
      <p:ext uri="{BB962C8B-B14F-4D97-AF65-F5344CB8AC3E}">
        <p14:creationId xmlns:p14="http://schemas.microsoft.com/office/powerpoint/2010/main" val="963195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99379" y="1406964"/>
            <a:ext cx="6972189" cy="4823057"/>
          </a:xfrm>
          <a:prstGeom prst="rect">
            <a:avLst/>
          </a:prstGeom>
        </p:spPr>
      </p:pic>
      <p:sp>
        <p:nvSpPr>
          <p:cNvPr id="3" name="Oval 2"/>
          <p:cNvSpPr/>
          <p:nvPr/>
        </p:nvSpPr>
        <p:spPr bwMode="auto">
          <a:xfrm>
            <a:off x="7867958" y="3226366"/>
            <a:ext cx="825431" cy="252078"/>
          </a:xfrm>
          <a:prstGeom prst="ellipse">
            <a:avLst/>
          </a:prstGeom>
          <a:noFill/>
          <a:ln w="19050">
            <a:solidFill>
              <a:srgbClr val="FF0000"/>
            </a:solidFill>
          </a:ln>
          <a:effectLst/>
        </p:spPr>
        <p:txBody>
          <a:bodyPr wrap="none" rtlCol="0" anchor="ctr"/>
          <a:lstStyle/>
          <a:p>
            <a:pPr algn="ctr"/>
            <a:endParaRPr lang="en-US"/>
          </a:p>
        </p:txBody>
      </p:sp>
      <p:sp>
        <p:nvSpPr>
          <p:cNvPr id="4" name="Oval 3"/>
          <p:cNvSpPr/>
          <p:nvPr/>
        </p:nvSpPr>
        <p:spPr bwMode="auto">
          <a:xfrm>
            <a:off x="7810539" y="2636792"/>
            <a:ext cx="825431" cy="252078"/>
          </a:xfrm>
          <a:prstGeom prst="ellipse">
            <a:avLst/>
          </a:prstGeom>
          <a:noFill/>
          <a:ln w="19050">
            <a:solidFill>
              <a:srgbClr val="FF0000"/>
            </a:solidFill>
          </a:ln>
          <a:effectLst/>
        </p:spPr>
        <p:txBody>
          <a:bodyPr wrap="none" rtlCol="0" anchor="ctr"/>
          <a:lstStyle/>
          <a:p>
            <a:pPr algn="ctr"/>
            <a:endParaRPr lang="en-US"/>
          </a:p>
        </p:txBody>
      </p:sp>
      <p:sp>
        <p:nvSpPr>
          <p:cNvPr id="5" name="Oval 4"/>
          <p:cNvSpPr/>
          <p:nvPr/>
        </p:nvSpPr>
        <p:spPr bwMode="auto">
          <a:xfrm>
            <a:off x="7785662" y="2347020"/>
            <a:ext cx="825431" cy="252078"/>
          </a:xfrm>
          <a:prstGeom prst="ellipse">
            <a:avLst/>
          </a:prstGeom>
          <a:noFill/>
          <a:ln w="19050">
            <a:solidFill>
              <a:srgbClr val="FF0000"/>
            </a:solidFill>
          </a:ln>
          <a:effectLst/>
        </p:spPr>
        <p:txBody>
          <a:bodyPr wrap="none" rtlCol="0" anchor="ctr"/>
          <a:lstStyle/>
          <a:p>
            <a:pPr algn="ctr"/>
            <a:endParaRPr lang="en-US"/>
          </a:p>
        </p:txBody>
      </p:sp>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Project’s</a:t>
            </a:r>
            <a:r>
              <a:rPr lang="es-CO" sz="2400" b="1" dirty="0" smtClean="0">
                <a:solidFill>
                  <a:schemeClr val="accent5">
                    <a:lumMod val="75000"/>
                  </a:schemeClr>
                </a:solidFill>
                <a:latin typeface="+mn-lt"/>
              </a:rPr>
              <a:t> performance 2016-2017</a:t>
            </a:r>
            <a:endParaRPr lang="en-US" sz="2400" b="1" dirty="0">
              <a:solidFill>
                <a:schemeClr val="accent5">
                  <a:lumMod val="75000"/>
                </a:schemeClr>
              </a:solidFill>
              <a:latin typeface="+mn-lt"/>
            </a:endParaRPr>
          </a:p>
        </p:txBody>
      </p:sp>
      <p:sp>
        <p:nvSpPr>
          <p:cNvPr id="7" name="Down Arrow 6"/>
          <p:cNvSpPr/>
          <p:nvPr/>
        </p:nvSpPr>
        <p:spPr bwMode="auto">
          <a:xfrm>
            <a:off x="4041152" y="3219690"/>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8" name="Down Arrow 7"/>
          <p:cNvSpPr/>
          <p:nvPr/>
        </p:nvSpPr>
        <p:spPr bwMode="auto">
          <a:xfrm>
            <a:off x="5455918" y="322636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9" name="Down Arrow 8"/>
          <p:cNvSpPr/>
          <p:nvPr/>
        </p:nvSpPr>
        <p:spPr bwMode="auto">
          <a:xfrm>
            <a:off x="5530059" y="5875637"/>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0" name="Down Arrow 9"/>
          <p:cNvSpPr/>
          <p:nvPr/>
        </p:nvSpPr>
        <p:spPr bwMode="auto">
          <a:xfrm>
            <a:off x="4078223" y="5875637"/>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1" name="Title 1"/>
          <p:cNvSpPr txBox="1">
            <a:spLocks/>
          </p:cNvSpPr>
          <p:nvPr/>
        </p:nvSpPr>
        <p:spPr>
          <a:xfrm>
            <a:off x="-4447" y="713470"/>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latin typeface="+mn-lt"/>
              </a:rPr>
              <a:t> </a:t>
            </a:r>
            <a:r>
              <a:rPr lang="en-US" sz="2000" dirty="0"/>
              <a:t>T</a:t>
            </a:r>
            <a:r>
              <a:rPr lang="en-US" sz="2000" dirty="0" smtClean="0"/>
              <a:t>he </a:t>
            </a:r>
            <a:r>
              <a:rPr lang="en-US" sz="2000" dirty="0"/>
              <a:t>implementation challenges </a:t>
            </a:r>
            <a:r>
              <a:rPr lang="en-US" sz="2000" dirty="0" smtClean="0"/>
              <a:t>impacted </a:t>
            </a:r>
            <a:r>
              <a:rPr lang="en-US" sz="2000" dirty="0"/>
              <a:t>on the expenditure </a:t>
            </a:r>
            <a:r>
              <a:rPr lang="en-US" sz="2000" dirty="0" smtClean="0"/>
              <a:t>level. </a:t>
            </a:r>
            <a:r>
              <a:rPr lang="en-US" sz="2000" dirty="0"/>
              <a:t>Main difference between real </a:t>
            </a:r>
            <a:r>
              <a:rPr lang="en-US" sz="2000" dirty="0" err="1"/>
              <a:t>perfomance</a:t>
            </a:r>
            <a:r>
              <a:rPr lang="en-US" sz="2000" dirty="0"/>
              <a:t> and the </a:t>
            </a:r>
            <a:r>
              <a:rPr lang="en-US" sz="2000" dirty="0" err="1"/>
              <a:t>initital</a:t>
            </a:r>
            <a:r>
              <a:rPr lang="en-US" sz="2000" dirty="0"/>
              <a:t> Budget approved for these years appears in Contractual Services </a:t>
            </a:r>
          </a:p>
        </p:txBody>
      </p:sp>
    </p:spTree>
    <p:extLst>
      <p:ext uri="{BB962C8B-B14F-4D97-AF65-F5344CB8AC3E}">
        <p14:creationId xmlns:p14="http://schemas.microsoft.com/office/powerpoint/2010/main" val="3179463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1662766" y="1769798"/>
            <a:ext cx="8146401" cy="4731586"/>
          </a:xfrm>
          <a:prstGeom prst="rect">
            <a:avLst/>
          </a:prstGeom>
        </p:spPr>
      </p:pic>
      <p:sp>
        <p:nvSpPr>
          <p:cNvPr id="3" name="Oval 2"/>
          <p:cNvSpPr/>
          <p:nvPr/>
        </p:nvSpPr>
        <p:spPr bwMode="auto">
          <a:xfrm>
            <a:off x="8920890" y="3509630"/>
            <a:ext cx="825431" cy="252078"/>
          </a:xfrm>
          <a:prstGeom prst="ellipse">
            <a:avLst/>
          </a:prstGeom>
          <a:noFill/>
          <a:ln w="19050">
            <a:solidFill>
              <a:schemeClr val="tx2"/>
            </a:solidFill>
          </a:ln>
          <a:effectLst/>
        </p:spPr>
        <p:txBody>
          <a:bodyPr wrap="none" rtlCol="0" anchor="ctr"/>
          <a:lstStyle/>
          <a:p>
            <a:pPr algn="ctr"/>
            <a:endParaRPr lang="en-US"/>
          </a:p>
        </p:txBody>
      </p:sp>
      <p:sp>
        <p:nvSpPr>
          <p:cNvPr id="4" name="Oval 3"/>
          <p:cNvSpPr/>
          <p:nvPr/>
        </p:nvSpPr>
        <p:spPr bwMode="auto">
          <a:xfrm>
            <a:off x="8920890" y="2917674"/>
            <a:ext cx="825431" cy="252078"/>
          </a:xfrm>
          <a:prstGeom prst="ellipse">
            <a:avLst/>
          </a:prstGeom>
          <a:noFill/>
          <a:ln w="19050">
            <a:solidFill>
              <a:srgbClr val="002060"/>
            </a:solidFill>
          </a:ln>
          <a:effectLst/>
        </p:spPr>
        <p:txBody>
          <a:bodyPr wrap="none" rtlCol="0" anchor="ctr"/>
          <a:lstStyle/>
          <a:p>
            <a:pPr algn="ctr"/>
            <a:endParaRPr lang="en-US"/>
          </a:p>
        </p:txBody>
      </p:sp>
      <p:sp>
        <p:nvSpPr>
          <p:cNvPr id="5" name="Oval 4"/>
          <p:cNvSpPr/>
          <p:nvPr/>
        </p:nvSpPr>
        <p:spPr bwMode="auto">
          <a:xfrm>
            <a:off x="8920889" y="2619060"/>
            <a:ext cx="825431" cy="252078"/>
          </a:xfrm>
          <a:prstGeom prst="ellipse">
            <a:avLst/>
          </a:prstGeom>
          <a:noFill/>
          <a:ln w="19050">
            <a:solidFill>
              <a:srgbClr val="002060"/>
            </a:solidFill>
          </a:ln>
          <a:effectLst/>
        </p:spPr>
        <p:txBody>
          <a:bodyPr wrap="none" rtlCol="0" anchor="ctr"/>
          <a:lstStyle/>
          <a:p>
            <a:pPr algn="ctr"/>
            <a:endParaRPr lang="en-US"/>
          </a:p>
        </p:txBody>
      </p:sp>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Project’s</a:t>
            </a:r>
            <a:r>
              <a:rPr lang="es-CO" sz="2400" b="1" dirty="0" smtClean="0">
                <a:solidFill>
                  <a:schemeClr val="accent5">
                    <a:lumMod val="75000"/>
                  </a:schemeClr>
                </a:solidFill>
                <a:latin typeface="+mn-lt"/>
              </a:rPr>
              <a:t> performance 2018-2020</a:t>
            </a:r>
            <a:endParaRPr lang="en-US" sz="2400" b="1" dirty="0">
              <a:solidFill>
                <a:schemeClr val="accent5">
                  <a:lumMod val="75000"/>
                </a:schemeClr>
              </a:solidFill>
              <a:latin typeface="+mn-lt"/>
            </a:endParaRPr>
          </a:p>
        </p:txBody>
      </p:sp>
      <p:sp>
        <p:nvSpPr>
          <p:cNvPr id="7" name="Down Arrow 6"/>
          <p:cNvSpPr/>
          <p:nvPr/>
        </p:nvSpPr>
        <p:spPr bwMode="auto">
          <a:xfrm flipV="1">
            <a:off x="3528348" y="3407155"/>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2" name="Down Arrow 11"/>
          <p:cNvSpPr/>
          <p:nvPr/>
        </p:nvSpPr>
        <p:spPr bwMode="auto">
          <a:xfrm flipV="1">
            <a:off x="5011183" y="3425451"/>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13" name="Down Arrow 12"/>
          <p:cNvSpPr/>
          <p:nvPr/>
        </p:nvSpPr>
        <p:spPr bwMode="auto">
          <a:xfrm flipV="1">
            <a:off x="6553321" y="3431046"/>
            <a:ext cx="103797" cy="354553"/>
          </a:xfrm>
          <a:prstGeom prst="downArrow">
            <a:avLst/>
          </a:prstGeom>
          <a:solidFill>
            <a:srgbClr val="002060"/>
          </a:solidFill>
          <a:ln>
            <a:solidFill>
              <a:srgbClr val="002060"/>
            </a:solidFill>
          </a:ln>
          <a:effectLst/>
        </p:spPr>
        <p:txBody>
          <a:bodyPr wrap="none" rtlCol="0" anchor="ctr"/>
          <a:lstStyle/>
          <a:p>
            <a:pPr algn="ctr"/>
            <a:endParaRPr lang="en-US"/>
          </a:p>
        </p:txBody>
      </p:sp>
      <p:sp>
        <p:nvSpPr>
          <p:cNvPr id="8" name="Rectangle 7"/>
          <p:cNvSpPr/>
          <p:nvPr/>
        </p:nvSpPr>
        <p:spPr>
          <a:xfrm>
            <a:off x="0" y="615118"/>
            <a:ext cx="11932920" cy="923330"/>
          </a:xfrm>
          <a:prstGeom prst="rect">
            <a:avLst/>
          </a:prstGeom>
        </p:spPr>
        <p:txBody>
          <a:bodyPr wrap="square">
            <a:spAutoFit/>
          </a:bodyPr>
          <a:lstStyle/>
          <a:p>
            <a:r>
              <a:rPr lang="en-US" dirty="0"/>
              <a:t>The slower-than-expected project implementation rates during the 2016-2017 biennium, leading to under-expenditures for the PSC-approved 2016-2017 budget, now demand a reallocation of funds to the 2018-2020 period to ensure that all project outputs can be successfully delivered by project end. </a:t>
            </a:r>
          </a:p>
        </p:txBody>
      </p:sp>
    </p:spTree>
    <p:extLst>
      <p:ext uri="{BB962C8B-B14F-4D97-AF65-F5344CB8AC3E}">
        <p14:creationId xmlns:p14="http://schemas.microsoft.com/office/powerpoint/2010/main" val="344992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626484" y="1449324"/>
            <a:ext cx="4017899" cy="4704588"/>
          </a:xfrm>
          <a:prstGeom prst="rect">
            <a:avLst/>
          </a:prstGeom>
        </p:spPr>
      </p:pic>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Total </a:t>
            </a:r>
            <a:r>
              <a:rPr lang="es-CO" sz="2400" b="1" dirty="0" err="1" smtClean="0">
                <a:solidFill>
                  <a:schemeClr val="accent5">
                    <a:lumMod val="75000"/>
                  </a:schemeClr>
                </a:solidFill>
                <a:latin typeface="+mn-lt"/>
              </a:rPr>
              <a:t>Revised</a:t>
            </a:r>
            <a:r>
              <a:rPr lang="es-CO" sz="2400" b="1" dirty="0" smtClean="0">
                <a:solidFill>
                  <a:schemeClr val="accent5">
                    <a:lumMod val="75000"/>
                  </a:schemeClr>
                </a:solidFill>
                <a:latin typeface="+mn-lt"/>
              </a:rPr>
              <a:t> Budget 2016-2020</a:t>
            </a:r>
            <a:endParaRPr lang="en-US" sz="2400" b="1" dirty="0">
              <a:solidFill>
                <a:schemeClr val="accent5">
                  <a:lumMod val="75000"/>
                </a:schemeClr>
              </a:solidFill>
              <a:latin typeface="+mn-lt"/>
            </a:endParaRPr>
          </a:p>
        </p:txBody>
      </p:sp>
      <p:sp>
        <p:nvSpPr>
          <p:cNvPr id="4" name="Oval 3"/>
          <p:cNvSpPr/>
          <p:nvPr/>
        </p:nvSpPr>
        <p:spPr bwMode="auto">
          <a:xfrm>
            <a:off x="6637227" y="2613541"/>
            <a:ext cx="825431" cy="252078"/>
          </a:xfrm>
          <a:prstGeom prst="ellipse">
            <a:avLst/>
          </a:prstGeom>
          <a:noFill/>
          <a:ln w="19050">
            <a:solidFill>
              <a:srgbClr val="00B050"/>
            </a:solidFill>
          </a:ln>
          <a:effectLst/>
        </p:spPr>
        <p:txBody>
          <a:bodyPr wrap="none" rtlCol="0" anchor="ctr"/>
          <a:lstStyle/>
          <a:p>
            <a:pPr algn="ctr"/>
            <a:endParaRPr lang="en-US"/>
          </a:p>
        </p:txBody>
      </p:sp>
      <p:sp>
        <p:nvSpPr>
          <p:cNvPr id="5" name="Oval 4"/>
          <p:cNvSpPr/>
          <p:nvPr/>
        </p:nvSpPr>
        <p:spPr bwMode="auto">
          <a:xfrm>
            <a:off x="6606748" y="3156415"/>
            <a:ext cx="825431" cy="252078"/>
          </a:xfrm>
          <a:prstGeom prst="ellipse">
            <a:avLst/>
          </a:prstGeom>
          <a:noFill/>
          <a:ln w="19050">
            <a:solidFill>
              <a:srgbClr val="00B050"/>
            </a:solidFill>
          </a:ln>
          <a:effectLst/>
        </p:spPr>
        <p:txBody>
          <a:bodyPr wrap="none" rtlCol="0" anchor="ctr"/>
          <a:lstStyle/>
          <a:p>
            <a:pPr algn="ctr"/>
            <a:endParaRPr lang="en-US"/>
          </a:p>
        </p:txBody>
      </p:sp>
      <p:sp>
        <p:nvSpPr>
          <p:cNvPr id="7" name="Oval 6"/>
          <p:cNvSpPr/>
          <p:nvPr/>
        </p:nvSpPr>
        <p:spPr bwMode="auto">
          <a:xfrm>
            <a:off x="5061411" y="5901834"/>
            <a:ext cx="2370768" cy="188070"/>
          </a:xfrm>
          <a:prstGeom prst="ellipse">
            <a:avLst/>
          </a:prstGeom>
          <a:noFill/>
          <a:ln w="19050">
            <a:solidFill>
              <a:srgbClr val="00B050"/>
            </a:solidFill>
          </a:ln>
          <a:effectLst/>
        </p:spPr>
        <p:txBody>
          <a:bodyPr wrap="none" rtlCol="0" anchor="ctr"/>
          <a:lstStyle/>
          <a:p>
            <a:pPr algn="ctr"/>
            <a:endParaRPr lang="en-US"/>
          </a:p>
        </p:txBody>
      </p:sp>
      <p:sp>
        <p:nvSpPr>
          <p:cNvPr id="8" name="Rectangle 7"/>
          <p:cNvSpPr/>
          <p:nvPr/>
        </p:nvSpPr>
        <p:spPr>
          <a:xfrm>
            <a:off x="43706" y="549737"/>
            <a:ext cx="12148293" cy="923330"/>
          </a:xfrm>
          <a:prstGeom prst="rect">
            <a:avLst/>
          </a:prstGeom>
        </p:spPr>
        <p:txBody>
          <a:bodyPr wrap="square">
            <a:spAutoFit/>
          </a:bodyPr>
          <a:lstStyle/>
          <a:p>
            <a:r>
              <a:rPr lang="en-US" dirty="0"/>
              <a:t>The anticipated increase in expenditure levels under Contractual Services in the last three years of the project compensates the initial delays of the first two </a:t>
            </a:r>
            <a:r>
              <a:rPr lang="en-US" dirty="0" smtClean="0"/>
              <a:t>years, the </a:t>
            </a:r>
            <a:r>
              <a:rPr lang="en-US" dirty="0"/>
              <a:t>initial difference gap is significantly reduced to an anticipated USD 50K deviation by project end. </a:t>
            </a:r>
          </a:p>
        </p:txBody>
      </p:sp>
    </p:spTree>
    <p:extLst>
      <p:ext uri="{BB962C8B-B14F-4D97-AF65-F5344CB8AC3E}">
        <p14:creationId xmlns:p14="http://schemas.microsoft.com/office/powerpoint/2010/main" val="263917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Total </a:t>
            </a:r>
            <a:r>
              <a:rPr lang="es-CO" sz="2400" b="1" dirty="0" err="1" smtClean="0">
                <a:solidFill>
                  <a:schemeClr val="accent5">
                    <a:lumMod val="75000"/>
                  </a:schemeClr>
                </a:solidFill>
                <a:latin typeface="+mn-lt"/>
              </a:rPr>
              <a:t>Revised</a:t>
            </a:r>
            <a:r>
              <a:rPr lang="es-CO" sz="2400" b="1" dirty="0" smtClean="0">
                <a:solidFill>
                  <a:schemeClr val="accent5">
                    <a:lumMod val="75000"/>
                  </a:schemeClr>
                </a:solidFill>
                <a:latin typeface="+mn-lt"/>
              </a:rPr>
              <a:t> Budget 2015-2020</a:t>
            </a:r>
            <a:endParaRPr lang="en-US" sz="2400" b="1" dirty="0">
              <a:solidFill>
                <a:schemeClr val="accent5">
                  <a:lumMod val="75000"/>
                </a:schemeClr>
              </a:solidFill>
              <a:latin typeface="+mn-lt"/>
            </a:endParaRPr>
          </a:p>
        </p:txBody>
      </p:sp>
      <p:pic>
        <p:nvPicPr>
          <p:cNvPr id="4" name="Picture 3"/>
          <p:cNvPicPr/>
          <p:nvPr/>
        </p:nvPicPr>
        <p:blipFill>
          <a:blip r:embed="rId2"/>
          <a:stretch>
            <a:fillRect/>
          </a:stretch>
        </p:blipFill>
        <p:spPr>
          <a:xfrm>
            <a:off x="3235304" y="1733472"/>
            <a:ext cx="4095052" cy="4982338"/>
          </a:xfrm>
          <a:prstGeom prst="rect">
            <a:avLst/>
          </a:prstGeom>
        </p:spPr>
      </p:pic>
      <p:sp>
        <p:nvSpPr>
          <p:cNvPr id="5" name="Text Placeholder 1">
            <a:extLst>
              <a:ext uri="{FF2B5EF4-FFF2-40B4-BE49-F238E27FC236}">
                <a16:creationId xmlns:a16="http://schemas.microsoft.com/office/drawing/2014/main" xmlns="" id="{87EDCD50-6C95-B744-B2C2-277DBBBBAA63}"/>
              </a:ext>
            </a:extLst>
          </p:cNvPr>
          <p:cNvSpPr txBox="1">
            <a:spLocks/>
          </p:cNvSpPr>
          <p:nvPr/>
        </p:nvSpPr>
        <p:spPr>
          <a:xfrm>
            <a:off x="7629098" y="3082902"/>
            <a:ext cx="8286482" cy="111486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smtClean="0"/>
              <a:t>Communication Specialist contract through CRFM</a:t>
            </a:r>
          </a:p>
          <a:p>
            <a:r>
              <a:rPr lang="en-US" sz="1200" dirty="0" smtClean="0"/>
              <a:t>Savings in Staff salaries</a:t>
            </a:r>
          </a:p>
          <a:p>
            <a:r>
              <a:rPr lang="en-US" sz="1200" dirty="0" smtClean="0"/>
              <a:t>Meetings and events through UN LTA’s and contracts</a:t>
            </a:r>
          </a:p>
          <a:p>
            <a:endParaRPr lang="en-US" sz="2400" dirty="0"/>
          </a:p>
        </p:txBody>
      </p:sp>
      <p:sp>
        <p:nvSpPr>
          <p:cNvPr id="2" name="Curved Left Arrow 1"/>
          <p:cNvSpPr/>
          <p:nvPr/>
        </p:nvSpPr>
        <p:spPr bwMode="auto">
          <a:xfrm>
            <a:off x="7250055" y="2794619"/>
            <a:ext cx="267752" cy="929557"/>
          </a:xfrm>
          <a:prstGeom prst="curvedLeftArrow">
            <a:avLst/>
          </a:prstGeom>
          <a:blipFill>
            <a:blip r:embed="rId3"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6" name="Curved Left Arrow 5"/>
          <p:cNvSpPr/>
          <p:nvPr/>
        </p:nvSpPr>
        <p:spPr bwMode="auto">
          <a:xfrm>
            <a:off x="7095980" y="3107839"/>
            <a:ext cx="187999" cy="616337"/>
          </a:xfrm>
          <a:prstGeom prst="curvedLeftArrow">
            <a:avLst/>
          </a:prstGeom>
          <a:blipFill>
            <a:blip r:embed="rId4" cstate="print">
              <a:extLst>
                <a:ext uri="{28A0092B-C50C-407E-A947-70E740481C1C}">
                  <a14:useLocalDpi xmlns:a14="http://schemas.microsoft.com/office/drawing/2010/main" val="0"/>
                </a:ext>
              </a:extLst>
            </a:blip>
            <a:stretch>
              <a:fillRect/>
            </a:stretch>
          </a:blipFill>
          <a:ln>
            <a:noFill/>
          </a:ln>
          <a:effectLst/>
        </p:spPr>
        <p:txBody>
          <a:bodyPr wrap="none" rtlCol="0" anchor="ctr"/>
          <a:lstStyle/>
          <a:p>
            <a:pPr algn="ctr"/>
            <a:endParaRPr lang="en-US"/>
          </a:p>
        </p:txBody>
      </p:sp>
      <p:sp>
        <p:nvSpPr>
          <p:cNvPr id="7" name="Oval 6"/>
          <p:cNvSpPr/>
          <p:nvPr/>
        </p:nvSpPr>
        <p:spPr bwMode="auto">
          <a:xfrm>
            <a:off x="4595811" y="6345665"/>
            <a:ext cx="3056420" cy="424363"/>
          </a:xfrm>
          <a:prstGeom prst="ellipse">
            <a:avLst/>
          </a:prstGeom>
          <a:noFill/>
          <a:ln w="38100">
            <a:solidFill>
              <a:srgbClr val="00B050"/>
            </a:solidFill>
          </a:ln>
          <a:effectLst/>
        </p:spPr>
        <p:txBody>
          <a:bodyPr wrap="none" rtlCol="0" anchor="ctr"/>
          <a:lstStyle/>
          <a:p>
            <a:pPr algn="ctr"/>
            <a:endParaRPr lang="en-US"/>
          </a:p>
        </p:txBody>
      </p:sp>
      <p:sp>
        <p:nvSpPr>
          <p:cNvPr id="8" name="Rectangle 7"/>
          <p:cNvSpPr/>
          <p:nvPr/>
        </p:nvSpPr>
        <p:spPr>
          <a:xfrm>
            <a:off x="241427" y="663591"/>
            <a:ext cx="11872016" cy="1015663"/>
          </a:xfrm>
          <a:prstGeom prst="rect">
            <a:avLst/>
          </a:prstGeom>
        </p:spPr>
        <p:txBody>
          <a:bodyPr wrap="square">
            <a:spAutoFit/>
          </a:bodyPr>
          <a:lstStyle/>
          <a:p>
            <a:pPr>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The proposed budget reprogramming which is now being submitted for approval by the PSC does not increase the total budget value which was approved at PSCM1, and is done in such a way that full use of the available funds is anticipated by project end.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85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11887" y="122266"/>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err="1" smtClean="0">
                <a:solidFill>
                  <a:schemeClr val="accent5">
                    <a:lumMod val="75000"/>
                  </a:schemeClr>
                </a:solidFill>
                <a:latin typeface="+mn-lt"/>
              </a:rPr>
              <a:t>Financial</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recommendations</a:t>
            </a:r>
            <a:endParaRPr lang="es-CO" sz="2400" b="1" dirty="0" smtClean="0">
              <a:solidFill>
                <a:schemeClr val="accent5">
                  <a:lumMod val="75000"/>
                </a:schemeClr>
              </a:solidFill>
              <a:latin typeface="+mn-lt"/>
            </a:endParaRPr>
          </a:p>
          <a:p>
            <a:r>
              <a:rPr lang="es-CO" sz="2400" b="1" dirty="0" err="1">
                <a:solidFill>
                  <a:schemeClr val="accent5">
                    <a:lumMod val="75000"/>
                  </a:schemeClr>
                </a:solidFill>
                <a:latin typeface="+mn-lt"/>
              </a:rPr>
              <a:t>r</a:t>
            </a:r>
            <a:r>
              <a:rPr lang="es-CO" sz="2400" b="1" dirty="0" err="1" smtClean="0">
                <a:solidFill>
                  <a:schemeClr val="accent5">
                    <a:lumMod val="75000"/>
                  </a:schemeClr>
                </a:solidFill>
                <a:latin typeface="+mn-lt"/>
              </a:rPr>
              <a:t>egarding</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budget</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monitoring</a:t>
            </a: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2" name="Rectangle 1"/>
          <p:cNvSpPr/>
          <p:nvPr/>
        </p:nvSpPr>
        <p:spPr>
          <a:xfrm>
            <a:off x="1209076" y="1900166"/>
            <a:ext cx="11229934" cy="646331"/>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-Continue and enhance the use of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online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project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planning tools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progress dashboards </a:t>
            </a:r>
            <a:r>
              <a:rPr lang="en-US" dirty="0">
                <a:latin typeface="Calibri" panose="020F0502020204030204" pitchFamily="34" charset="0"/>
                <a:ea typeface="Calibri" panose="020F0502020204030204" pitchFamily="34" charset="0"/>
                <a:cs typeface="Times New Roman" panose="02020603050405020304" pitchFamily="18" charset="0"/>
              </a:rPr>
              <a:t>on the CLME</a:t>
            </a:r>
            <a:r>
              <a:rPr lang="en-US" dirty="0" smtClean="0">
                <a:latin typeface="Calibri" panose="020F0502020204030204" pitchFamily="34" charset="0"/>
                <a:ea typeface="Calibri" panose="020F0502020204030204" pitchFamily="34" charset="0"/>
                <a:cs typeface="Times New Roman" panose="02020603050405020304" pitchFamily="18" charset="0"/>
              </a:rPr>
              <a:t>+, specially for </a:t>
            </a:r>
          </a:p>
          <a:p>
            <a:r>
              <a:rPr lang="en-US" smtClean="0">
                <a:latin typeface="Calibri" panose="020F0502020204030204" pitchFamily="34" charset="0"/>
                <a:ea typeface="Calibri" panose="020F0502020204030204" pitchFamily="34" charset="0"/>
                <a:cs typeface="Times New Roman" panose="02020603050405020304" pitchFamily="18" charset="0"/>
              </a:rPr>
              <a:t>thePartners</a:t>
            </a:r>
            <a:r>
              <a:rPr lang="en-US" dirty="0" smtClean="0">
                <a:latin typeface="Calibri" panose="020F0502020204030204" pitchFamily="34" charset="0"/>
                <a:ea typeface="Calibri" panose="020F0502020204030204" pitchFamily="34" charset="0"/>
                <a:cs typeface="Times New Roman" panose="02020603050405020304" pitchFamily="18" charset="0"/>
              </a:rPr>
              <a:t> with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high implementation risks </a:t>
            </a:r>
            <a:endParaRPr lang="en-US" b="1" dirty="0">
              <a:solidFill>
                <a:srgbClr val="0070C0"/>
              </a:solidFill>
            </a:endParaRPr>
          </a:p>
        </p:txBody>
      </p:sp>
      <p:sp>
        <p:nvSpPr>
          <p:cNvPr id="5" name="Rectangle 4"/>
          <p:cNvSpPr/>
          <p:nvPr/>
        </p:nvSpPr>
        <p:spPr>
          <a:xfrm>
            <a:off x="1209076" y="3060115"/>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-Strength the use of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periodic </a:t>
            </a: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reporting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model (good practices) </a:t>
            </a:r>
            <a:r>
              <a:rPr lang="en-US" dirty="0">
                <a:latin typeface="Calibri" panose="020F0502020204030204" pitchFamily="34" charset="0"/>
                <a:ea typeface="Calibri" panose="020F0502020204030204" pitchFamily="34" charset="0"/>
                <a:cs typeface="Times New Roman" panose="02020603050405020304" pitchFamily="18" charset="0"/>
              </a:rPr>
              <a:t>adopted by the </a:t>
            </a:r>
            <a:r>
              <a:rPr lang="en-US" dirty="0" smtClean="0">
                <a:latin typeface="Calibri" panose="020F0502020204030204" pitchFamily="34" charset="0"/>
                <a:ea typeface="Calibri" panose="020F0502020204030204" pitchFamily="34" charset="0"/>
                <a:cs typeface="Times New Roman" panose="02020603050405020304" pitchFamily="18" charset="0"/>
              </a:rPr>
              <a:t>co-executing </a:t>
            </a:r>
            <a:r>
              <a:rPr lang="en-US" dirty="0">
                <a:latin typeface="Calibri" panose="020F0502020204030204" pitchFamily="34" charset="0"/>
                <a:ea typeface="Calibri" panose="020F0502020204030204" pitchFamily="34" charset="0"/>
                <a:cs typeface="Times New Roman" panose="02020603050405020304" pitchFamily="18" charset="0"/>
              </a:rPr>
              <a:t>agencies UNEP and FAO </a:t>
            </a:r>
            <a:endParaRPr lang="en-US" dirty="0"/>
          </a:p>
        </p:txBody>
      </p:sp>
      <p:sp>
        <p:nvSpPr>
          <p:cNvPr id="6" name="Rectangle 5"/>
          <p:cNvSpPr/>
          <p:nvPr/>
        </p:nvSpPr>
        <p:spPr>
          <a:xfrm>
            <a:off x="1209076" y="4220064"/>
            <a:ext cx="9323832" cy="646331"/>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-While monitoring, </a:t>
            </a:r>
            <a:r>
              <a:rPr lang="en-US"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link  the technical implementation of milestones with financial implementation and expenditure level performance</a:t>
            </a:r>
            <a:endParaRPr lang="en-US" b="1" dirty="0">
              <a:solidFill>
                <a:srgbClr val="0070C0"/>
              </a:solidFill>
            </a:endParaRPr>
          </a:p>
        </p:txBody>
      </p:sp>
    </p:spTree>
    <p:extLst>
      <p:ext uri="{BB962C8B-B14F-4D97-AF65-F5344CB8AC3E}">
        <p14:creationId xmlns:p14="http://schemas.microsoft.com/office/powerpoint/2010/main" val="3174545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Initial project closure: April 2020</a:t>
            </a:r>
            <a:endParaRPr lang="en-US" sz="1200" b="1" dirty="0">
              <a:solidFill>
                <a:schemeClr val="tx1"/>
              </a:solidFill>
            </a:endParaRPr>
          </a:p>
        </p:txBody>
      </p:sp>
      <p:sp>
        <p:nvSpPr>
          <p:cNvPr id="7" name="Pentagon 6"/>
          <p:cNvSpPr/>
          <p:nvPr/>
        </p:nvSpPr>
        <p:spPr>
          <a:xfrm>
            <a:off x="3912066"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New project closure: August 2020</a:t>
            </a:r>
            <a:endParaRPr lang="en-US" sz="1200" b="1" dirty="0">
              <a:solidFill>
                <a:schemeClr val="tx1"/>
              </a:solidFill>
            </a:endParaRPr>
          </a:p>
        </p:txBody>
      </p:sp>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6371" y="3290333"/>
            <a:ext cx="2623606" cy="738664"/>
          </a:xfrm>
          <a:prstGeom prst="rect">
            <a:avLst/>
          </a:prstGeom>
          <a:noFill/>
        </p:spPr>
        <p:txBody>
          <a:bodyPr wrap="square" rtlCol="0">
            <a:spAutoFit/>
          </a:bodyPr>
          <a:lstStyle/>
          <a:p>
            <a:r>
              <a:rPr lang="en-US" sz="1400" b="1" dirty="0" smtClean="0"/>
              <a:t>Budget requirements: already incorporated in proposed revised 2018-2020 budget</a:t>
            </a:r>
            <a:endParaRPr lang="en-US" sz="1400" b="1" dirty="0"/>
          </a:p>
        </p:txBody>
      </p:sp>
      <p:sp>
        <p:nvSpPr>
          <p:cNvPr id="15" name="Rectangle 14"/>
          <p:cNvSpPr/>
          <p:nvPr/>
        </p:nvSpPr>
        <p:spPr>
          <a:xfrm>
            <a:off x="7255603" y="317975"/>
            <a:ext cx="3316838" cy="369332"/>
          </a:xfrm>
          <a:prstGeom prst="rect">
            <a:avLst/>
          </a:prstGeom>
        </p:spPr>
        <p:txBody>
          <a:bodyPr wrap="square">
            <a:spAutoFit/>
          </a:bodyPr>
          <a:lstStyle/>
          <a:p>
            <a:r>
              <a:rPr lang="en-US" dirty="0" smtClean="0"/>
              <a:t>Project extension</a:t>
            </a:r>
            <a:endParaRPr lang="en-US" dirty="0"/>
          </a:p>
        </p:txBody>
      </p:sp>
      <p:sp>
        <p:nvSpPr>
          <p:cNvPr id="18" name="Rectangle 17"/>
          <p:cNvSpPr/>
          <p:nvPr/>
        </p:nvSpPr>
        <p:spPr>
          <a:xfrm>
            <a:off x="7021805" y="2473943"/>
            <a:ext cx="4650881" cy="1754326"/>
          </a:xfrm>
          <a:prstGeom prst="rect">
            <a:avLst/>
          </a:prstGeom>
        </p:spPr>
        <p:txBody>
          <a:bodyPr wrap="square">
            <a:spAutoFit/>
          </a:bodyPr>
          <a:lstStyle/>
          <a:p>
            <a:r>
              <a:rPr lang="en-US" dirty="0" smtClean="0"/>
              <a:t>In February 2017, as a pre-agreement, the PEG proposed a 4 months  no-cost extension to compensate delays in the inception phase</a:t>
            </a:r>
          </a:p>
          <a:p>
            <a:endParaRPr lang="en-US" dirty="0"/>
          </a:p>
          <a:p>
            <a:r>
              <a:rPr lang="en-US" dirty="0" smtClean="0"/>
              <a:t>This pre-agreement is pending to be approved by the SCM and processed by UNDP/UNOPS   </a:t>
            </a:r>
            <a:endParaRPr lang="en-US" dirty="0"/>
          </a:p>
        </p:txBody>
      </p:sp>
      <p:sp>
        <p:nvSpPr>
          <p:cNvPr id="20" name="Pentagon 19"/>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Initial Co-execution agreement  closure: August 2019</a:t>
            </a:r>
            <a:endParaRPr lang="en-US" sz="1050" b="1" dirty="0">
              <a:solidFill>
                <a:schemeClr val="tx1"/>
              </a:solidFill>
            </a:endParaRPr>
          </a:p>
        </p:txBody>
      </p:sp>
      <p:cxnSp>
        <p:nvCxnSpPr>
          <p:cNvPr id="22" name="Straight Connector 21"/>
          <p:cNvCxnSpPr/>
          <p:nvPr/>
        </p:nvCxnSpPr>
        <p:spPr>
          <a:xfrm flipH="1">
            <a:off x="2992050" y="1390421"/>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Pentagon 26"/>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New Co-execution agreement closure: December 2019</a:t>
            </a:r>
            <a:endParaRPr lang="en-US" sz="1050" b="1" dirty="0">
              <a:solidFill>
                <a:schemeClr val="tx1"/>
              </a:solidFill>
            </a:endParaRPr>
          </a:p>
        </p:txBody>
      </p:sp>
      <p:sp>
        <p:nvSpPr>
          <p:cNvPr id="34" name="Rectangle 33"/>
          <p:cNvSpPr/>
          <p:nvPr/>
        </p:nvSpPr>
        <p:spPr>
          <a:xfrm>
            <a:off x="489266" y="1221144"/>
            <a:ext cx="4970288" cy="338554"/>
          </a:xfrm>
          <a:prstGeom prst="rect">
            <a:avLst/>
          </a:prstGeom>
        </p:spPr>
        <p:txBody>
          <a:bodyPr wrap="square">
            <a:spAutoFit/>
          </a:bodyPr>
          <a:lstStyle/>
          <a:p>
            <a:r>
              <a:rPr lang="en-US" sz="1600" b="1" u="sng" dirty="0" smtClean="0"/>
              <a:t>Initial timeline                                    PEG pre-agreement</a:t>
            </a:r>
            <a:endParaRPr lang="en-US" sz="1600" b="1" u="sng" dirty="0"/>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“no-</a:t>
            </a:r>
            <a:r>
              <a:rPr lang="es-CO" sz="2400" b="1" dirty="0" err="1" smtClean="0">
                <a:solidFill>
                  <a:schemeClr val="accent5">
                    <a:lumMod val="75000"/>
                  </a:schemeClr>
                </a:solidFill>
                <a:latin typeface="+mn-lt"/>
              </a:rPr>
              <a:t>cost</a:t>
            </a:r>
            <a:r>
              <a:rPr lang="es-CO" sz="2400" b="1" dirty="0" smtClean="0">
                <a:solidFill>
                  <a:schemeClr val="accent5">
                    <a:lumMod val="75000"/>
                  </a:schemeClr>
                </a:solidFill>
                <a:latin typeface="+mn-lt"/>
              </a:rPr>
              <a:t>” extensión </a:t>
            </a:r>
            <a:r>
              <a:rPr lang="es-CO" sz="2400" b="1" dirty="0" err="1" smtClean="0">
                <a:solidFill>
                  <a:schemeClr val="accent5">
                    <a:lumMod val="75000"/>
                  </a:schemeClr>
                </a:solidFill>
                <a:latin typeface="+mn-lt"/>
              </a:rPr>
              <a:t>context</a:t>
            </a:r>
            <a:endParaRPr lang="en-US" sz="2400" b="1" dirty="0">
              <a:solidFill>
                <a:schemeClr val="accent5">
                  <a:lumMod val="75000"/>
                </a:schemeClr>
              </a:solidFill>
              <a:latin typeface="+mn-lt"/>
            </a:endParaRPr>
          </a:p>
        </p:txBody>
      </p:sp>
    </p:spTree>
    <p:extLst>
      <p:ext uri="{BB962C8B-B14F-4D97-AF65-F5344CB8AC3E}">
        <p14:creationId xmlns:p14="http://schemas.microsoft.com/office/powerpoint/2010/main" val="4272542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797306" y="2473943"/>
            <a:ext cx="1524838" cy="499213"/>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Current project closure: August 2020</a:t>
            </a:r>
            <a:endParaRPr lang="en-US" sz="1200" b="1" dirty="0">
              <a:solidFill>
                <a:schemeClr val="tx1"/>
              </a:solidFill>
            </a:endParaRPr>
          </a:p>
        </p:txBody>
      </p:sp>
      <p:sp>
        <p:nvSpPr>
          <p:cNvPr id="7" name="Pentagon 6"/>
          <p:cNvSpPr/>
          <p:nvPr/>
        </p:nvSpPr>
        <p:spPr>
          <a:xfrm>
            <a:off x="3912066" y="2481302"/>
            <a:ext cx="1551120" cy="507348"/>
          </a:xfrm>
          <a:prstGeom prst="homePlat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Potential project closure: December 2020</a:t>
            </a:r>
            <a:endParaRPr lang="en-US" sz="1200" b="1" dirty="0">
              <a:solidFill>
                <a:schemeClr val="tx1"/>
              </a:solidFill>
            </a:endParaRPr>
          </a:p>
        </p:txBody>
      </p:sp>
      <p:cxnSp>
        <p:nvCxnSpPr>
          <p:cNvPr id="9" name="Straight Arrow Connector 8"/>
          <p:cNvCxnSpPr/>
          <p:nvPr/>
        </p:nvCxnSpPr>
        <p:spPr>
          <a:xfrm flipV="1">
            <a:off x="2401240" y="2723549"/>
            <a:ext cx="1396901" cy="114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22144" y="2945665"/>
            <a:ext cx="1513556" cy="369332"/>
          </a:xfrm>
          <a:prstGeom prst="rect">
            <a:avLst/>
          </a:prstGeom>
          <a:noFill/>
        </p:spPr>
        <p:txBody>
          <a:bodyPr wrap="none" rtlCol="0">
            <a:spAutoFit/>
          </a:bodyPr>
          <a:lstStyle/>
          <a:p>
            <a:r>
              <a:rPr lang="en-US" b="1" dirty="0" smtClean="0"/>
              <a:t>USD 174 839*</a:t>
            </a:r>
            <a:endParaRPr lang="en-US" b="1" dirty="0"/>
          </a:p>
        </p:txBody>
      </p:sp>
      <p:sp>
        <p:nvSpPr>
          <p:cNvPr id="13" name="Rectangle 12"/>
          <p:cNvSpPr/>
          <p:nvPr/>
        </p:nvSpPr>
        <p:spPr>
          <a:xfrm>
            <a:off x="1623861" y="3277482"/>
            <a:ext cx="2951657" cy="738664"/>
          </a:xfrm>
          <a:prstGeom prst="rect">
            <a:avLst/>
          </a:prstGeom>
        </p:spPr>
        <p:txBody>
          <a:bodyPr wrap="square">
            <a:spAutoFit/>
          </a:bodyPr>
          <a:lstStyle/>
          <a:p>
            <a:r>
              <a:rPr lang="en-US" sz="1400" dirty="0" smtClean="0"/>
              <a:t>Approximate cost of a </a:t>
            </a:r>
            <a:r>
              <a:rPr lang="en-US" sz="1400" b="1" dirty="0" smtClean="0"/>
              <a:t>4-month extension </a:t>
            </a:r>
            <a:r>
              <a:rPr lang="en-US" sz="1400" dirty="0" smtClean="0"/>
              <a:t>(personnel costs, office costs and UNOPS fees</a:t>
            </a:r>
            <a:r>
              <a:rPr lang="en-US" sz="1100" dirty="0" smtClean="0"/>
              <a:t>)</a:t>
            </a:r>
            <a:endParaRPr lang="en-US" sz="1100" dirty="0"/>
          </a:p>
        </p:txBody>
      </p:sp>
      <p:sp>
        <p:nvSpPr>
          <p:cNvPr id="15" name="Rectangle 14"/>
          <p:cNvSpPr/>
          <p:nvPr/>
        </p:nvSpPr>
        <p:spPr>
          <a:xfrm>
            <a:off x="7255603" y="317975"/>
            <a:ext cx="3316838" cy="369332"/>
          </a:xfrm>
          <a:prstGeom prst="rect">
            <a:avLst/>
          </a:prstGeom>
        </p:spPr>
        <p:txBody>
          <a:bodyPr wrap="square">
            <a:spAutoFit/>
          </a:bodyPr>
          <a:lstStyle/>
          <a:p>
            <a:r>
              <a:rPr lang="en-US" dirty="0" smtClean="0"/>
              <a:t>Project extension</a:t>
            </a:r>
            <a:endParaRPr lang="en-US" dirty="0"/>
          </a:p>
        </p:txBody>
      </p:sp>
      <p:sp>
        <p:nvSpPr>
          <p:cNvPr id="18" name="Rectangle 17"/>
          <p:cNvSpPr/>
          <p:nvPr/>
        </p:nvSpPr>
        <p:spPr>
          <a:xfrm>
            <a:off x="7058381" y="1454097"/>
            <a:ext cx="4650881" cy="3139321"/>
          </a:xfrm>
          <a:prstGeom prst="rect">
            <a:avLst/>
          </a:prstGeom>
        </p:spPr>
        <p:txBody>
          <a:bodyPr wrap="square">
            <a:spAutoFit/>
          </a:bodyPr>
          <a:lstStyle/>
          <a:p>
            <a:r>
              <a:rPr lang="en-US" u="sng" dirty="0" smtClean="0"/>
              <a:t>Possible Actions :</a:t>
            </a:r>
          </a:p>
          <a:p>
            <a:endParaRPr lang="en-US" dirty="0"/>
          </a:p>
          <a:p>
            <a:pPr marL="342900" indent="-342900">
              <a:buAutoNum type="arabicPeriod"/>
            </a:pPr>
            <a:endParaRPr lang="en-US" dirty="0"/>
          </a:p>
          <a:p>
            <a:r>
              <a:rPr lang="en-US" dirty="0" smtClean="0"/>
              <a:t>Option 1: Decide to extend the project  based on current risks</a:t>
            </a:r>
          </a:p>
          <a:p>
            <a:pPr marL="342900" indent="-342900">
              <a:buAutoNum type="arabicPeriod"/>
            </a:pPr>
            <a:endParaRPr lang="en-US" dirty="0"/>
          </a:p>
          <a:p>
            <a:r>
              <a:rPr lang="en-US" dirty="0" smtClean="0"/>
              <a:t>Option 2: Decide to postpone the decision until end of year/Q1 2019 and condition the extension to partner’s performance by Dec 2018 (to then be authorized inter-</a:t>
            </a:r>
            <a:r>
              <a:rPr lang="en-US" dirty="0" err="1" smtClean="0"/>
              <a:t>sessionally</a:t>
            </a:r>
            <a:r>
              <a:rPr lang="en-US" dirty="0" smtClean="0"/>
              <a:t> by SCM). </a:t>
            </a:r>
            <a:endParaRPr lang="en-US" dirty="0"/>
          </a:p>
        </p:txBody>
      </p:sp>
      <p:sp>
        <p:nvSpPr>
          <p:cNvPr id="20" name="Pentagon 19"/>
          <p:cNvSpPr/>
          <p:nvPr/>
        </p:nvSpPr>
        <p:spPr>
          <a:xfrm>
            <a:off x="215727" y="4305176"/>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Current Co-execution agreement  closure: December 2019</a:t>
            </a:r>
            <a:endParaRPr lang="en-US" sz="1050" b="1" dirty="0">
              <a:solidFill>
                <a:schemeClr val="tx1"/>
              </a:solidFill>
            </a:endParaRPr>
          </a:p>
        </p:txBody>
      </p:sp>
      <p:cxnSp>
        <p:nvCxnSpPr>
          <p:cNvPr id="22" name="Straight Connector 21"/>
          <p:cNvCxnSpPr/>
          <p:nvPr/>
        </p:nvCxnSpPr>
        <p:spPr>
          <a:xfrm flipH="1">
            <a:off x="2992692" y="990180"/>
            <a:ext cx="1" cy="513276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804457" y="4554782"/>
            <a:ext cx="1396901" cy="1142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Pentagon 26"/>
          <p:cNvSpPr/>
          <p:nvPr/>
        </p:nvSpPr>
        <p:spPr>
          <a:xfrm>
            <a:off x="3345568" y="4323548"/>
            <a:ext cx="1524838" cy="499213"/>
          </a:xfrm>
          <a:prstGeom prst="homePlat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Potential co-execution agreement closure: April 2020</a:t>
            </a:r>
            <a:endParaRPr lang="en-US" sz="1050" b="1" dirty="0">
              <a:solidFill>
                <a:schemeClr val="tx1"/>
              </a:solidFill>
            </a:endParaRPr>
          </a:p>
        </p:txBody>
      </p:sp>
      <p:sp>
        <p:nvSpPr>
          <p:cNvPr id="34" name="Rectangle 33"/>
          <p:cNvSpPr/>
          <p:nvPr/>
        </p:nvSpPr>
        <p:spPr>
          <a:xfrm>
            <a:off x="247895" y="1218070"/>
            <a:ext cx="4970288" cy="338554"/>
          </a:xfrm>
          <a:prstGeom prst="rect">
            <a:avLst/>
          </a:prstGeom>
        </p:spPr>
        <p:txBody>
          <a:bodyPr wrap="square">
            <a:spAutoFit/>
          </a:bodyPr>
          <a:lstStyle/>
          <a:p>
            <a:r>
              <a:rPr lang="en-US" sz="1600" b="1" u="sng" dirty="0" smtClean="0"/>
              <a:t>PEG pre-agreement                          With project extension</a:t>
            </a:r>
            <a:endParaRPr lang="en-US" sz="1600" b="1" u="sng" dirty="0"/>
          </a:p>
        </p:txBody>
      </p:sp>
      <p:sp>
        <p:nvSpPr>
          <p:cNvPr id="17"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extensión </a:t>
            </a:r>
            <a:r>
              <a:rPr lang="es-CO" sz="2400" b="1" dirty="0" err="1" smtClean="0">
                <a:solidFill>
                  <a:schemeClr val="accent5">
                    <a:lumMod val="75000"/>
                  </a:schemeClr>
                </a:solidFill>
                <a:latin typeface="+mn-lt"/>
              </a:rPr>
              <a:t>scenario</a:t>
            </a:r>
            <a:endParaRPr lang="en-US" sz="2400" b="1" dirty="0">
              <a:solidFill>
                <a:schemeClr val="accent5">
                  <a:lumMod val="75000"/>
                </a:schemeClr>
              </a:solidFill>
              <a:latin typeface="+mn-lt"/>
            </a:endParaRPr>
          </a:p>
        </p:txBody>
      </p:sp>
      <p:sp>
        <p:nvSpPr>
          <p:cNvPr id="16" name="Rectangle 15"/>
          <p:cNvSpPr/>
          <p:nvPr/>
        </p:nvSpPr>
        <p:spPr>
          <a:xfrm>
            <a:off x="138334" y="5497057"/>
            <a:ext cx="3172472" cy="1169551"/>
          </a:xfrm>
          <a:prstGeom prst="rect">
            <a:avLst/>
          </a:prstGeom>
        </p:spPr>
        <p:txBody>
          <a:bodyPr wrap="square">
            <a:spAutoFit/>
          </a:bodyPr>
          <a:lstStyle/>
          <a:p>
            <a:r>
              <a:rPr lang="en-US" sz="1400" dirty="0" smtClean="0"/>
              <a:t>*Includes UNOPS fee of 6.5%</a:t>
            </a:r>
          </a:p>
          <a:p>
            <a:r>
              <a:rPr lang="en-US" sz="1400" dirty="0" smtClean="0"/>
              <a:t>*No need to increase UNOPS fee due to HR costing provided that no major reallocation of personnel occurs (e.g. new RPC)</a:t>
            </a:r>
            <a:endParaRPr lang="en-US" sz="1100" dirty="0"/>
          </a:p>
        </p:txBody>
      </p:sp>
    </p:spTree>
    <p:extLst>
      <p:ext uri="{BB962C8B-B14F-4D97-AF65-F5344CB8AC3E}">
        <p14:creationId xmlns:p14="http://schemas.microsoft.com/office/powerpoint/2010/main" val="2188763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Project extensión </a:t>
            </a:r>
            <a:r>
              <a:rPr lang="es-CO" sz="2400" b="1" dirty="0" err="1" smtClean="0">
                <a:solidFill>
                  <a:schemeClr val="accent5">
                    <a:lumMod val="75000"/>
                  </a:schemeClr>
                </a:solidFill>
                <a:latin typeface="+mn-lt"/>
              </a:rPr>
              <a:t>scenario</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Collaboration</a:t>
            </a:r>
            <a:r>
              <a:rPr lang="es-CO" sz="2400" b="1" dirty="0" smtClean="0">
                <a:solidFill>
                  <a:schemeClr val="accent5">
                    <a:lumMod val="75000"/>
                  </a:schemeClr>
                </a:solidFill>
                <a:latin typeface="+mn-lt"/>
              </a:rPr>
              <a:t> of </a:t>
            </a:r>
            <a:r>
              <a:rPr lang="es-CO" sz="2400" b="1" dirty="0" err="1" smtClean="0">
                <a:solidFill>
                  <a:schemeClr val="accent5">
                    <a:lumMod val="75000"/>
                  </a:schemeClr>
                </a:solidFill>
                <a:latin typeface="+mn-lt"/>
              </a:rPr>
              <a:t>partners</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with</a:t>
            </a:r>
            <a:endParaRPr lang="es-CO" sz="2400" b="1" dirty="0" smtClean="0">
              <a:solidFill>
                <a:schemeClr val="accent5">
                  <a:lumMod val="75000"/>
                </a:schemeClr>
              </a:solidFill>
              <a:latin typeface="+mn-lt"/>
            </a:endParaRPr>
          </a:p>
          <a:p>
            <a:pPr algn="l"/>
            <a:r>
              <a:rPr lang="es-CO" sz="2400" b="1" dirty="0" err="1" smtClean="0">
                <a:solidFill>
                  <a:schemeClr val="accent5">
                    <a:lumMod val="75000"/>
                  </a:schemeClr>
                </a:solidFill>
                <a:latin typeface="+mn-lt"/>
              </a:rPr>
              <a:t>higher</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risks</a:t>
            </a:r>
            <a:r>
              <a:rPr lang="es-CO" sz="2400" b="1" dirty="0" smtClean="0">
                <a:solidFill>
                  <a:schemeClr val="accent5">
                    <a:lumMod val="75000"/>
                  </a:schemeClr>
                </a:solidFill>
                <a:latin typeface="+mn-lt"/>
              </a:rPr>
              <a:t> </a:t>
            </a:r>
          </a:p>
        </p:txBody>
      </p:sp>
      <p:sp>
        <p:nvSpPr>
          <p:cNvPr id="19" name="TextBox 18"/>
          <p:cNvSpPr txBox="1"/>
          <p:nvPr/>
        </p:nvSpPr>
        <p:spPr>
          <a:xfrm>
            <a:off x="2024652" y="3758617"/>
            <a:ext cx="7796003" cy="369332"/>
          </a:xfrm>
          <a:prstGeom prst="rect">
            <a:avLst/>
          </a:prstGeom>
          <a:noFill/>
        </p:spPr>
        <p:txBody>
          <a:bodyPr wrap="square" rtlCol="0">
            <a:spAutoFit/>
          </a:bodyPr>
          <a:lstStyle/>
          <a:p>
            <a:r>
              <a:rPr lang="en-US" b="1" dirty="0" smtClean="0"/>
              <a:t>-PCU suggests maintain reserves of 60-70K </a:t>
            </a:r>
            <a:r>
              <a:rPr lang="en-US" b="1" smtClean="0"/>
              <a:t>per partner</a:t>
            </a:r>
            <a:endParaRPr lang="en-US" b="1" dirty="0"/>
          </a:p>
        </p:txBody>
      </p:sp>
      <p:sp>
        <p:nvSpPr>
          <p:cNvPr id="21" name="TextBox 20"/>
          <p:cNvSpPr txBox="1"/>
          <p:nvPr/>
        </p:nvSpPr>
        <p:spPr>
          <a:xfrm>
            <a:off x="2024651" y="1629218"/>
            <a:ext cx="7796003" cy="646331"/>
          </a:xfrm>
          <a:prstGeom prst="rect">
            <a:avLst/>
          </a:prstGeom>
          <a:noFill/>
        </p:spPr>
        <p:txBody>
          <a:bodyPr wrap="square" rtlCol="0">
            <a:spAutoFit/>
          </a:bodyPr>
          <a:lstStyle/>
          <a:p>
            <a:r>
              <a:rPr lang="en-US" b="1" dirty="0" smtClean="0"/>
              <a:t>-</a:t>
            </a:r>
            <a:r>
              <a:rPr lang="en-US" b="1" i="1" dirty="0" smtClean="0">
                <a:solidFill>
                  <a:srgbClr val="002060"/>
                </a:solidFill>
              </a:rPr>
              <a:t>In case the extension is approved</a:t>
            </a:r>
            <a:r>
              <a:rPr lang="en-US" b="1" dirty="0" smtClean="0"/>
              <a:t>, the PCU and co-executive partners should fund the entire cost of it </a:t>
            </a:r>
            <a:endParaRPr lang="en-US" b="1" dirty="0"/>
          </a:p>
        </p:txBody>
      </p:sp>
      <p:sp>
        <p:nvSpPr>
          <p:cNvPr id="22" name="TextBox 21"/>
          <p:cNvSpPr txBox="1"/>
          <p:nvPr/>
        </p:nvSpPr>
        <p:spPr>
          <a:xfrm>
            <a:off x="2024651" y="2506946"/>
            <a:ext cx="7796003" cy="1200329"/>
          </a:xfrm>
          <a:prstGeom prst="rect">
            <a:avLst/>
          </a:prstGeom>
          <a:noFill/>
        </p:spPr>
        <p:txBody>
          <a:bodyPr wrap="square" rtlCol="0">
            <a:spAutoFit/>
          </a:bodyPr>
          <a:lstStyle/>
          <a:p>
            <a:r>
              <a:rPr lang="en-US" b="1" dirty="0" smtClean="0"/>
              <a:t>-Partners with higher implementation risks (like PCU, UNEP and </a:t>
            </a:r>
            <a:r>
              <a:rPr lang="en-US" b="1" dirty="0"/>
              <a:t>FAO) </a:t>
            </a:r>
            <a:r>
              <a:rPr lang="en-US" b="1" dirty="0" smtClean="0"/>
              <a:t>should maintain </a:t>
            </a:r>
            <a:r>
              <a:rPr lang="en-US" b="1" dirty="0"/>
              <a:t>reserves </a:t>
            </a:r>
            <a:r>
              <a:rPr lang="en-US" b="1" dirty="0" smtClean="0"/>
              <a:t>(</a:t>
            </a:r>
            <a:r>
              <a:rPr lang="en-US" b="1" dirty="0"/>
              <a:t>funds not committed under legal agreements) until final decision regarding </a:t>
            </a:r>
            <a:r>
              <a:rPr lang="en-US" b="1" dirty="0" smtClean="0"/>
              <a:t>the extension </a:t>
            </a:r>
            <a:endParaRPr lang="en-US" b="1" dirty="0"/>
          </a:p>
          <a:p>
            <a:r>
              <a:rPr lang="en-US" b="1" dirty="0" smtClean="0"/>
              <a:t>  </a:t>
            </a:r>
            <a:endParaRPr lang="en-US" b="1" dirty="0"/>
          </a:p>
        </p:txBody>
      </p:sp>
    </p:spTree>
    <p:extLst>
      <p:ext uri="{BB962C8B-B14F-4D97-AF65-F5344CB8AC3E}">
        <p14:creationId xmlns:p14="http://schemas.microsoft.com/office/powerpoint/2010/main" val="2249163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eaLnBrk="1" hangingPunct="1">
              <a:defRPr/>
            </a:pPr>
            <a:r>
              <a:rPr lang="en-US" altLang="en-US" sz="3600" dirty="0" smtClean="0">
                <a:solidFill>
                  <a:srgbClr val="FFFFFF"/>
                </a:solidFill>
                <a:cs typeface="MS PGothic" charset="0"/>
              </a:rPr>
              <a:t>Thank you</a:t>
            </a:r>
            <a:endParaRPr lang="en-US" altLang="en-US" sz="3600" dirty="0">
              <a:solidFill>
                <a:srgbClr val="FFFFFF"/>
              </a:solidFill>
              <a:cs typeface="MS PGothic" charset="0"/>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a16="http://schemas.microsoft.com/office/drawing/2014/main" xmlns=""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13.2</a:t>
            </a: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9481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partner</a:t>
            </a:r>
            <a:r>
              <a:rPr lang="es-CO" sz="2400" b="1" dirty="0" smtClean="0">
                <a:solidFill>
                  <a:schemeClr val="accent5">
                    <a:lumMod val="75000"/>
                  </a:schemeClr>
                </a:solidFill>
                <a:latin typeface="+mn-lt"/>
              </a:rPr>
              <a:t> </a:t>
            </a:r>
          </a:p>
          <a:p>
            <a:pPr algn="l"/>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USD)</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sp>
        <p:nvSpPr>
          <p:cNvPr id="12" name="Title 1"/>
          <p:cNvSpPr txBox="1">
            <a:spLocks/>
          </p:cNvSpPr>
          <p:nvPr/>
        </p:nvSpPr>
        <p:spPr>
          <a:xfrm>
            <a:off x="2106748" y="1054664"/>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endParaRPr lang="en-US" sz="1600" dirty="0"/>
          </a:p>
        </p:txBody>
      </p:sp>
      <p:pic>
        <p:nvPicPr>
          <p:cNvPr id="4" name="Picture 3"/>
          <p:cNvPicPr>
            <a:picLocks noChangeAspect="1"/>
          </p:cNvPicPr>
          <p:nvPr/>
        </p:nvPicPr>
        <p:blipFill>
          <a:blip r:embed="rId2"/>
          <a:stretch>
            <a:fillRect/>
          </a:stretch>
        </p:blipFill>
        <p:spPr>
          <a:xfrm>
            <a:off x="2466410" y="2083890"/>
            <a:ext cx="5755728" cy="3456502"/>
          </a:xfrm>
          <a:prstGeom prst="rect">
            <a:avLst/>
          </a:prstGeom>
        </p:spPr>
      </p:pic>
      <p:sp>
        <p:nvSpPr>
          <p:cNvPr id="16" name="Title 1"/>
          <p:cNvSpPr txBox="1">
            <a:spLocks/>
          </p:cNvSpPr>
          <p:nvPr/>
        </p:nvSpPr>
        <p:spPr>
          <a:xfrm>
            <a:off x="3172613" y="1113960"/>
            <a:ext cx="11752541" cy="573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CO" sz="2000" dirty="0" smtClean="0"/>
              <a:t>UNEP and FAO are responsable of </a:t>
            </a:r>
            <a:r>
              <a:rPr lang="es-CO" sz="2000" dirty="0" err="1" smtClean="0"/>
              <a:t>almost</a:t>
            </a:r>
            <a:r>
              <a:rPr lang="es-CO" sz="2000" dirty="0" smtClean="0"/>
              <a:t> 50% </a:t>
            </a:r>
          </a:p>
          <a:p>
            <a:pPr algn="just"/>
            <a:r>
              <a:rPr lang="es-CO" sz="2000" dirty="0" smtClean="0"/>
              <a:t>of </a:t>
            </a:r>
            <a:r>
              <a:rPr lang="es-CO" sz="2000" dirty="0" err="1" smtClean="0"/>
              <a:t>the</a:t>
            </a:r>
            <a:r>
              <a:rPr lang="es-CO" sz="2000" dirty="0" smtClean="0"/>
              <a:t> Budget </a:t>
            </a:r>
            <a:r>
              <a:rPr lang="es-CO" sz="2000" dirty="0" err="1" smtClean="0"/>
              <a:t>allocated</a:t>
            </a:r>
            <a:r>
              <a:rPr lang="es-CO" sz="2000" dirty="0" smtClean="0"/>
              <a:t> to </a:t>
            </a:r>
            <a:r>
              <a:rPr lang="es-CO" sz="2000" dirty="0" err="1" smtClean="0"/>
              <a:t>co-execution</a:t>
            </a:r>
            <a:r>
              <a:rPr lang="es-CO" sz="2000" dirty="0" smtClean="0"/>
              <a:t> </a:t>
            </a:r>
            <a:r>
              <a:rPr lang="es-CO" sz="2000" dirty="0" err="1" smtClean="0"/>
              <a:t>agreements</a:t>
            </a:r>
            <a:endParaRPr lang="en-US" sz="2400" b="1" dirty="0">
              <a:solidFill>
                <a:srgbClr val="FF0000"/>
              </a:solidFill>
              <a:latin typeface="+mn-lt"/>
            </a:endParaRPr>
          </a:p>
        </p:txBody>
      </p:sp>
    </p:spTree>
    <p:extLst>
      <p:ext uri="{BB962C8B-B14F-4D97-AF65-F5344CB8AC3E}">
        <p14:creationId xmlns:p14="http://schemas.microsoft.com/office/powerpoint/2010/main" val="341553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4687" y="803082"/>
            <a:ext cx="8857171" cy="5664957"/>
          </a:xfrm>
          <a:prstGeom prst="rect">
            <a:avLst/>
          </a:prstGeom>
        </p:spPr>
      </p:pic>
      <p:cxnSp>
        <p:nvCxnSpPr>
          <p:cNvPr id="7" name="Straight Connector 6"/>
          <p:cNvCxnSpPr/>
          <p:nvPr/>
        </p:nvCxnSpPr>
        <p:spPr>
          <a:xfrm flipH="1" flipV="1">
            <a:off x="6687047" y="803082"/>
            <a:ext cx="13287" cy="5033570"/>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452620" y="1864313"/>
            <a:ext cx="252597" cy="18648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705217" y="2308649"/>
            <a:ext cx="2102820" cy="923330"/>
          </a:xfrm>
          <a:prstGeom prst="rect">
            <a:avLst/>
          </a:prstGeom>
        </p:spPr>
        <p:txBody>
          <a:bodyPr wrap="none">
            <a:spAutoFit/>
          </a:bodyPr>
          <a:lstStyle/>
          <a:p>
            <a:r>
              <a:rPr lang="es-CO" b="1" dirty="0" smtClean="0">
                <a:solidFill>
                  <a:schemeClr val="bg2">
                    <a:lumMod val="10000"/>
                  </a:schemeClr>
                </a:solidFill>
              </a:rPr>
              <a:t>5.5 MM </a:t>
            </a:r>
          </a:p>
          <a:p>
            <a:r>
              <a:rPr lang="en-US" dirty="0"/>
              <a:t>e</a:t>
            </a:r>
            <a:r>
              <a:rPr lang="en-US" dirty="0" smtClean="0"/>
              <a:t>xpenditure </a:t>
            </a:r>
          </a:p>
          <a:p>
            <a:r>
              <a:rPr lang="en-US" dirty="0"/>
              <a:t>o</a:t>
            </a:r>
            <a:r>
              <a:rPr lang="en-US" dirty="0" smtClean="0"/>
              <a:t>bjective 2018-2019</a:t>
            </a:r>
            <a:endParaRPr lang="en-US" dirty="0"/>
          </a:p>
        </p:txBody>
      </p:sp>
      <p:sp>
        <p:nvSpPr>
          <p:cNvPr id="12" name="Title 1"/>
          <p:cNvSpPr txBox="1">
            <a:spLocks/>
          </p:cNvSpPr>
          <p:nvPr/>
        </p:nvSpPr>
        <p:spPr>
          <a:xfrm>
            <a:off x="0" y="0"/>
            <a:ext cx="544528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err="1">
                <a:solidFill>
                  <a:schemeClr val="accent5">
                    <a:lumMod val="75000"/>
                  </a:schemeClr>
                </a:solidFill>
                <a:latin typeface="+mn-lt"/>
              </a:rPr>
              <a:t>Financial</a:t>
            </a:r>
            <a:r>
              <a:rPr lang="es-CO" sz="2400" b="1" dirty="0">
                <a:solidFill>
                  <a:schemeClr val="accent5">
                    <a:lumMod val="75000"/>
                  </a:schemeClr>
                </a:solidFill>
                <a:latin typeface="+mn-lt"/>
              </a:rPr>
              <a:t> </a:t>
            </a:r>
            <a:r>
              <a:rPr lang="es-CO" sz="2400" b="1" dirty="0" err="1">
                <a:solidFill>
                  <a:schemeClr val="accent5">
                    <a:lumMod val="75000"/>
                  </a:schemeClr>
                </a:solidFill>
                <a:latin typeface="+mn-lt"/>
              </a:rPr>
              <a:t>Implementation</a:t>
            </a:r>
            <a:r>
              <a:rPr lang="es-CO" sz="2400" b="1" dirty="0">
                <a:solidFill>
                  <a:schemeClr val="accent5">
                    <a:lumMod val="75000"/>
                  </a:schemeClr>
                </a:solidFill>
                <a:latin typeface="+mn-lt"/>
              </a:rPr>
              <a:t> vs </a:t>
            </a:r>
            <a:r>
              <a:rPr lang="es-CO" sz="2400" b="1" dirty="0" err="1">
                <a:solidFill>
                  <a:schemeClr val="accent5">
                    <a:lumMod val="75000"/>
                  </a:schemeClr>
                </a:solidFill>
                <a:latin typeface="+mn-lt"/>
              </a:rPr>
              <a:t>ProDoc</a:t>
            </a:r>
            <a:r>
              <a:rPr lang="es-CO" sz="2400" b="1" dirty="0">
                <a:solidFill>
                  <a:schemeClr val="accent5">
                    <a:lumMod val="75000"/>
                  </a:schemeClr>
                </a:solidFill>
                <a:latin typeface="+mn-lt"/>
              </a:rPr>
              <a:t> and PSC-</a:t>
            </a:r>
            <a:r>
              <a:rPr lang="es-CO" sz="2400" b="1" dirty="0" err="1">
                <a:solidFill>
                  <a:schemeClr val="accent5">
                    <a:lumMod val="75000"/>
                  </a:schemeClr>
                </a:solidFill>
                <a:latin typeface="+mn-lt"/>
              </a:rPr>
              <a:t>approved</a:t>
            </a:r>
            <a:r>
              <a:rPr lang="es-CO" sz="2400" b="1" dirty="0">
                <a:solidFill>
                  <a:schemeClr val="accent5">
                    <a:lumMod val="75000"/>
                  </a:schemeClr>
                </a:solidFill>
                <a:latin typeface="+mn-lt"/>
              </a:rPr>
              <a:t> </a:t>
            </a:r>
            <a:r>
              <a:rPr lang="es-CO" sz="2400" b="1" dirty="0" err="1">
                <a:solidFill>
                  <a:schemeClr val="accent5">
                    <a:lumMod val="75000"/>
                  </a:schemeClr>
                </a:solidFill>
                <a:latin typeface="+mn-lt"/>
              </a:rPr>
              <a:t>budget</a:t>
            </a:r>
            <a:r>
              <a:rPr lang="es-CO" sz="2400" b="1" dirty="0">
                <a:solidFill>
                  <a:schemeClr val="accent5">
                    <a:lumMod val="75000"/>
                  </a:schemeClr>
                </a:solidFill>
                <a:latin typeface="+mn-lt"/>
              </a:rPr>
              <a:t> (1000’s of USD)</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14" name="Right Brace 13"/>
          <p:cNvSpPr/>
          <p:nvPr/>
        </p:nvSpPr>
        <p:spPr>
          <a:xfrm>
            <a:off x="7001066" y="3012081"/>
            <a:ext cx="252597" cy="68149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7244236" y="3248188"/>
            <a:ext cx="1263679" cy="646331"/>
          </a:xfrm>
          <a:prstGeom prst="rect">
            <a:avLst/>
          </a:prstGeom>
        </p:spPr>
        <p:txBody>
          <a:bodyPr wrap="none">
            <a:spAutoFit/>
          </a:bodyPr>
          <a:lstStyle/>
          <a:p>
            <a:r>
              <a:rPr lang="es-CO" b="1" dirty="0">
                <a:solidFill>
                  <a:schemeClr val="bg2">
                    <a:lumMod val="10000"/>
                  </a:schemeClr>
                </a:solidFill>
              </a:rPr>
              <a:t>2</a:t>
            </a:r>
            <a:r>
              <a:rPr lang="es-CO" b="1" dirty="0" smtClean="0">
                <a:solidFill>
                  <a:schemeClr val="bg2">
                    <a:lumMod val="10000"/>
                  </a:schemeClr>
                </a:solidFill>
              </a:rPr>
              <a:t> MM </a:t>
            </a:r>
          </a:p>
          <a:p>
            <a:r>
              <a:rPr lang="en-US" dirty="0"/>
              <a:t>c</a:t>
            </a:r>
            <a:r>
              <a:rPr lang="en-US" dirty="0" smtClean="0"/>
              <a:t>urrent gap</a:t>
            </a:r>
            <a:endParaRPr lang="en-US" dirty="0"/>
          </a:p>
        </p:txBody>
      </p:sp>
      <p:sp>
        <p:nvSpPr>
          <p:cNvPr id="11" name="Rectangle 10"/>
          <p:cNvSpPr/>
          <p:nvPr/>
        </p:nvSpPr>
        <p:spPr>
          <a:xfrm>
            <a:off x="5351631" y="803082"/>
            <a:ext cx="1349537" cy="369332"/>
          </a:xfrm>
          <a:prstGeom prst="rect">
            <a:avLst/>
          </a:prstGeom>
        </p:spPr>
        <p:txBody>
          <a:bodyPr wrap="none">
            <a:spAutoFit/>
          </a:bodyPr>
          <a:lstStyle/>
          <a:p>
            <a:r>
              <a:rPr lang="es-CO" b="1" dirty="0" err="1" smtClean="0">
                <a:solidFill>
                  <a:schemeClr val="bg2">
                    <a:lumMod val="10000"/>
                  </a:schemeClr>
                </a:solidFill>
              </a:rPr>
              <a:t>We</a:t>
            </a:r>
            <a:r>
              <a:rPr lang="es-CO" b="1" dirty="0" smtClean="0">
                <a:solidFill>
                  <a:schemeClr val="bg2">
                    <a:lumMod val="10000"/>
                  </a:schemeClr>
                </a:solidFill>
              </a:rPr>
              <a:t> are </a:t>
            </a:r>
            <a:r>
              <a:rPr lang="es-CO" b="1" dirty="0" err="1" smtClean="0">
                <a:solidFill>
                  <a:schemeClr val="bg2">
                    <a:lumMod val="10000"/>
                  </a:schemeClr>
                </a:solidFill>
              </a:rPr>
              <a:t>here</a:t>
            </a:r>
            <a:endParaRPr lang="en-US" dirty="0"/>
          </a:p>
        </p:txBody>
      </p:sp>
    </p:spTree>
    <p:extLst>
      <p:ext uri="{BB962C8B-B14F-4D97-AF65-F5344CB8AC3E}">
        <p14:creationId xmlns:p14="http://schemas.microsoft.com/office/powerpoint/2010/main" val="33472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p:cNvSpPr/>
          <p:nvPr/>
        </p:nvSpPr>
        <p:spPr>
          <a:xfrm>
            <a:off x="7929660" y="2989554"/>
            <a:ext cx="1048472" cy="349367"/>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Pentagon 23"/>
          <p:cNvSpPr/>
          <p:nvPr/>
        </p:nvSpPr>
        <p:spPr>
          <a:xfrm>
            <a:off x="6869720" y="2986231"/>
            <a:ext cx="1620911" cy="352690"/>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Pentagon 22"/>
          <p:cNvSpPr/>
          <p:nvPr/>
        </p:nvSpPr>
        <p:spPr>
          <a:xfrm>
            <a:off x="7688915" y="4000886"/>
            <a:ext cx="1296144"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entagon 11"/>
          <p:cNvSpPr/>
          <p:nvPr/>
        </p:nvSpPr>
        <p:spPr>
          <a:xfrm>
            <a:off x="5908980" y="2986839"/>
            <a:ext cx="1779935" cy="352082"/>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entagon 12"/>
          <p:cNvSpPr/>
          <p:nvPr/>
        </p:nvSpPr>
        <p:spPr>
          <a:xfrm>
            <a:off x="5008065" y="2986749"/>
            <a:ext cx="1620911" cy="363773"/>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entagon 13"/>
          <p:cNvSpPr/>
          <p:nvPr/>
        </p:nvSpPr>
        <p:spPr>
          <a:xfrm>
            <a:off x="3626104" y="2986575"/>
            <a:ext cx="1559763" cy="370416"/>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Pentagon 1"/>
          <p:cNvSpPr/>
          <p:nvPr/>
        </p:nvSpPr>
        <p:spPr>
          <a:xfrm>
            <a:off x="3143672" y="2993200"/>
            <a:ext cx="715096" cy="363791"/>
          </a:xfrm>
          <a:prstGeom prst="homePlate">
            <a:avLst/>
          </a:prstGeom>
          <a:solidFill>
            <a:srgbClr val="FFC00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extBox 3"/>
          <p:cNvSpPr txBox="1"/>
          <p:nvPr/>
        </p:nvSpPr>
        <p:spPr>
          <a:xfrm>
            <a:off x="3100220" y="3020982"/>
            <a:ext cx="6408712" cy="307777"/>
          </a:xfrm>
          <a:prstGeom prst="rect">
            <a:avLst/>
          </a:prstGeom>
          <a:noFill/>
        </p:spPr>
        <p:txBody>
          <a:bodyPr wrap="square" rtlCol="0">
            <a:spAutoFit/>
          </a:bodyPr>
          <a:lstStyle/>
          <a:p>
            <a:r>
              <a:rPr lang="en-US" sz="1400" b="1" dirty="0"/>
              <a:t>      </a:t>
            </a:r>
            <a:r>
              <a:rPr lang="en-US" sz="1400" b="1" dirty="0" smtClean="0"/>
              <a:t>4%                        34%                               60%                80%               96%          100%</a:t>
            </a:r>
            <a:endParaRPr lang="es-CO" sz="1400" b="1" dirty="0"/>
          </a:p>
        </p:txBody>
      </p:sp>
      <p:sp>
        <p:nvSpPr>
          <p:cNvPr id="16" name="Pentagon 15"/>
          <p:cNvSpPr/>
          <p:nvPr/>
        </p:nvSpPr>
        <p:spPr>
          <a:xfrm>
            <a:off x="6612067" y="4000886"/>
            <a:ext cx="1543392"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Pentagon 16"/>
          <p:cNvSpPr/>
          <p:nvPr/>
        </p:nvSpPr>
        <p:spPr>
          <a:xfrm>
            <a:off x="5388806" y="4000886"/>
            <a:ext cx="1550749"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Pentagon 17"/>
          <p:cNvSpPr/>
          <p:nvPr/>
        </p:nvSpPr>
        <p:spPr>
          <a:xfrm>
            <a:off x="4614761" y="4002401"/>
            <a:ext cx="1408356" cy="358261"/>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Pentagon 18"/>
          <p:cNvSpPr/>
          <p:nvPr/>
        </p:nvSpPr>
        <p:spPr>
          <a:xfrm>
            <a:off x="3575720" y="4000886"/>
            <a:ext cx="1224136" cy="360040"/>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Pentagon 19"/>
          <p:cNvSpPr/>
          <p:nvPr/>
        </p:nvSpPr>
        <p:spPr>
          <a:xfrm>
            <a:off x="3128852" y="4000886"/>
            <a:ext cx="648072" cy="359776"/>
          </a:xfrm>
          <a:prstGeom prst="homePlat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TextBox 20"/>
          <p:cNvSpPr txBox="1"/>
          <p:nvPr/>
        </p:nvSpPr>
        <p:spPr>
          <a:xfrm>
            <a:off x="3083311" y="4014666"/>
            <a:ext cx="6408712" cy="307777"/>
          </a:xfrm>
          <a:prstGeom prst="rect">
            <a:avLst/>
          </a:prstGeom>
          <a:noFill/>
        </p:spPr>
        <p:txBody>
          <a:bodyPr wrap="square" rtlCol="0">
            <a:spAutoFit/>
          </a:bodyPr>
          <a:lstStyle/>
          <a:p>
            <a:r>
              <a:rPr lang="en-US" sz="1400" b="1" dirty="0" smtClean="0"/>
              <a:t>   3%                      24%                      44%                64%                        89 %          100%</a:t>
            </a:r>
            <a:endParaRPr lang="es-CO" sz="1400" b="1" dirty="0"/>
          </a:p>
        </p:txBody>
      </p:sp>
      <p:sp>
        <p:nvSpPr>
          <p:cNvPr id="25" name="TextBox 24"/>
          <p:cNvSpPr txBox="1"/>
          <p:nvPr/>
        </p:nvSpPr>
        <p:spPr>
          <a:xfrm>
            <a:off x="2989816" y="4471411"/>
            <a:ext cx="6216877" cy="307777"/>
          </a:xfrm>
          <a:prstGeom prst="rect">
            <a:avLst/>
          </a:prstGeom>
          <a:noFill/>
        </p:spPr>
        <p:txBody>
          <a:bodyPr wrap="square" rtlCol="0">
            <a:spAutoFit/>
          </a:bodyPr>
          <a:lstStyle/>
          <a:p>
            <a:r>
              <a:rPr lang="en-US" sz="1400" dirty="0"/>
              <a:t>  2015           </a:t>
            </a:r>
            <a:r>
              <a:rPr lang="en-US" sz="1400" dirty="0" smtClean="0"/>
              <a:t>  2016                2017                     2018                 2019             2020</a:t>
            </a:r>
            <a:endParaRPr lang="es-CO" sz="1400" dirty="0"/>
          </a:p>
        </p:txBody>
      </p:sp>
      <p:cxnSp>
        <p:nvCxnSpPr>
          <p:cNvPr id="5" name="Straight Arrow Connector 4"/>
          <p:cNvCxnSpPr/>
          <p:nvPr/>
        </p:nvCxnSpPr>
        <p:spPr>
          <a:xfrm flipV="1">
            <a:off x="6388339" y="3788617"/>
            <a:ext cx="803293" cy="91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00220" y="2563557"/>
            <a:ext cx="5832648" cy="307777"/>
          </a:xfrm>
          <a:prstGeom prst="rect">
            <a:avLst/>
          </a:prstGeom>
          <a:noFill/>
        </p:spPr>
        <p:txBody>
          <a:bodyPr wrap="square" rtlCol="0">
            <a:spAutoFit/>
          </a:bodyPr>
          <a:lstStyle/>
          <a:p>
            <a:r>
              <a:rPr lang="en-US" sz="1400" dirty="0" smtClean="0"/>
              <a:t>2015                 2016                        2017                   2018               2019           2020</a:t>
            </a:r>
            <a:endParaRPr lang="es-CO" sz="1400" dirty="0"/>
          </a:p>
        </p:txBody>
      </p:sp>
      <p:sp>
        <p:nvSpPr>
          <p:cNvPr id="30" name="TextBox 29"/>
          <p:cNvSpPr txBox="1"/>
          <p:nvPr/>
        </p:nvSpPr>
        <p:spPr>
          <a:xfrm>
            <a:off x="5574307" y="3389411"/>
            <a:ext cx="5832648" cy="338554"/>
          </a:xfrm>
          <a:prstGeom prst="rect">
            <a:avLst/>
          </a:prstGeom>
          <a:noFill/>
        </p:spPr>
        <p:txBody>
          <a:bodyPr wrap="square" rtlCol="0">
            <a:spAutoFit/>
          </a:bodyPr>
          <a:lstStyle/>
          <a:p>
            <a:r>
              <a:rPr lang="en-US" sz="1600" b="1" dirty="0" smtClean="0">
                <a:solidFill>
                  <a:srgbClr val="002060"/>
                </a:solidFill>
              </a:rPr>
              <a:t>16% gap : </a:t>
            </a:r>
            <a:r>
              <a:rPr lang="en-US" sz="1600" b="1" dirty="0">
                <a:solidFill>
                  <a:srgbClr val="002060"/>
                </a:solidFill>
              </a:rPr>
              <a:t>2</a:t>
            </a:r>
            <a:r>
              <a:rPr lang="en-US" sz="1600" b="1" dirty="0" smtClean="0">
                <a:solidFill>
                  <a:srgbClr val="002060"/>
                </a:solidFill>
              </a:rPr>
              <a:t> MM</a:t>
            </a:r>
            <a:endParaRPr lang="es-CO" sz="1600" b="1" dirty="0">
              <a:solidFill>
                <a:srgbClr val="002060"/>
              </a:solidFill>
            </a:endParaRPr>
          </a:p>
        </p:txBody>
      </p:sp>
      <p:sp>
        <p:nvSpPr>
          <p:cNvPr id="31" name="Title 1"/>
          <p:cNvSpPr txBox="1">
            <a:spLocks/>
          </p:cNvSpPr>
          <p:nvPr/>
        </p:nvSpPr>
        <p:spPr>
          <a:xfrm>
            <a:off x="953613" y="3862815"/>
            <a:ext cx="3189833" cy="72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latin typeface="+mn-lt"/>
              </a:rPr>
              <a:t>Real + </a:t>
            </a:r>
            <a:r>
              <a:rPr lang="es-CO" sz="1600" b="1" dirty="0" err="1">
                <a:latin typeface="+mn-lt"/>
              </a:rPr>
              <a:t>c</a:t>
            </a:r>
            <a:r>
              <a:rPr lang="es-CO" sz="1600" b="1" dirty="0" err="1" smtClean="0">
                <a:latin typeface="+mn-lt"/>
              </a:rPr>
              <a:t>urrent</a:t>
            </a:r>
            <a:r>
              <a:rPr lang="es-CO" sz="1600" b="1" dirty="0" smtClean="0">
                <a:latin typeface="+mn-lt"/>
              </a:rPr>
              <a:t> </a:t>
            </a:r>
          </a:p>
          <a:p>
            <a:r>
              <a:rPr lang="es-CO" sz="1600" b="1" dirty="0" err="1" smtClean="0">
                <a:latin typeface="+mn-lt"/>
              </a:rPr>
              <a:t>expected</a:t>
            </a:r>
            <a:r>
              <a:rPr lang="es-CO" sz="1600" b="1" dirty="0" smtClean="0">
                <a:latin typeface="+mn-lt"/>
              </a:rPr>
              <a:t> </a:t>
            </a:r>
            <a:r>
              <a:rPr lang="es-CO" sz="1600" b="1" dirty="0" err="1" smtClean="0">
                <a:latin typeface="+mn-lt"/>
              </a:rPr>
              <a:t>budget</a:t>
            </a:r>
            <a:endParaRPr lang="es-CO" sz="1600" b="1" dirty="0" smtClean="0">
              <a:latin typeface="+mn-lt"/>
            </a:endParaRPr>
          </a:p>
          <a:p>
            <a:r>
              <a:rPr lang="es-CO" sz="1600" b="1" dirty="0" err="1" smtClean="0">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2" name="Title 1"/>
          <p:cNvSpPr txBox="1">
            <a:spLocks/>
          </p:cNvSpPr>
          <p:nvPr/>
        </p:nvSpPr>
        <p:spPr>
          <a:xfrm>
            <a:off x="953613" y="2717445"/>
            <a:ext cx="1545336"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latin typeface="+mn-lt"/>
              </a:rPr>
              <a:t>Initial</a:t>
            </a:r>
            <a:r>
              <a:rPr lang="es-CO" sz="1600" b="1" dirty="0" smtClean="0">
                <a:latin typeface="+mn-lt"/>
              </a:rPr>
              <a:t> </a:t>
            </a:r>
            <a:r>
              <a:rPr lang="es-CO" sz="1600" b="1" dirty="0" err="1" smtClean="0">
                <a:latin typeface="+mn-lt"/>
              </a:rPr>
              <a:t>expected</a:t>
            </a:r>
            <a:r>
              <a:rPr lang="es-CO" sz="1600" b="1" dirty="0" smtClean="0">
                <a:latin typeface="+mn-lt"/>
              </a:rPr>
              <a:t> </a:t>
            </a:r>
            <a:r>
              <a:rPr lang="es-CO" sz="1600" b="1" dirty="0" err="1" smtClean="0">
                <a:latin typeface="+mn-lt"/>
              </a:rPr>
              <a:t>budget</a:t>
            </a:r>
            <a:endParaRPr lang="es-CO" sz="1600" b="1" dirty="0" smtClean="0">
              <a:latin typeface="+mn-lt"/>
            </a:endParaRPr>
          </a:p>
          <a:p>
            <a:r>
              <a:rPr lang="es-CO" sz="1600" b="1" dirty="0" err="1" smtClean="0">
                <a:latin typeface="+mn-lt"/>
              </a:rPr>
              <a:t>implementation</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22" name="Title 1"/>
          <p:cNvSpPr txBox="1">
            <a:spLocks/>
          </p:cNvSpPr>
          <p:nvPr/>
        </p:nvSpPr>
        <p:spPr>
          <a:xfrm>
            <a:off x="59392" y="110735"/>
            <a:ext cx="11318794" cy="529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dirty="0" smtClean="0">
                <a:solidFill>
                  <a:schemeClr val="accent5">
                    <a:lumMod val="75000"/>
                  </a:schemeClr>
                </a:solidFill>
                <a:latin typeface="+mn-lt"/>
              </a:rPr>
              <a:t>Budget  </a:t>
            </a:r>
            <a:r>
              <a:rPr lang="es-CO" sz="2400" b="1" dirty="0" err="1" smtClean="0">
                <a:solidFill>
                  <a:schemeClr val="accent5">
                    <a:lumMod val="75000"/>
                  </a:schemeClr>
                </a:solidFill>
                <a:latin typeface="+mn-lt"/>
              </a:rPr>
              <a:t>implementation</a:t>
            </a:r>
            <a:r>
              <a:rPr lang="es-CO" sz="2400" b="1" dirty="0" smtClean="0">
                <a:solidFill>
                  <a:schemeClr val="accent5">
                    <a:lumMod val="75000"/>
                  </a:schemeClr>
                </a:solidFill>
                <a:latin typeface="+mn-lt"/>
              </a:rPr>
              <a:t> of GEF </a:t>
            </a:r>
            <a:r>
              <a:rPr lang="es-CO" sz="2400" b="1" dirty="0" err="1" smtClean="0">
                <a:solidFill>
                  <a:schemeClr val="accent5">
                    <a:lumMod val="75000"/>
                  </a:schemeClr>
                </a:solidFill>
                <a:latin typeface="+mn-lt"/>
              </a:rPr>
              <a:t>funds</a:t>
            </a:r>
            <a:r>
              <a:rPr lang="es-CO" sz="2400" b="1" dirty="0" smtClean="0">
                <a:solidFill>
                  <a:schemeClr val="accent5">
                    <a:lumMod val="75000"/>
                  </a:schemeClr>
                </a:solidFill>
                <a:latin typeface="+mn-lt"/>
              </a:rPr>
              <a:t> per </a:t>
            </a:r>
            <a:r>
              <a:rPr lang="es-CO" sz="2400" b="1" dirty="0" err="1" smtClean="0">
                <a:solidFill>
                  <a:schemeClr val="accent5">
                    <a:lumMod val="75000"/>
                  </a:schemeClr>
                </a:solidFill>
                <a:latin typeface="+mn-lt"/>
              </a:rPr>
              <a:t>year</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26" name="Title 1"/>
          <p:cNvSpPr txBox="1">
            <a:spLocks/>
          </p:cNvSpPr>
          <p:nvPr/>
        </p:nvSpPr>
        <p:spPr>
          <a:xfrm>
            <a:off x="82552" y="683460"/>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latin typeface="+mn-lt"/>
              </a:rPr>
              <a:t> </a:t>
            </a:r>
            <a:r>
              <a:rPr lang="en-US" sz="2000" dirty="0"/>
              <a:t>As the CEAs were signed later than expected, work on the project activities were also delayed from 2015 to </a:t>
            </a:r>
            <a:r>
              <a:rPr lang="en-US" sz="2000" dirty="0" smtClean="0"/>
              <a:t>2017 </a:t>
            </a:r>
            <a:endParaRPr lang="en-US" sz="2000" dirty="0"/>
          </a:p>
        </p:txBody>
      </p:sp>
      <p:sp>
        <p:nvSpPr>
          <p:cNvPr id="3" name="Right Bracket 2"/>
          <p:cNvSpPr/>
          <p:nvPr/>
        </p:nvSpPr>
        <p:spPr>
          <a:xfrm rot="16200000" flipH="1">
            <a:off x="4644649" y="4412198"/>
            <a:ext cx="66535" cy="106893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ket 27"/>
          <p:cNvSpPr/>
          <p:nvPr/>
        </p:nvSpPr>
        <p:spPr>
          <a:xfrm rot="5400000" flipH="1">
            <a:off x="3835908" y="1950048"/>
            <a:ext cx="45719" cy="859535"/>
          </a:xfrm>
          <a:prstGeom prst="rightBracket">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itle 1"/>
          <p:cNvSpPr txBox="1">
            <a:spLocks/>
          </p:cNvSpPr>
          <p:nvPr/>
        </p:nvSpPr>
        <p:spPr>
          <a:xfrm>
            <a:off x="2711780" y="1574289"/>
            <a:ext cx="2474087" cy="6675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solidFill>
                  <a:schemeClr val="accent4">
                    <a:lumMod val="60000"/>
                    <a:lumOff val="40000"/>
                  </a:schemeClr>
                </a:solidFill>
                <a:latin typeface="+mn-lt"/>
              </a:rPr>
              <a:t>Expected</a:t>
            </a:r>
            <a:r>
              <a:rPr lang="es-CO" sz="1600" b="1" dirty="0" smtClean="0">
                <a:solidFill>
                  <a:schemeClr val="accent4">
                    <a:lumMod val="60000"/>
                    <a:lumOff val="40000"/>
                  </a:schemeClr>
                </a:solidFill>
                <a:latin typeface="+mn-lt"/>
              </a:rPr>
              <a:t> </a:t>
            </a:r>
            <a:r>
              <a:rPr lang="es-CO" sz="1600" b="1" dirty="0" err="1" smtClean="0">
                <a:solidFill>
                  <a:schemeClr val="accent4">
                    <a:lumMod val="60000"/>
                    <a:lumOff val="40000"/>
                  </a:schemeClr>
                </a:solidFill>
                <a:latin typeface="+mn-lt"/>
              </a:rPr>
              <a:t>formalization</a:t>
            </a:r>
            <a:r>
              <a:rPr lang="es-CO" sz="1600" b="1" dirty="0" smtClean="0">
                <a:solidFill>
                  <a:schemeClr val="accent4">
                    <a:lumMod val="60000"/>
                    <a:lumOff val="40000"/>
                  </a:schemeClr>
                </a:solidFill>
                <a:latin typeface="+mn-lt"/>
              </a:rPr>
              <a:t> of inter-</a:t>
            </a:r>
            <a:r>
              <a:rPr lang="es-CO" sz="1600" b="1" dirty="0" err="1" smtClean="0">
                <a:solidFill>
                  <a:schemeClr val="accent4">
                    <a:lumMod val="60000"/>
                    <a:lumOff val="40000"/>
                  </a:schemeClr>
                </a:solidFill>
                <a:latin typeface="+mn-lt"/>
              </a:rPr>
              <a:t>agency</a:t>
            </a:r>
            <a:r>
              <a:rPr lang="es-CO" sz="1600" b="1" dirty="0" smtClean="0">
                <a:solidFill>
                  <a:schemeClr val="accent4">
                    <a:lumMod val="60000"/>
                    <a:lumOff val="40000"/>
                  </a:schemeClr>
                </a:solidFill>
                <a:latin typeface="+mn-lt"/>
              </a:rPr>
              <a:t> </a:t>
            </a:r>
            <a:r>
              <a:rPr lang="es-CO" sz="1600" b="1" dirty="0" err="1" smtClean="0">
                <a:solidFill>
                  <a:schemeClr val="accent4">
                    <a:lumMod val="60000"/>
                    <a:lumOff val="40000"/>
                  </a:schemeClr>
                </a:solidFill>
                <a:latin typeface="+mn-lt"/>
              </a:rPr>
              <a:t>agreements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5" name="Title 1"/>
          <p:cNvSpPr txBox="1">
            <a:spLocks/>
          </p:cNvSpPr>
          <p:nvPr/>
        </p:nvSpPr>
        <p:spPr>
          <a:xfrm>
            <a:off x="3907416" y="5110547"/>
            <a:ext cx="2001564" cy="565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smtClean="0">
                <a:solidFill>
                  <a:schemeClr val="accent5">
                    <a:lumMod val="75000"/>
                  </a:schemeClr>
                </a:solidFill>
                <a:latin typeface="+mn-lt"/>
              </a:rPr>
              <a:t>Real </a:t>
            </a:r>
            <a:r>
              <a:rPr lang="es-CO" sz="1600" b="1" dirty="0" err="1" smtClean="0">
                <a:solidFill>
                  <a:schemeClr val="accent5">
                    <a:lumMod val="75000"/>
                  </a:schemeClr>
                </a:solidFill>
                <a:latin typeface="+mn-lt"/>
              </a:rPr>
              <a:t>formalization</a:t>
            </a:r>
            <a:r>
              <a:rPr lang="es-CO" sz="1600" b="1" dirty="0" smtClean="0">
                <a:solidFill>
                  <a:schemeClr val="accent5">
                    <a:lumMod val="75000"/>
                  </a:schemeClr>
                </a:solidFill>
                <a:latin typeface="+mn-lt"/>
              </a:rPr>
              <a:t> of inter-</a:t>
            </a:r>
            <a:r>
              <a:rPr lang="es-CO" sz="1600" b="1" dirty="0" err="1" smtClean="0">
                <a:solidFill>
                  <a:schemeClr val="accent5">
                    <a:lumMod val="75000"/>
                  </a:schemeClr>
                </a:solidFill>
                <a:latin typeface="+mn-lt"/>
              </a:rPr>
              <a:t>agency</a:t>
            </a:r>
            <a:r>
              <a:rPr lang="es-CO" sz="1600" b="1" dirty="0" smtClean="0">
                <a:solidFill>
                  <a:schemeClr val="accent5">
                    <a:lumMod val="75000"/>
                  </a:schemeClr>
                </a:solidFill>
                <a:latin typeface="+mn-lt"/>
              </a:rPr>
              <a:t> </a:t>
            </a:r>
            <a:r>
              <a:rPr lang="es-CO" sz="1600" b="1" dirty="0" err="1" smtClean="0">
                <a:solidFill>
                  <a:schemeClr val="accent5">
                    <a:lumMod val="75000"/>
                  </a:schemeClr>
                </a:solidFill>
                <a:latin typeface="+mn-lt"/>
              </a:rPr>
              <a:t>agreements</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8" name="Right Bracket 37"/>
          <p:cNvSpPr/>
          <p:nvPr/>
        </p:nvSpPr>
        <p:spPr>
          <a:xfrm rot="16200000" flipH="1">
            <a:off x="5717403" y="5165773"/>
            <a:ext cx="54553" cy="1463178"/>
          </a:xfrm>
          <a:prstGeom prst="righ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665360" y="5924639"/>
            <a:ext cx="3619965" cy="338554"/>
          </a:xfrm>
          <a:prstGeom prst="rect">
            <a:avLst/>
          </a:prstGeom>
        </p:spPr>
        <p:txBody>
          <a:bodyPr wrap="none">
            <a:spAutoFit/>
          </a:bodyPr>
          <a:lstStyle/>
          <a:p>
            <a:r>
              <a:rPr lang="es-CO" sz="1600" b="1" dirty="0" err="1" smtClean="0">
                <a:solidFill>
                  <a:schemeClr val="accent5">
                    <a:lumMod val="75000"/>
                  </a:schemeClr>
                </a:solidFill>
              </a:rPr>
              <a:t>Implementation</a:t>
            </a:r>
            <a:r>
              <a:rPr lang="es-CO" sz="1600" b="1" dirty="0" smtClean="0">
                <a:solidFill>
                  <a:schemeClr val="accent5">
                    <a:lumMod val="75000"/>
                  </a:schemeClr>
                </a:solidFill>
              </a:rPr>
              <a:t> </a:t>
            </a:r>
            <a:r>
              <a:rPr lang="es-CO" sz="1600" b="1" dirty="0" err="1">
                <a:solidFill>
                  <a:schemeClr val="accent5">
                    <a:lumMod val="75000"/>
                  </a:schemeClr>
                </a:solidFill>
              </a:rPr>
              <a:t>l</a:t>
            </a:r>
            <a:r>
              <a:rPr lang="es-CO" sz="1600" b="1" dirty="0" err="1" smtClean="0">
                <a:solidFill>
                  <a:schemeClr val="accent5">
                    <a:lumMod val="75000"/>
                  </a:schemeClr>
                </a:solidFill>
              </a:rPr>
              <a:t>onger</a:t>
            </a:r>
            <a:r>
              <a:rPr lang="es-CO" sz="1600" b="1" dirty="0" smtClean="0">
                <a:solidFill>
                  <a:schemeClr val="accent5">
                    <a:lumMod val="75000"/>
                  </a:schemeClr>
                </a:solidFill>
              </a:rPr>
              <a:t> </a:t>
            </a:r>
            <a:r>
              <a:rPr lang="es-CO" sz="1600" b="1" dirty="0" err="1" smtClean="0">
                <a:solidFill>
                  <a:schemeClr val="accent5">
                    <a:lumMod val="75000"/>
                  </a:schemeClr>
                </a:solidFill>
              </a:rPr>
              <a:t>than</a:t>
            </a:r>
            <a:r>
              <a:rPr lang="es-CO" sz="1600" b="1" dirty="0" smtClean="0">
                <a:solidFill>
                  <a:schemeClr val="accent5">
                    <a:lumMod val="75000"/>
                  </a:schemeClr>
                </a:solidFill>
              </a:rPr>
              <a:t> </a:t>
            </a:r>
            <a:r>
              <a:rPr lang="es-CO" sz="1600" b="1" dirty="0" err="1" smtClean="0">
                <a:solidFill>
                  <a:schemeClr val="accent5">
                    <a:lumMod val="75000"/>
                  </a:schemeClr>
                </a:solidFill>
              </a:rPr>
              <a:t>anticipated</a:t>
            </a:r>
            <a:endParaRPr lang="en-US" sz="1600" dirty="0"/>
          </a:p>
        </p:txBody>
      </p:sp>
      <p:sp>
        <p:nvSpPr>
          <p:cNvPr id="39" name="Rectangle 38"/>
          <p:cNvSpPr/>
          <p:nvPr/>
        </p:nvSpPr>
        <p:spPr>
          <a:xfrm>
            <a:off x="5665360" y="6317747"/>
            <a:ext cx="2732864" cy="338554"/>
          </a:xfrm>
          <a:prstGeom prst="rect">
            <a:avLst/>
          </a:prstGeom>
        </p:spPr>
        <p:txBody>
          <a:bodyPr wrap="none">
            <a:spAutoFit/>
          </a:bodyPr>
          <a:lstStyle/>
          <a:p>
            <a:r>
              <a:rPr lang="es-CO" sz="1600" b="1" dirty="0" err="1" smtClean="0">
                <a:solidFill>
                  <a:schemeClr val="accent5">
                    <a:lumMod val="75000"/>
                  </a:schemeClr>
                </a:solidFill>
              </a:rPr>
              <a:t>Turn</a:t>
            </a:r>
            <a:r>
              <a:rPr lang="es-CO" sz="1600" b="1" dirty="0" err="1">
                <a:solidFill>
                  <a:schemeClr val="accent5">
                    <a:lumMod val="75000"/>
                  </a:schemeClr>
                </a:solidFill>
              </a:rPr>
              <a:t>-</a:t>
            </a:r>
            <a:r>
              <a:rPr lang="es-CO" sz="1600" b="1" dirty="0" err="1" smtClean="0">
                <a:solidFill>
                  <a:schemeClr val="accent5">
                    <a:lumMod val="75000"/>
                  </a:schemeClr>
                </a:solidFill>
              </a:rPr>
              <a:t>over</a:t>
            </a:r>
            <a:r>
              <a:rPr lang="es-CO" sz="1600" b="1" dirty="0" smtClean="0">
                <a:solidFill>
                  <a:schemeClr val="accent5">
                    <a:lumMod val="75000"/>
                  </a:schemeClr>
                </a:solidFill>
              </a:rPr>
              <a:t> of human </a:t>
            </a:r>
            <a:r>
              <a:rPr lang="es-CO" sz="1600" b="1" dirty="0" err="1" smtClean="0">
                <a:solidFill>
                  <a:schemeClr val="accent5">
                    <a:lumMod val="75000"/>
                  </a:schemeClr>
                </a:solidFill>
              </a:rPr>
              <a:t>resources</a:t>
            </a:r>
            <a:endParaRPr lang="en-US" sz="1600" dirty="0"/>
          </a:p>
        </p:txBody>
      </p:sp>
    </p:spTree>
    <p:extLst>
      <p:ext uri="{BB962C8B-B14F-4D97-AF65-F5344CB8AC3E}">
        <p14:creationId xmlns:p14="http://schemas.microsoft.com/office/powerpoint/2010/main" val="23985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P spid="28" grpId="0" animBg="1"/>
      <p:bldP spid="33" grpId="0"/>
      <p:bldP spid="35" grpId="0"/>
      <p:bldP spid="38" grpId="0" animBg="1"/>
      <p:bldP spid="7"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826811" y="1302680"/>
            <a:ext cx="7567906" cy="5262712"/>
          </a:xfrm>
          <a:prstGeom prst="rect">
            <a:avLst/>
          </a:prstGeom>
        </p:spPr>
      </p:pic>
      <p:sp>
        <p:nvSpPr>
          <p:cNvPr id="3" name="Oval 2"/>
          <p:cNvSpPr/>
          <p:nvPr/>
        </p:nvSpPr>
        <p:spPr bwMode="auto">
          <a:xfrm>
            <a:off x="8360580" y="3273871"/>
            <a:ext cx="825431" cy="252078"/>
          </a:xfrm>
          <a:prstGeom prst="ellipse">
            <a:avLst/>
          </a:prstGeom>
          <a:noFill/>
          <a:ln w="19050">
            <a:solidFill>
              <a:srgbClr val="FF0000"/>
            </a:solidFill>
          </a:ln>
          <a:effectLst/>
        </p:spPr>
        <p:txBody>
          <a:bodyPr wrap="none" rtlCol="0" anchor="ctr"/>
          <a:lstStyle/>
          <a:p>
            <a:pPr algn="ctr"/>
            <a:endParaRPr lang="en-US"/>
          </a:p>
        </p:txBody>
      </p:sp>
      <p:sp>
        <p:nvSpPr>
          <p:cNvPr id="4" name="Oval 3"/>
          <p:cNvSpPr/>
          <p:nvPr/>
        </p:nvSpPr>
        <p:spPr bwMode="auto">
          <a:xfrm>
            <a:off x="8360580" y="2697464"/>
            <a:ext cx="825431" cy="252078"/>
          </a:xfrm>
          <a:prstGeom prst="ellipse">
            <a:avLst/>
          </a:prstGeom>
          <a:noFill/>
          <a:ln w="19050">
            <a:solidFill>
              <a:srgbClr val="FF0000"/>
            </a:solidFill>
          </a:ln>
          <a:effectLst/>
        </p:spPr>
        <p:txBody>
          <a:bodyPr wrap="none" rtlCol="0" anchor="ctr"/>
          <a:lstStyle/>
          <a:p>
            <a:pPr algn="ctr"/>
            <a:endParaRPr lang="en-US"/>
          </a:p>
        </p:txBody>
      </p:sp>
      <p:sp>
        <p:nvSpPr>
          <p:cNvPr id="5" name="Oval 4"/>
          <p:cNvSpPr/>
          <p:nvPr/>
        </p:nvSpPr>
        <p:spPr bwMode="auto">
          <a:xfrm>
            <a:off x="8360580" y="2409261"/>
            <a:ext cx="825431" cy="252078"/>
          </a:xfrm>
          <a:prstGeom prst="ellipse">
            <a:avLst/>
          </a:prstGeom>
          <a:noFill/>
          <a:ln w="19050">
            <a:solidFill>
              <a:srgbClr val="FF0000"/>
            </a:solidFill>
          </a:ln>
          <a:effectLst/>
        </p:spPr>
        <p:txBody>
          <a:bodyPr wrap="none" rtlCol="0" anchor="ctr"/>
          <a:lstStyle/>
          <a:p>
            <a:pPr algn="ctr"/>
            <a:endParaRPr lang="en-US"/>
          </a:p>
        </p:txBody>
      </p:sp>
      <p:sp>
        <p:nvSpPr>
          <p:cNvPr id="6" name="Title 1"/>
          <p:cNvSpPr txBox="1">
            <a:spLocks/>
          </p:cNvSpPr>
          <p:nvPr/>
        </p:nvSpPr>
        <p:spPr>
          <a:xfrm>
            <a:off x="69696" y="19976"/>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err="1" smtClean="0">
                <a:solidFill>
                  <a:schemeClr val="accent5">
                    <a:lumMod val="75000"/>
                  </a:schemeClr>
                </a:solidFill>
                <a:latin typeface="+mn-lt"/>
              </a:rPr>
              <a:t>Project’s</a:t>
            </a:r>
            <a:r>
              <a:rPr lang="es-CO" sz="2400" b="1" dirty="0" smtClean="0">
                <a:solidFill>
                  <a:schemeClr val="accent5">
                    <a:lumMod val="75000"/>
                  </a:schemeClr>
                </a:solidFill>
                <a:latin typeface="+mn-lt"/>
              </a:rPr>
              <a:t> performance 2016-2017</a:t>
            </a:r>
            <a:endParaRPr lang="en-US" sz="2400" b="1" dirty="0">
              <a:solidFill>
                <a:schemeClr val="accent5">
                  <a:lumMod val="75000"/>
                </a:schemeClr>
              </a:solidFill>
              <a:latin typeface="+mn-lt"/>
            </a:endParaRPr>
          </a:p>
        </p:txBody>
      </p:sp>
      <p:sp>
        <p:nvSpPr>
          <p:cNvPr id="7" name="Down Arrow 6"/>
          <p:cNvSpPr/>
          <p:nvPr/>
        </p:nvSpPr>
        <p:spPr bwMode="auto">
          <a:xfrm>
            <a:off x="4241824" y="3278002"/>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8" name="Down Arrow 7"/>
          <p:cNvSpPr/>
          <p:nvPr/>
        </p:nvSpPr>
        <p:spPr bwMode="auto">
          <a:xfrm>
            <a:off x="5805662" y="3268120"/>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9" name="Down Arrow 8"/>
          <p:cNvSpPr/>
          <p:nvPr/>
        </p:nvSpPr>
        <p:spPr bwMode="auto">
          <a:xfrm>
            <a:off x="5731521" y="627871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0" name="Down Arrow 9"/>
          <p:cNvSpPr/>
          <p:nvPr/>
        </p:nvSpPr>
        <p:spPr bwMode="auto">
          <a:xfrm>
            <a:off x="4278894" y="6278716"/>
            <a:ext cx="74141" cy="286676"/>
          </a:xfrm>
          <a:prstGeom prst="downArrow">
            <a:avLst/>
          </a:prstGeom>
          <a:solidFill>
            <a:srgbClr val="FF0000"/>
          </a:solidFill>
          <a:ln>
            <a:solidFill>
              <a:srgbClr val="FF0000"/>
            </a:solidFill>
          </a:ln>
          <a:effectLst/>
        </p:spPr>
        <p:txBody>
          <a:bodyPr wrap="none" rtlCol="0" anchor="ctr"/>
          <a:lstStyle/>
          <a:p>
            <a:pPr algn="ctr"/>
            <a:endParaRPr lang="en-US"/>
          </a:p>
        </p:txBody>
      </p:sp>
      <p:sp>
        <p:nvSpPr>
          <p:cNvPr id="11" name="Title 1"/>
          <p:cNvSpPr txBox="1">
            <a:spLocks/>
          </p:cNvSpPr>
          <p:nvPr/>
        </p:nvSpPr>
        <p:spPr>
          <a:xfrm>
            <a:off x="-4447" y="713470"/>
            <a:ext cx="11471935" cy="5297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b="1" dirty="0">
                <a:latin typeface="+mn-lt"/>
              </a:rPr>
              <a:t> </a:t>
            </a:r>
            <a:r>
              <a:rPr lang="en-US" sz="2000" dirty="0"/>
              <a:t>T</a:t>
            </a:r>
            <a:r>
              <a:rPr lang="en-US" sz="2000" dirty="0" smtClean="0"/>
              <a:t>he </a:t>
            </a:r>
            <a:r>
              <a:rPr lang="en-US" sz="2000" dirty="0"/>
              <a:t>implementation challenges </a:t>
            </a:r>
            <a:r>
              <a:rPr lang="en-US" sz="2000" dirty="0" smtClean="0"/>
              <a:t>impacted </a:t>
            </a:r>
            <a:r>
              <a:rPr lang="en-US" sz="2000" dirty="0"/>
              <a:t>on the expenditure </a:t>
            </a:r>
            <a:r>
              <a:rPr lang="en-US" sz="2000" dirty="0" smtClean="0"/>
              <a:t>level. </a:t>
            </a:r>
            <a:r>
              <a:rPr lang="en-US" sz="2000" dirty="0"/>
              <a:t>Main difference between real </a:t>
            </a:r>
            <a:r>
              <a:rPr lang="en-US" sz="2000" dirty="0" err="1"/>
              <a:t>perfomance</a:t>
            </a:r>
            <a:r>
              <a:rPr lang="en-US" sz="2000" dirty="0"/>
              <a:t> and the </a:t>
            </a:r>
            <a:r>
              <a:rPr lang="en-US" sz="2000" dirty="0" err="1"/>
              <a:t>initital</a:t>
            </a:r>
            <a:r>
              <a:rPr lang="en-US" sz="2000" dirty="0"/>
              <a:t> Budget approved for these years appears in Contractual Services </a:t>
            </a:r>
          </a:p>
        </p:txBody>
      </p:sp>
      <p:sp>
        <p:nvSpPr>
          <p:cNvPr id="12" name="Oval 11"/>
          <p:cNvSpPr/>
          <p:nvPr/>
        </p:nvSpPr>
        <p:spPr bwMode="auto">
          <a:xfrm>
            <a:off x="8360579" y="6278716"/>
            <a:ext cx="825431" cy="252078"/>
          </a:xfrm>
          <a:prstGeom prst="ellipse">
            <a:avLst/>
          </a:prstGeom>
          <a:noFill/>
          <a:ln w="19050">
            <a:solidFill>
              <a:srgbClr val="FF0000"/>
            </a:solidFill>
          </a:ln>
          <a:effectLst/>
        </p:spPr>
        <p:txBody>
          <a:bodyPr wrap="none" rtlCol="0" anchor="ctr"/>
          <a:lstStyle/>
          <a:p>
            <a:pPr algn="ctr"/>
            <a:endParaRPr lang="en-US"/>
          </a:p>
        </p:txBody>
      </p:sp>
    </p:spTree>
    <p:extLst>
      <p:ext uri="{BB962C8B-B14F-4D97-AF65-F5344CB8AC3E}">
        <p14:creationId xmlns:p14="http://schemas.microsoft.com/office/powerpoint/2010/main" val="33051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98014" y="85567"/>
            <a:ext cx="801546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err="1" smtClean="0">
                <a:solidFill>
                  <a:schemeClr val="accent5">
                    <a:lumMod val="75000"/>
                  </a:schemeClr>
                </a:solidFill>
                <a:latin typeface="+mn-lt"/>
              </a:rPr>
              <a:t>Main</a:t>
            </a:r>
            <a:r>
              <a:rPr lang="es-CO" sz="2400" b="1" dirty="0" smtClean="0">
                <a:solidFill>
                  <a:schemeClr val="accent5">
                    <a:lumMod val="75000"/>
                  </a:schemeClr>
                </a:solidFill>
                <a:latin typeface="+mn-lt"/>
              </a:rPr>
              <a:t> PCU </a:t>
            </a:r>
            <a:r>
              <a:rPr lang="es-CO" sz="2400" b="1" dirty="0" err="1" smtClean="0">
                <a:solidFill>
                  <a:schemeClr val="accent5">
                    <a:lumMod val="75000"/>
                  </a:schemeClr>
                </a:solidFill>
                <a:latin typeface="+mn-lt"/>
              </a:rPr>
              <a:t>expenditures</a:t>
            </a:r>
            <a:r>
              <a:rPr lang="es-CO" sz="2400" b="1" dirty="0" smtClean="0">
                <a:solidFill>
                  <a:schemeClr val="accent5">
                    <a:lumMod val="75000"/>
                  </a:schemeClr>
                </a:solidFill>
                <a:latin typeface="+mn-lt"/>
              </a:rPr>
              <a:t> 2015-2018</a:t>
            </a:r>
          </a:p>
          <a:p>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r>
              <a:rPr lang="es-CO" sz="2400" b="1" dirty="0" smtClean="0">
                <a:solidFill>
                  <a:schemeClr val="accent5">
                    <a:lumMod val="75000"/>
                  </a:schemeClr>
                </a:solidFill>
                <a:latin typeface="Garamond" panose="02020404030301010803" pitchFamily="18" charset="0"/>
              </a:rPr>
              <a:t/>
            </a:r>
            <a:br>
              <a:rPr lang="es-CO" sz="2400" b="1" dirty="0" smtClean="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1096270" y="703743"/>
            <a:ext cx="9527409" cy="6093634"/>
          </a:xfrm>
          <a:prstGeom prst="rect">
            <a:avLst/>
          </a:prstGeom>
        </p:spPr>
      </p:pic>
      <p:cxnSp>
        <p:nvCxnSpPr>
          <p:cNvPr id="7" name="Straight Connector 6"/>
          <p:cNvCxnSpPr/>
          <p:nvPr/>
        </p:nvCxnSpPr>
        <p:spPr>
          <a:xfrm flipV="1">
            <a:off x="6517454" y="833569"/>
            <a:ext cx="0" cy="5466192"/>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9351130" y="2061189"/>
            <a:ext cx="252597" cy="19045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9948170" y="2573253"/>
            <a:ext cx="2370970" cy="3970318"/>
          </a:xfrm>
          <a:prstGeom prst="rect">
            <a:avLst/>
          </a:prstGeom>
        </p:spPr>
        <p:txBody>
          <a:bodyPr wrap="none">
            <a:spAutoFit/>
          </a:bodyPr>
          <a:lstStyle/>
          <a:p>
            <a:endParaRPr lang="es-CO" b="1" dirty="0" smtClean="0">
              <a:solidFill>
                <a:schemeClr val="accent5">
                  <a:lumMod val="75000"/>
                </a:schemeClr>
              </a:solidFill>
            </a:endParaRPr>
          </a:p>
          <a:p>
            <a:r>
              <a:rPr lang="es-CO" b="1" dirty="0" smtClean="0">
                <a:solidFill>
                  <a:schemeClr val="accent5">
                    <a:lumMod val="75000"/>
                  </a:schemeClr>
                </a:solidFill>
              </a:rPr>
              <a:t>2.6MM  Co-</a:t>
            </a:r>
            <a:r>
              <a:rPr lang="es-CO" b="1" dirty="0" err="1" smtClean="0">
                <a:solidFill>
                  <a:schemeClr val="accent5">
                    <a:lumMod val="75000"/>
                  </a:schemeClr>
                </a:solidFill>
              </a:rPr>
              <a:t>execution</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agreements</a:t>
            </a:r>
            <a:endParaRPr lang="es-CO" b="1" dirty="0" smtClean="0">
              <a:solidFill>
                <a:schemeClr val="accent5">
                  <a:lumMod val="75000"/>
                </a:schemeClr>
              </a:solidFill>
            </a:endParaRPr>
          </a:p>
          <a:p>
            <a:endParaRPr lang="es-CO" b="1" dirty="0" smtClean="0">
              <a:solidFill>
                <a:schemeClr val="accent5">
                  <a:lumMod val="75000"/>
                </a:schemeClr>
              </a:solidFill>
            </a:endParaRPr>
          </a:p>
          <a:p>
            <a:r>
              <a:rPr lang="es-CO" b="1" dirty="0" smtClean="0">
                <a:solidFill>
                  <a:schemeClr val="accent5">
                    <a:lumMod val="75000"/>
                  </a:schemeClr>
                </a:solidFill>
              </a:rPr>
              <a:t>1.3 MM  HR &amp; </a:t>
            </a:r>
          </a:p>
          <a:p>
            <a:r>
              <a:rPr lang="es-CO" b="1" dirty="0" smtClean="0">
                <a:solidFill>
                  <a:schemeClr val="accent5">
                    <a:lumMod val="75000"/>
                  </a:schemeClr>
                </a:solidFill>
              </a:rPr>
              <a:t>                 </a:t>
            </a:r>
            <a:r>
              <a:rPr lang="es-CO" b="1" dirty="0" err="1" smtClean="0">
                <a:solidFill>
                  <a:schemeClr val="accent5">
                    <a:lumMod val="75000"/>
                  </a:schemeClr>
                </a:solidFill>
              </a:rPr>
              <a:t>consultancies</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committed</a:t>
            </a:r>
            <a:r>
              <a:rPr lang="es-CO" b="1" dirty="0" smtClean="0">
                <a:solidFill>
                  <a:schemeClr val="accent5">
                    <a:lumMod val="75000"/>
                  </a:schemeClr>
                </a:solidFill>
              </a:rPr>
              <a:t>)</a:t>
            </a:r>
          </a:p>
          <a:p>
            <a:endParaRPr lang="es-CO" b="1" dirty="0" smtClean="0">
              <a:solidFill>
                <a:schemeClr val="accent5">
                  <a:lumMod val="75000"/>
                </a:schemeClr>
              </a:solidFill>
            </a:endParaRPr>
          </a:p>
          <a:p>
            <a:r>
              <a:rPr lang="es-CO" b="1" dirty="0" smtClean="0">
                <a:solidFill>
                  <a:schemeClr val="accent5">
                    <a:lumMod val="75000"/>
                  </a:schemeClr>
                </a:solidFill>
              </a:rPr>
              <a:t>1.1 MM  </a:t>
            </a:r>
            <a:r>
              <a:rPr lang="es-CO" b="1" dirty="0" err="1" smtClean="0">
                <a:solidFill>
                  <a:schemeClr val="accent5">
                    <a:lumMod val="75000"/>
                  </a:schemeClr>
                </a:solidFill>
              </a:rPr>
              <a:t>Events</a:t>
            </a:r>
            <a:r>
              <a:rPr lang="es-CO" b="1" dirty="0" smtClean="0">
                <a:solidFill>
                  <a:schemeClr val="accent5">
                    <a:lumMod val="75000"/>
                  </a:schemeClr>
                </a:solidFill>
              </a:rPr>
              <a:t> </a:t>
            </a:r>
            <a:r>
              <a:rPr lang="es-CO" b="1" dirty="0" err="1" smtClean="0">
                <a:solidFill>
                  <a:schemeClr val="accent5">
                    <a:lumMod val="75000"/>
                  </a:schemeClr>
                </a:solidFill>
              </a:rPr>
              <a:t>with</a:t>
            </a:r>
            <a:endParaRPr lang="es-CO" b="1" dirty="0" smtClean="0">
              <a:solidFill>
                <a:schemeClr val="accent5">
                  <a:lumMod val="75000"/>
                </a:schemeClr>
              </a:solidFill>
            </a:endParaRPr>
          </a:p>
          <a:p>
            <a:r>
              <a:rPr lang="es-CO" b="1" dirty="0" smtClean="0">
                <a:solidFill>
                  <a:schemeClr val="accent5">
                    <a:lumMod val="75000"/>
                  </a:schemeClr>
                </a:solidFill>
              </a:rPr>
              <a:t>                 </a:t>
            </a:r>
            <a:r>
              <a:rPr lang="es-CO" b="1" dirty="0" err="1" smtClean="0">
                <a:solidFill>
                  <a:schemeClr val="accent5">
                    <a:lumMod val="75000"/>
                  </a:schemeClr>
                </a:solidFill>
              </a:rPr>
              <a:t>countries</a:t>
            </a:r>
            <a:r>
              <a:rPr lang="es-CO" b="1" dirty="0" smtClean="0">
                <a:solidFill>
                  <a:schemeClr val="accent5">
                    <a:lumMod val="75000"/>
                  </a:schemeClr>
                </a:solidFill>
              </a:rPr>
              <a:t>,</a:t>
            </a:r>
          </a:p>
          <a:p>
            <a:r>
              <a:rPr lang="es-CO" b="1" dirty="0" smtClean="0">
                <a:solidFill>
                  <a:schemeClr val="accent5">
                    <a:lumMod val="75000"/>
                  </a:schemeClr>
                </a:solidFill>
              </a:rPr>
              <a:t>                 workshops,</a:t>
            </a:r>
          </a:p>
          <a:p>
            <a:r>
              <a:rPr lang="es-CO" b="1" dirty="0" smtClean="0">
                <a:solidFill>
                  <a:schemeClr val="accent5">
                    <a:lumMod val="75000"/>
                  </a:schemeClr>
                </a:solidFill>
              </a:rPr>
              <a:t>                 meetings</a:t>
            </a:r>
          </a:p>
          <a:p>
            <a:endParaRPr lang="es-CO" b="1" dirty="0" smtClean="0">
              <a:solidFill>
                <a:schemeClr val="accent5">
                  <a:lumMod val="75000"/>
                </a:schemeClr>
              </a:solidFill>
            </a:endParaRPr>
          </a:p>
          <a:p>
            <a:endParaRPr lang="en-US" dirty="0"/>
          </a:p>
        </p:txBody>
      </p:sp>
      <p:sp>
        <p:nvSpPr>
          <p:cNvPr id="11" name="Rectangle 10"/>
          <p:cNvSpPr/>
          <p:nvPr/>
        </p:nvSpPr>
        <p:spPr bwMode="auto">
          <a:xfrm>
            <a:off x="9927502" y="2824031"/>
            <a:ext cx="2207243" cy="742634"/>
          </a:xfrm>
          <a:prstGeom prst="rect">
            <a:avLst/>
          </a:prstGeom>
          <a:noFill/>
          <a:ln w="12700">
            <a:solidFill>
              <a:srgbClr val="FF0000"/>
            </a:solidFill>
          </a:ln>
          <a:effectLst/>
        </p:spPr>
        <p:txBody>
          <a:bodyPr wrap="none" rtlCol="0" anchor="ctr"/>
          <a:lstStyle/>
          <a:p>
            <a:pPr algn="ctr"/>
            <a:endParaRPr lang="en-US"/>
          </a:p>
        </p:txBody>
      </p:sp>
      <p:sp>
        <p:nvSpPr>
          <p:cNvPr id="8" name="Title 1"/>
          <p:cNvSpPr txBox="1">
            <a:spLocks/>
          </p:cNvSpPr>
          <p:nvPr/>
        </p:nvSpPr>
        <p:spPr>
          <a:xfrm>
            <a:off x="6517454" y="1324931"/>
            <a:ext cx="2001564" cy="833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1600" b="1" dirty="0" err="1" smtClean="0">
                <a:solidFill>
                  <a:schemeClr val="accent5">
                    <a:lumMod val="75000"/>
                  </a:schemeClr>
                </a:solidFill>
                <a:latin typeface="+mn-lt"/>
              </a:rPr>
              <a:t>We’re</a:t>
            </a:r>
            <a:r>
              <a:rPr lang="es-CO" sz="1600" b="1" dirty="0" smtClean="0">
                <a:solidFill>
                  <a:schemeClr val="accent5">
                    <a:lumMod val="75000"/>
                  </a:schemeClr>
                </a:solidFill>
                <a:latin typeface="+mn-lt"/>
              </a:rPr>
              <a:t> </a:t>
            </a:r>
            <a:r>
              <a:rPr lang="es-CO" sz="1600" b="1" dirty="0" err="1" smtClean="0">
                <a:solidFill>
                  <a:schemeClr val="accent5">
                    <a:lumMod val="75000"/>
                  </a:schemeClr>
                </a:solidFill>
                <a:latin typeface="+mn-lt"/>
              </a:rPr>
              <a:t>here</a:t>
            </a: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3" name="Rectangle 2"/>
          <p:cNvSpPr/>
          <p:nvPr/>
        </p:nvSpPr>
        <p:spPr>
          <a:xfrm>
            <a:off x="9841709" y="2052311"/>
            <a:ext cx="6096000" cy="646331"/>
          </a:xfrm>
          <a:prstGeom prst="rect">
            <a:avLst/>
          </a:prstGeom>
        </p:spPr>
        <p:txBody>
          <a:bodyPr>
            <a:spAutoFit/>
          </a:bodyPr>
          <a:lstStyle/>
          <a:p>
            <a:r>
              <a:rPr lang="es-CO" b="1" dirty="0">
                <a:solidFill>
                  <a:schemeClr val="bg2">
                    <a:lumMod val="10000"/>
                  </a:schemeClr>
                </a:solidFill>
              </a:rPr>
              <a:t>5.5 MM </a:t>
            </a:r>
          </a:p>
          <a:p>
            <a:r>
              <a:rPr lang="es-CO" b="1" dirty="0">
                <a:solidFill>
                  <a:schemeClr val="bg2">
                    <a:lumMod val="10000"/>
                  </a:schemeClr>
                </a:solidFill>
              </a:rPr>
              <a:t>in 18 </a:t>
            </a:r>
            <a:r>
              <a:rPr lang="es-CO" b="1" dirty="0" err="1">
                <a:solidFill>
                  <a:schemeClr val="bg2">
                    <a:lumMod val="10000"/>
                  </a:schemeClr>
                </a:solidFill>
              </a:rPr>
              <a:t>months</a:t>
            </a:r>
            <a:r>
              <a:rPr lang="es-CO" b="1" dirty="0">
                <a:solidFill>
                  <a:schemeClr val="bg2">
                    <a:lumMod val="10000"/>
                  </a:schemeClr>
                </a:solidFill>
              </a:rPr>
              <a:t>:</a:t>
            </a:r>
          </a:p>
        </p:txBody>
      </p:sp>
    </p:spTree>
    <p:extLst>
      <p:ext uri="{BB962C8B-B14F-4D97-AF65-F5344CB8AC3E}">
        <p14:creationId xmlns:p14="http://schemas.microsoft.com/office/powerpoint/2010/main" val="41752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2019"/>
            <a:ext cx="9398173"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s-CO" sz="2400" b="1" dirty="0" smtClean="0">
                <a:solidFill>
                  <a:schemeClr val="accent5">
                    <a:lumMod val="75000"/>
                  </a:schemeClr>
                </a:solidFill>
                <a:latin typeface="+mn-lt"/>
              </a:rPr>
              <a:t>Status of </a:t>
            </a:r>
            <a:r>
              <a:rPr lang="es-CO" sz="2400" b="1" dirty="0" err="1" smtClean="0">
                <a:solidFill>
                  <a:schemeClr val="accent5">
                    <a:lumMod val="75000"/>
                  </a:schemeClr>
                </a:solidFill>
                <a:latin typeface="+mn-lt"/>
              </a:rPr>
              <a:t>expenditure</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level</a:t>
            </a:r>
            <a:r>
              <a:rPr lang="es-CO" sz="2400" b="1" dirty="0" smtClean="0">
                <a:solidFill>
                  <a:schemeClr val="accent5">
                    <a:lumMod val="75000"/>
                  </a:schemeClr>
                </a:solidFill>
                <a:latin typeface="+mn-lt"/>
              </a:rPr>
              <a:t> </a:t>
            </a:r>
          </a:p>
          <a:p>
            <a:pPr algn="l"/>
            <a:r>
              <a:rPr lang="es-CO" sz="2400" b="1" dirty="0" smtClean="0">
                <a:solidFill>
                  <a:schemeClr val="accent5">
                    <a:lumMod val="75000"/>
                  </a:schemeClr>
                </a:solidFill>
                <a:latin typeface="+mn-lt"/>
              </a:rPr>
              <a:t>of </a:t>
            </a:r>
            <a:r>
              <a:rPr lang="es-CO" sz="2400" b="1" dirty="0" err="1" smtClean="0">
                <a:solidFill>
                  <a:schemeClr val="accent5">
                    <a:lumMod val="75000"/>
                  </a:schemeClr>
                </a:solidFill>
                <a:latin typeface="+mn-lt"/>
              </a:rPr>
              <a:t>co-execution</a:t>
            </a:r>
            <a:r>
              <a:rPr lang="es-CO" sz="2400" b="1" dirty="0" smtClean="0">
                <a:solidFill>
                  <a:schemeClr val="accent5">
                    <a:lumMod val="75000"/>
                  </a:schemeClr>
                </a:solidFill>
                <a:latin typeface="+mn-lt"/>
              </a:rPr>
              <a:t> </a:t>
            </a:r>
            <a:r>
              <a:rPr lang="es-CO" sz="2400" b="1" dirty="0" err="1" smtClean="0">
                <a:solidFill>
                  <a:schemeClr val="accent5">
                    <a:lumMod val="75000"/>
                  </a:schemeClr>
                </a:solidFill>
                <a:latin typeface="+mn-lt"/>
              </a:rPr>
              <a:t>agreements</a:t>
            </a:r>
            <a:r>
              <a:rPr lang="es-CO" sz="2400" b="1" dirty="0" smtClean="0">
                <a:solidFill>
                  <a:schemeClr val="accent5">
                    <a:lumMod val="75000"/>
                  </a:schemeClr>
                </a:solidFill>
                <a:latin typeface="+mn-lt"/>
              </a:rPr>
              <a:t> </a:t>
            </a:r>
            <a:r>
              <a:rPr lang="es-CO" sz="2400" b="1" dirty="0">
                <a:solidFill>
                  <a:schemeClr val="accent5">
                    <a:lumMod val="75000"/>
                  </a:schemeClr>
                </a:solidFill>
                <a:latin typeface="+mn-lt"/>
              </a:rPr>
              <a:t>(1000’s of USD)</a:t>
            </a:r>
            <a:br>
              <a:rPr lang="es-CO" sz="2400" b="1" dirty="0">
                <a:solidFill>
                  <a:schemeClr val="accent5">
                    <a:lumMod val="75000"/>
                  </a:schemeClr>
                </a:solidFill>
                <a:latin typeface="+mn-lt"/>
              </a:rPr>
            </a:br>
            <a:r>
              <a:rPr lang="es-CO" sz="2400" b="1" dirty="0">
                <a:solidFill>
                  <a:schemeClr val="accent5">
                    <a:lumMod val="75000"/>
                  </a:schemeClr>
                </a:solidFill>
                <a:latin typeface="+mn-lt"/>
              </a:rPr>
              <a:t/>
            </a:r>
            <a:br>
              <a:rPr lang="es-CO" sz="2400" b="1" dirty="0">
                <a:solidFill>
                  <a:schemeClr val="accent5">
                    <a:lumMod val="75000"/>
                  </a:schemeClr>
                </a:solidFill>
                <a:latin typeface="+mn-lt"/>
              </a:rPr>
            </a:br>
            <a:endParaRPr lang="en-US" sz="2400" b="1" dirty="0">
              <a:solidFill>
                <a:schemeClr val="accent5">
                  <a:lumMod val="75000"/>
                </a:schemeClr>
              </a:solidFill>
              <a:latin typeface="+mn-lt"/>
            </a:endParaRPr>
          </a:p>
        </p:txBody>
      </p:sp>
      <p:sp>
        <p:nvSpPr>
          <p:cNvPr id="8" name="Text Box 10">
            <a:extLst>
              <a:ext uri="{FF2B5EF4-FFF2-40B4-BE49-F238E27FC236}">
                <a16:creationId xmlns:a16="http://schemas.microsoft.com/office/drawing/2014/main" xmlns="" id="{73720BCF-478D-9941-966C-1179F1DEB549}"/>
              </a:ext>
            </a:extLst>
          </p:cNvPr>
          <p:cNvSpPr txBox="1"/>
          <p:nvPr/>
        </p:nvSpPr>
        <p:spPr>
          <a:xfrm>
            <a:off x="7466656" y="334396"/>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n-US" sz="1200" dirty="0" smtClean="0">
                <a:ea typeface="Calibri" panose="020F0502020204030204" pitchFamily="34" charset="0"/>
                <a:cs typeface="Times New Roman" panose="02020603050405020304" pitchFamily="18" charset="0"/>
              </a:rPr>
              <a:t>2</a:t>
            </a:r>
            <a:r>
              <a:rPr lang="en-US" sz="1200" baseline="30000" dirty="0" smtClean="0">
                <a:ea typeface="Calibri" panose="020F0502020204030204" pitchFamily="34" charset="0"/>
                <a:cs typeface="Times New Roman" panose="02020603050405020304" pitchFamily="18" charset="0"/>
              </a:rPr>
              <a:t>nd</a:t>
            </a:r>
            <a:r>
              <a:rPr lang="en-US" sz="1200" dirty="0" smtClean="0">
                <a:ea typeface="Calibri" panose="020F0502020204030204" pitchFamily="34" charset="0"/>
                <a:cs typeface="Times New Roman" panose="02020603050405020304" pitchFamily="18" charset="0"/>
              </a:rPr>
              <a:t> PSC meeting, sub-agenda item 5.2</a:t>
            </a:r>
            <a:endParaRPr lang="en-US" sz="1200"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2960433" y="1925930"/>
            <a:ext cx="5654154" cy="3392493"/>
          </a:xfrm>
          <a:prstGeom prst="rect">
            <a:avLst/>
          </a:prstGeom>
        </p:spPr>
      </p:pic>
      <p:sp>
        <p:nvSpPr>
          <p:cNvPr id="12" name="Title 1"/>
          <p:cNvSpPr txBox="1">
            <a:spLocks/>
          </p:cNvSpPr>
          <p:nvPr/>
        </p:nvSpPr>
        <p:spPr>
          <a:xfrm>
            <a:off x="329124" y="880140"/>
            <a:ext cx="11932666" cy="67339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CO" sz="1800" dirty="0"/>
              <a:t>59% of </a:t>
            </a:r>
            <a:r>
              <a:rPr lang="es-CO" sz="1800" dirty="0" err="1"/>
              <a:t>partners’s</a:t>
            </a:r>
            <a:r>
              <a:rPr lang="es-CO" sz="1800" dirty="0"/>
              <a:t> </a:t>
            </a:r>
            <a:r>
              <a:rPr lang="es-CO" sz="1800" dirty="0" err="1"/>
              <a:t>installments</a:t>
            </a:r>
            <a:r>
              <a:rPr lang="es-CO" sz="1800" dirty="0"/>
              <a:t> </a:t>
            </a:r>
            <a:r>
              <a:rPr lang="es-CO" sz="1800" dirty="0" err="1"/>
              <a:t>were</a:t>
            </a:r>
            <a:r>
              <a:rPr lang="es-CO" sz="1800" dirty="0"/>
              <a:t> </a:t>
            </a:r>
            <a:r>
              <a:rPr lang="es-CO" sz="1800" dirty="0" err="1"/>
              <a:t>already</a:t>
            </a:r>
            <a:r>
              <a:rPr lang="es-CO" sz="1800" dirty="0"/>
              <a:t> </a:t>
            </a:r>
            <a:r>
              <a:rPr lang="es-CO" sz="1800" dirty="0" err="1"/>
              <a:t>transferred</a:t>
            </a:r>
            <a:r>
              <a:rPr lang="es-CO" sz="2000" b="1" dirty="0" smtClean="0">
                <a:latin typeface="+mn-lt"/>
              </a:rPr>
              <a:t>. </a:t>
            </a:r>
            <a:endParaRPr lang="en-US" sz="2000" b="1" dirty="0">
              <a:solidFill>
                <a:srgbClr val="FF0000"/>
              </a:solidFill>
              <a:latin typeface="+mn-lt"/>
            </a:endParaRPr>
          </a:p>
        </p:txBody>
      </p:sp>
    </p:spTree>
    <p:extLst>
      <p:ext uri="{BB962C8B-B14F-4D97-AF65-F5344CB8AC3E}">
        <p14:creationId xmlns:p14="http://schemas.microsoft.com/office/powerpoint/2010/main" val="3588029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_rels/theme2.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CU_master_v4" id="{6039D375-8B5F-8244-A2B1-205BA972CC18}" vid="{8715DAF6-1298-A54B-A2B9-302C5327C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14525</TotalTime>
  <Words>1732</Words>
  <Application>Microsoft Office PowerPoint</Application>
  <PresentationFormat>Widescreen</PresentationFormat>
  <Paragraphs>309</Paragraphs>
  <Slides>38</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MS PGothic</vt:lpstr>
      <vt:lpstr>MS PGothic</vt:lpstr>
      <vt:lpstr>Arial</vt:lpstr>
      <vt:lpstr>ArialUnicodeMS</vt:lpstr>
      <vt:lpstr>Avenir Heavy</vt:lpstr>
      <vt:lpstr>Avenir Heavy Oblique</vt:lpstr>
      <vt:lpstr>Avenir Medium</vt:lpstr>
      <vt:lpstr>Calibri</vt:lpstr>
      <vt:lpstr>Garamond</vt:lpstr>
      <vt:lpstr>Helvetica</vt:lpstr>
      <vt:lpstr>Times New Roman</vt:lpstr>
      <vt:lpstr>Wingdings</vt:lpstr>
      <vt:lpstr>Default Theme</vt:lpstr>
      <vt:lpstr>1_Default Theme</vt:lpstr>
      <vt:lpstr>PowerPoint Presentation</vt:lpstr>
      <vt:lpstr>PowerPoint Presentation</vt:lpstr>
      <vt:lpstr>Monthly implementation of GEF funds (1000’s of USD)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OFM CLME plus</dc:creator>
  <cp:lastModifiedBy>OFM CLME plus</cp:lastModifiedBy>
  <cp:revision>353</cp:revision>
  <dcterms:created xsi:type="dcterms:W3CDTF">2017-04-16T22:32:25Z</dcterms:created>
  <dcterms:modified xsi:type="dcterms:W3CDTF">2018-06-18T04:27:28Z</dcterms:modified>
</cp:coreProperties>
</file>