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handoutMasterIdLst>
    <p:handoutMasterId r:id="rId20"/>
  </p:handoutMasterIdLst>
  <p:sldIdLst>
    <p:sldId id="256" r:id="rId3"/>
    <p:sldId id="258" r:id="rId4"/>
    <p:sldId id="272" r:id="rId5"/>
    <p:sldId id="262" r:id="rId6"/>
    <p:sldId id="257" r:id="rId7"/>
    <p:sldId id="271" r:id="rId8"/>
    <p:sldId id="259" r:id="rId9"/>
    <p:sldId id="280" r:id="rId10"/>
    <p:sldId id="275" r:id="rId11"/>
    <p:sldId id="279" r:id="rId12"/>
    <p:sldId id="267" r:id="rId13"/>
    <p:sldId id="268" r:id="rId14"/>
    <p:sldId id="274" r:id="rId15"/>
    <p:sldId id="276" r:id="rId16"/>
    <p:sldId id="278" r:id="rId17"/>
    <p:sldId id="26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4"/>
  </p:normalViewPr>
  <p:slideViewPr>
    <p:cSldViewPr snapToGrid="0" snapToObjects="1">
      <p:cViewPr varScale="1">
        <p:scale>
          <a:sx n="72" d="100"/>
          <a:sy n="72" d="100"/>
        </p:scale>
        <p:origin x="43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'Fishery architecture-process'!$J$119</c:f>
              <c:strCache>
                <c:ptCount val="1"/>
                <c:pt idx="0">
                  <c:v>Percent of processes in place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'Fishery architecture-process'!$I$120:$I$124</c:f>
              <c:strCache>
                <c:ptCount val="5"/>
                <c:pt idx="0">
                  <c:v>Policy</c:v>
                </c:pt>
                <c:pt idx="1">
                  <c:v>Strategic plan</c:v>
                </c:pt>
                <c:pt idx="2">
                  <c:v>Management plan</c:v>
                </c:pt>
                <c:pt idx="3">
                  <c:v>Legislation</c:v>
                </c:pt>
                <c:pt idx="4">
                  <c:v>Regulations</c:v>
                </c:pt>
              </c:strCache>
            </c:strRef>
          </c:cat>
          <c:val>
            <c:numRef>
              <c:f>'Fishery architecture-process'!$J$120:$J$124</c:f>
              <c:numCache>
                <c:formatCode>_(* #,##0_);_(* \(#,##0\);_(* "-"??_);_(@_)</c:formatCode>
                <c:ptCount val="5"/>
                <c:pt idx="0">
                  <c:v>50.574712643678168</c:v>
                </c:pt>
                <c:pt idx="1">
                  <c:v>25.287356321839084</c:v>
                </c:pt>
                <c:pt idx="2">
                  <c:v>22.988505747126435</c:v>
                </c:pt>
                <c:pt idx="3">
                  <c:v>1.1494252873563218</c:v>
                </c:pt>
                <c:pt idx="4">
                  <c:v>10.344827586206897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CA-413C-8367-5DCBBFE13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2747816"/>
        <c:axId val="602746640"/>
      </c:radarChart>
      <c:catAx>
        <c:axId val="60274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746640"/>
        <c:crosses val="autoZero"/>
        <c:auto val="1"/>
        <c:lblAlgn val="ctr"/>
        <c:lblOffset val="100"/>
        <c:noMultiLvlLbl val="0"/>
      </c:catAx>
      <c:valAx>
        <c:axId val="602746640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747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D4409C7-1FAE-CF40-AA22-34FCCBCD5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93E13C-3B82-894F-8532-6D008BAF1C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5ABC-4348-8643-A214-9F0985B01337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8807D9-6646-7442-8BBE-F8D95262D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1734B1-5C1A-5947-8F29-DE4BEE5366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8457A-0881-DB40-91D5-5F49FA0F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8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DFA1EC-CAAE-3C41-9B60-EF8812B33B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34"/>
            <a:ext cx="3154131" cy="404345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18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7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2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7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85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12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4DBFDFB8-78C2-3446-B4EC-C1A3D1D17F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C4B71F-CB8F-644C-8D35-7C5E21C8B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E099C5-DF63-2C49-A45C-7B35BADB7E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xmlns="" id="{C8B646F5-E888-824C-8CD0-B95CC2E956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2D5BF56D-B2D3-6341-A067-8FB206D08D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37498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AFC93317-18C1-8B40-AB90-3432249620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08B0B1-30FE-8C47-877A-E196EB7BA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86F7D62-425C-C947-810C-4170119BB1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C9124EE6-6679-1641-BA48-B8B4B278A2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Clr>
                <a:srgbClr val="29548C"/>
              </a:buClr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44746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0E5F841E-AB4E-EB48-91DD-5EA27E2579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017288-9A45-7646-8D09-3F884C14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F49F676-C300-7B48-B12C-86787AB58B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xmlns="" id="{08D5D7ED-1547-A94D-A788-7D99D45EB2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xmlns="" id="{6F2735B4-AB36-E747-9D23-6EC704536FEB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xmlns="" id="{88F665F8-B5EF-2E4A-AA53-CB17E17D4F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xmlns="" id="{C5626650-D427-5D4B-ADD4-EA2F521E5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xmlns="" id="{9C42F64E-DD0F-D045-BB8C-CE4692D6C7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xmlns="" id="{B8642CD8-7A3E-634F-807B-B7099DA1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26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2D7AB9AE-D32B-8B4E-8A9D-833C4A8714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DB70924-5BA6-634D-A805-3167A5EDB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2E2047-C5C4-AE43-98C0-09F1D6CA6B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6" name="Table Placeholder 3">
            <a:extLst>
              <a:ext uri="{FF2B5EF4-FFF2-40B4-BE49-F238E27FC236}">
                <a16:creationId xmlns:a16="http://schemas.microsoft.com/office/drawing/2014/main" xmlns="" id="{1F765AB7-4806-374A-AB37-193BB1488E1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066224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FBCD022D-BCFB-8741-8F4E-A603F61C9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03264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530505-6DB4-D343-BCF2-A416299385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34"/>
            <a:ext cx="3154131" cy="404345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Picture Placeholder 18">
            <a:extLst>
              <a:ext uri="{FF2B5EF4-FFF2-40B4-BE49-F238E27FC236}">
                <a16:creationId xmlns:a16="http://schemas.microsoft.com/office/drawing/2014/main" xmlns="" id="{890AB923-6481-9E42-9A1B-BB0F550F2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479AA164-F7A4-A741-BA7A-F9248404E7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968" y="2232000"/>
            <a:ext cx="12230086" cy="1479550"/>
          </a:xfrm>
          <a:prstGeom prst="rect">
            <a:avLst/>
          </a:prstGeom>
          <a:solidFill>
            <a:srgbClr val="436655"/>
          </a:solidFill>
          <a:ln>
            <a:solidFill>
              <a:srgbClr val="ED9C21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7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7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86E38B-2321-4547-A4B2-EC49350E9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145" y="102526"/>
            <a:ext cx="1360511" cy="10189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49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0BDB3-BB6F-4177-AC06-EE1D675F675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F122-C05E-4C72-A29E-579AD550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15DDFC-6FB4-2547-A674-0A8F0FBA1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E22DDE-630D-0542-9FAE-957A0DBD8F4C}"/>
              </a:ext>
            </a:extLst>
          </p:cNvPr>
          <p:cNvSpPr txBox="1"/>
          <p:nvPr/>
        </p:nvSpPr>
        <p:spPr bwMode="auto">
          <a:xfrm>
            <a:off x="3259221" y="6506838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Catalyzing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implementation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of the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Strategic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Action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Programme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for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the Caribbean and North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Brazil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Shelf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LME’s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(2015-2020)</a:t>
            </a:r>
            <a:endParaRPr lang="en-US" sz="925" b="1" i="1" dirty="0">
              <a:solidFill>
                <a:schemeClr val="tx1">
                  <a:lumMod val="50000"/>
                  <a:lumOff val="5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CFA73452-6C8E-6C48-94E2-B828B935D581}"/>
              </a:ext>
            </a:extLst>
          </p:cNvPr>
          <p:cNvSpPr txBox="1">
            <a:spLocks/>
          </p:cNvSpPr>
          <p:nvPr/>
        </p:nvSpPr>
        <p:spPr>
          <a:xfrm>
            <a:off x="-41968" y="1282374"/>
            <a:ext cx="12230086" cy="4066866"/>
          </a:xfrm>
          <a:prstGeom prst="rect">
            <a:avLst/>
          </a:prstGeom>
          <a:solidFill>
            <a:srgbClr val="436655"/>
          </a:solidFill>
          <a:ln>
            <a:solidFill>
              <a:srgbClr val="F39F46"/>
            </a:solidFill>
          </a:ln>
        </p:spPr>
        <p:txBody>
          <a:bodyPr anchor="ctr" anchorCtr="0"/>
          <a:lstStyle>
            <a:lvl1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2800" b="1" i="0" kern="120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20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APPLICATION OF THE GOVERNANCE EFFECTIVENESS ASSESSMENT FRAMEWORK (GEAF) </a:t>
            </a:r>
            <a:r>
              <a:rPr lang="en-US" dirty="0" smtClean="0"/>
              <a:t>TO </a:t>
            </a:r>
            <a:r>
              <a:rPr lang="en-US" dirty="0"/>
              <a:t>THE CLME+ </a:t>
            </a:r>
            <a:r>
              <a:rPr lang="en-US" dirty="0" smtClean="0"/>
              <a:t>SAP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Robin </a:t>
            </a:r>
            <a:r>
              <a:rPr lang="en-US" dirty="0" smtClean="0"/>
              <a:t>Mahon and </a:t>
            </a:r>
            <a:r>
              <a:rPr lang="en-US" smtClean="0"/>
              <a:t>Lucia Fanning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Centre </a:t>
            </a:r>
            <a:r>
              <a:rPr lang="en-US" dirty="0"/>
              <a:t>for Resource Management and Environmental Studies (CERMES)</a:t>
            </a:r>
          </a:p>
          <a:p>
            <a:pPr lvl="1"/>
            <a:r>
              <a:rPr lang="en-US" dirty="0"/>
              <a:t>University of the West Indies, Cave Hill </a:t>
            </a:r>
            <a:r>
              <a:rPr lang="en-US" dirty="0" smtClean="0"/>
              <a:t>Campus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CLME+ Project Steering Committee, Panama, June 18-19, 2018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9563" y="55590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FISHERIES - SYSTEM STATE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14" y="633741"/>
            <a:ext cx="7602371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FISHERIES - STAKEHOLDER ENGAGEMENT IN PROCESSES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45" t="5636" r="6211" b="4818"/>
          <a:stretch/>
        </p:blipFill>
        <p:spPr>
          <a:xfrm>
            <a:off x="6720840" y="594359"/>
            <a:ext cx="5294377" cy="322355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54689"/>
              </p:ext>
            </p:extLst>
          </p:nvPr>
        </p:nvGraphicFramePr>
        <p:xfrm>
          <a:off x="539338" y="1444216"/>
          <a:ext cx="5425403" cy="4535960"/>
        </p:xfrm>
        <a:graphic>
          <a:graphicData uri="http://schemas.openxmlformats.org/drawingml/2006/table">
            <a:tbl>
              <a:tblPr/>
              <a:tblGrid>
                <a:gridCol w="5425403">
                  <a:extLst>
                    <a:ext uri="{9D8B030D-6E8A-4147-A177-3AD203B41FA5}">
                      <a16:colId xmlns:a16="http://schemas.microsoft.com/office/drawing/2014/main" xmlns="" val="616794705"/>
                    </a:ext>
                  </a:extLst>
                </a:gridCol>
              </a:tblGrid>
              <a:tr h="980702"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F27. Countries participating in fisheries processes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4814776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F28. Other regional IGOs engaged?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3622929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F29. Regional fisheries NGOs engaged?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7222967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F30.</a:t>
                      </a:r>
                      <a:r>
                        <a:rPr lang="en-US" sz="2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IGOs 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participating in NGO processes?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8085211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F31. Regional private sector engaged?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5297844"/>
                  </a:ext>
                </a:extLst>
              </a:tr>
              <a:tr h="980702">
                <a:tc>
                  <a:txBody>
                    <a:bodyPr/>
                    <a:lstStyle/>
                    <a:p>
                      <a:pPr algn="l" fontAlgn="t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F32.  Regional environmental NGOs  engaged?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052067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382" t="4099" r="7854" b="15027"/>
          <a:stretch/>
        </p:blipFill>
        <p:spPr>
          <a:xfrm>
            <a:off x="6720840" y="3858337"/>
            <a:ext cx="5294377" cy="30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9050" y="25610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FISHERIES - SOCIAL JUSTICE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85757"/>
              </p:ext>
            </p:extLst>
          </p:nvPr>
        </p:nvGraphicFramePr>
        <p:xfrm>
          <a:off x="2583255" y="473999"/>
          <a:ext cx="6056026" cy="3086100"/>
        </p:xfrm>
        <a:graphic>
          <a:graphicData uri="http://schemas.openxmlformats.org/drawingml/2006/table">
            <a:tbl>
              <a:tblPr/>
              <a:tblGrid>
                <a:gridCol w="6056026">
                  <a:extLst>
                    <a:ext uri="{9D8B030D-6E8A-4147-A177-3AD203B41FA5}">
                      <a16:colId xmlns:a16="http://schemas.microsoft.com/office/drawing/2014/main" xmlns="" val="5935643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F33. Regional fisheries agreements refer to social justice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issues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77268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1354253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F34. National policies for participation of women?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079793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F35. National policies for preservation of cultural traditions?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830197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F36. National policies for disadvantaged groups?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456106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F37. National policies for equitable access to the resource?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898357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F38. National policies for distribution  between SSF and LSF?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729927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F39. National policies for fisher folks labour rights?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366867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F40. National measures to reduce fishing pressures socially just?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689635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39" y="3803619"/>
            <a:ext cx="5190361" cy="3054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26" t="2023" r="2030" b="3467"/>
          <a:stretch/>
        </p:blipFill>
        <p:spPr>
          <a:xfrm>
            <a:off x="0" y="3741958"/>
            <a:ext cx="4809744" cy="30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33429"/>
              </p:ext>
            </p:extLst>
          </p:nvPr>
        </p:nvGraphicFramePr>
        <p:xfrm>
          <a:off x="217746" y="1284426"/>
          <a:ext cx="5667858" cy="3607613"/>
        </p:xfrm>
        <a:graphic>
          <a:graphicData uri="http://schemas.openxmlformats.org/drawingml/2006/table">
            <a:tbl>
              <a:tblPr/>
              <a:tblGrid>
                <a:gridCol w="5667858">
                  <a:extLst>
                    <a:ext uri="{9D8B030D-6E8A-4147-A177-3AD203B41FA5}">
                      <a16:colId xmlns:a16="http://schemas.microsoft.com/office/drawing/2014/main" xmlns="" val="1381688402"/>
                    </a:ext>
                  </a:extLst>
                </a:gridCol>
              </a:tblGrid>
              <a:tr h="788468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F41. Regional fisheries agreements refer to human well-being issues.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9140450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3761728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F42. Food security been improved/assured?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5561837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F43. Fisher folk incomes increased?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2683356"/>
                  </a:ext>
                </a:extLst>
              </a:tr>
              <a:tr h="453741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F44. Malnutrition in fishing communities decreased?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4883714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F45. Loss of cultural identity reduced?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3704968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F46. Measures  to reduce fish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loss/waste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2214372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F47. Measures for fisher safety at sea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70976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744" y="1280325"/>
            <a:ext cx="6239256" cy="3679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561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FISHERIES – HUMAN WELL-BEING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77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8016" y="1408373"/>
            <a:ext cx="11804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Interaction </a:t>
            </a:r>
            <a:r>
              <a:rPr lang="en-US" sz="3200" dirty="0" smtClean="0"/>
              <a:t>is ongoing with: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Project Partners to determine data and information availability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Lead agencies </a:t>
            </a:r>
            <a:r>
              <a:rPr lang="en-US" sz="3200" dirty="0"/>
              <a:t>of </a:t>
            </a:r>
            <a:r>
              <a:rPr lang="en-US" sz="3200" dirty="0" smtClean="0"/>
              <a:t>the </a:t>
            </a:r>
            <a:r>
              <a:rPr lang="en-US" sz="3200" dirty="0"/>
              <a:t>four CLME+ Subprojects  </a:t>
            </a:r>
            <a:r>
              <a:rPr lang="en-US" sz="3200" dirty="0" smtClean="0"/>
              <a:t>to </a:t>
            </a:r>
            <a:r>
              <a:rPr lang="en-US" sz="3200" dirty="0"/>
              <a:t>develop a GEAF approach for </a:t>
            </a:r>
            <a:r>
              <a:rPr lang="en-US" sz="3200"/>
              <a:t>monitoring </a:t>
            </a:r>
            <a:r>
              <a:rPr lang="en-US" sz="3200" smtClean="0"/>
              <a:t>advances </a:t>
            </a:r>
            <a:r>
              <a:rPr lang="en-US" sz="3200" dirty="0"/>
              <a:t>towards EBM/EAF.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SOMEE </a:t>
            </a:r>
            <a:r>
              <a:rPr lang="en-US" sz="3200" dirty="0"/>
              <a:t>Report </a:t>
            </a:r>
            <a:r>
              <a:rPr lang="en-US" sz="3200" dirty="0" smtClean="0"/>
              <a:t>to include GEAF indicators </a:t>
            </a:r>
            <a:r>
              <a:rPr lang="en-US" sz="3200" dirty="0"/>
              <a:t>and supporting text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55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CURRENT ACTIVITIES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36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1752" y="1289501"/>
            <a:ext cx="115671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Indicator </a:t>
            </a:r>
            <a:r>
              <a:rPr lang="en-US" sz="3200" dirty="0"/>
              <a:t>development, data gathering and entry will continue until all baseline data have been obtained, both at </a:t>
            </a:r>
            <a:r>
              <a:rPr lang="en-US" sz="3200" dirty="0" smtClean="0"/>
              <a:t>regional </a:t>
            </a:r>
            <a:r>
              <a:rPr lang="en-US" sz="3200" dirty="0"/>
              <a:t>level and for the </a:t>
            </a:r>
            <a:r>
              <a:rPr lang="en-US" sz="3200" dirty="0" smtClean="0"/>
              <a:t>CLME</a:t>
            </a:r>
            <a:r>
              <a:rPr lang="en-US" sz="3200" dirty="0"/>
              <a:t>+ EBM/</a:t>
            </a:r>
            <a:r>
              <a:rPr lang="en-US" sz="3200" dirty="0" err="1"/>
              <a:t>EAF</a:t>
            </a:r>
            <a:r>
              <a:rPr lang="en-US" sz="3200" dirty="0" err="1" smtClean="0"/>
              <a:t>Subprojects</a:t>
            </a:r>
            <a:r>
              <a:rPr lang="en-US" sz="3200" dirty="0"/>
              <a:t>. </a:t>
            </a:r>
            <a:endParaRPr lang="en-US" sz="3200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Expected </a:t>
            </a:r>
            <a:r>
              <a:rPr lang="en-US" sz="3200" dirty="0"/>
              <a:t>to be finalized by the end of the first quarter of 2019. </a:t>
            </a:r>
            <a:endParaRPr lang="en-US" sz="3200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Uptake </a:t>
            </a:r>
            <a:r>
              <a:rPr lang="en-US" sz="3200" dirty="0"/>
              <a:t>of GEAF outputs into SOMEE with supporting narrative and documentation will continue throughout SOMEE development.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1515" y="-65574"/>
            <a:ext cx="5802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WAY FORWARD AND NEXT STEPS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18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264" y="1292478"/>
            <a:ext cx="11024616" cy="459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PSC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invited to 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progress with the development of the GEAF indicator framework, and 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encourage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IGOs and countries from the CLME+ region to  provide feedback on the GEAF as it is being further developed, as well as 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data needed to complete the baseline and the evaluation of SAP implementation progress to date. </a:t>
            </a:r>
          </a:p>
        </p:txBody>
      </p:sp>
    </p:spTree>
    <p:extLst>
      <p:ext uri="{BB962C8B-B14F-4D97-AF65-F5344CB8AC3E}">
        <p14:creationId xmlns:p14="http://schemas.microsoft.com/office/powerpoint/2010/main" val="2118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C7F94A-750D-5748-B090-06FA2A2B4E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/>
              <a:t>THANK YOU</a:t>
            </a:r>
            <a:endParaRPr lang="en-US" sz="36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B43C14BB-6282-BB4A-A640-F981CF8E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0863"/>
            <a:ext cx="12192001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95ADE8-F997-704B-B688-44CB22E91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285F1B-0942-4A49-BD02-C2C1007E9CDE}"/>
              </a:ext>
            </a:extLst>
          </p:cNvPr>
          <p:cNvSpPr txBox="1"/>
          <p:nvPr/>
        </p:nvSpPr>
        <p:spPr bwMode="auto">
          <a:xfrm>
            <a:off x="3259221" y="6506838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Catalyzing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implementation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of the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Strategic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Action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Programme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for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the Caribbean and North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Brazil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Shelf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LME’s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(2015-2020)</a:t>
            </a:r>
            <a:endParaRPr lang="en-US" sz="925" b="1" i="1" dirty="0">
              <a:solidFill>
                <a:schemeClr val="tx1">
                  <a:lumMod val="50000"/>
                  <a:lumOff val="5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C5A62CC-271E-F447-A691-542EB0037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168" y="1316672"/>
            <a:ext cx="11777472" cy="324585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 5.2. under the CLME+ Project Results Framework 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sz="32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prototype CLME+ ecosystem status and SAP implementation M&amp;E mechanism will be developed during CLME+ Project implementation, and progressively expanded and improved throughout the project’s duration</a:t>
            </a:r>
            <a:r>
              <a:rPr lang="en-US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255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C5A62CC-271E-F447-A691-542EB0037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168" y="1316672"/>
            <a:ext cx="11777472" cy="324585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CLME+ Project Document </a:t>
            </a:r>
            <a:r>
              <a:rPr lang="en-US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adopted </a:t>
            </a:r>
            <a:r>
              <a:rPr lang="en-US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endParaRPr lang="en-US" sz="32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Effectiveness Assessment Framework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(GEAF) </a:t>
            </a:r>
            <a:endParaRPr lang="en-US" sz="3200" b="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 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for monitoring and evaluation under the CLME+ Project and its Sub-Projects. </a:t>
            </a:r>
            <a:endParaRPr lang="en-US" sz="3200" b="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GEAF is 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important tool 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SAP Monitoring 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Evaluation </a:t>
            </a:r>
            <a:endParaRPr lang="en-US" sz="3200" b="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 evaluation 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progress 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with(Sub)Strategies 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over-arching SAP Objectives. </a:t>
            </a:r>
            <a:r>
              <a:rPr lang="en-US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863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"/>
          <p:cNvSpPr>
            <a:spLocks noChangeAspect="1" noChangeArrowheads="1"/>
          </p:cNvSpPr>
          <p:nvPr/>
        </p:nvSpPr>
        <p:spPr bwMode="auto">
          <a:xfrm>
            <a:off x="3395352" y="14955"/>
            <a:ext cx="8085448" cy="6623811"/>
          </a:xfrm>
          <a:prstGeom prst="rect">
            <a:avLst/>
          </a:prstGeom>
          <a:solidFill>
            <a:srgbClr val="DAEEF3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0084969" y="769956"/>
            <a:ext cx="1262016" cy="5765936"/>
          </a:xfrm>
          <a:prstGeom prst="downArrow">
            <a:avLst>
              <a:gd name="adj1" fmla="val 50000"/>
              <a:gd name="adj2" fmla="val 153725"/>
            </a:avLst>
          </a:prstGeom>
          <a:solidFill>
            <a:srgbClr val="E5DFEC"/>
          </a:solidFill>
          <a:ln w="38100">
            <a:solidFill>
              <a:srgbClr val="5F497A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GOVERNANCE ASSESSMENT SEQUENCE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>
            <a:off x="6538196" y="5391041"/>
            <a:ext cx="1681921" cy="107449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Human </a:t>
            </a:r>
          </a:p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well-being improved/ assured?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cxnSp>
        <p:nvCxnSpPr>
          <p:cNvPr id="54" name="AutoShape 13"/>
          <p:cNvCxnSpPr>
            <a:cxnSpLocks noChangeShapeType="1"/>
            <a:stCxn id="37" idx="2"/>
            <a:endCxn id="53" idx="3"/>
          </p:cNvCxnSpPr>
          <p:nvPr/>
        </p:nvCxnSpPr>
        <p:spPr bwMode="auto">
          <a:xfrm flipH="1">
            <a:off x="8321716" y="5272464"/>
            <a:ext cx="670259" cy="655822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395352" y="0"/>
            <a:ext cx="8085448" cy="597612"/>
          </a:xfrm>
          <a:prstGeom prst="rect">
            <a:avLst/>
          </a:prstGeom>
          <a:solidFill>
            <a:srgbClr val="548DD4"/>
          </a:solidFill>
          <a:ln w="254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GOVERNANCE EFFECTIVENESS ASSESSMENT FRAMEWORK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6508202" y="733707"/>
            <a:ext cx="1814583" cy="88567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Arrangements/ architecture in place?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cxnSp>
        <p:nvCxnSpPr>
          <p:cNvPr id="43" name="AutoShape 14"/>
          <p:cNvCxnSpPr>
            <a:cxnSpLocks noChangeShapeType="1"/>
            <a:stCxn id="42" idx="2"/>
            <a:endCxn id="35" idx="0"/>
          </p:cNvCxnSpPr>
          <p:nvPr/>
        </p:nvCxnSpPr>
        <p:spPr bwMode="auto">
          <a:xfrm flipH="1">
            <a:off x="7406575" y="1619383"/>
            <a:ext cx="8919" cy="481604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8161116" y="3155413"/>
            <a:ext cx="1660605" cy="8017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Ecosystem stressors reduced?</a:t>
            </a:r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>
            <a:off x="8209564" y="4458846"/>
            <a:ext cx="1564821" cy="81362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Ecosystems improved/ protected?</a:t>
            </a:r>
          </a:p>
        </p:txBody>
      </p:sp>
      <p:cxnSp>
        <p:nvCxnSpPr>
          <p:cNvPr id="39" name="AutoShape 12"/>
          <p:cNvCxnSpPr>
            <a:cxnSpLocks noChangeShapeType="1"/>
            <a:stCxn id="36" idx="2"/>
            <a:endCxn id="37" idx="0"/>
          </p:cNvCxnSpPr>
          <p:nvPr/>
        </p:nvCxnSpPr>
        <p:spPr bwMode="auto">
          <a:xfrm rot="16200000" flipH="1">
            <a:off x="8740861" y="4207730"/>
            <a:ext cx="501670" cy="557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6552037" y="2100990"/>
            <a:ext cx="1709072" cy="81909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Governance processes operational?</a:t>
            </a:r>
          </a:p>
        </p:txBody>
      </p:sp>
      <p:cxnSp>
        <p:nvCxnSpPr>
          <p:cNvPr id="38" name="AutoShape 11"/>
          <p:cNvCxnSpPr>
            <a:cxnSpLocks noChangeShapeType="1"/>
            <a:stCxn id="35" idx="3"/>
            <a:endCxn id="36" idx="0"/>
          </p:cNvCxnSpPr>
          <p:nvPr/>
        </p:nvCxnSpPr>
        <p:spPr bwMode="auto">
          <a:xfrm>
            <a:off x="8261111" y="2510534"/>
            <a:ext cx="831908" cy="644876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28"/>
          <p:cNvCxnSpPr>
            <a:cxnSpLocks noChangeShapeType="1"/>
            <a:stCxn id="35" idx="1"/>
            <a:endCxn id="47" idx="0"/>
          </p:cNvCxnSpPr>
          <p:nvPr/>
        </p:nvCxnSpPr>
        <p:spPr bwMode="auto">
          <a:xfrm flipH="1">
            <a:off x="5717186" y="2510534"/>
            <a:ext cx="740255" cy="644876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4876800" y="3155410"/>
            <a:ext cx="1680768" cy="2772876"/>
            <a:chOff x="4140030" y="3155410"/>
            <a:chExt cx="1260576" cy="2772876"/>
          </a:xfrm>
        </p:grpSpPr>
        <p:cxnSp>
          <p:nvCxnSpPr>
            <p:cNvPr id="55" name="AutoShape 30"/>
            <p:cNvCxnSpPr>
              <a:cxnSpLocks noChangeShapeType="1"/>
              <a:stCxn id="46" idx="2"/>
              <a:endCxn id="53" idx="1"/>
            </p:cNvCxnSpPr>
            <p:nvPr/>
          </p:nvCxnSpPr>
          <p:spPr bwMode="auto">
            <a:xfrm>
              <a:off x="4785026" y="5230505"/>
              <a:ext cx="606300" cy="697781"/>
            </a:xfrm>
            <a:prstGeom prst="straightConnector1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4239526" y="4458843"/>
              <a:ext cx="1090999" cy="7716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vert="horz" wrap="square" lIns="45720" tIns="18288" rIns="45720" bIns="18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904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Socially just outcomes achieved?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7" name="AutoShape 27"/>
            <p:cNvSpPr>
              <a:spLocks noChangeArrowheads="1"/>
            </p:cNvSpPr>
            <p:nvPr/>
          </p:nvSpPr>
          <p:spPr bwMode="auto">
            <a:xfrm>
              <a:off x="4140030" y="3155410"/>
              <a:ext cx="1260576" cy="7716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vert="horz" wrap="square" lIns="45720" tIns="18288" rIns="45720" bIns="18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904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Stakeholders appropriately engaged?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cxnSp>
          <p:nvCxnSpPr>
            <p:cNvPr id="49" name="AutoShape 29"/>
            <p:cNvCxnSpPr>
              <a:cxnSpLocks noChangeShapeType="1"/>
              <a:stCxn id="47" idx="2"/>
              <a:endCxn id="46" idx="0"/>
            </p:cNvCxnSpPr>
            <p:nvPr/>
          </p:nvCxnSpPr>
          <p:spPr bwMode="auto">
            <a:xfrm rot="16200000" flipH="1">
              <a:off x="4511787" y="4185602"/>
              <a:ext cx="531770" cy="14708"/>
            </a:xfrm>
            <a:prstGeom prst="straightConnector1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672322" y="3209436"/>
            <a:ext cx="9999839" cy="3254597"/>
            <a:chOff x="504240" y="3209433"/>
            <a:chExt cx="7499879" cy="3254597"/>
          </a:xfrm>
        </p:grpSpPr>
        <p:sp>
          <p:nvSpPr>
            <p:cNvPr id="61" name="Oval 60"/>
            <p:cNvSpPr/>
            <p:nvPr/>
          </p:nvSpPr>
          <p:spPr>
            <a:xfrm rot="3507715">
              <a:off x="4096248" y="2556159"/>
              <a:ext cx="3254597" cy="45611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4240" y="5181600"/>
              <a:ext cx="1572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Effective governance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3" name="Straight Arrow Connector 62"/>
            <p:cNvCxnSpPr>
              <a:endCxn id="62" idx="3"/>
            </p:cNvCxnSpPr>
            <p:nvPr/>
          </p:nvCxnSpPr>
          <p:spPr>
            <a:xfrm flipH="1">
              <a:off x="2077175" y="5504765"/>
              <a:ext cx="1679919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46693" y="409352"/>
            <a:ext cx="7303350" cy="3895004"/>
            <a:chOff x="560018" y="409352"/>
            <a:chExt cx="5477513" cy="3895004"/>
          </a:xfrm>
        </p:grpSpPr>
        <p:sp>
          <p:nvSpPr>
            <p:cNvPr id="69" name="TextBox 68"/>
            <p:cNvSpPr txBox="1"/>
            <p:nvPr/>
          </p:nvSpPr>
          <p:spPr>
            <a:xfrm>
              <a:off x="560018" y="2596917"/>
              <a:ext cx="1461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Good governance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 rot="1921269">
              <a:off x="3910342" y="409352"/>
              <a:ext cx="2127189" cy="389500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3" name="Straight Arrow Connector 72"/>
            <p:cNvCxnSpPr>
              <a:stCxn id="71" idx="2"/>
              <a:endCxn id="69" idx="3"/>
            </p:cNvCxnSpPr>
            <p:nvPr/>
          </p:nvCxnSpPr>
          <p:spPr>
            <a:xfrm flipH="1">
              <a:off x="2021396" y="1604918"/>
              <a:ext cx="2050769" cy="131516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/>
          <p:cNvSpPr txBox="1">
            <a:spLocks/>
          </p:cNvSpPr>
          <p:nvPr/>
        </p:nvSpPr>
        <p:spPr>
          <a:xfrm>
            <a:off x="65117" y="27872"/>
            <a:ext cx="3226724" cy="113947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133329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66657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99986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533315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3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The SAP GEAF indicators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17" y="1178917"/>
            <a:ext cx="3226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Indicators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monitor SAP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at a strategic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49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608" y="1305560"/>
            <a:ext cx="11750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Strategic level monitoring and evaluation tool to inform policy making at regional and </a:t>
            </a:r>
            <a:r>
              <a:rPr lang="en-US" sz="2800" dirty="0" err="1" smtClean="0"/>
              <a:t>subregional</a:t>
            </a:r>
            <a:r>
              <a:rPr lang="en-US" sz="2800" dirty="0" smtClean="0"/>
              <a:t>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5-year intervals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Not a management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Three sets of GEAF indicators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Fisheries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Pollution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Habitats and biodiversity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5590"/>
            <a:ext cx="1121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GOVERNANCE EFFECTIVENESS ASSESSMENT </a:t>
            </a:r>
            <a:r>
              <a:rPr lang="en-US" sz="2400" b="1" dirty="0" smtClean="0"/>
              <a:t>FRAMEWORK </a:t>
            </a:r>
          </a:p>
          <a:p>
            <a:pPr algn="ctr"/>
            <a:r>
              <a:rPr lang="en-US" sz="2400" b="1" dirty="0" smtClean="0"/>
              <a:t>IN </a:t>
            </a:r>
            <a:r>
              <a:rPr lang="en-US" sz="2400" b="1" dirty="0"/>
              <a:t>THE CLME+ </a:t>
            </a:r>
            <a:r>
              <a:rPr lang="en-US" sz="2400" b="1" dirty="0" smtClean="0"/>
              <a:t>PROJECT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20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02842"/>
              </p:ext>
            </p:extLst>
          </p:nvPr>
        </p:nvGraphicFramePr>
        <p:xfrm>
          <a:off x="594362" y="1118992"/>
          <a:ext cx="11484862" cy="3946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3618">
                  <a:extLst>
                    <a:ext uri="{9D8B030D-6E8A-4147-A177-3AD203B41FA5}">
                      <a16:colId xmlns:a16="http://schemas.microsoft.com/office/drawing/2014/main" xmlns="" val="1794088136"/>
                    </a:ext>
                  </a:extLst>
                </a:gridCol>
                <a:gridCol w="1857182">
                  <a:extLst>
                    <a:ext uri="{9D8B030D-6E8A-4147-A177-3AD203B41FA5}">
                      <a16:colId xmlns:a16="http://schemas.microsoft.com/office/drawing/2014/main" xmlns="" val="3725710073"/>
                    </a:ext>
                  </a:extLst>
                </a:gridCol>
                <a:gridCol w="1508960">
                  <a:extLst>
                    <a:ext uri="{9D8B030D-6E8A-4147-A177-3AD203B41FA5}">
                      <a16:colId xmlns:a16="http://schemas.microsoft.com/office/drawing/2014/main" xmlns="" val="383779323"/>
                    </a:ext>
                  </a:extLst>
                </a:gridCol>
                <a:gridCol w="2437551">
                  <a:extLst>
                    <a:ext uri="{9D8B030D-6E8A-4147-A177-3AD203B41FA5}">
                      <a16:colId xmlns:a16="http://schemas.microsoft.com/office/drawing/2014/main" xmlns="" val="3338199692"/>
                    </a:ext>
                  </a:extLst>
                </a:gridCol>
                <a:gridCol w="2437551">
                  <a:extLst>
                    <a:ext uri="{9D8B030D-6E8A-4147-A177-3AD203B41FA5}">
                      <a16:colId xmlns:a16="http://schemas.microsoft.com/office/drawing/2014/main" xmlns="" val="169097170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Number of indicators in each category, for each transboundary issue 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5683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Indicator category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Fisheries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Pollution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Habitat degradation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Regional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2799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Governance architecture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32360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Governance process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2848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Ecosystem pressure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0482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Ecosystem state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8257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Stakeholder engagement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32132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Social justice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5631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Human well-being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718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98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370278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5840" y="5358384"/>
            <a:ext cx="597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 set of indicators to provide a clear view of progress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00" t="1768" r="1315" b="3433"/>
          <a:stretch/>
        </p:blipFill>
        <p:spPr>
          <a:xfrm>
            <a:off x="6213272" y="1060570"/>
            <a:ext cx="5902528" cy="412407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19338"/>
              </p:ext>
            </p:extLst>
          </p:nvPr>
        </p:nvGraphicFramePr>
        <p:xfrm>
          <a:off x="102616" y="1060570"/>
          <a:ext cx="5857862" cy="2743200"/>
        </p:xfrm>
        <a:graphic>
          <a:graphicData uri="http://schemas.openxmlformats.org/drawingml/2006/table">
            <a:tbl>
              <a:tblPr/>
              <a:tblGrid>
                <a:gridCol w="5857862">
                  <a:extLst>
                    <a:ext uri="{9D8B030D-6E8A-4147-A177-3AD203B41FA5}">
                      <a16:colId xmlns:a16="http://schemas.microsoft.com/office/drawing/2014/main" xmlns="" val="3375114812"/>
                    </a:ext>
                  </a:extLst>
                </a:gridCol>
              </a:tblGrid>
              <a:tr h="2387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Criteria for scoring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9570870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Involve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857390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Involve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non-state actors (NGOs, CBOs and academia)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6497878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Involve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2725594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Promote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enabling environment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687006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Have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clear mandate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3892000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Document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activities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9894991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Regular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review, evaluation, learning and adaptation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1307192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Integrate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sectors and actors at the national level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0381523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Function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-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linkage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8860066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3905"/>
            <a:ext cx="5566665" cy="2614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555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ARCHITECTURE - NATIONAL INTERSECTORAL COMMITTEES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64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55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FISHERIES - PROCESS</a:t>
            </a:r>
            <a:endParaRPr lang="en-US" sz="24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758739"/>
              </p:ext>
            </p:extLst>
          </p:nvPr>
        </p:nvGraphicFramePr>
        <p:xfrm>
          <a:off x="2295939" y="1090064"/>
          <a:ext cx="7773593" cy="466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reeform 1"/>
          <p:cNvSpPr/>
          <p:nvPr/>
        </p:nvSpPr>
        <p:spPr>
          <a:xfrm>
            <a:off x="5558118" y="2528047"/>
            <a:ext cx="1376082" cy="1922929"/>
          </a:xfrm>
          <a:custGeom>
            <a:avLst/>
            <a:gdLst>
              <a:gd name="connsiteX0" fmla="*/ 618564 w 1376082"/>
              <a:gd name="connsiteY0" fmla="*/ 0 h 1922929"/>
              <a:gd name="connsiteX1" fmla="*/ 0 w 1376082"/>
              <a:gd name="connsiteY1" fmla="*/ 909918 h 1922929"/>
              <a:gd name="connsiteX2" fmla="*/ 434788 w 1376082"/>
              <a:gd name="connsiteY2" fmla="*/ 1385047 h 1922929"/>
              <a:gd name="connsiteX3" fmla="*/ 1205753 w 1376082"/>
              <a:gd name="connsiteY3" fmla="*/ 1922929 h 1922929"/>
              <a:gd name="connsiteX4" fmla="*/ 1376082 w 1376082"/>
              <a:gd name="connsiteY4" fmla="*/ 869577 h 1922929"/>
              <a:gd name="connsiteX5" fmla="*/ 618564 w 1376082"/>
              <a:gd name="connsiteY5" fmla="*/ 0 h 19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082" h="1922929">
                <a:moveTo>
                  <a:pt x="618564" y="0"/>
                </a:moveTo>
                <a:lnTo>
                  <a:pt x="0" y="909918"/>
                </a:lnTo>
                <a:lnTo>
                  <a:pt x="434788" y="1385047"/>
                </a:lnTo>
                <a:lnTo>
                  <a:pt x="1205753" y="1922929"/>
                </a:lnTo>
                <a:lnTo>
                  <a:pt x="1376082" y="869577"/>
                </a:lnTo>
                <a:lnTo>
                  <a:pt x="618564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5109"/>
              </p:ext>
            </p:extLst>
          </p:nvPr>
        </p:nvGraphicFramePr>
        <p:xfrm>
          <a:off x="311646" y="1307854"/>
          <a:ext cx="3959352" cy="4876800"/>
        </p:xfrm>
        <a:graphic>
          <a:graphicData uri="http://schemas.openxmlformats.org/drawingml/2006/table">
            <a:tbl>
              <a:tblPr/>
              <a:tblGrid>
                <a:gridCol w="3959352">
                  <a:extLst>
                    <a:ext uri="{9D8B030D-6E8A-4147-A177-3AD203B41FA5}">
                      <a16:colId xmlns:a16="http://schemas.microsoft.com/office/drawing/2014/main" xmlns="" val="3522607627"/>
                    </a:ext>
                  </a:extLst>
                </a:gridCol>
              </a:tblGrid>
              <a:tr h="103603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fishing effort/catch at the agreed upon level for the region/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subregion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stocks in each category: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= no agreed level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= effort/catch higher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= at agreed level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= effort/catch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</a:t>
                      </a:r>
                    </a:p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0343665"/>
                  </a:ext>
                </a:extLst>
              </a:tr>
              <a:tr h="10360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the use of destructive gear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minimised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 each of the key fisheries?</a:t>
                      </a:r>
                      <a:b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stocks in each category:</a:t>
                      </a:r>
                      <a:b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= Not an issue</a:t>
                      </a:r>
                      <a:b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= Destructive gear not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minimised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= Destructive gear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minimised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3730565"/>
                  </a:ext>
                </a:extLst>
              </a:tr>
              <a:tr h="103603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 IUU fishing been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minimised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stocks in each category:</a:t>
                      </a:r>
                    </a:p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= Not an issue</a:t>
                      </a:r>
                    </a:p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= IUU not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minimised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= IUU 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minimised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160591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65450"/>
          <a:stretch/>
        </p:blipFill>
        <p:spPr>
          <a:xfrm>
            <a:off x="6106259" y="1234440"/>
            <a:ext cx="5463950" cy="4162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9563" y="55590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FISHERIES - SYSTEM PRESSURE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01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791</Words>
  <Application>Microsoft Office PowerPoint</Application>
  <PresentationFormat>Widescreen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MS PGothic</vt:lpstr>
      <vt:lpstr>Arial</vt:lpstr>
      <vt:lpstr>Arial Rounded MT Bold</vt:lpstr>
      <vt:lpstr>ArialUnicodeMS</vt:lpstr>
      <vt:lpstr>Avenir Book</vt:lpstr>
      <vt:lpstr>Avenir Heavy</vt:lpstr>
      <vt:lpstr>Avenir Heavy Oblique</vt:lpstr>
      <vt:lpstr>Avenir Medium</vt:lpstr>
      <vt:lpstr>Calibri</vt:lpstr>
      <vt:lpstr>Calibri Light</vt:lpstr>
      <vt:lpstr>LucidaGrande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CLME SPO</cp:lastModifiedBy>
  <cp:revision>21</cp:revision>
  <dcterms:created xsi:type="dcterms:W3CDTF">2018-04-14T01:21:04Z</dcterms:created>
  <dcterms:modified xsi:type="dcterms:W3CDTF">2018-06-04T11:01:40Z</dcterms:modified>
</cp:coreProperties>
</file>