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24" r:id="rId2"/>
    <p:sldId id="256" r:id="rId3"/>
    <p:sldId id="325" r:id="rId4"/>
    <p:sldId id="326" r:id="rId5"/>
    <p:sldId id="327" r:id="rId6"/>
    <p:sldId id="342" r:id="rId7"/>
    <p:sldId id="328" r:id="rId8"/>
    <p:sldId id="330" r:id="rId9"/>
    <p:sldId id="331" r:id="rId10"/>
    <p:sldId id="332" r:id="rId11"/>
    <p:sldId id="335" r:id="rId12"/>
    <p:sldId id="315" r:id="rId13"/>
    <p:sldId id="338" r:id="rId14"/>
    <p:sldId id="339" r:id="rId15"/>
    <p:sldId id="340" r:id="rId16"/>
    <p:sldId id="336" r:id="rId17"/>
    <p:sldId id="334" r:id="rId18"/>
    <p:sldId id="344" r:id="rId19"/>
    <p:sldId id="341" r:id="rId20"/>
    <p:sldId id="34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1"/>
    <p:restoredTop sz="94646"/>
  </p:normalViewPr>
  <p:slideViewPr>
    <p:cSldViewPr snapToGrid="0" snapToObjects="1">
      <p:cViewPr varScale="1">
        <p:scale>
          <a:sx n="68" d="100"/>
          <a:sy n="68" d="100"/>
        </p:scale>
        <p:origin x="581" y="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180116%20Budget%20item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180116%20Budget%20item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Pt>
            <c:idx val="1"/>
            <c:invertIfNegative val="0"/>
            <c:bubble3D val="0"/>
            <c:spPr>
              <a:solidFill>
                <a:srgbClr val="FFC000"/>
              </a:solidFill>
              <a:ln>
                <a:noFill/>
              </a:ln>
              <a:effectLst/>
              <a:sp3d/>
            </c:spPr>
            <c:extLst xmlns:c16r2="http://schemas.microsoft.com/office/drawing/2015/06/chart">
              <c:ext xmlns:c16="http://schemas.microsoft.com/office/drawing/2014/chart" uri="{C3380CC4-5D6E-409C-BE32-E72D297353CC}">
                <c16:uniqueId val="{00000001-BAD5-8F4A-881C-4092CD65095B}"/>
              </c:ext>
            </c:extLst>
          </c:dPt>
          <c:dLbls>
            <c:dLbl>
              <c:idx val="0"/>
              <c:layout>
                <c:manualLayout>
                  <c:x val="-2.7777777777777779E-3"/>
                  <c:y val="-5.555555555555555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BAD5-8F4A-881C-4092CD65095B}"/>
                </c:ext>
                <c:ext xmlns:c15="http://schemas.microsoft.com/office/drawing/2012/chart" uri="{CE6537A1-D6FC-4f65-9D91-7224C49458BB}">
                  <c15:layout/>
                </c:ext>
              </c:extLst>
            </c:dLbl>
            <c:dLbl>
              <c:idx val="1"/>
              <c:layout>
                <c:manualLayout>
                  <c:x val="5.6316181252028343E-2"/>
                  <c:y val="-7.232502596807705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AD5-8F4A-881C-4092CD65095B}"/>
                </c:ext>
                <c:ext xmlns:c15="http://schemas.microsoft.com/office/drawing/2012/chart" uri="{CE6537A1-D6FC-4f65-9D91-7224C49458BB}">
                  <c15:layout>
                    <c:manualLayout>
                      <c:w val="0.23799414985923936"/>
                      <c:h val="0.11539609583672046"/>
                    </c:manualLayout>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'Meeting slides'!$F$106:$G$106</c:f>
              <c:strCache>
                <c:ptCount val="2"/>
                <c:pt idx="0">
                  <c:v>Total Spent</c:v>
                </c:pt>
                <c:pt idx="1">
                  <c:v>Total Budget</c:v>
                </c:pt>
              </c:strCache>
            </c:strRef>
          </c:cat>
          <c:val>
            <c:numRef>
              <c:f>'Meeting slides'!$F$107:$G$107</c:f>
              <c:numCache>
                <c:formatCode>#,##0</c:formatCode>
                <c:ptCount val="2"/>
                <c:pt idx="0">
                  <c:v>5863978.5296000009</c:v>
                </c:pt>
                <c:pt idx="1">
                  <c:v>12500000</c:v>
                </c:pt>
              </c:numCache>
            </c:numRef>
          </c:val>
          <c:extLst xmlns:c16r2="http://schemas.microsoft.com/office/drawing/2015/06/chart">
            <c:ext xmlns:c16="http://schemas.microsoft.com/office/drawing/2014/chart" uri="{C3380CC4-5D6E-409C-BE32-E72D297353CC}">
              <c16:uniqueId val="{00000003-BAD5-8F4A-881C-4092CD65095B}"/>
            </c:ext>
          </c:extLst>
        </c:ser>
        <c:dLbls>
          <c:showLegendKey val="0"/>
          <c:showVal val="0"/>
          <c:showCatName val="0"/>
          <c:showSerName val="0"/>
          <c:showPercent val="0"/>
          <c:showBubbleSize val="0"/>
        </c:dLbls>
        <c:gapWidth val="150"/>
        <c:shape val="box"/>
        <c:axId val="497182240"/>
        <c:axId val="497177928"/>
        <c:axId val="0"/>
      </c:bar3DChart>
      <c:catAx>
        <c:axId val="4971822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497177928"/>
        <c:crosses val="autoZero"/>
        <c:auto val="1"/>
        <c:lblAlgn val="ctr"/>
        <c:lblOffset val="100"/>
        <c:noMultiLvlLbl val="0"/>
      </c:catAx>
      <c:valAx>
        <c:axId val="49717792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97182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307666441609642E-2"/>
          <c:y val="1.2950452686425617E-2"/>
          <c:w val="0.93695361298318525"/>
          <c:h val="0.79379505378729065"/>
        </c:manualLayout>
      </c:layout>
      <c:barChart>
        <c:barDir val="col"/>
        <c:grouping val="stacked"/>
        <c:varyColors val="0"/>
        <c:ser>
          <c:idx val="1"/>
          <c:order val="0"/>
          <c:tx>
            <c:strRef>
              <c:f>'Charts 2'!$B$111</c:f>
              <c:strCache>
                <c:ptCount val="1"/>
                <c:pt idx="0">
                  <c:v>Co-execution agreements</c:v>
                </c:pt>
              </c:strCache>
            </c:strRef>
          </c:tx>
          <c:spPr>
            <a:solidFill>
              <a:schemeClr val="accent2"/>
            </a:solidFill>
            <a:ln>
              <a:noFill/>
            </a:ln>
            <a:effectLst/>
          </c:spPr>
          <c:invertIfNegative val="0"/>
          <c:cat>
            <c:numRef>
              <c:f>'Charts 2'!$C$78:$AM$78</c:f>
              <c:numCache>
                <c:formatCode>mmm\-yy</c:formatCode>
                <c:ptCount val="37"/>
                <c:pt idx="0">
                  <c:v>40663</c:v>
                </c:pt>
                <c:pt idx="1">
                  <c:v>40694</c:v>
                </c:pt>
                <c:pt idx="2">
                  <c:v>40724</c:v>
                </c:pt>
                <c:pt idx="3">
                  <c:v>40755</c:v>
                </c:pt>
                <c:pt idx="4">
                  <c:v>40786</c:v>
                </c:pt>
                <c:pt idx="5">
                  <c:v>40816</c:v>
                </c:pt>
                <c:pt idx="6">
                  <c:v>40847</c:v>
                </c:pt>
                <c:pt idx="7">
                  <c:v>40877</c:v>
                </c:pt>
                <c:pt idx="8">
                  <c:v>40908</c:v>
                </c:pt>
                <c:pt idx="9">
                  <c:v>40939</c:v>
                </c:pt>
                <c:pt idx="10">
                  <c:v>40968</c:v>
                </c:pt>
                <c:pt idx="11">
                  <c:v>40999</c:v>
                </c:pt>
                <c:pt idx="12">
                  <c:v>41029</c:v>
                </c:pt>
                <c:pt idx="13">
                  <c:v>41060</c:v>
                </c:pt>
                <c:pt idx="14">
                  <c:v>41090</c:v>
                </c:pt>
                <c:pt idx="15">
                  <c:v>41121</c:v>
                </c:pt>
                <c:pt idx="16">
                  <c:v>41152</c:v>
                </c:pt>
                <c:pt idx="17">
                  <c:v>41182</c:v>
                </c:pt>
                <c:pt idx="18">
                  <c:v>41213</c:v>
                </c:pt>
                <c:pt idx="19">
                  <c:v>41243</c:v>
                </c:pt>
                <c:pt idx="20">
                  <c:v>41274</c:v>
                </c:pt>
                <c:pt idx="21">
                  <c:v>41305</c:v>
                </c:pt>
                <c:pt idx="22">
                  <c:v>41333</c:v>
                </c:pt>
                <c:pt idx="23">
                  <c:v>41364</c:v>
                </c:pt>
                <c:pt idx="24">
                  <c:v>41394</c:v>
                </c:pt>
                <c:pt idx="25">
                  <c:v>41425</c:v>
                </c:pt>
                <c:pt idx="26">
                  <c:v>41455</c:v>
                </c:pt>
                <c:pt idx="27">
                  <c:v>41486</c:v>
                </c:pt>
                <c:pt idx="28">
                  <c:v>41517</c:v>
                </c:pt>
                <c:pt idx="29">
                  <c:v>41547</c:v>
                </c:pt>
                <c:pt idx="30">
                  <c:v>41578</c:v>
                </c:pt>
                <c:pt idx="31">
                  <c:v>41608</c:v>
                </c:pt>
                <c:pt idx="32">
                  <c:v>41639</c:v>
                </c:pt>
                <c:pt idx="33">
                  <c:v>41670</c:v>
                </c:pt>
                <c:pt idx="34">
                  <c:v>41698</c:v>
                </c:pt>
                <c:pt idx="35">
                  <c:v>41729</c:v>
                </c:pt>
                <c:pt idx="36">
                  <c:v>41759</c:v>
                </c:pt>
              </c:numCache>
            </c:numRef>
          </c:cat>
          <c:val>
            <c:numRef>
              <c:f>'Charts 2'!$C$111:$AM$111</c:f>
              <c:numCache>
                <c:formatCode>General</c:formatCode>
                <c:ptCount val="37"/>
                <c:pt idx="0">
                  <c:v>0</c:v>
                </c:pt>
                <c:pt idx="1">
                  <c:v>0</c:v>
                </c:pt>
                <c:pt idx="2">
                  <c:v>0</c:v>
                </c:pt>
                <c:pt idx="3">
                  <c:v>0</c:v>
                </c:pt>
                <c:pt idx="4">
                  <c:v>0</c:v>
                </c:pt>
                <c:pt idx="5">
                  <c:v>0</c:v>
                </c:pt>
                <c:pt idx="6">
                  <c:v>10.8</c:v>
                </c:pt>
                <c:pt idx="7">
                  <c:v>0</c:v>
                </c:pt>
                <c:pt idx="8">
                  <c:v>0</c:v>
                </c:pt>
                <c:pt idx="9">
                  <c:v>0</c:v>
                </c:pt>
                <c:pt idx="10">
                  <c:v>0</c:v>
                </c:pt>
                <c:pt idx="11">
                  <c:v>365.47739999999999</c:v>
                </c:pt>
                <c:pt idx="12">
                  <c:v>76.95</c:v>
                </c:pt>
                <c:pt idx="13">
                  <c:v>346.63355999999999</c:v>
                </c:pt>
                <c:pt idx="14">
                  <c:v>0</c:v>
                </c:pt>
                <c:pt idx="15">
                  <c:v>513.03564000000006</c:v>
                </c:pt>
                <c:pt idx="16">
                  <c:v>0</c:v>
                </c:pt>
                <c:pt idx="17">
                  <c:v>26.46</c:v>
                </c:pt>
                <c:pt idx="18">
                  <c:v>0</c:v>
                </c:pt>
                <c:pt idx="19">
                  <c:v>94.77000000000001</c:v>
                </c:pt>
                <c:pt idx="20">
                  <c:v>0</c:v>
                </c:pt>
                <c:pt idx="21">
                  <c:v>0</c:v>
                </c:pt>
                <c:pt idx="22">
                  <c:v>0</c:v>
                </c:pt>
                <c:pt idx="23">
                  <c:v>50.055</c:v>
                </c:pt>
                <c:pt idx="24">
                  <c:v>0</c:v>
                </c:pt>
                <c:pt idx="25">
                  <c:v>74.55</c:v>
                </c:pt>
                <c:pt idx="26">
                  <c:v>1570.7823449999999</c:v>
                </c:pt>
                <c:pt idx="27">
                  <c:v>0</c:v>
                </c:pt>
                <c:pt idx="28">
                  <c:v>0</c:v>
                </c:pt>
                <c:pt idx="29">
                  <c:v>463.04069999999996</c:v>
                </c:pt>
                <c:pt idx="30">
                  <c:v>0</c:v>
                </c:pt>
                <c:pt idx="31">
                  <c:v>77.212499999999991</c:v>
                </c:pt>
                <c:pt idx="32">
                  <c:v>0</c:v>
                </c:pt>
                <c:pt idx="33">
                  <c:v>0</c:v>
                </c:pt>
                <c:pt idx="34">
                  <c:v>0</c:v>
                </c:pt>
                <c:pt idx="35">
                  <c:v>0</c:v>
                </c:pt>
                <c:pt idx="36">
                  <c:v>0</c:v>
                </c:pt>
              </c:numCache>
            </c:numRef>
          </c:val>
          <c:extLst xmlns:c16r2="http://schemas.microsoft.com/office/drawing/2015/06/chart">
            <c:ext xmlns:c16="http://schemas.microsoft.com/office/drawing/2014/chart" uri="{C3380CC4-5D6E-409C-BE32-E72D297353CC}">
              <c16:uniqueId val="{00000000-10E3-EB4C-A6D2-F0635F5583A2}"/>
            </c:ext>
          </c:extLst>
        </c:ser>
        <c:ser>
          <c:idx val="0"/>
          <c:order val="1"/>
          <c:tx>
            <c:strRef>
              <c:f>'Charts 2'!$B$110</c:f>
              <c:strCache>
                <c:ptCount val="1"/>
                <c:pt idx="0">
                  <c:v>All other Expenditures</c:v>
                </c:pt>
              </c:strCache>
            </c:strRef>
          </c:tx>
          <c:spPr>
            <a:solidFill>
              <a:schemeClr val="accent1"/>
            </a:solidFill>
            <a:ln>
              <a:noFill/>
            </a:ln>
            <a:effectLst/>
          </c:spPr>
          <c:invertIfNegative val="0"/>
          <c:cat>
            <c:numRef>
              <c:f>'Charts 2'!$C$78:$AM$78</c:f>
              <c:numCache>
                <c:formatCode>mmm\-yy</c:formatCode>
                <c:ptCount val="37"/>
                <c:pt idx="0">
                  <c:v>40663</c:v>
                </c:pt>
                <c:pt idx="1">
                  <c:v>40694</c:v>
                </c:pt>
                <c:pt idx="2">
                  <c:v>40724</c:v>
                </c:pt>
                <c:pt idx="3">
                  <c:v>40755</c:v>
                </c:pt>
                <c:pt idx="4">
                  <c:v>40786</c:v>
                </c:pt>
                <c:pt idx="5">
                  <c:v>40816</c:v>
                </c:pt>
                <c:pt idx="6">
                  <c:v>40847</c:v>
                </c:pt>
                <c:pt idx="7">
                  <c:v>40877</c:v>
                </c:pt>
                <c:pt idx="8">
                  <c:v>40908</c:v>
                </c:pt>
                <c:pt idx="9">
                  <c:v>40939</c:v>
                </c:pt>
                <c:pt idx="10">
                  <c:v>40968</c:v>
                </c:pt>
                <c:pt idx="11">
                  <c:v>40999</c:v>
                </c:pt>
                <c:pt idx="12">
                  <c:v>41029</c:v>
                </c:pt>
                <c:pt idx="13">
                  <c:v>41060</c:v>
                </c:pt>
                <c:pt idx="14">
                  <c:v>41090</c:v>
                </c:pt>
                <c:pt idx="15">
                  <c:v>41121</c:v>
                </c:pt>
                <c:pt idx="16">
                  <c:v>41152</c:v>
                </c:pt>
                <c:pt idx="17">
                  <c:v>41182</c:v>
                </c:pt>
                <c:pt idx="18">
                  <c:v>41213</c:v>
                </c:pt>
                <c:pt idx="19">
                  <c:v>41243</c:v>
                </c:pt>
                <c:pt idx="20">
                  <c:v>41274</c:v>
                </c:pt>
                <c:pt idx="21">
                  <c:v>41305</c:v>
                </c:pt>
                <c:pt idx="22">
                  <c:v>41333</c:v>
                </c:pt>
                <c:pt idx="23">
                  <c:v>41364</c:v>
                </c:pt>
                <c:pt idx="24">
                  <c:v>41394</c:v>
                </c:pt>
                <c:pt idx="25">
                  <c:v>41425</c:v>
                </c:pt>
                <c:pt idx="26">
                  <c:v>41455</c:v>
                </c:pt>
                <c:pt idx="27">
                  <c:v>41486</c:v>
                </c:pt>
                <c:pt idx="28">
                  <c:v>41517</c:v>
                </c:pt>
                <c:pt idx="29">
                  <c:v>41547</c:v>
                </c:pt>
                <c:pt idx="30">
                  <c:v>41578</c:v>
                </c:pt>
                <c:pt idx="31">
                  <c:v>41608</c:v>
                </c:pt>
                <c:pt idx="32">
                  <c:v>41639</c:v>
                </c:pt>
                <c:pt idx="33">
                  <c:v>41670</c:v>
                </c:pt>
                <c:pt idx="34">
                  <c:v>41698</c:v>
                </c:pt>
                <c:pt idx="35">
                  <c:v>41729</c:v>
                </c:pt>
                <c:pt idx="36">
                  <c:v>41759</c:v>
                </c:pt>
              </c:numCache>
            </c:numRef>
          </c:cat>
          <c:val>
            <c:numRef>
              <c:f>'Charts 2'!$C$110:$AM$110</c:f>
              <c:numCache>
                <c:formatCode>#,##0</c:formatCode>
                <c:ptCount val="37"/>
                <c:pt idx="0">
                  <c:v>18.985530000000004</c:v>
                </c:pt>
                <c:pt idx="1">
                  <c:v>31.810659999999988</c:v>
                </c:pt>
                <c:pt idx="2">
                  <c:v>29.498149999999995</c:v>
                </c:pt>
                <c:pt idx="3">
                  <c:v>55.512379999999993</c:v>
                </c:pt>
                <c:pt idx="4">
                  <c:v>44.561600000000006</c:v>
                </c:pt>
                <c:pt idx="5">
                  <c:v>52.194780000000002</c:v>
                </c:pt>
                <c:pt idx="6">
                  <c:v>99.9833</c:v>
                </c:pt>
                <c:pt idx="7">
                  <c:v>56.007320000000007</c:v>
                </c:pt>
                <c:pt idx="8">
                  <c:v>68.927565599999994</c:v>
                </c:pt>
                <c:pt idx="9">
                  <c:v>73.05613559999999</c:v>
                </c:pt>
                <c:pt idx="10">
                  <c:v>49.427571599999986</c:v>
                </c:pt>
                <c:pt idx="11">
                  <c:v>66.671445600000141</c:v>
                </c:pt>
                <c:pt idx="12">
                  <c:v>38.055279599999992</c:v>
                </c:pt>
                <c:pt idx="13">
                  <c:v>141.20870400000024</c:v>
                </c:pt>
                <c:pt idx="14">
                  <c:v>77.981799600000002</c:v>
                </c:pt>
                <c:pt idx="15">
                  <c:v>38.972242800000004</c:v>
                </c:pt>
                <c:pt idx="16">
                  <c:v>79.772731199999996</c:v>
                </c:pt>
                <c:pt idx="17">
                  <c:v>70.211437200000006</c:v>
                </c:pt>
                <c:pt idx="18">
                  <c:v>63.636159600000006</c:v>
                </c:pt>
                <c:pt idx="19">
                  <c:v>16.247746799999987</c:v>
                </c:pt>
                <c:pt idx="20">
                  <c:v>26.921527949999977</c:v>
                </c:pt>
                <c:pt idx="21">
                  <c:v>54.085982399999978</c:v>
                </c:pt>
                <c:pt idx="22">
                  <c:v>74.927169749999962</c:v>
                </c:pt>
                <c:pt idx="23">
                  <c:v>46.843236899999987</c:v>
                </c:pt>
                <c:pt idx="24">
                  <c:v>64.733458349999992</c:v>
                </c:pt>
                <c:pt idx="25">
                  <c:v>68.748774599999948</c:v>
                </c:pt>
                <c:pt idx="26">
                  <c:v>41.152803450000192</c:v>
                </c:pt>
                <c:pt idx="27">
                  <c:v>39.068768849999984</c:v>
                </c:pt>
                <c:pt idx="28">
                  <c:v>68.205400949999984</c:v>
                </c:pt>
                <c:pt idx="29">
                  <c:v>109.78962525000014</c:v>
                </c:pt>
                <c:pt idx="30">
                  <c:v>74.286934349999981</c:v>
                </c:pt>
                <c:pt idx="31">
                  <c:v>50.387354549999984</c:v>
                </c:pt>
                <c:pt idx="32">
                  <c:v>37.336557000000006</c:v>
                </c:pt>
                <c:pt idx="33">
                  <c:v>64.12278735000001</c:v>
                </c:pt>
                <c:pt idx="34">
                  <c:v>55.982960399999989</c:v>
                </c:pt>
                <c:pt idx="35">
                  <c:v>102.42346754999998</c:v>
                </c:pt>
                <c:pt idx="36">
                  <c:v>41.425038750000006</c:v>
                </c:pt>
              </c:numCache>
            </c:numRef>
          </c:val>
          <c:extLst xmlns:c16r2="http://schemas.microsoft.com/office/drawing/2015/06/chart">
            <c:ext xmlns:c16="http://schemas.microsoft.com/office/drawing/2014/chart" uri="{C3380CC4-5D6E-409C-BE32-E72D297353CC}">
              <c16:uniqueId val="{00000001-10E3-EB4C-A6D2-F0635F5583A2}"/>
            </c:ext>
          </c:extLst>
        </c:ser>
        <c:dLbls>
          <c:showLegendKey val="0"/>
          <c:showVal val="0"/>
          <c:showCatName val="0"/>
          <c:showSerName val="0"/>
          <c:showPercent val="0"/>
          <c:showBubbleSize val="0"/>
        </c:dLbls>
        <c:gapWidth val="150"/>
        <c:overlap val="100"/>
        <c:axId val="497179496"/>
        <c:axId val="497175968"/>
      </c:barChart>
      <c:dateAx>
        <c:axId val="497179496"/>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97175968"/>
        <c:crosses val="autoZero"/>
        <c:auto val="1"/>
        <c:lblOffset val="100"/>
        <c:baseTimeUnit val="months"/>
      </c:dateAx>
      <c:valAx>
        <c:axId val="497175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7179496"/>
        <c:crosses val="autoZero"/>
        <c:crossBetween val="between"/>
      </c:valAx>
      <c:spPr>
        <a:noFill/>
        <a:ln w="25400">
          <a:noFill/>
        </a:ln>
        <a:effectLst/>
      </c:spPr>
    </c:plotArea>
    <c:legend>
      <c:legendPos val="b"/>
      <c:legendEntry>
        <c:idx val="0"/>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30459376653937015"/>
          <c:y val="0.90314145859649342"/>
          <c:w val="0.44740090637406599"/>
          <c:h val="9.6858462940066378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0.53458</cdr:x>
      <cdr:y>0.59469</cdr:y>
    </cdr:from>
    <cdr:to>
      <cdr:x>0.65074</cdr:x>
      <cdr:y>0.67085</cdr:y>
    </cdr:to>
    <cdr:sp macro="" textlink="">
      <cdr:nvSpPr>
        <cdr:cNvPr id="2" name="TextBox 6"/>
        <cdr:cNvSpPr txBox="1"/>
      </cdr:nvSpPr>
      <cdr:spPr>
        <a:xfrm xmlns:a="http://schemas.openxmlformats.org/drawingml/2006/main">
          <a:off x="3565276" y="3104101"/>
          <a:ext cx="774700" cy="397545"/>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t">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4572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a:ln>
                <a:noFill/>
              </a:ln>
              <a:solidFill>
                <a:srgbClr val="002060"/>
              </a:solidFill>
              <a:effectLst/>
              <a:uFillTx/>
              <a:latin typeface="+mn-lt"/>
              <a:ea typeface="+mn-ea"/>
              <a:cs typeface="+mn-cs"/>
              <a:sym typeface="Helvetica"/>
            </a:rPr>
            <a:t>47%</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DA9C61-3430-104F-969B-496D713623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120DAE5-9DDA-DA4E-9157-87D5E3D1A4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F8A5F38-A361-8A4D-868B-79458834CF5D}"/>
              </a:ext>
            </a:extLst>
          </p:cNvPr>
          <p:cNvSpPr>
            <a:spLocks noGrp="1"/>
          </p:cNvSpPr>
          <p:nvPr>
            <p:ph type="dt" sz="half" idx="10"/>
          </p:nvPr>
        </p:nvSpPr>
        <p:spPr/>
        <p:txBody>
          <a:bodyPr/>
          <a:lstStyle/>
          <a:p>
            <a:fld id="{950BD7BE-5BD6-CC4F-98F6-B272A56B57C8}" type="datetimeFigureOut">
              <a:rPr lang="en-US" smtClean="0"/>
              <a:t>6/19/2018</a:t>
            </a:fld>
            <a:endParaRPr lang="en-US"/>
          </a:p>
        </p:txBody>
      </p:sp>
      <p:sp>
        <p:nvSpPr>
          <p:cNvPr id="5" name="Footer Placeholder 4">
            <a:extLst>
              <a:ext uri="{FF2B5EF4-FFF2-40B4-BE49-F238E27FC236}">
                <a16:creationId xmlns:a16="http://schemas.microsoft.com/office/drawing/2014/main" xmlns="" id="{B27B10A1-CB87-734C-972A-075D788468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1BCF848-7533-0940-82A9-5243B9A108C3}"/>
              </a:ext>
            </a:extLst>
          </p:cNvPr>
          <p:cNvSpPr>
            <a:spLocks noGrp="1"/>
          </p:cNvSpPr>
          <p:nvPr>
            <p:ph type="sldNum" sz="quarter" idx="12"/>
          </p:nvPr>
        </p:nvSpPr>
        <p:spPr/>
        <p:txBody>
          <a:bodyPr/>
          <a:lstStyle/>
          <a:p>
            <a:fld id="{EE691701-234A-6346-BA3C-764D7FAA4F02}" type="slidenum">
              <a:rPr lang="en-US" smtClean="0"/>
              <a:t>‹#›</a:t>
            </a:fld>
            <a:endParaRPr lang="en-US"/>
          </a:p>
        </p:txBody>
      </p:sp>
    </p:spTree>
    <p:extLst>
      <p:ext uri="{BB962C8B-B14F-4D97-AF65-F5344CB8AC3E}">
        <p14:creationId xmlns:p14="http://schemas.microsoft.com/office/powerpoint/2010/main" val="499361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D14605-42DE-874B-8300-78296E804A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CA8EFFC-1B2A-5D4F-ABF7-52B4A84AF9B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49DEA96-CF9D-1F4C-BC98-4B91373B83E9}"/>
              </a:ext>
            </a:extLst>
          </p:cNvPr>
          <p:cNvSpPr>
            <a:spLocks noGrp="1"/>
          </p:cNvSpPr>
          <p:nvPr>
            <p:ph type="dt" sz="half" idx="10"/>
          </p:nvPr>
        </p:nvSpPr>
        <p:spPr/>
        <p:txBody>
          <a:bodyPr/>
          <a:lstStyle/>
          <a:p>
            <a:fld id="{950BD7BE-5BD6-CC4F-98F6-B272A56B57C8}" type="datetimeFigureOut">
              <a:rPr lang="en-US" smtClean="0"/>
              <a:t>6/19/2018</a:t>
            </a:fld>
            <a:endParaRPr lang="en-US"/>
          </a:p>
        </p:txBody>
      </p:sp>
      <p:sp>
        <p:nvSpPr>
          <p:cNvPr id="5" name="Footer Placeholder 4">
            <a:extLst>
              <a:ext uri="{FF2B5EF4-FFF2-40B4-BE49-F238E27FC236}">
                <a16:creationId xmlns:a16="http://schemas.microsoft.com/office/drawing/2014/main" xmlns="" id="{95DF4281-6589-4D42-AD00-62ED1E70D0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D00552A-EB9C-294A-8AD6-C6BA414113CB}"/>
              </a:ext>
            </a:extLst>
          </p:cNvPr>
          <p:cNvSpPr>
            <a:spLocks noGrp="1"/>
          </p:cNvSpPr>
          <p:nvPr>
            <p:ph type="sldNum" sz="quarter" idx="12"/>
          </p:nvPr>
        </p:nvSpPr>
        <p:spPr/>
        <p:txBody>
          <a:bodyPr/>
          <a:lstStyle/>
          <a:p>
            <a:fld id="{EE691701-234A-6346-BA3C-764D7FAA4F02}" type="slidenum">
              <a:rPr lang="en-US" smtClean="0"/>
              <a:t>‹#›</a:t>
            </a:fld>
            <a:endParaRPr lang="en-US"/>
          </a:p>
        </p:txBody>
      </p:sp>
    </p:spTree>
    <p:extLst>
      <p:ext uri="{BB962C8B-B14F-4D97-AF65-F5344CB8AC3E}">
        <p14:creationId xmlns:p14="http://schemas.microsoft.com/office/powerpoint/2010/main" val="630044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23F6BA1-DAD4-C546-8AB0-5025889DF7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C0B8F42-F8DA-714F-ABFE-C51954AFBE3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1F51B0D-E6B7-DB4A-A977-FA39BEF43F52}"/>
              </a:ext>
            </a:extLst>
          </p:cNvPr>
          <p:cNvSpPr>
            <a:spLocks noGrp="1"/>
          </p:cNvSpPr>
          <p:nvPr>
            <p:ph type="dt" sz="half" idx="10"/>
          </p:nvPr>
        </p:nvSpPr>
        <p:spPr/>
        <p:txBody>
          <a:bodyPr/>
          <a:lstStyle/>
          <a:p>
            <a:fld id="{950BD7BE-5BD6-CC4F-98F6-B272A56B57C8}" type="datetimeFigureOut">
              <a:rPr lang="en-US" smtClean="0"/>
              <a:t>6/19/2018</a:t>
            </a:fld>
            <a:endParaRPr lang="en-US"/>
          </a:p>
        </p:txBody>
      </p:sp>
      <p:sp>
        <p:nvSpPr>
          <p:cNvPr id="5" name="Footer Placeholder 4">
            <a:extLst>
              <a:ext uri="{FF2B5EF4-FFF2-40B4-BE49-F238E27FC236}">
                <a16:creationId xmlns:a16="http://schemas.microsoft.com/office/drawing/2014/main" xmlns="" id="{6B296D9A-085F-7E46-8A4B-3B921AF3D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75F85E4-2CF3-3D4F-946D-F5C67E3E9D68}"/>
              </a:ext>
            </a:extLst>
          </p:cNvPr>
          <p:cNvSpPr>
            <a:spLocks noGrp="1"/>
          </p:cNvSpPr>
          <p:nvPr>
            <p:ph type="sldNum" sz="quarter" idx="12"/>
          </p:nvPr>
        </p:nvSpPr>
        <p:spPr/>
        <p:txBody>
          <a:bodyPr/>
          <a:lstStyle/>
          <a:p>
            <a:fld id="{EE691701-234A-6346-BA3C-764D7FAA4F02}" type="slidenum">
              <a:rPr lang="en-US" smtClean="0"/>
              <a:t>‹#›</a:t>
            </a:fld>
            <a:endParaRPr lang="en-US"/>
          </a:p>
        </p:txBody>
      </p:sp>
    </p:spTree>
    <p:extLst>
      <p:ext uri="{BB962C8B-B14F-4D97-AF65-F5344CB8AC3E}">
        <p14:creationId xmlns:p14="http://schemas.microsoft.com/office/powerpoint/2010/main" val="3428784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front_cover_no_flags">
    <p:spTree>
      <p:nvGrpSpPr>
        <p:cNvPr id="1" name=""/>
        <p:cNvGrpSpPr/>
        <p:nvPr/>
      </p:nvGrpSpPr>
      <p:grpSpPr>
        <a:xfrm>
          <a:off x="0" y="0"/>
          <a:ext cx="0" cy="0"/>
          <a:chOff x="0" y="0"/>
          <a:chExt cx="0" cy="0"/>
        </a:xfrm>
      </p:grpSpPr>
      <p:sp>
        <p:nvSpPr>
          <p:cNvPr id="5" name="Picture Placeholder 18"/>
          <p:cNvSpPr>
            <a:spLocks noGrp="1"/>
          </p:cNvSpPr>
          <p:nvPr>
            <p:ph type="pic" sz="quarter" idx="10"/>
          </p:nvPr>
        </p:nvSpPr>
        <p:spPr>
          <a:xfrm>
            <a:off x="-33742" y="1495426"/>
            <a:ext cx="12259487"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p>
            <a:r>
              <a:rPr lang="en-US"/>
              <a:t>Click icon to add picture</a:t>
            </a:r>
          </a:p>
        </p:txBody>
      </p:sp>
      <p:sp>
        <p:nvSpPr>
          <p:cNvPr id="6" name="Rectangle 5"/>
          <p:cNvSpPr>
            <a:spLocks noChangeArrowheads="1"/>
          </p:cNvSpPr>
          <p:nvPr/>
        </p:nvSpPr>
        <p:spPr bwMode="auto">
          <a:xfrm>
            <a:off x="8014010" y="409828"/>
            <a:ext cx="4205508" cy="404345"/>
          </a:xfrm>
          <a:prstGeom prst="rect">
            <a:avLst/>
          </a:prstGeom>
          <a:solidFill>
            <a:schemeClr val="tx1">
              <a:lumMod val="50000"/>
              <a:lumOff val="50000"/>
            </a:schemeClr>
          </a:solidFill>
          <a:ln>
            <a:noFill/>
          </a:ln>
          <a:effectLst/>
        </p:spPr>
        <p:txBody>
          <a:bodyPr anchor="ctr"/>
          <a:lstStyle/>
          <a:p>
            <a:pPr algn="ctr" eaLnBrk="1" hangingPunct="1"/>
            <a:endParaRPr lang="en-US" altLang="en-US" sz="1800">
              <a:solidFill>
                <a:srgbClr val="FFFFFF"/>
              </a:solidFill>
              <a:ea typeface="MS PGothic" charset="-128"/>
            </a:endParaRPr>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945" y="279400"/>
            <a:ext cx="5636684"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5065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picture_text">
    <p:spTree>
      <p:nvGrpSpPr>
        <p:cNvPr id="1" name=""/>
        <p:cNvGrpSpPr/>
        <p:nvPr/>
      </p:nvGrpSpPr>
      <p:grpSpPr>
        <a:xfrm>
          <a:off x="0" y="0"/>
          <a:ext cx="0" cy="0"/>
          <a:chOff x="0" y="0"/>
          <a:chExt cx="0" cy="0"/>
        </a:xfrm>
      </p:grpSpPr>
      <p:sp>
        <p:nvSpPr>
          <p:cNvPr id="5" name="Rectangle 4"/>
          <p:cNvSpPr>
            <a:spLocks noChangeArrowheads="1"/>
          </p:cNvSpPr>
          <p:nvPr/>
        </p:nvSpPr>
        <p:spPr bwMode="auto">
          <a:xfrm>
            <a:off x="5638800" y="409576"/>
            <a:ext cx="6580717" cy="180975"/>
          </a:xfrm>
          <a:prstGeom prst="rect">
            <a:avLst/>
          </a:prstGeom>
          <a:solidFill>
            <a:schemeClr val="tx1">
              <a:lumMod val="50000"/>
              <a:lumOff val="50000"/>
            </a:schemeClr>
          </a:solidFill>
          <a:ln>
            <a:noFill/>
          </a:ln>
          <a:effectLst/>
        </p:spPr>
        <p:txBody>
          <a:bodyPr anchor="ctr"/>
          <a:lstStyle/>
          <a:p>
            <a:pPr algn="ctr" eaLnBrk="1" hangingPunct="1">
              <a:defRPr/>
            </a:pPr>
            <a:endParaRPr lang="en-US" altLang="en-US" sz="1800">
              <a:solidFill>
                <a:srgbClr val="FFFFFF"/>
              </a:solidFill>
              <a:cs typeface="MS PGothic" charset="0"/>
            </a:endParaRPr>
          </a:p>
        </p:txBody>
      </p:sp>
      <p:sp>
        <p:nvSpPr>
          <p:cNvPr id="6" name="Picture Placeholder 18"/>
          <p:cNvSpPr>
            <a:spLocks noGrp="1"/>
          </p:cNvSpPr>
          <p:nvPr>
            <p:ph type="pic" sz="quarter" idx="10"/>
          </p:nvPr>
        </p:nvSpPr>
        <p:spPr>
          <a:xfrm>
            <a:off x="651670" y="1577082"/>
            <a:ext cx="4709468" cy="3534083"/>
          </a:xfrm>
          <a:prstGeom prst="ellipse">
            <a:avLst/>
          </a:prstGeom>
        </p:spPr>
        <p:txBody>
          <a:bodyPr/>
          <a:lstStyle/>
          <a:p>
            <a:pPr lvl="0"/>
            <a:r>
              <a:rPr lang="en-US" noProof="0"/>
              <a:t>Click icon to add picture</a:t>
            </a:r>
            <a:endParaRPr lang="en-US" noProof="0" dirty="0"/>
          </a:p>
        </p:txBody>
      </p:sp>
    </p:spTree>
    <p:extLst>
      <p:ext uri="{BB962C8B-B14F-4D97-AF65-F5344CB8AC3E}">
        <p14:creationId xmlns:p14="http://schemas.microsoft.com/office/powerpoint/2010/main" val="477273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1181C3-1940-B44F-B1B5-A5FA422AD6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52F23A6-FF61-D84F-A5DD-7D922C9F0FD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93AEADD-F82B-F94B-ADDB-8613B40AD31A}"/>
              </a:ext>
            </a:extLst>
          </p:cNvPr>
          <p:cNvSpPr>
            <a:spLocks noGrp="1"/>
          </p:cNvSpPr>
          <p:nvPr>
            <p:ph type="dt" sz="half" idx="10"/>
          </p:nvPr>
        </p:nvSpPr>
        <p:spPr/>
        <p:txBody>
          <a:bodyPr/>
          <a:lstStyle/>
          <a:p>
            <a:fld id="{950BD7BE-5BD6-CC4F-98F6-B272A56B57C8}" type="datetimeFigureOut">
              <a:rPr lang="en-US" smtClean="0"/>
              <a:t>6/19/2018</a:t>
            </a:fld>
            <a:endParaRPr lang="en-US"/>
          </a:p>
        </p:txBody>
      </p:sp>
      <p:sp>
        <p:nvSpPr>
          <p:cNvPr id="5" name="Footer Placeholder 4">
            <a:extLst>
              <a:ext uri="{FF2B5EF4-FFF2-40B4-BE49-F238E27FC236}">
                <a16:creationId xmlns:a16="http://schemas.microsoft.com/office/drawing/2014/main" xmlns="" id="{80D7E612-61FB-FD41-A420-36AB771161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DF02F68-A443-F349-89E7-2A4BE8F97BBB}"/>
              </a:ext>
            </a:extLst>
          </p:cNvPr>
          <p:cNvSpPr>
            <a:spLocks noGrp="1"/>
          </p:cNvSpPr>
          <p:nvPr>
            <p:ph type="sldNum" sz="quarter" idx="12"/>
          </p:nvPr>
        </p:nvSpPr>
        <p:spPr/>
        <p:txBody>
          <a:bodyPr/>
          <a:lstStyle/>
          <a:p>
            <a:fld id="{EE691701-234A-6346-BA3C-764D7FAA4F02}" type="slidenum">
              <a:rPr lang="en-US" smtClean="0"/>
              <a:t>‹#›</a:t>
            </a:fld>
            <a:endParaRPr lang="en-US"/>
          </a:p>
        </p:txBody>
      </p:sp>
    </p:spTree>
    <p:extLst>
      <p:ext uri="{BB962C8B-B14F-4D97-AF65-F5344CB8AC3E}">
        <p14:creationId xmlns:p14="http://schemas.microsoft.com/office/powerpoint/2010/main" val="1967039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FA3305-F4CC-0E44-80B6-8DE1A819C8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3C99C8D-81E5-0D45-98AA-E1FCA658C8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E10D17CD-4D7D-0E4C-8BBB-9A55B69C24F5}"/>
              </a:ext>
            </a:extLst>
          </p:cNvPr>
          <p:cNvSpPr>
            <a:spLocks noGrp="1"/>
          </p:cNvSpPr>
          <p:nvPr>
            <p:ph type="dt" sz="half" idx="10"/>
          </p:nvPr>
        </p:nvSpPr>
        <p:spPr/>
        <p:txBody>
          <a:bodyPr/>
          <a:lstStyle/>
          <a:p>
            <a:fld id="{950BD7BE-5BD6-CC4F-98F6-B272A56B57C8}" type="datetimeFigureOut">
              <a:rPr lang="en-US" smtClean="0"/>
              <a:t>6/19/2018</a:t>
            </a:fld>
            <a:endParaRPr lang="en-US"/>
          </a:p>
        </p:txBody>
      </p:sp>
      <p:sp>
        <p:nvSpPr>
          <p:cNvPr id="5" name="Footer Placeholder 4">
            <a:extLst>
              <a:ext uri="{FF2B5EF4-FFF2-40B4-BE49-F238E27FC236}">
                <a16:creationId xmlns:a16="http://schemas.microsoft.com/office/drawing/2014/main" xmlns="" id="{BA7629FD-1DE1-E041-9D8C-948568EF75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84B7088-C241-AC4F-9BDF-4F646F46AA8F}"/>
              </a:ext>
            </a:extLst>
          </p:cNvPr>
          <p:cNvSpPr>
            <a:spLocks noGrp="1"/>
          </p:cNvSpPr>
          <p:nvPr>
            <p:ph type="sldNum" sz="quarter" idx="12"/>
          </p:nvPr>
        </p:nvSpPr>
        <p:spPr/>
        <p:txBody>
          <a:bodyPr/>
          <a:lstStyle/>
          <a:p>
            <a:fld id="{EE691701-234A-6346-BA3C-764D7FAA4F02}" type="slidenum">
              <a:rPr lang="en-US" smtClean="0"/>
              <a:t>‹#›</a:t>
            </a:fld>
            <a:endParaRPr lang="en-US"/>
          </a:p>
        </p:txBody>
      </p:sp>
    </p:spTree>
    <p:extLst>
      <p:ext uri="{BB962C8B-B14F-4D97-AF65-F5344CB8AC3E}">
        <p14:creationId xmlns:p14="http://schemas.microsoft.com/office/powerpoint/2010/main" val="3076852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291A60-7651-1445-B776-E6C9C697BD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DFD1B46-7AAC-C949-ADA9-3CCA70E4D99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B692500-0281-8745-B64B-7C035588CE0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C4C01FF-B091-C845-B2D1-F5D079AE1925}"/>
              </a:ext>
            </a:extLst>
          </p:cNvPr>
          <p:cNvSpPr>
            <a:spLocks noGrp="1"/>
          </p:cNvSpPr>
          <p:nvPr>
            <p:ph type="dt" sz="half" idx="10"/>
          </p:nvPr>
        </p:nvSpPr>
        <p:spPr/>
        <p:txBody>
          <a:bodyPr/>
          <a:lstStyle/>
          <a:p>
            <a:fld id="{950BD7BE-5BD6-CC4F-98F6-B272A56B57C8}" type="datetimeFigureOut">
              <a:rPr lang="en-US" smtClean="0"/>
              <a:t>6/19/2018</a:t>
            </a:fld>
            <a:endParaRPr lang="en-US"/>
          </a:p>
        </p:txBody>
      </p:sp>
      <p:sp>
        <p:nvSpPr>
          <p:cNvPr id="6" name="Footer Placeholder 5">
            <a:extLst>
              <a:ext uri="{FF2B5EF4-FFF2-40B4-BE49-F238E27FC236}">
                <a16:creationId xmlns:a16="http://schemas.microsoft.com/office/drawing/2014/main" xmlns="" id="{3D8BA033-9FCF-A440-B1CC-5C75C52564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ABFA62C-69A4-3148-8EA5-CF3D0582DE85}"/>
              </a:ext>
            </a:extLst>
          </p:cNvPr>
          <p:cNvSpPr>
            <a:spLocks noGrp="1"/>
          </p:cNvSpPr>
          <p:nvPr>
            <p:ph type="sldNum" sz="quarter" idx="12"/>
          </p:nvPr>
        </p:nvSpPr>
        <p:spPr/>
        <p:txBody>
          <a:bodyPr/>
          <a:lstStyle/>
          <a:p>
            <a:fld id="{EE691701-234A-6346-BA3C-764D7FAA4F02}" type="slidenum">
              <a:rPr lang="en-US" smtClean="0"/>
              <a:t>‹#›</a:t>
            </a:fld>
            <a:endParaRPr lang="en-US"/>
          </a:p>
        </p:txBody>
      </p:sp>
    </p:spTree>
    <p:extLst>
      <p:ext uri="{BB962C8B-B14F-4D97-AF65-F5344CB8AC3E}">
        <p14:creationId xmlns:p14="http://schemas.microsoft.com/office/powerpoint/2010/main" val="4225439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2EB9A0-C756-B94F-8CD3-4A70DEB960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FCFB5F2-BABC-7443-9DC0-3F8799EEB5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F51C46CB-46EA-524B-8DC5-631F3BBC84D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87AA232-01CD-7A42-99F5-F1007EADBB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9C0A2F0C-5ABE-E341-A131-E497E430F1D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5F6AB5F-574F-344B-B6DE-A0AE60DB2627}"/>
              </a:ext>
            </a:extLst>
          </p:cNvPr>
          <p:cNvSpPr>
            <a:spLocks noGrp="1"/>
          </p:cNvSpPr>
          <p:nvPr>
            <p:ph type="dt" sz="half" idx="10"/>
          </p:nvPr>
        </p:nvSpPr>
        <p:spPr/>
        <p:txBody>
          <a:bodyPr/>
          <a:lstStyle/>
          <a:p>
            <a:fld id="{950BD7BE-5BD6-CC4F-98F6-B272A56B57C8}" type="datetimeFigureOut">
              <a:rPr lang="en-US" smtClean="0"/>
              <a:t>6/19/2018</a:t>
            </a:fld>
            <a:endParaRPr lang="en-US"/>
          </a:p>
        </p:txBody>
      </p:sp>
      <p:sp>
        <p:nvSpPr>
          <p:cNvPr id="8" name="Footer Placeholder 7">
            <a:extLst>
              <a:ext uri="{FF2B5EF4-FFF2-40B4-BE49-F238E27FC236}">
                <a16:creationId xmlns:a16="http://schemas.microsoft.com/office/drawing/2014/main" xmlns="" id="{DC2151E1-107C-F44F-BD0B-A9AF3F7913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656ABD4-03E3-4345-8599-501AF5A34815}"/>
              </a:ext>
            </a:extLst>
          </p:cNvPr>
          <p:cNvSpPr>
            <a:spLocks noGrp="1"/>
          </p:cNvSpPr>
          <p:nvPr>
            <p:ph type="sldNum" sz="quarter" idx="12"/>
          </p:nvPr>
        </p:nvSpPr>
        <p:spPr/>
        <p:txBody>
          <a:bodyPr/>
          <a:lstStyle/>
          <a:p>
            <a:fld id="{EE691701-234A-6346-BA3C-764D7FAA4F02}" type="slidenum">
              <a:rPr lang="en-US" smtClean="0"/>
              <a:t>‹#›</a:t>
            </a:fld>
            <a:endParaRPr lang="en-US"/>
          </a:p>
        </p:txBody>
      </p:sp>
    </p:spTree>
    <p:extLst>
      <p:ext uri="{BB962C8B-B14F-4D97-AF65-F5344CB8AC3E}">
        <p14:creationId xmlns:p14="http://schemas.microsoft.com/office/powerpoint/2010/main" val="1726559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3B36AA-59E7-8946-923B-9DEC97F3D6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EFD4FBF-EE0A-9949-B567-B99C4E26734F}"/>
              </a:ext>
            </a:extLst>
          </p:cNvPr>
          <p:cNvSpPr>
            <a:spLocks noGrp="1"/>
          </p:cNvSpPr>
          <p:nvPr>
            <p:ph type="dt" sz="half" idx="10"/>
          </p:nvPr>
        </p:nvSpPr>
        <p:spPr/>
        <p:txBody>
          <a:bodyPr/>
          <a:lstStyle/>
          <a:p>
            <a:fld id="{950BD7BE-5BD6-CC4F-98F6-B272A56B57C8}" type="datetimeFigureOut">
              <a:rPr lang="en-US" smtClean="0"/>
              <a:t>6/19/2018</a:t>
            </a:fld>
            <a:endParaRPr lang="en-US"/>
          </a:p>
        </p:txBody>
      </p:sp>
      <p:sp>
        <p:nvSpPr>
          <p:cNvPr id="4" name="Footer Placeholder 3">
            <a:extLst>
              <a:ext uri="{FF2B5EF4-FFF2-40B4-BE49-F238E27FC236}">
                <a16:creationId xmlns:a16="http://schemas.microsoft.com/office/drawing/2014/main" xmlns="" id="{73B03085-09B7-5244-AE74-DCF4F00276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593D354-57CB-0C4E-A8AB-F7AB093DC4E8}"/>
              </a:ext>
            </a:extLst>
          </p:cNvPr>
          <p:cNvSpPr>
            <a:spLocks noGrp="1"/>
          </p:cNvSpPr>
          <p:nvPr>
            <p:ph type="sldNum" sz="quarter" idx="12"/>
          </p:nvPr>
        </p:nvSpPr>
        <p:spPr/>
        <p:txBody>
          <a:bodyPr/>
          <a:lstStyle/>
          <a:p>
            <a:fld id="{EE691701-234A-6346-BA3C-764D7FAA4F02}" type="slidenum">
              <a:rPr lang="en-US" smtClean="0"/>
              <a:t>‹#›</a:t>
            </a:fld>
            <a:endParaRPr lang="en-US"/>
          </a:p>
        </p:txBody>
      </p:sp>
    </p:spTree>
    <p:extLst>
      <p:ext uri="{BB962C8B-B14F-4D97-AF65-F5344CB8AC3E}">
        <p14:creationId xmlns:p14="http://schemas.microsoft.com/office/powerpoint/2010/main" val="2498444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BC6396D-EF9A-0F4E-80B0-1E19A82974BA}"/>
              </a:ext>
            </a:extLst>
          </p:cNvPr>
          <p:cNvSpPr>
            <a:spLocks noGrp="1"/>
          </p:cNvSpPr>
          <p:nvPr>
            <p:ph type="dt" sz="half" idx="10"/>
          </p:nvPr>
        </p:nvSpPr>
        <p:spPr/>
        <p:txBody>
          <a:bodyPr/>
          <a:lstStyle/>
          <a:p>
            <a:fld id="{950BD7BE-5BD6-CC4F-98F6-B272A56B57C8}" type="datetimeFigureOut">
              <a:rPr lang="en-US" smtClean="0"/>
              <a:t>6/19/2018</a:t>
            </a:fld>
            <a:endParaRPr lang="en-US"/>
          </a:p>
        </p:txBody>
      </p:sp>
      <p:sp>
        <p:nvSpPr>
          <p:cNvPr id="3" name="Footer Placeholder 2">
            <a:extLst>
              <a:ext uri="{FF2B5EF4-FFF2-40B4-BE49-F238E27FC236}">
                <a16:creationId xmlns:a16="http://schemas.microsoft.com/office/drawing/2014/main" xmlns="" id="{DF105625-D6E4-5B4B-AE72-69F6643E0B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209910C-7B2F-284D-972E-B8EEFD569E66}"/>
              </a:ext>
            </a:extLst>
          </p:cNvPr>
          <p:cNvSpPr>
            <a:spLocks noGrp="1"/>
          </p:cNvSpPr>
          <p:nvPr>
            <p:ph type="sldNum" sz="quarter" idx="12"/>
          </p:nvPr>
        </p:nvSpPr>
        <p:spPr/>
        <p:txBody>
          <a:bodyPr/>
          <a:lstStyle/>
          <a:p>
            <a:fld id="{EE691701-234A-6346-BA3C-764D7FAA4F02}" type="slidenum">
              <a:rPr lang="en-US" smtClean="0"/>
              <a:t>‹#›</a:t>
            </a:fld>
            <a:endParaRPr lang="en-US"/>
          </a:p>
        </p:txBody>
      </p:sp>
    </p:spTree>
    <p:extLst>
      <p:ext uri="{BB962C8B-B14F-4D97-AF65-F5344CB8AC3E}">
        <p14:creationId xmlns:p14="http://schemas.microsoft.com/office/powerpoint/2010/main" val="3836399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6E1DF6-D267-4C4A-ACC1-B92062AF61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F5082D9-3416-754F-8634-76B25A4EF2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55ABD78-956D-CA41-8180-F29FB7D924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C640B92-D338-1D4B-84BE-6EF8EE8FF92B}"/>
              </a:ext>
            </a:extLst>
          </p:cNvPr>
          <p:cNvSpPr>
            <a:spLocks noGrp="1"/>
          </p:cNvSpPr>
          <p:nvPr>
            <p:ph type="dt" sz="half" idx="10"/>
          </p:nvPr>
        </p:nvSpPr>
        <p:spPr/>
        <p:txBody>
          <a:bodyPr/>
          <a:lstStyle/>
          <a:p>
            <a:fld id="{950BD7BE-5BD6-CC4F-98F6-B272A56B57C8}" type="datetimeFigureOut">
              <a:rPr lang="en-US" smtClean="0"/>
              <a:t>6/19/2018</a:t>
            </a:fld>
            <a:endParaRPr lang="en-US"/>
          </a:p>
        </p:txBody>
      </p:sp>
      <p:sp>
        <p:nvSpPr>
          <p:cNvPr id="6" name="Footer Placeholder 5">
            <a:extLst>
              <a:ext uri="{FF2B5EF4-FFF2-40B4-BE49-F238E27FC236}">
                <a16:creationId xmlns:a16="http://schemas.microsoft.com/office/drawing/2014/main" xmlns="" id="{B67E9124-E9C5-F846-B1CE-9FD48FA71B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6B21E06-D0BF-0E4E-8B3D-B72C78F30C59}"/>
              </a:ext>
            </a:extLst>
          </p:cNvPr>
          <p:cNvSpPr>
            <a:spLocks noGrp="1"/>
          </p:cNvSpPr>
          <p:nvPr>
            <p:ph type="sldNum" sz="quarter" idx="12"/>
          </p:nvPr>
        </p:nvSpPr>
        <p:spPr/>
        <p:txBody>
          <a:bodyPr/>
          <a:lstStyle/>
          <a:p>
            <a:fld id="{EE691701-234A-6346-BA3C-764D7FAA4F02}" type="slidenum">
              <a:rPr lang="en-US" smtClean="0"/>
              <a:t>‹#›</a:t>
            </a:fld>
            <a:endParaRPr lang="en-US"/>
          </a:p>
        </p:txBody>
      </p:sp>
    </p:spTree>
    <p:extLst>
      <p:ext uri="{BB962C8B-B14F-4D97-AF65-F5344CB8AC3E}">
        <p14:creationId xmlns:p14="http://schemas.microsoft.com/office/powerpoint/2010/main" val="2675076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7AFAFA-AE3D-3F47-963E-301138F852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4261E04-7C7B-7A4F-BF03-03F5975D4F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7A206648-2AC1-4D4A-B43E-32FD514650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7640534-5C85-3F40-8628-970DADE1F88D}"/>
              </a:ext>
            </a:extLst>
          </p:cNvPr>
          <p:cNvSpPr>
            <a:spLocks noGrp="1"/>
          </p:cNvSpPr>
          <p:nvPr>
            <p:ph type="dt" sz="half" idx="10"/>
          </p:nvPr>
        </p:nvSpPr>
        <p:spPr/>
        <p:txBody>
          <a:bodyPr/>
          <a:lstStyle/>
          <a:p>
            <a:fld id="{950BD7BE-5BD6-CC4F-98F6-B272A56B57C8}" type="datetimeFigureOut">
              <a:rPr lang="en-US" smtClean="0"/>
              <a:t>6/19/2018</a:t>
            </a:fld>
            <a:endParaRPr lang="en-US"/>
          </a:p>
        </p:txBody>
      </p:sp>
      <p:sp>
        <p:nvSpPr>
          <p:cNvPr id="6" name="Footer Placeholder 5">
            <a:extLst>
              <a:ext uri="{FF2B5EF4-FFF2-40B4-BE49-F238E27FC236}">
                <a16:creationId xmlns:a16="http://schemas.microsoft.com/office/drawing/2014/main" xmlns="" id="{A8C22988-D1AF-B442-B5CE-7A920460CC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AA77379-5039-2C41-BECB-14F57A71038F}"/>
              </a:ext>
            </a:extLst>
          </p:cNvPr>
          <p:cNvSpPr>
            <a:spLocks noGrp="1"/>
          </p:cNvSpPr>
          <p:nvPr>
            <p:ph type="sldNum" sz="quarter" idx="12"/>
          </p:nvPr>
        </p:nvSpPr>
        <p:spPr/>
        <p:txBody>
          <a:bodyPr/>
          <a:lstStyle/>
          <a:p>
            <a:fld id="{EE691701-234A-6346-BA3C-764D7FAA4F02}" type="slidenum">
              <a:rPr lang="en-US" smtClean="0"/>
              <a:t>‹#›</a:t>
            </a:fld>
            <a:endParaRPr lang="en-US"/>
          </a:p>
        </p:txBody>
      </p:sp>
    </p:spTree>
    <p:extLst>
      <p:ext uri="{BB962C8B-B14F-4D97-AF65-F5344CB8AC3E}">
        <p14:creationId xmlns:p14="http://schemas.microsoft.com/office/powerpoint/2010/main" val="1867391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5C74953-DCFE-0B47-8B61-97D089DB9A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41934A3-B36A-F94C-A77A-D71AD6F074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94C2042-CE92-A441-8C55-50535CD950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0BD7BE-5BD6-CC4F-98F6-B272A56B57C8}" type="datetimeFigureOut">
              <a:rPr lang="en-US" smtClean="0"/>
              <a:t>6/19/2018</a:t>
            </a:fld>
            <a:endParaRPr lang="en-US"/>
          </a:p>
        </p:txBody>
      </p:sp>
      <p:sp>
        <p:nvSpPr>
          <p:cNvPr id="5" name="Footer Placeholder 4">
            <a:extLst>
              <a:ext uri="{FF2B5EF4-FFF2-40B4-BE49-F238E27FC236}">
                <a16:creationId xmlns:a16="http://schemas.microsoft.com/office/drawing/2014/main" xmlns="" id="{4D954866-B7E1-F541-9AF1-696BBE62AE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841016BA-DC38-6544-8EAA-4CEE500A5A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691701-234A-6346-BA3C-764D7FAA4F02}" type="slidenum">
              <a:rPr lang="en-US" smtClean="0"/>
              <a:t>‹#›</a:t>
            </a:fld>
            <a:endParaRPr lang="en-US"/>
          </a:p>
        </p:txBody>
      </p:sp>
    </p:spTree>
    <p:extLst>
      <p:ext uri="{BB962C8B-B14F-4D97-AF65-F5344CB8AC3E}">
        <p14:creationId xmlns:p14="http://schemas.microsoft.com/office/powerpoint/2010/main" val="4161710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8021CFE-6553-9540-91D7-85644EB04329}"/>
              </a:ext>
            </a:extLst>
          </p:cNvPr>
          <p:cNvSpPr txBox="1"/>
          <p:nvPr/>
        </p:nvSpPr>
        <p:spPr>
          <a:xfrm>
            <a:off x="936702" y="5417190"/>
            <a:ext cx="2263698" cy="646331"/>
          </a:xfrm>
          <a:prstGeom prst="rect">
            <a:avLst/>
          </a:prstGeom>
          <a:noFill/>
        </p:spPr>
        <p:txBody>
          <a:bodyPr wrap="square" rtlCol="0">
            <a:spAutoFit/>
          </a:bodyPr>
          <a:lstStyle/>
          <a:p>
            <a:r>
              <a:rPr lang="en-US" dirty="0">
                <a:solidFill>
                  <a:schemeClr val="bg1"/>
                </a:solidFill>
              </a:rPr>
              <a:t>By Andrea Merla</a:t>
            </a:r>
          </a:p>
          <a:p>
            <a:r>
              <a:rPr lang="en-US" dirty="0">
                <a:solidFill>
                  <a:schemeClr val="bg1"/>
                </a:solidFill>
              </a:rPr>
              <a:t>UNOPS consultant</a:t>
            </a:r>
          </a:p>
        </p:txBody>
      </p:sp>
      <p:pic>
        <p:nvPicPr>
          <p:cNvPr id="7" name="Picture 6">
            <a:extLst>
              <a:ext uri="{FF2B5EF4-FFF2-40B4-BE49-F238E27FC236}">
                <a16:creationId xmlns:a16="http://schemas.microsoft.com/office/drawing/2014/main" xmlns="" id="{6B5A9636-2611-0040-937A-0BEED4C3C4B5}"/>
              </a:ext>
            </a:extLst>
          </p:cNvPr>
          <p:cNvPicPr>
            <a:picLocks noChangeAspect="1"/>
          </p:cNvPicPr>
          <p:nvPr/>
        </p:nvPicPr>
        <p:blipFill>
          <a:blip r:embed="rId2"/>
          <a:stretch>
            <a:fillRect/>
          </a:stretch>
        </p:blipFill>
        <p:spPr>
          <a:xfrm>
            <a:off x="1961123" y="2204"/>
            <a:ext cx="10230877" cy="1333500"/>
          </a:xfrm>
          <a:prstGeom prst="rect">
            <a:avLst/>
          </a:prstGeom>
        </p:spPr>
      </p:pic>
      <p:sp>
        <p:nvSpPr>
          <p:cNvPr id="11" name="TextBox 10">
            <a:extLst>
              <a:ext uri="{FF2B5EF4-FFF2-40B4-BE49-F238E27FC236}">
                <a16:creationId xmlns:a16="http://schemas.microsoft.com/office/drawing/2014/main" xmlns="" id="{62490B37-BF7A-1548-B4FA-4A7923E3A54F}"/>
              </a:ext>
            </a:extLst>
          </p:cNvPr>
          <p:cNvSpPr txBox="1"/>
          <p:nvPr/>
        </p:nvSpPr>
        <p:spPr>
          <a:xfrm>
            <a:off x="164892" y="149902"/>
            <a:ext cx="1903659" cy="944380"/>
          </a:xfrm>
          <a:prstGeom prst="rect">
            <a:avLst/>
          </a:prstGeom>
          <a:solidFill>
            <a:schemeClr val="bg1"/>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xmlns="" id="{9BF87033-5DEE-C047-BDD8-C2ABE3FDBCB5}"/>
              </a:ext>
            </a:extLst>
          </p:cNvPr>
          <p:cNvSpPr txBox="1"/>
          <p:nvPr/>
        </p:nvSpPr>
        <p:spPr>
          <a:xfrm>
            <a:off x="9173981" y="484288"/>
            <a:ext cx="2713220" cy="369332"/>
          </a:xfrm>
          <a:prstGeom prst="rect">
            <a:avLst/>
          </a:prstGeom>
          <a:noFill/>
        </p:spPr>
        <p:txBody>
          <a:bodyPr wrap="square" rtlCol="0">
            <a:spAutoFit/>
          </a:bodyPr>
          <a:lstStyle/>
          <a:p>
            <a:r>
              <a:rPr lang="en-US" b="1" dirty="0">
                <a:solidFill>
                  <a:schemeClr val="bg1"/>
                </a:solidFill>
              </a:rPr>
              <a:t>PANAMA JUNE 2018</a:t>
            </a:r>
          </a:p>
        </p:txBody>
      </p:sp>
      <p:pic>
        <p:nvPicPr>
          <p:cNvPr id="24" name="Picture Placeholder 23">
            <a:extLst>
              <a:ext uri="{FF2B5EF4-FFF2-40B4-BE49-F238E27FC236}">
                <a16:creationId xmlns:a16="http://schemas.microsoft.com/office/drawing/2014/main" xmlns="" id="{F73C9094-4FDB-C84C-A8CA-4D781B32461C}"/>
              </a:ext>
            </a:extLst>
          </p:cNvPr>
          <p:cNvPicPr>
            <a:picLocks noGrp="1" noChangeAspect="1"/>
          </p:cNvPicPr>
          <p:nvPr>
            <p:ph type="pic" sz="quarter" idx="10"/>
          </p:nvPr>
        </p:nvPicPr>
        <p:blipFill>
          <a:blip r:embed="rId3"/>
          <a:srcRect t="102" b="102"/>
          <a:stretch>
            <a:fillRect/>
          </a:stretch>
        </p:blipFill>
        <p:spPr/>
      </p:pic>
      <p:sp>
        <p:nvSpPr>
          <p:cNvPr id="26" name="TextBox 25">
            <a:extLst>
              <a:ext uri="{FF2B5EF4-FFF2-40B4-BE49-F238E27FC236}">
                <a16:creationId xmlns:a16="http://schemas.microsoft.com/office/drawing/2014/main" xmlns="" id="{3DC64F79-3AEE-6546-B1CD-C175FA87B5A4}"/>
              </a:ext>
            </a:extLst>
          </p:cNvPr>
          <p:cNvSpPr txBox="1"/>
          <p:nvPr/>
        </p:nvSpPr>
        <p:spPr bwMode="auto">
          <a:xfrm>
            <a:off x="904848" y="3300088"/>
            <a:ext cx="9926665" cy="1938992"/>
          </a:xfrm>
          <a:prstGeom prst="rect">
            <a:avLst/>
          </a:prstGeom>
          <a:solidFill>
            <a:schemeClr val="accent5">
              <a:lumMod val="20000"/>
              <a:lumOff val="80000"/>
              <a:alpha val="33000"/>
            </a:schemeClr>
          </a:solidFill>
        </p:spPr>
        <p:txBody>
          <a:bodyPr wrap="square">
            <a:spAutoFit/>
          </a:bodyPr>
          <a:lstStyle/>
          <a:p>
            <a:pPr algn="ctr">
              <a:defRPr/>
            </a:pPr>
            <a:r>
              <a:rPr lang="en-US" sz="2400" b="1" i="1" dirty="0">
                <a:solidFill>
                  <a:schemeClr val="bg1"/>
                </a:solidFill>
                <a:latin typeface="Avenir Black Oblique" panose="02000503020000020003" pitchFamily="2" charset="0"/>
                <a:ea typeface="Avenir Heavy" charset="0"/>
                <a:cs typeface="Avenir Heavy" charset="0"/>
              </a:rPr>
              <a:t>Catalyzing implementation of the Strategic Action Program for the Caribbean and North Brazil Shelf LME’s (2015-2020) </a:t>
            </a:r>
          </a:p>
          <a:p>
            <a:pPr algn="ctr">
              <a:defRPr/>
            </a:pPr>
            <a:endParaRPr lang="en-US" sz="2400" b="1" i="1" dirty="0">
              <a:solidFill>
                <a:schemeClr val="bg1"/>
              </a:solidFill>
              <a:latin typeface="Avenir Black Oblique" panose="02000503020000020003" pitchFamily="2" charset="0"/>
              <a:ea typeface="Avenir Heavy" charset="0"/>
              <a:cs typeface="Avenir Heavy" charset="0"/>
            </a:endParaRPr>
          </a:p>
          <a:p>
            <a:pPr algn="ctr">
              <a:defRPr/>
            </a:pPr>
            <a:r>
              <a:rPr lang="en-US" sz="2400" b="1" i="1" dirty="0">
                <a:solidFill>
                  <a:schemeClr val="bg1"/>
                </a:solidFill>
                <a:latin typeface="Avenir Black Oblique" panose="02000503020000020003" pitchFamily="2" charset="0"/>
                <a:ea typeface="Avenir Heavy" charset="0"/>
                <a:cs typeface="Avenir Heavy" charset="0"/>
              </a:rPr>
              <a:t>MID TERM EVALUATION</a:t>
            </a:r>
          </a:p>
          <a:p>
            <a:pPr algn="ctr">
              <a:defRPr/>
            </a:pPr>
            <a:r>
              <a:rPr lang="en-US" sz="2400" b="1" i="1" dirty="0">
                <a:solidFill>
                  <a:schemeClr val="bg1"/>
                </a:solidFill>
                <a:latin typeface="Avenir Black Oblique" panose="02000503020000020003" pitchFamily="2" charset="0"/>
                <a:ea typeface="Avenir Heavy" charset="0"/>
                <a:cs typeface="Avenir Heavy" charset="0"/>
              </a:rPr>
              <a:t>PRELIMINARY FINDINGS AND RECOMMENDATIONS</a:t>
            </a:r>
          </a:p>
        </p:txBody>
      </p:sp>
      <p:sp>
        <p:nvSpPr>
          <p:cNvPr id="27" name="TextBox 26">
            <a:extLst>
              <a:ext uri="{FF2B5EF4-FFF2-40B4-BE49-F238E27FC236}">
                <a16:creationId xmlns:a16="http://schemas.microsoft.com/office/drawing/2014/main" xmlns="" id="{5E4C3DBB-49DE-244A-8325-FD2B600FBF16}"/>
              </a:ext>
            </a:extLst>
          </p:cNvPr>
          <p:cNvSpPr txBox="1"/>
          <p:nvPr/>
        </p:nvSpPr>
        <p:spPr>
          <a:xfrm>
            <a:off x="7658099" y="6063521"/>
            <a:ext cx="3586163" cy="369332"/>
          </a:xfrm>
          <a:prstGeom prst="rect">
            <a:avLst/>
          </a:prstGeom>
          <a:noFill/>
        </p:spPr>
        <p:txBody>
          <a:bodyPr wrap="square" rtlCol="0">
            <a:spAutoFit/>
          </a:bodyPr>
          <a:lstStyle/>
          <a:p>
            <a:r>
              <a:rPr lang="en-US" dirty="0"/>
              <a:t>By Andrea Merla, UNOPS consultant</a:t>
            </a:r>
          </a:p>
        </p:txBody>
      </p:sp>
    </p:spTree>
    <p:extLst>
      <p:ext uri="{BB962C8B-B14F-4D97-AF65-F5344CB8AC3E}">
        <p14:creationId xmlns:p14="http://schemas.microsoft.com/office/powerpoint/2010/main" val="3400204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E7525F27-A9BD-D940-B47A-BD48CB11C367}"/>
              </a:ext>
            </a:extLst>
          </p:cNvPr>
          <p:cNvSpPr txBox="1"/>
          <p:nvPr/>
        </p:nvSpPr>
        <p:spPr>
          <a:xfrm>
            <a:off x="451413" y="787078"/>
            <a:ext cx="2870521" cy="646331"/>
          </a:xfrm>
          <a:prstGeom prst="rect">
            <a:avLst/>
          </a:prstGeom>
          <a:noFill/>
          <a:ln>
            <a:solidFill>
              <a:srgbClr val="FF0000"/>
            </a:solidFill>
          </a:ln>
        </p:spPr>
        <p:txBody>
          <a:bodyPr wrap="square" rtlCol="0">
            <a:spAutoFit/>
          </a:bodyPr>
          <a:lstStyle/>
          <a:p>
            <a:pPr algn="ctr"/>
            <a:r>
              <a:rPr lang="en-US" b="1" dirty="0"/>
              <a:t>MEETING PROJECT </a:t>
            </a:r>
          </a:p>
          <a:p>
            <a:pPr algn="ctr"/>
            <a:r>
              <a:rPr lang="en-US" b="1" dirty="0"/>
              <a:t>MID TERM TARGETS</a:t>
            </a:r>
          </a:p>
        </p:txBody>
      </p:sp>
      <p:sp>
        <p:nvSpPr>
          <p:cNvPr id="9" name="TextBox 8">
            <a:extLst>
              <a:ext uri="{FF2B5EF4-FFF2-40B4-BE49-F238E27FC236}">
                <a16:creationId xmlns:a16="http://schemas.microsoft.com/office/drawing/2014/main" xmlns="" id="{AE0E932E-67B9-DB44-885A-92E17EAC15CA}"/>
              </a:ext>
            </a:extLst>
          </p:cNvPr>
          <p:cNvSpPr txBox="1"/>
          <p:nvPr/>
        </p:nvSpPr>
        <p:spPr>
          <a:xfrm>
            <a:off x="451413" y="1921397"/>
            <a:ext cx="2986268" cy="923330"/>
          </a:xfrm>
          <a:prstGeom prst="rect">
            <a:avLst/>
          </a:prstGeom>
          <a:noFill/>
        </p:spPr>
        <p:txBody>
          <a:bodyPr wrap="square" rtlCol="0">
            <a:spAutoFit/>
          </a:bodyPr>
          <a:lstStyle/>
          <a:p>
            <a:r>
              <a:rPr lang="en-US" dirty="0"/>
              <a:t>OF THE TOTAL </a:t>
            </a:r>
            <a:r>
              <a:rPr lang="en-US" b="1" dirty="0"/>
              <a:t>33</a:t>
            </a:r>
            <a:r>
              <a:rPr lang="en-US" dirty="0"/>
              <a:t> MID TERM TARGETS, ONLY </a:t>
            </a:r>
            <a:r>
              <a:rPr lang="en-US" b="1" dirty="0"/>
              <a:t>12</a:t>
            </a:r>
            <a:r>
              <a:rPr lang="en-US" dirty="0"/>
              <a:t> HAVE BEEN MET</a:t>
            </a:r>
          </a:p>
        </p:txBody>
      </p:sp>
      <p:sp>
        <p:nvSpPr>
          <p:cNvPr id="10" name="TextBox 9">
            <a:extLst>
              <a:ext uri="{FF2B5EF4-FFF2-40B4-BE49-F238E27FC236}">
                <a16:creationId xmlns:a16="http://schemas.microsoft.com/office/drawing/2014/main" xmlns="" id="{B62620CA-4B52-834A-8B48-2F463A80ACB3}"/>
              </a:ext>
            </a:extLst>
          </p:cNvPr>
          <p:cNvSpPr txBox="1"/>
          <p:nvPr/>
        </p:nvSpPr>
        <p:spPr>
          <a:xfrm>
            <a:off x="451413" y="3371126"/>
            <a:ext cx="2870521" cy="923330"/>
          </a:xfrm>
          <a:prstGeom prst="rect">
            <a:avLst/>
          </a:prstGeom>
          <a:noFill/>
        </p:spPr>
        <p:txBody>
          <a:bodyPr wrap="square" rtlCol="0">
            <a:spAutoFit/>
          </a:bodyPr>
          <a:lstStyle/>
          <a:p>
            <a:r>
              <a:rPr lang="en-US" b="1" dirty="0"/>
              <a:t>3</a:t>
            </a:r>
            <a:r>
              <a:rPr lang="en-US" dirty="0"/>
              <a:t> OF THE </a:t>
            </a:r>
            <a:r>
              <a:rPr lang="en-US" b="1" dirty="0"/>
              <a:t>4</a:t>
            </a:r>
            <a:r>
              <a:rPr lang="en-US" dirty="0"/>
              <a:t> PILOT SUB-PROJECTS ARE SERIOUSLY DELAYED</a:t>
            </a:r>
          </a:p>
        </p:txBody>
      </p:sp>
      <p:pic>
        <p:nvPicPr>
          <p:cNvPr id="18" name="Picture 17">
            <a:extLst>
              <a:ext uri="{FF2B5EF4-FFF2-40B4-BE49-F238E27FC236}">
                <a16:creationId xmlns:a16="http://schemas.microsoft.com/office/drawing/2014/main" xmlns="" id="{006491E3-B252-6E47-A0CC-8FF3E5527B0F}"/>
              </a:ext>
            </a:extLst>
          </p:cNvPr>
          <p:cNvPicPr>
            <a:picLocks noChangeAspect="1"/>
          </p:cNvPicPr>
          <p:nvPr/>
        </p:nvPicPr>
        <p:blipFill>
          <a:blip r:embed="rId2"/>
          <a:stretch>
            <a:fillRect/>
          </a:stretch>
        </p:blipFill>
        <p:spPr>
          <a:xfrm>
            <a:off x="3437681" y="0"/>
            <a:ext cx="8680233" cy="6858000"/>
          </a:xfrm>
          <a:prstGeom prst="rect">
            <a:avLst/>
          </a:prstGeom>
        </p:spPr>
      </p:pic>
    </p:spTree>
    <p:extLst>
      <p:ext uri="{BB962C8B-B14F-4D97-AF65-F5344CB8AC3E}">
        <p14:creationId xmlns:p14="http://schemas.microsoft.com/office/powerpoint/2010/main" val="3426539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24057458"/>
              </p:ext>
            </p:extLst>
          </p:nvPr>
        </p:nvGraphicFramePr>
        <p:xfrm>
          <a:off x="524378" y="776841"/>
          <a:ext cx="4412813" cy="404641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txBox="1">
            <a:spLocks/>
          </p:cNvSpPr>
          <p:nvPr/>
        </p:nvSpPr>
        <p:spPr>
          <a:xfrm>
            <a:off x="51921" y="84344"/>
            <a:ext cx="4885270"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s-CO" sz="2400" b="1" dirty="0">
                <a:solidFill>
                  <a:schemeClr val="accent5">
                    <a:lumMod val="75000"/>
                  </a:schemeClr>
                </a:solidFill>
                <a:latin typeface="+mn-lt"/>
              </a:rPr>
              <a:t>DISBURTSEMENT OF OF GEF FUNDS</a:t>
            </a:r>
            <a:r>
              <a:rPr lang="es-CO" sz="2400" b="1" dirty="0">
                <a:solidFill>
                  <a:schemeClr val="accent5">
                    <a:lumMod val="75000"/>
                  </a:schemeClr>
                </a:solidFill>
                <a:latin typeface="Garamond" panose="02020404030301010803" pitchFamily="18" charset="0"/>
              </a:rPr>
              <a:t/>
            </a:r>
            <a:br>
              <a:rPr lang="es-CO" sz="2400" b="1" dirty="0">
                <a:solidFill>
                  <a:schemeClr val="accent5">
                    <a:lumMod val="75000"/>
                  </a:schemeClr>
                </a:solidFill>
                <a:latin typeface="Garamond" panose="02020404030301010803" pitchFamily="18" charset="0"/>
              </a:rPr>
            </a:br>
            <a:r>
              <a:rPr lang="es-CO" sz="2400" b="1" dirty="0">
                <a:solidFill>
                  <a:schemeClr val="accent5">
                    <a:lumMod val="75000"/>
                  </a:schemeClr>
                </a:solidFill>
                <a:latin typeface="Garamond" panose="02020404030301010803" pitchFamily="18" charset="0"/>
              </a:rPr>
              <a:t/>
            </a:r>
            <a:br>
              <a:rPr lang="es-CO" sz="2400" b="1" dirty="0">
                <a:solidFill>
                  <a:schemeClr val="accent5">
                    <a:lumMod val="75000"/>
                  </a:schemeClr>
                </a:solidFill>
                <a:latin typeface="Garamond" panose="02020404030301010803" pitchFamily="18" charset="0"/>
              </a:rPr>
            </a:br>
            <a:endParaRPr lang="en-US" sz="2400" b="1" dirty="0">
              <a:solidFill>
                <a:schemeClr val="accent5">
                  <a:lumMod val="75000"/>
                </a:schemeClr>
              </a:solidFill>
              <a:latin typeface="Garamond" panose="02020404030301010803" pitchFamily="18" charset="0"/>
            </a:endParaRPr>
          </a:p>
        </p:txBody>
      </p:sp>
      <p:sp>
        <p:nvSpPr>
          <p:cNvPr id="7" name="Title 1"/>
          <p:cNvSpPr txBox="1">
            <a:spLocks/>
          </p:cNvSpPr>
          <p:nvPr/>
        </p:nvSpPr>
        <p:spPr>
          <a:xfrm>
            <a:off x="524378" y="4831434"/>
            <a:ext cx="4283746" cy="1660887"/>
          </a:xfrm>
          <a:prstGeom prst="rect">
            <a:avLst/>
          </a:prstGeom>
          <a:ln w="28575">
            <a:solidFill>
              <a:srgbClr val="FF0000"/>
            </a:solid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000" b="1" dirty="0"/>
          </a:p>
          <a:p>
            <a:endParaRPr lang="en-US" sz="2000" b="1" dirty="0"/>
          </a:p>
          <a:p>
            <a:endParaRPr lang="en-US" sz="2000" b="1" dirty="0"/>
          </a:p>
          <a:p>
            <a:endParaRPr lang="en-US" sz="2000" b="1" dirty="0"/>
          </a:p>
          <a:p>
            <a:endParaRPr lang="en-US" sz="2000" b="1" dirty="0"/>
          </a:p>
          <a:p>
            <a:r>
              <a:rPr lang="en-US" sz="2000" b="1" dirty="0"/>
              <a:t>At Mid Term, 47% of the total GEF fund has been spent or transferred to partners, and only 22%  of the total 56 targets has been met</a:t>
            </a:r>
          </a:p>
          <a:p>
            <a:r>
              <a:rPr lang="en-US" sz="2000" b="1" dirty="0"/>
              <a:t> </a:t>
            </a:r>
            <a:endParaRPr lang="en-US" sz="2000" b="1" dirty="0">
              <a:solidFill>
                <a:srgbClr val="FF0000"/>
              </a:solidFill>
              <a:latin typeface="+mn-lt"/>
            </a:endParaRPr>
          </a:p>
        </p:txBody>
      </p:sp>
      <p:pic>
        <p:nvPicPr>
          <p:cNvPr id="12" name="Picture 11">
            <a:extLst>
              <a:ext uri="{FF2B5EF4-FFF2-40B4-BE49-F238E27FC236}">
                <a16:creationId xmlns:a16="http://schemas.microsoft.com/office/drawing/2014/main" xmlns="" id="{575F1789-60F4-1B4A-9A10-94C1C9091876}"/>
              </a:ext>
            </a:extLst>
          </p:cNvPr>
          <p:cNvPicPr>
            <a:picLocks noChangeAspect="1"/>
          </p:cNvPicPr>
          <p:nvPr/>
        </p:nvPicPr>
        <p:blipFill>
          <a:blip r:embed="rId3"/>
          <a:stretch>
            <a:fillRect/>
          </a:stretch>
        </p:blipFill>
        <p:spPr>
          <a:xfrm>
            <a:off x="6863789" y="3881386"/>
            <a:ext cx="2526164" cy="2610935"/>
          </a:xfrm>
          <a:prstGeom prst="rect">
            <a:avLst/>
          </a:prstGeom>
        </p:spPr>
      </p:pic>
      <p:pic>
        <p:nvPicPr>
          <p:cNvPr id="14" name="Picture 13">
            <a:extLst>
              <a:ext uri="{FF2B5EF4-FFF2-40B4-BE49-F238E27FC236}">
                <a16:creationId xmlns:a16="http://schemas.microsoft.com/office/drawing/2014/main" xmlns="" id="{819B8AD7-EC38-904F-B820-DEFA718A4190}"/>
              </a:ext>
            </a:extLst>
          </p:cNvPr>
          <p:cNvPicPr>
            <a:picLocks noChangeAspect="1"/>
          </p:cNvPicPr>
          <p:nvPr/>
        </p:nvPicPr>
        <p:blipFill>
          <a:blip r:embed="rId4"/>
          <a:stretch>
            <a:fillRect/>
          </a:stretch>
        </p:blipFill>
        <p:spPr>
          <a:xfrm>
            <a:off x="5602147" y="430594"/>
            <a:ext cx="5698738" cy="3187908"/>
          </a:xfrm>
          <a:prstGeom prst="rect">
            <a:avLst/>
          </a:prstGeom>
        </p:spPr>
      </p:pic>
      <p:sp>
        <p:nvSpPr>
          <p:cNvPr id="15" name="TextBox 14">
            <a:extLst>
              <a:ext uri="{FF2B5EF4-FFF2-40B4-BE49-F238E27FC236}">
                <a16:creationId xmlns:a16="http://schemas.microsoft.com/office/drawing/2014/main" xmlns="" id="{91E26CEF-74BA-F144-B868-D2E193AE912C}"/>
              </a:ext>
            </a:extLst>
          </p:cNvPr>
          <p:cNvSpPr txBox="1"/>
          <p:nvPr/>
        </p:nvSpPr>
        <p:spPr>
          <a:xfrm>
            <a:off x="5602147" y="349224"/>
            <a:ext cx="858741" cy="646331"/>
          </a:xfrm>
          <a:prstGeom prst="rect">
            <a:avLst/>
          </a:prstGeom>
          <a:noFill/>
        </p:spPr>
        <p:txBody>
          <a:bodyPr wrap="square" rtlCol="0">
            <a:spAutoFit/>
          </a:bodyPr>
          <a:lstStyle/>
          <a:p>
            <a:r>
              <a:rPr lang="en-US" dirty="0"/>
              <a:t>May 2015</a:t>
            </a:r>
          </a:p>
        </p:txBody>
      </p:sp>
      <p:sp>
        <p:nvSpPr>
          <p:cNvPr id="16" name="TextBox 15">
            <a:extLst>
              <a:ext uri="{FF2B5EF4-FFF2-40B4-BE49-F238E27FC236}">
                <a16:creationId xmlns:a16="http://schemas.microsoft.com/office/drawing/2014/main" xmlns="" id="{F06E0E5A-AF02-7049-9771-0A79607494D7}"/>
              </a:ext>
            </a:extLst>
          </p:cNvPr>
          <p:cNvSpPr txBox="1"/>
          <p:nvPr/>
        </p:nvSpPr>
        <p:spPr>
          <a:xfrm>
            <a:off x="8266766" y="349224"/>
            <a:ext cx="858741" cy="369332"/>
          </a:xfrm>
          <a:prstGeom prst="rect">
            <a:avLst/>
          </a:prstGeom>
          <a:noFill/>
        </p:spPr>
        <p:txBody>
          <a:bodyPr wrap="square" rtlCol="0">
            <a:spAutoFit/>
          </a:bodyPr>
          <a:lstStyle/>
          <a:p>
            <a:r>
              <a:rPr lang="en-US" dirty="0"/>
              <a:t>Today</a:t>
            </a:r>
          </a:p>
        </p:txBody>
      </p:sp>
      <p:sp>
        <p:nvSpPr>
          <p:cNvPr id="17" name="TextBox 16">
            <a:extLst>
              <a:ext uri="{FF2B5EF4-FFF2-40B4-BE49-F238E27FC236}">
                <a16:creationId xmlns:a16="http://schemas.microsoft.com/office/drawing/2014/main" xmlns="" id="{9407764D-9546-6F4F-8CBE-052C12A22AB5}"/>
              </a:ext>
            </a:extLst>
          </p:cNvPr>
          <p:cNvSpPr txBox="1"/>
          <p:nvPr/>
        </p:nvSpPr>
        <p:spPr>
          <a:xfrm>
            <a:off x="10871514" y="614648"/>
            <a:ext cx="858741" cy="646331"/>
          </a:xfrm>
          <a:prstGeom prst="rect">
            <a:avLst/>
          </a:prstGeom>
          <a:noFill/>
        </p:spPr>
        <p:txBody>
          <a:bodyPr wrap="square" rtlCol="0">
            <a:spAutoFit/>
          </a:bodyPr>
          <a:lstStyle/>
          <a:p>
            <a:r>
              <a:rPr lang="en-US" dirty="0"/>
              <a:t>August 2020</a:t>
            </a:r>
          </a:p>
        </p:txBody>
      </p:sp>
    </p:spTree>
    <p:extLst>
      <p:ext uri="{BB962C8B-B14F-4D97-AF65-F5344CB8AC3E}">
        <p14:creationId xmlns:p14="http://schemas.microsoft.com/office/powerpoint/2010/main" val="716534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p:cNvGraphicFramePr>
            <a:graphicFrameLocks/>
          </p:cNvGraphicFramePr>
          <p:nvPr>
            <p:extLst>
              <p:ext uri="{D42A27DB-BD31-4B8C-83A1-F6EECF244321}">
                <p14:modId xmlns:p14="http://schemas.microsoft.com/office/powerpoint/2010/main" val="3834354085"/>
              </p:ext>
            </p:extLst>
          </p:nvPr>
        </p:nvGraphicFramePr>
        <p:xfrm>
          <a:off x="0" y="1317962"/>
          <a:ext cx="12062128" cy="5540038"/>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p:cNvSpPr>
            <a:spLocks noGrp="1"/>
          </p:cNvSpPr>
          <p:nvPr>
            <p:ph type="ctrTitle"/>
          </p:nvPr>
        </p:nvSpPr>
        <p:spPr>
          <a:xfrm>
            <a:off x="2390173" y="650110"/>
            <a:ext cx="8015468" cy="529761"/>
          </a:xfrm>
        </p:spPr>
        <p:txBody>
          <a:bodyPr>
            <a:normAutofit fontScale="90000"/>
          </a:bodyPr>
          <a:lstStyle/>
          <a:p>
            <a:r>
              <a:rPr lang="es-CO" sz="2700" b="1" dirty="0">
                <a:solidFill>
                  <a:schemeClr val="accent5">
                    <a:lumMod val="75000"/>
                  </a:schemeClr>
                </a:solidFill>
                <a:latin typeface="+mn-lt"/>
              </a:rPr>
              <a:t>DISBURSEMENTS of GEF FUNDS (1000’s of USD)</a:t>
            </a:r>
            <a:r>
              <a:rPr lang="es-CO" sz="3600" b="1" dirty="0">
                <a:solidFill>
                  <a:schemeClr val="accent5">
                    <a:lumMod val="75000"/>
                  </a:schemeClr>
                </a:solidFill>
                <a:latin typeface="Garamond" panose="02020404030301010803" pitchFamily="18" charset="0"/>
              </a:rPr>
              <a:t/>
            </a:r>
            <a:br>
              <a:rPr lang="es-CO" sz="3600" b="1" dirty="0">
                <a:solidFill>
                  <a:schemeClr val="accent5">
                    <a:lumMod val="75000"/>
                  </a:schemeClr>
                </a:solidFill>
                <a:latin typeface="Garamond" panose="02020404030301010803" pitchFamily="18" charset="0"/>
              </a:rPr>
            </a:br>
            <a:r>
              <a:rPr lang="es-CO" sz="3600" b="1" dirty="0">
                <a:solidFill>
                  <a:schemeClr val="accent5">
                    <a:lumMod val="75000"/>
                  </a:schemeClr>
                </a:solidFill>
                <a:latin typeface="Garamond" panose="02020404030301010803" pitchFamily="18" charset="0"/>
              </a:rPr>
              <a:t/>
            </a:r>
            <a:br>
              <a:rPr lang="es-CO" sz="3600" b="1" dirty="0">
                <a:solidFill>
                  <a:schemeClr val="accent5">
                    <a:lumMod val="75000"/>
                  </a:schemeClr>
                </a:solidFill>
                <a:latin typeface="Garamond" panose="02020404030301010803" pitchFamily="18" charset="0"/>
              </a:rPr>
            </a:br>
            <a:endParaRPr lang="en-US" sz="2200" b="1" dirty="0">
              <a:solidFill>
                <a:schemeClr val="accent5">
                  <a:lumMod val="75000"/>
                </a:schemeClr>
              </a:solidFill>
              <a:latin typeface="Garamond" panose="02020404030301010803" pitchFamily="18" charset="0"/>
            </a:endParaRPr>
          </a:p>
        </p:txBody>
      </p:sp>
      <p:sp>
        <p:nvSpPr>
          <p:cNvPr id="26" name="Rectangle 25"/>
          <p:cNvSpPr/>
          <p:nvPr/>
        </p:nvSpPr>
        <p:spPr>
          <a:xfrm>
            <a:off x="4137231" y="3196648"/>
            <a:ext cx="1890940" cy="70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dirty="0">
              <a:solidFill>
                <a:schemeClr val="tx2">
                  <a:lumMod val="75000"/>
                </a:schemeClr>
              </a:solidFill>
            </a:endParaRPr>
          </a:p>
          <a:p>
            <a:pPr algn="l"/>
            <a:r>
              <a:rPr lang="en-GB" dirty="0">
                <a:solidFill>
                  <a:schemeClr val="tx2">
                    <a:lumMod val="75000"/>
                  </a:schemeClr>
                </a:solidFill>
              </a:rPr>
              <a:t>UN Environment  1</a:t>
            </a:r>
            <a:r>
              <a:rPr lang="en-GB" baseline="30000" dirty="0">
                <a:solidFill>
                  <a:schemeClr val="tx2">
                    <a:lumMod val="75000"/>
                  </a:schemeClr>
                </a:solidFill>
              </a:rPr>
              <a:t>st</a:t>
            </a:r>
            <a:r>
              <a:rPr lang="en-GB" dirty="0">
                <a:solidFill>
                  <a:schemeClr val="tx2">
                    <a:lumMod val="75000"/>
                  </a:schemeClr>
                </a:solidFill>
              </a:rPr>
              <a:t> installment, WECAFC Meeting, Communication Strategy Workshop </a:t>
            </a:r>
            <a:endParaRPr lang="en-US" dirty="0">
              <a:solidFill>
                <a:schemeClr val="tx2">
                  <a:lumMod val="75000"/>
                </a:schemeClr>
              </a:solidFill>
            </a:endParaRPr>
          </a:p>
        </p:txBody>
      </p:sp>
      <p:cxnSp>
        <p:nvCxnSpPr>
          <p:cNvPr id="28" name="Straight Arrow Connector 27"/>
          <p:cNvCxnSpPr/>
          <p:nvPr/>
        </p:nvCxnSpPr>
        <p:spPr>
          <a:xfrm flipH="1">
            <a:off x="4707346" y="3987412"/>
            <a:ext cx="12068" cy="5983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5505708" y="3859778"/>
            <a:ext cx="2249235" cy="777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dirty="0">
                <a:solidFill>
                  <a:schemeClr val="tx2">
                    <a:lumMod val="75000"/>
                  </a:schemeClr>
                </a:solidFill>
              </a:rPr>
              <a:t>OSPESCA (Spiny Lobster), </a:t>
            </a:r>
          </a:p>
          <a:p>
            <a:pPr algn="l"/>
            <a:r>
              <a:rPr lang="en-GB" dirty="0">
                <a:solidFill>
                  <a:schemeClr val="tx2">
                    <a:lumMod val="75000"/>
                  </a:schemeClr>
                </a:solidFill>
              </a:rPr>
              <a:t>CRFM (Communication Specialist) </a:t>
            </a:r>
          </a:p>
          <a:p>
            <a:pPr algn="l"/>
            <a:r>
              <a:rPr lang="en-GB" dirty="0">
                <a:solidFill>
                  <a:schemeClr val="tx2">
                    <a:lumMod val="75000"/>
                  </a:schemeClr>
                </a:solidFill>
              </a:rPr>
              <a:t>&amp; GCFI (Research Strategies)</a:t>
            </a:r>
          </a:p>
          <a:p>
            <a:pPr algn="l"/>
            <a:r>
              <a:rPr lang="en-GB" dirty="0">
                <a:solidFill>
                  <a:schemeClr val="tx2">
                    <a:lumMod val="75000"/>
                  </a:schemeClr>
                </a:solidFill>
              </a:rPr>
              <a:t>1st installments</a:t>
            </a:r>
          </a:p>
        </p:txBody>
      </p:sp>
      <p:cxnSp>
        <p:nvCxnSpPr>
          <p:cNvPr id="31" name="Straight Arrow Connector 30"/>
          <p:cNvCxnSpPr/>
          <p:nvPr/>
        </p:nvCxnSpPr>
        <p:spPr>
          <a:xfrm flipH="1">
            <a:off x="5408434" y="4362587"/>
            <a:ext cx="173390" cy="5978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8780609" y="1421281"/>
            <a:ext cx="2249235" cy="777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dirty="0">
                <a:solidFill>
                  <a:schemeClr val="tx2">
                    <a:lumMod val="75000"/>
                  </a:schemeClr>
                </a:solidFill>
              </a:rPr>
              <a:t>UN Environment 2</a:t>
            </a:r>
            <a:r>
              <a:rPr lang="en-GB" baseline="30000" dirty="0">
                <a:solidFill>
                  <a:schemeClr val="tx2">
                    <a:lumMod val="75000"/>
                  </a:schemeClr>
                </a:solidFill>
              </a:rPr>
              <a:t>nd</a:t>
            </a:r>
            <a:r>
              <a:rPr lang="en-GB" dirty="0">
                <a:solidFill>
                  <a:schemeClr val="tx2">
                    <a:lumMod val="75000"/>
                  </a:schemeClr>
                </a:solidFill>
              </a:rPr>
              <a:t> installment, </a:t>
            </a:r>
          </a:p>
          <a:p>
            <a:pPr algn="l"/>
            <a:r>
              <a:rPr lang="en-GB" dirty="0">
                <a:solidFill>
                  <a:schemeClr val="tx2">
                    <a:lumMod val="75000"/>
                  </a:schemeClr>
                </a:solidFill>
              </a:rPr>
              <a:t>FAO IAA 1</a:t>
            </a:r>
            <a:r>
              <a:rPr lang="en-GB" baseline="30000" dirty="0">
                <a:solidFill>
                  <a:schemeClr val="tx2">
                    <a:lumMod val="75000"/>
                  </a:schemeClr>
                </a:solidFill>
              </a:rPr>
              <a:t>st</a:t>
            </a:r>
            <a:r>
              <a:rPr lang="en-GB" dirty="0">
                <a:solidFill>
                  <a:schemeClr val="tx2">
                    <a:lumMod val="75000"/>
                  </a:schemeClr>
                </a:solidFill>
              </a:rPr>
              <a:t> instalment </a:t>
            </a:r>
          </a:p>
          <a:p>
            <a:pPr algn="l"/>
            <a:r>
              <a:rPr lang="en-GB" dirty="0">
                <a:solidFill>
                  <a:schemeClr val="tx2">
                    <a:lumMod val="75000"/>
                  </a:schemeClr>
                </a:solidFill>
              </a:rPr>
              <a:t>&amp; OSPESCA (Spiny lobster) 2</a:t>
            </a:r>
            <a:r>
              <a:rPr lang="en-GB" baseline="30000" dirty="0">
                <a:solidFill>
                  <a:schemeClr val="tx2">
                    <a:lumMod val="75000"/>
                  </a:schemeClr>
                </a:solidFill>
              </a:rPr>
              <a:t>nd</a:t>
            </a:r>
            <a:r>
              <a:rPr lang="en-GB" dirty="0">
                <a:solidFill>
                  <a:schemeClr val="tx2">
                    <a:lumMod val="75000"/>
                  </a:schemeClr>
                </a:solidFill>
              </a:rPr>
              <a:t> installment</a:t>
            </a:r>
          </a:p>
        </p:txBody>
      </p:sp>
      <p:sp>
        <p:nvSpPr>
          <p:cNvPr id="29" name="Rectangle 28"/>
          <p:cNvSpPr/>
          <p:nvPr/>
        </p:nvSpPr>
        <p:spPr>
          <a:xfrm>
            <a:off x="9520985" y="3394169"/>
            <a:ext cx="1425955" cy="593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GB" sz="1100" dirty="0">
                <a:solidFill>
                  <a:schemeClr val="tx2">
                    <a:lumMod val="75000"/>
                  </a:schemeClr>
                </a:solidFill>
              </a:rPr>
              <a:t>CRFM (Flying fish) 2</a:t>
            </a:r>
            <a:r>
              <a:rPr lang="en-GB" sz="1100" baseline="30000" dirty="0">
                <a:solidFill>
                  <a:schemeClr val="tx2">
                    <a:lumMod val="75000"/>
                  </a:schemeClr>
                </a:solidFill>
              </a:rPr>
              <a:t>nd</a:t>
            </a:r>
            <a:r>
              <a:rPr lang="en-GB" sz="1100" dirty="0">
                <a:solidFill>
                  <a:schemeClr val="tx2">
                    <a:lumMod val="75000"/>
                  </a:schemeClr>
                </a:solidFill>
              </a:rPr>
              <a:t> instalment, CANARI 3</a:t>
            </a:r>
            <a:r>
              <a:rPr lang="en-GB" sz="1100" baseline="30000" dirty="0">
                <a:solidFill>
                  <a:schemeClr val="tx2">
                    <a:lumMod val="75000"/>
                  </a:schemeClr>
                </a:solidFill>
              </a:rPr>
              <a:t>rd</a:t>
            </a:r>
            <a:r>
              <a:rPr lang="en-GB" sz="1100" dirty="0">
                <a:solidFill>
                  <a:schemeClr val="tx2">
                    <a:lumMod val="75000"/>
                  </a:schemeClr>
                </a:solidFill>
              </a:rPr>
              <a:t> and 4</a:t>
            </a:r>
            <a:r>
              <a:rPr lang="en-GB" sz="1100" baseline="30000" dirty="0">
                <a:solidFill>
                  <a:schemeClr val="tx2">
                    <a:lumMod val="75000"/>
                  </a:schemeClr>
                </a:solidFill>
              </a:rPr>
              <a:t>th</a:t>
            </a:r>
            <a:r>
              <a:rPr lang="en-GB" sz="1100" dirty="0">
                <a:solidFill>
                  <a:schemeClr val="tx2">
                    <a:lumMod val="75000"/>
                  </a:schemeClr>
                </a:solidFill>
              </a:rPr>
              <a:t> instalment and CERMES 3</a:t>
            </a:r>
            <a:r>
              <a:rPr lang="en-GB" sz="1100" baseline="30000" dirty="0">
                <a:solidFill>
                  <a:schemeClr val="tx2">
                    <a:lumMod val="75000"/>
                  </a:schemeClr>
                </a:solidFill>
              </a:rPr>
              <a:t>rd</a:t>
            </a:r>
            <a:r>
              <a:rPr lang="en-GB" sz="1100" dirty="0">
                <a:solidFill>
                  <a:schemeClr val="tx2">
                    <a:lumMod val="75000"/>
                  </a:schemeClr>
                </a:solidFill>
              </a:rPr>
              <a:t> instalment</a:t>
            </a:r>
          </a:p>
        </p:txBody>
      </p:sp>
      <p:cxnSp>
        <p:nvCxnSpPr>
          <p:cNvPr id="32" name="Straight Arrow Connector 31"/>
          <p:cNvCxnSpPr/>
          <p:nvPr/>
        </p:nvCxnSpPr>
        <p:spPr>
          <a:xfrm flipH="1">
            <a:off x="9692640" y="4196927"/>
            <a:ext cx="153508" cy="4646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4869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715C5E3-6653-4E4D-AB01-3860C9DAADDA}"/>
              </a:ext>
            </a:extLst>
          </p:cNvPr>
          <p:cNvSpPr txBox="1"/>
          <p:nvPr/>
        </p:nvSpPr>
        <p:spPr>
          <a:xfrm>
            <a:off x="2769782" y="121286"/>
            <a:ext cx="7489878" cy="523220"/>
          </a:xfrm>
          <a:prstGeom prst="rect">
            <a:avLst/>
          </a:prstGeom>
          <a:noFill/>
        </p:spPr>
        <p:txBody>
          <a:bodyPr wrap="square" rtlCol="0">
            <a:spAutoFit/>
          </a:bodyPr>
          <a:lstStyle/>
          <a:p>
            <a:r>
              <a:rPr lang="en-US" sz="2800" b="1" dirty="0">
                <a:solidFill>
                  <a:schemeClr val="bg1"/>
                </a:solidFill>
              </a:rPr>
              <a:t>COUNTRY OWNERSHIP AND PARTICIPATION</a:t>
            </a:r>
          </a:p>
        </p:txBody>
      </p:sp>
      <p:sp>
        <p:nvSpPr>
          <p:cNvPr id="5" name="TextBox 4">
            <a:extLst>
              <a:ext uri="{FF2B5EF4-FFF2-40B4-BE49-F238E27FC236}">
                <a16:creationId xmlns:a16="http://schemas.microsoft.com/office/drawing/2014/main" xmlns="" id="{A194CC5B-74C5-A14F-8F74-83FF43E76756}"/>
              </a:ext>
            </a:extLst>
          </p:cNvPr>
          <p:cNvSpPr txBox="1"/>
          <p:nvPr/>
        </p:nvSpPr>
        <p:spPr>
          <a:xfrm>
            <a:off x="1261641" y="1419220"/>
            <a:ext cx="2592729" cy="646331"/>
          </a:xfrm>
          <a:prstGeom prst="rect">
            <a:avLst/>
          </a:prstGeom>
          <a:noFill/>
          <a:ln w="38100">
            <a:solidFill>
              <a:srgbClr val="FF0000"/>
            </a:solidFill>
          </a:ln>
        </p:spPr>
        <p:txBody>
          <a:bodyPr wrap="square" rtlCol="0">
            <a:spAutoFit/>
          </a:bodyPr>
          <a:lstStyle/>
          <a:p>
            <a:pPr algn="ctr"/>
            <a:r>
              <a:rPr lang="en-US" b="1" dirty="0">
                <a:solidFill>
                  <a:schemeClr val="bg1"/>
                </a:solidFill>
              </a:rPr>
              <a:t>PROJECT NATIONAL FOCAL POINTS</a:t>
            </a:r>
          </a:p>
        </p:txBody>
      </p:sp>
      <p:sp>
        <p:nvSpPr>
          <p:cNvPr id="6" name="TextBox 5">
            <a:extLst>
              <a:ext uri="{FF2B5EF4-FFF2-40B4-BE49-F238E27FC236}">
                <a16:creationId xmlns:a16="http://schemas.microsoft.com/office/drawing/2014/main" xmlns="" id="{1D5DC118-313D-424C-80DD-F39A4797A2D5}"/>
              </a:ext>
            </a:extLst>
          </p:cNvPr>
          <p:cNvSpPr txBox="1"/>
          <p:nvPr/>
        </p:nvSpPr>
        <p:spPr>
          <a:xfrm>
            <a:off x="4331825" y="1414752"/>
            <a:ext cx="3750197" cy="1754326"/>
          </a:xfrm>
          <a:prstGeom prst="rect">
            <a:avLst/>
          </a:prstGeom>
          <a:noFill/>
          <a:ln w="38100">
            <a:solidFill>
              <a:srgbClr val="FF0000"/>
            </a:solidFill>
          </a:ln>
        </p:spPr>
        <p:txBody>
          <a:bodyPr wrap="square" rtlCol="0">
            <a:spAutoFit/>
          </a:bodyPr>
          <a:lstStyle/>
          <a:p>
            <a:pPr algn="ctr"/>
            <a:r>
              <a:rPr lang="en-US" b="1" dirty="0">
                <a:solidFill>
                  <a:schemeClr val="bg1"/>
                </a:solidFill>
              </a:rPr>
              <a:t>COUNTRY REPRESENTATIVES IN THE GOVERNING G BODIES OF REGIONAL INTERGOVERNMENTAL ORGANIZATIONS: WECAFC (FAO), OSPESCA, CRFM, OECS, UNESCO IOC, CAR/RCU (UN ENVIRONMENT)</a:t>
            </a:r>
          </a:p>
        </p:txBody>
      </p:sp>
      <p:sp>
        <p:nvSpPr>
          <p:cNvPr id="7" name="TextBox 6">
            <a:extLst>
              <a:ext uri="{FF2B5EF4-FFF2-40B4-BE49-F238E27FC236}">
                <a16:creationId xmlns:a16="http://schemas.microsoft.com/office/drawing/2014/main" xmlns="" id="{D1FBCA43-4A99-5341-B96B-D6AA989D6432}"/>
              </a:ext>
            </a:extLst>
          </p:cNvPr>
          <p:cNvSpPr txBox="1"/>
          <p:nvPr/>
        </p:nvSpPr>
        <p:spPr>
          <a:xfrm>
            <a:off x="8559477" y="1419219"/>
            <a:ext cx="1944547" cy="646331"/>
          </a:xfrm>
          <a:prstGeom prst="rect">
            <a:avLst/>
          </a:prstGeom>
          <a:noFill/>
          <a:ln w="38100">
            <a:solidFill>
              <a:srgbClr val="FF0000"/>
            </a:solidFill>
          </a:ln>
        </p:spPr>
        <p:txBody>
          <a:bodyPr wrap="square" rtlCol="0">
            <a:spAutoFit/>
          </a:bodyPr>
          <a:lstStyle/>
          <a:p>
            <a:pPr algn="ctr"/>
            <a:r>
              <a:rPr lang="en-US" b="1" dirty="0">
                <a:solidFill>
                  <a:schemeClr val="bg1"/>
                </a:solidFill>
              </a:rPr>
              <a:t>NATIONAL GEF FOCAL POINTS</a:t>
            </a:r>
          </a:p>
        </p:txBody>
      </p:sp>
      <p:sp>
        <p:nvSpPr>
          <p:cNvPr id="8" name="TextBox 7">
            <a:extLst>
              <a:ext uri="{FF2B5EF4-FFF2-40B4-BE49-F238E27FC236}">
                <a16:creationId xmlns:a16="http://schemas.microsoft.com/office/drawing/2014/main" xmlns="" id="{7CE1DE6B-EA8A-9A42-A491-3915EE8E5D59}"/>
              </a:ext>
            </a:extLst>
          </p:cNvPr>
          <p:cNvSpPr txBox="1"/>
          <p:nvPr/>
        </p:nvSpPr>
        <p:spPr>
          <a:xfrm>
            <a:off x="1266703" y="2835797"/>
            <a:ext cx="2395959" cy="2862322"/>
          </a:xfrm>
          <a:prstGeom prst="rect">
            <a:avLst/>
          </a:prstGeom>
          <a:noFill/>
        </p:spPr>
        <p:txBody>
          <a:bodyPr wrap="square" rtlCol="0">
            <a:spAutoFit/>
          </a:bodyPr>
          <a:lstStyle/>
          <a:p>
            <a:pPr algn="ctr"/>
            <a:r>
              <a:rPr lang="en-US" b="1" dirty="0">
                <a:solidFill>
                  <a:schemeClr val="bg1"/>
                </a:solidFill>
              </a:rPr>
              <a:t>PARTICIPATE TO STEERING COMMITTEE MEETING AND TO PROJECT EXECUTION DECISIONS</a:t>
            </a:r>
          </a:p>
          <a:p>
            <a:pPr algn="ctr"/>
            <a:endParaRPr lang="en-US" b="1" dirty="0">
              <a:solidFill>
                <a:schemeClr val="bg1"/>
              </a:solidFill>
            </a:endParaRPr>
          </a:p>
          <a:p>
            <a:pPr algn="ctr"/>
            <a:r>
              <a:rPr lang="en-US" b="1" dirty="0">
                <a:solidFill>
                  <a:schemeClr val="bg1"/>
                </a:solidFill>
              </a:rPr>
              <a:t>OVERSEE TECHNICAL AND FINANCIAL PROJECT PERFORMANCE </a:t>
            </a:r>
          </a:p>
        </p:txBody>
      </p:sp>
      <p:sp>
        <p:nvSpPr>
          <p:cNvPr id="9" name="TextBox 8">
            <a:extLst>
              <a:ext uri="{FF2B5EF4-FFF2-40B4-BE49-F238E27FC236}">
                <a16:creationId xmlns:a16="http://schemas.microsoft.com/office/drawing/2014/main" xmlns="" id="{6202CCF1-17BB-BD4E-8005-5B2CD3447F7E}"/>
              </a:ext>
            </a:extLst>
          </p:cNvPr>
          <p:cNvSpPr txBox="1"/>
          <p:nvPr/>
        </p:nvSpPr>
        <p:spPr>
          <a:xfrm>
            <a:off x="4880174" y="3933415"/>
            <a:ext cx="2922608" cy="2031325"/>
          </a:xfrm>
          <a:prstGeom prst="rect">
            <a:avLst/>
          </a:prstGeom>
          <a:noFill/>
        </p:spPr>
        <p:txBody>
          <a:bodyPr wrap="square" rtlCol="0">
            <a:spAutoFit/>
          </a:bodyPr>
          <a:lstStyle/>
          <a:p>
            <a:pPr algn="ctr"/>
            <a:r>
              <a:rPr lang="en-US" b="1" dirty="0">
                <a:solidFill>
                  <a:schemeClr val="bg1"/>
                </a:solidFill>
              </a:rPr>
              <a:t>PARTICIPATE IN THE DECISION MAKING PROCESSES FOR THE ADOPTION OF POLICIES AND DOCUMENTS PROMOTED/PRODUCED BY THE PROJECT</a:t>
            </a:r>
          </a:p>
        </p:txBody>
      </p:sp>
      <p:sp>
        <p:nvSpPr>
          <p:cNvPr id="10" name="TextBox 9">
            <a:extLst>
              <a:ext uri="{FF2B5EF4-FFF2-40B4-BE49-F238E27FC236}">
                <a16:creationId xmlns:a16="http://schemas.microsoft.com/office/drawing/2014/main" xmlns="" id="{6F07B3BB-64A6-0A4E-A188-0B6060E6D4A9}"/>
              </a:ext>
            </a:extLst>
          </p:cNvPr>
          <p:cNvSpPr txBox="1"/>
          <p:nvPr/>
        </p:nvSpPr>
        <p:spPr>
          <a:xfrm>
            <a:off x="8559477" y="3173545"/>
            <a:ext cx="2048719" cy="2862322"/>
          </a:xfrm>
          <a:prstGeom prst="rect">
            <a:avLst/>
          </a:prstGeom>
          <a:noFill/>
        </p:spPr>
        <p:txBody>
          <a:bodyPr wrap="square" rtlCol="0">
            <a:spAutoFit/>
          </a:bodyPr>
          <a:lstStyle/>
          <a:p>
            <a:pPr algn="ctr"/>
            <a:r>
              <a:rPr lang="en-US" b="1" dirty="0">
                <a:solidFill>
                  <a:schemeClr val="bg1"/>
                </a:solidFill>
              </a:rPr>
              <a:t>ENDORSE THE PROJECT DOCUMENT AND BASED ON ACHIEVEMENTS MAY ENDORSE FOLLOW UP ACTIONS</a:t>
            </a:r>
          </a:p>
          <a:p>
            <a:pPr algn="ctr"/>
            <a:endParaRPr lang="en-US" b="1" dirty="0">
              <a:solidFill>
                <a:schemeClr val="bg1"/>
              </a:solidFill>
            </a:endParaRPr>
          </a:p>
          <a:p>
            <a:pPr algn="ctr"/>
            <a:endParaRPr lang="en-US" b="1" dirty="0">
              <a:solidFill>
                <a:schemeClr val="bg1"/>
              </a:solidFill>
            </a:endParaRPr>
          </a:p>
        </p:txBody>
      </p:sp>
      <p:sp>
        <p:nvSpPr>
          <p:cNvPr id="11" name="Down Arrow 10">
            <a:extLst>
              <a:ext uri="{FF2B5EF4-FFF2-40B4-BE49-F238E27FC236}">
                <a16:creationId xmlns:a16="http://schemas.microsoft.com/office/drawing/2014/main" xmlns="" id="{FA590AC1-78AC-EB46-9FFB-8A6D9629DEDB}"/>
              </a:ext>
            </a:extLst>
          </p:cNvPr>
          <p:cNvSpPr/>
          <p:nvPr/>
        </p:nvSpPr>
        <p:spPr>
          <a:xfrm>
            <a:off x="9329195" y="2296382"/>
            <a:ext cx="381964" cy="7014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endParaRPr>
          </a:p>
        </p:txBody>
      </p:sp>
      <p:sp>
        <p:nvSpPr>
          <p:cNvPr id="12" name="Down Arrow 11">
            <a:extLst>
              <a:ext uri="{FF2B5EF4-FFF2-40B4-BE49-F238E27FC236}">
                <a16:creationId xmlns:a16="http://schemas.microsoft.com/office/drawing/2014/main" xmlns="" id="{689E2056-C0FF-5E45-91F4-425B4A554AE8}"/>
              </a:ext>
            </a:extLst>
          </p:cNvPr>
          <p:cNvSpPr/>
          <p:nvPr/>
        </p:nvSpPr>
        <p:spPr>
          <a:xfrm>
            <a:off x="6103503" y="3245857"/>
            <a:ext cx="484632" cy="5828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endParaRPr>
          </a:p>
        </p:txBody>
      </p:sp>
      <p:sp>
        <p:nvSpPr>
          <p:cNvPr id="13" name="Down Arrow 12">
            <a:extLst>
              <a:ext uri="{FF2B5EF4-FFF2-40B4-BE49-F238E27FC236}">
                <a16:creationId xmlns:a16="http://schemas.microsoft.com/office/drawing/2014/main" xmlns="" id="{3C810784-3835-E444-91E7-C5854E223B37}"/>
              </a:ext>
            </a:extLst>
          </p:cNvPr>
          <p:cNvSpPr/>
          <p:nvPr/>
        </p:nvSpPr>
        <p:spPr>
          <a:xfrm>
            <a:off x="2216189" y="2180518"/>
            <a:ext cx="496986" cy="6366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endParaRPr>
          </a:p>
        </p:txBody>
      </p:sp>
      <p:sp>
        <p:nvSpPr>
          <p:cNvPr id="2" name="TextBox 1">
            <a:extLst>
              <a:ext uri="{FF2B5EF4-FFF2-40B4-BE49-F238E27FC236}">
                <a16:creationId xmlns:a16="http://schemas.microsoft.com/office/drawing/2014/main" xmlns="" id="{AC5611BA-0419-4341-B5B8-5C3552D8D1A3}"/>
              </a:ext>
            </a:extLst>
          </p:cNvPr>
          <p:cNvSpPr txBox="1"/>
          <p:nvPr/>
        </p:nvSpPr>
        <p:spPr>
          <a:xfrm>
            <a:off x="156887" y="6231623"/>
            <a:ext cx="9223513" cy="461665"/>
          </a:xfrm>
          <a:prstGeom prst="rect">
            <a:avLst/>
          </a:prstGeom>
          <a:noFill/>
        </p:spPr>
        <p:txBody>
          <a:bodyPr wrap="square" rtlCol="0">
            <a:spAutoFit/>
          </a:bodyPr>
          <a:lstStyle/>
          <a:p>
            <a:r>
              <a:rPr lang="en-US" sz="2400" b="1" dirty="0">
                <a:solidFill>
                  <a:schemeClr val="bg1"/>
                </a:solidFill>
              </a:rPr>
              <a:t>NEED FOR IMPROVED COMMUNICATION</a:t>
            </a:r>
          </a:p>
        </p:txBody>
      </p:sp>
    </p:spTree>
    <p:extLst>
      <p:ext uri="{BB962C8B-B14F-4D97-AF65-F5344CB8AC3E}">
        <p14:creationId xmlns:p14="http://schemas.microsoft.com/office/powerpoint/2010/main" val="2656942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5C0FB99-EBDA-3F44-A9D9-9F56FE0AF5F5}"/>
              </a:ext>
            </a:extLst>
          </p:cNvPr>
          <p:cNvSpPr txBox="1"/>
          <p:nvPr/>
        </p:nvSpPr>
        <p:spPr>
          <a:xfrm>
            <a:off x="706056" y="462987"/>
            <a:ext cx="3923817" cy="523220"/>
          </a:xfrm>
          <a:prstGeom prst="rect">
            <a:avLst/>
          </a:prstGeom>
          <a:noFill/>
        </p:spPr>
        <p:txBody>
          <a:bodyPr wrap="square" rtlCol="0">
            <a:spAutoFit/>
          </a:bodyPr>
          <a:lstStyle/>
          <a:p>
            <a:r>
              <a:rPr lang="en-US" sz="2800" b="1" dirty="0">
                <a:solidFill>
                  <a:schemeClr val="bg1"/>
                </a:solidFill>
              </a:rPr>
              <a:t>RECOMMENDATIONS </a:t>
            </a:r>
          </a:p>
        </p:txBody>
      </p:sp>
      <p:sp>
        <p:nvSpPr>
          <p:cNvPr id="5" name="TextBox 4">
            <a:extLst>
              <a:ext uri="{FF2B5EF4-FFF2-40B4-BE49-F238E27FC236}">
                <a16:creationId xmlns:a16="http://schemas.microsoft.com/office/drawing/2014/main" xmlns="" id="{15EE4C27-1849-6648-94B5-CCD8CB3D59D4}"/>
              </a:ext>
            </a:extLst>
          </p:cNvPr>
          <p:cNvSpPr txBox="1"/>
          <p:nvPr/>
        </p:nvSpPr>
        <p:spPr>
          <a:xfrm>
            <a:off x="1128531" y="1224366"/>
            <a:ext cx="8814122" cy="5940088"/>
          </a:xfrm>
          <a:prstGeom prst="rect">
            <a:avLst/>
          </a:prstGeom>
          <a:noFill/>
        </p:spPr>
        <p:txBody>
          <a:bodyPr wrap="square" rtlCol="0">
            <a:spAutoFit/>
          </a:bodyPr>
          <a:lstStyle/>
          <a:p>
            <a:pPr lvl="0"/>
            <a:r>
              <a:rPr lang="en-US" sz="2800" b="1" dirty="0">
                <a:solidFill>
                  <a:schemeClr val="bg1"/>
                </a:solidFill>
              </a:rPr>
              <a:t>The need for an extension</a:t>
            </a:r>
            <a:r>
              <a:rPr lang="en-US" sz="2800" dirty="0">
                <a:solidFill>
                  <a:schemeClr val="bg1"/>
                </a:solidFill>
              </a:rPr>
              <a:t>: ongoing discussion. The key consideration that should guide the discussion: </a:t>
            </a:r>
            <a:r>
              <a:rPr lang="en-US" sz="3200" b="1" dirty="0">
                <a:solidFill>
                  <a:schemeClr val="bg1"/>
                </a:solidFill>
              </a:rPr>
              <a:t>will countries have sufficient time to take informed decisions on all major outputs?</a:t>
            </a:r>
          </a:p>
          <a:p>
            <a:r>
              <a:rPr lang="en-US" sz="2800" dirty="0">
                <a:solidFill>
                  <a:schemeClr val="bg1"/>
                </a:solidFill>
              </a:rPr>
              <a:t> </a:t>
            </a:r>
          </a:p>
          <a:p>
            <a:pPr lvl="0"/>
            <a:r>
              <a:rPr lang="en-US" sz="2800" dirty="0">
                <a:solidFill>
                  <a:schemeClr val="bg1"/>
                </a:solidFill>
              </a:rPr>
              <a:t>Even considering an extension, there needs to be a </a:t>
            </a:r>
            <a:r>
              <a:rPr lang="en-US" sz="3200" b="1" dirty="0">
                <a:solidFill>
                  <a:schemeClr val="bg1"/>
                </a:solidFill>
              </a:rPr>
              <a:t>substantial acceleration in delivery from all actors</a:t>
            </a:r>
            <a:r>
              <a:rPr lang="en-US" sz="2800" dirty="0">
                <a:solidFill>
                  <a:schemeClr val="bg1"/>
                </a:solidFill>
              </a:rPr>
              <a:t>, starting from the UNOPS Headquarters to all Executing Partners, in particular the major ones: FAO and UN Environment.</a:t>
            </a:r>
          </a:p>
          <a:p>
            <a:r>
              <a:rPr lang="en-US" sz="2800" dirty="0">
                <a:solidFill>
                  <a:schemeClr val="bg1"/>
                </a:solidFill>
              </a:rPr>
              <a:t> </a:t>
            </a:r>
          </a:p>
          <a:p>
            <a:r>
              <a:rPr lang="en-US" sz="2800" dirty="0">
                <a:solidFill>
                  <a:schemeClr val="bg1"/>
                </a:solidFill>
              </a:rPr>
              <a:t> </a:t>
            </a:r>
          </a:p>
          <a:p>
            <a:endParaRPr lang="en-US" sz="2800" dirty="0">
              <a:solidFill>
                <a:schemeClr val="bg1"/>
              </a:solidFill>
            </a:endParaRPr>
          </a:p>
        </p:txBody>
      </p:sp>
    </p:spTree>
    <p:extLst>
      <p:ext uri="{BB962C8B-B14F-4D97-AF65-F5344CB8AC3E}">
        <p14:creationId xmlns:p14="http://schemas.microsoft.com/office/powerpoint/2010/main" val="2232048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AD9FDAF2-282C-1B40-986A-7A9E40158C98}"/>
              </a:ext>
            </a:extLst>
          </p:cNvPr>
          <p:cNvSpPr txBox="1"/>
          <p:nvPr/>
        </p:nvSpPr>
        <p:spPr>
          <a:xfrm>
            <a:off x="1828800" y="1226916"/>
            <a:ext cx="9850056" cy="6340197"/>
          </a:xfrm>
          <a:prstGeom prst="rect">
            <a:avLst/>
          </a:prstGeom>
          <a:noFill/>
        </p:spPr>
        <p:txBody>
          <a:bodyPr wrap="square" rtlCol="0">
            <a:spAutoFit/>
          </a:bodyPr>
          <a:lstStyle/>
          <a:p>
            <a:pPr lvl="0"/>
            <a:r>
              <a:rPr lang="en-US" sz="3200" b="1" dirty="0">
                <a:solidFill>
                  <a:schemeClr val="bg1"/>
                </a:solidFill>
              </a:rPr>
              <a:t>Ensure that all outputs which are key for the success of the project are fully delivered:</a:t>
            </a:r>
          </a:p>
          <a:p>
            <a:pPr lvl="0"/>
            <a:endParaRPr lang="en-US" sz="2400" dirty="0">
              <a:solidFill>
                <a:schemeClr val="bg1"/>
              </a:solidFill>
            </a:endParaRPr>
          </a:p>
          <a:p>
            <a:pPr marL="342900" lvl="0" indent="-342900">
              <a:buFont typeface="Arial" panose="020B0604020202020204" pitchFamily="34" charset="0"/>
              <a:buChar char="•"/>
            </a:pPr>
            <a:r>
              <a:rPr lang="en-US" sz="2400" b="1" dirty="0">
                <a:solidFill>
                  <a:schemeClr val="bg1"/>
                </a:solidFill>
              </a:rPr>
              <a:t>overarching governance and related management tools and policies </a:t>
            </a:r>
            <a:r>
              <a:rPr lang="en-US" sz="2400" dirty="0">
                <a:solidFill>
                  <a:schemeClr val="bg1"/>
                </a:solidFill>
              </a:rPr>
              <a:t>(State of the Environment reporting system and monitoring of key indicators; various strategies ); </a:t>
            </a:r>
          </a:p>
          <a:p>
            <a:pPr lvl="0"/>
            <a:endParaRPr lang="en-US" sz="2400" dirty="0">
              <a:solidFill>
                <a:schemeClr val="bg1"/>
              </a:solidFill>
            </a:endParaRPr>
          </a:p>
          <a:p>
            <a:pPr marL="342900" lvl="0" indent="-342900">
              <a:buFont typeface="Arial" panose="020B0604020202020204" pitchFamily="34" charset="0"/>
              <a:buChar char="•"/>
            </a:pPr>
            <a:r>
              <a:rPr lang="en-US" sz="2400" b="1" dirty="0">
                <a:solidFill>
                  <a:schemeClr val="bg1"/>
                </a:solidFill>
              </a:rPr>
              <a:t>broadened partnership </a:t>
            </a:r>
            <a:r>
              <a:rPr lang="en-US" sz="2400" dirty="0">
                <a:solidFill>
                  <a:schemeClr val="bg1"/>
                </a:solidFill>
              </a:rPr>
              <a:t>among countries and economic sectors; </a:t>
            </a:r>
          </a:p>
          <a:p>
            <a:pPr lvl="0"/>
            <a:endParaRPr lang="en-US" sz="2400" dirty="0">
              <a:solidFill>
                <a:schemeClr val="bg1"/>
              </a:solidFill>
            </a:endParaRPr>
          </a:p>
          <a:p>
            <a:pPr marL="342900" lvl="0" indent="-342900">
              <a:buFont typeface="Arial" panose="020B0604020202020204" pitchFamily="34" charset="0"/>
              <a:buChar char="•"/>
            </a:pPr>
            <a:r>
              <a:rPr lang="en-US" sz="2400" b="1" dirty="0">
                <a:solidFill>
                  <a:schemeClr val="bg1"/>
                </a:solidFill>
              </a:rPr>
              <a:t>agreement on priority investments</a:t>
            </a:r>
            <a:r>
              <a:rPr lang="en-US" sz="2400" dirty="0">
                <a:solidFill>
                  <a:schemeClr val="bg1"/>
                </a:solidFill>
              </a:rPr>
              <a:t>, reflecting the impacts on the </a:t>
            </a:r>
            <a:r>
              <a:rPr lang="en-US" sz="2400" dirty="0" err="1">
                <a:solidFill>
                  <a:schemeClr val="bg1"/>
                </a:solidFill>
              </a:rPr>
              <a:t>LMRs</a:t>
            </a:r>
            <a:r>
              <a:rPr lang="en-US" sz="2400" dirty="0">
                <a:solidFill>
                  <a:schemeClr val="bg1"/>
                </a:solidFill>
              </a:rPr>
              <a:t> of the conflicts at the food security, coastal and marine environment nexus. Focus on the key investment: </a:t>
            </a:r>
            <a:r>
              <a:rPr lang="en-US" sz="2400" b="1" dirty="0">
                <a:solidFill>
                  <a:schemeClr val="bg1"/>
                </a:solidFill>
              </a:rPr>
              <a:t>Alternative livelihoods</a:t>
            </a:r>
          </a:p>
          <a:p>
            <a:r>
              <a:rPr lang="en-US" sz="2400" dirty="0">
                <a:solidFill>
                  <a:schemeClr val="bg1"/>
                </a:solidFill>
              </a:rPr>
              <a:t> </a:t>
            </a:r>
          </a:p>
          <a:p>
            <a:pPr lvl="0"/>
            <a:r>
              <a:rPr lang="en-US" sz="2400" dirty="0">
                <a:solidFill>
                  <a:schemeClr val="bg1"/>
                </a:solidFill>
              </a:rPr>
              <a:t>	</a:t>
            </a:r>
          </a:p>
          <a:p>
            <a:r>
              <a:rPr lang="en-US" dirty="0">
                <a:solidFill>
                  <a:schemeClr val="bg1"/>
                </a:solidFill>
              </a:rPr>
              <a:t> </a:t>
            </a:r>
          </a:p>
          <a:p>
            <a:pPr lvl="0"/>
            <a:r>
              <a:rPr lang="en-US" dirty="0">
                <a:solidFill>
                  <a:schemeClr val="bg1"/>
                </a:solidFill>
              </a:rPr>
              <a:t> </a:t>
            </a:r>
          </a:p>
          <a:p>
            <a:endParaRPr lang="en-US" dirty="0">
              <a:solidFill>
                <a:schemeClr val="bg1"/>
              </a:solidFill>
            </a:endParaRPr>
          </a:p>
        </p:txBody>
      </p:sp>
      <p:sp>
        <p:nvSpPr>
          <p:cNvPr id="6" name="Rectangle 5">
            <a:extLst>
              <a:ext uri="{FF2B5EF4-FFF2-40B4-BE49-F238E27FC236}">
                <a16:creationId xmlns:a16="http://schemas.microsoft.com/office/drawing/2014/main" xmlns="" id="{2AF88F30-10F9-3E4F-95CE-2AB75EA4D943}"/>
              </a:ext>
            </a:extLst>
          </p:cNvPr>
          <p:cNvSpPr/>
          <p:nvPr/>
        </p:nvSpPr>
        <p:spPr>
          <a:xfrm>
            <a:off x="763929" y="513166"/>
            <a:ext cx="3439275" cy="523220"/>
          </a:xfrm>
          <a:prstGeom prst="rect">
            <a:avLst/>
          </a:prstGeom>
        </p:spPr>
        <p:txBody>
          <a:bodyPr wrap="none">
            <a:spAutoFit/>
          </a:bodyPr>
          <a:lstStyle/>
          <a:p>
            <a:r>
              <a:rPr lang="en-US" sz="2800" b="1" dirty="0">
                <a:solidFill>
                  <a:schemeClr val="bg1"/>
                </a:solidFill>
              </a:rPr>
              <a:t>RECOMMENDATIONS</a:t>
            </a:r>
          </a:p>
        </p:txBody>
      </p:sp>
    </p:spTree>
    <p:extLst>
      <p:ext uri="{BB962C8B-B14F-4D97-AF65-F5344CB8AC3E}">
        <p14:creationId xmlns:p14="http://schemas.microsoft.com/office/powerpoint/2010/main" val="3961312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C32C93CD-0290-0E48-AE0E-41B9433DC91F}"/>
              </a:ext>
            </a:extLst>
          </p:cNvPr>
          <p:cNvPicPr>
            <a:picLocks noChangeAspect="1"/>
          </p:cNvPicPr>
          <p:nvPr/>
        </p:nvPicPr>
        <p:blipFill>
          <a:blip r:embed="rId2"/>
          <a:stretch>
            <a:fillRect/>
          </a:stretch>
        </p:blipFill>
        <p:spPr>
          <a:xfrm>
            <a:off x="689108" y="157136"/>
            <a:ext cx="11093920" cy="6382560"/>
          </a:xfrm>
          <a:prstGeom prst="rect">
            <a:avLst/>
          </a:prstGeom>
        </p:spPr>
      </p:pic>
    </p:spTree>
    <p:extLst>
      <p:ext uri="{BB962C8B-B14F-4D97-AF65-F5344CB8AC3E}">
        <p14:creationId xmlns:p14="http://schemas.microsoft.com/office/powerpoint/2010/main" val="4231640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D3A9392-6980-2645-82A2-EAD6E027582C}"/>
              </a:ext>
            </a:extLst>
          </p:cNvPr>
          <p:cNvPicPr>
            <a:picLocks noChangeAspect="1"/>
          </p:cNvPicPr>
          <p:nvPr/>
        </p:nvPicPr>
        <p:blipFill>
          <a:blip r:embed="rId2"/>
          <a:stretch>
            <a:fillRect/>
          </a:stretch>
        </p:blipFill>
        <p:spPr>
          <a:xfrm>
            <a:off x="323476" y="486137"/>
            <a:ext cx="11668912" cy="5590572"/>
          </a:xfrm>
          <a:prstGeom prst="rect">
            <a:avLst/>
          </a:prstGeom>
        </p:spPr>
      </p:pic>
    </p:spTree>
    <p:extLst>
      <p:ext uri="{BB962C8B-B14F-4D97-AF65-F5344CB8AC3E}">
        <p14:creationId xmlns:p14="http://schemas.microsoft.com/office/powerpoint/2010/main" val="1683484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AD9FDAF2-282C-1B40-986A-7A9E40158C98}"/>
              </a:ext>
            </a:extLst>
          </p:cNvPr>
          <p:cNvSpPr txBox="1"/>
          <p:nvPr/>
        </p:nvSpPr>
        <p:spPr>
          <a:xfrm>
            <a:off x="1736036" y="2075055"/>
            <a:ext cx="9850056" cy="3785652"/>
          </a:xfrm>
          <a:prstGeom prst="rect">
            <a:avLst/>
          </a:prstGeom>
          <a:noFill/>
        </p:spPr>
        <p:txBody>
          <a:bodyPr wrap="square" rtlCol="0">
            <a:spAutoFit/>
          </a:bodyPr>
          <a:lstStyle/>
          <a:p>
            <a:r>
              <a:rPr lang="en-US" sz="2400" b="1" dirty="0">
                <a:solidFill>
                  <a:schemeClr val="bg1"/>
                </a:solidFill>
              </a:rPr>
              <a:t>THE ACHIEVEMENT OF THE PRINCIPAL PROJECT OUTCOME – COUNTRIES TAKING CONCRETE STEPS TO MOVE TOWARDS COORDINATED AND SUSTAINABLE REGION-WIDE ECOSYSTEM BASED APPROACHES FOR THE MANAGEMENT OF THEIR SHARED LIVING MARINE RESOURCES – MIGHT BE IN JEOPARDY UNLESS BENEFICIARY COUNTRIES SHOW THEIR COMMITMENT TO PURSUE THIS LONG TERM GOAL BY TAKING SWIFT AND BOLD DECISIONS CONCERNING THE LENGTH OF THE EXTENSION, AND THE POSSIBLE REDISTRIBUTION OF PROJECT FUNDING. SUCH SUSTAINED COMMITMENT WILL LIKELY OPEN THE WAY TO FURTHER GEF SUPPORT. </a:t>
            </a:r>
          </a:p>
          <a:p>
            <a:pPr lvl="0"/>
            <a:endParaRPr lang="en-US" sz="2400" b="1" dirty="0">
              <a:solidFill>
                <a:schemeClr val="bg1"/>
              </a:solidFill>
            </a:endParaRPr>
          </a:p>
        </p:txBody>
      </p:sp>
      <p:sp>
        <p:nvSpPr>
          <p:cNvPr id="6" name="Rectangle 5">
            <a:extLst>
              <a:ext uri="{FF2B5EF4-FFF2-40B4-BE49-F238E27FC236}">
                <a16:creationId xmlns:a16="http://schemas.microsoft.com/office/drawing/2014/main" xmlns="" id="{2AF88F30-10F9-3E4F-95CE-2AB75EA4D943}"/>
              </a:ext>
            </a:extLst>
          </p:cNvPr>
          <p:cNvSpPr/>
          <p:nvPr/>
        </p:nvSpPr>
        <p:spPr>
          <a:xfrm>
            <a:off x="763929" y="513166"/>
            <a:ext cx="3439275" cy="523220"/>
          </a:xfrm>
          <a:prstGeom prst="rect">
            <a:avLst/>
          </a:prstGeom>
        </p:spPr>
        <p:txBody>
          <a:bodyPr wrap="none">
            <a:spAutoFit/>
          </a:bodyPr>
          <a:lstStyle/>
          <a:p>
            <a:r>
              <a:rPr lang="en-US" sz="2800" b="1" dirty="0">
                <a:solidFill>
                  <a:schemeClr val="bg1"/>
                </a:solidFill>
              </a:rPr>
              <a:t>RECOMMENDATIONS</a:t>
            </a:r>
          </a:p>
        </p:txBody>
      </p:sp>
    </p:spTree>
    <p:extLst>
      <p:ext uri="{BB962C8B-B14F-4D97-AF65-F5344CB8AC3E}">
        <p14:creationId xmlns:p14="http://schemas.microsoft.com/office/powerpoint/2010/main" val="627504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EA80CB7-5760-DD41-95B1-181BF7C27643}"/>
              </a:ext>
            </a:extLst>
          </p:cNvPr>
          <p:cNvSpPr txBox="1"/>
          <p:nvPr/>
        </p:nvSpPr>
        <p:spPr>
          <a:xfrm>
            <a:off x="1238491" y="706056"/>
            <a:ext cx="6204031" cy="523220"/>
          </a:xfrm>
          <a:prstGeom prst="rect">
            <a:avLst/>
          </a:prstGeom>
          <a:noFill/>
        </p:spPr>
        <p:txBody>
          <a:bodyPr wrap="square" rtlCol="0">
            <a:spAutoFit/>
          </a:bodyPr>
          <a:lstStyle/>
          <a:p>
            <a:r>
              <a:rPr lang="en-US" sz="2800" b="1" dirty="0">
                <a:solidFill>
                  <a:schemeClr val="bg1"/>
                </a:solidFill>
              </a:rPr>
              <a:t>RECOMMENDATIONS </a:t>
            </a:r>
          </a:p>
        </p:txBody>
      </p:sp>
      <p:sp>
        <p:nvSpPr>
          <p:cNvPr id="5" name="TextBox 4">
            <a:extLst>
              <a:ext uri="{FF2B5EF4-FFF2-40B4-BE49-F238E27FC236}">
                <a16:creationId xmlns:a16="http://schemas.microsoft.com/office/drawing/2014/main" xmlns="" id="{3336992E-F87B-CA4F-9979-0B9DB3B0C663}"/>
              </a:ext>
            </a:extLst>
          </p:cNvPr>
          <p:cNvSpPr txBox="1"/>
          <p:nvPr/>
        </p:nvSpPr>
        <p:spPr>
          <a:xfrm>
            <a:off x="625033" y="2013995"/>
            <a:ext cx="3553428" cy="3785652"/>
          </a:xfrm>
          <a:prstGeom prst="rect">
            <a:avLst/>
          </a:prstGeom>
          <a:noFill/>
        </p:spPr>
        <p:txBody>
          <a:bodyPr wrap="square" rtlCol="0">
            <a:spAutoFit/>
          </a:bodyPr>
          <a:lstStyle/>
          <a:p>
            <a:r>
              <a:rPr lang="en-US" sz="2400" b="1" dirty="0">
                <a:solidFill>
                  <a:schemeClr val="bg1"/>
                </a:solidFill>
              </a:rPr>
              <a:t>Consider moving towards the full adoption of the source to sea approach to the governance of LMEs, bringing the coastal zone and basins draining to the sea into the Cartagena Convention framework and mechanisms.</a:t>
            </a:r>
          </a:p>
          <a:p>
            <a:endParaRPr lang="en-US" sz="2400" b="1" dirty="0">
              <a:solidFill>
                <a:schemeClr val="bg1"/>
              </a:solidFill>
            </a:endParaRPr>
          </a:p>
        </p:txBody>
      </p:sp>
      <p:pic>
        <p:nvPicPr>
          <p:cNvPr id="9" name="Picture 8">
            <a:extLst>
              <a:ext uri="{FF2B5EF4-FFF2-40B4-BE49-F238E27FC236}">
                <a16:creationId xmlns:a16="http://schemas.microsoft.com/office/drawing/2014/main" xmlns="" id="{DDBFBAFD-96E3-164C-BC8A-B3F54F817717}"/>
              </a:ext>
            </a:extLst>
          </p:cNvPr>
          <p:cNvPicPr>
            <a:picLocks noChangeAspect="1"/>
          </p:cNvPicPr>
          <p:nvPr/>
        </p:nvPicPr>
        <p:blipFill>
          <a:blip r:embed="rId2"/>
          <a:stretch>
            <a:fillRect/>
          </a:stretch>
        </p:blipFill>
        <p:spPr>
          <a:xfrm>
            <a:off x="4552423" y="2013995"/>
            <a:ext cx="7363231" cy="4041896"/>
          </a:xfrm>
          <a:prstGeom prst="rect">
            <a:avLst/>
          </a:prstGeom>
        </p:spPr>
      </p:pic>
    </p:spTree>
    <p:extLst>
      <p:ext uri="{BB962C8B-B14F-4D97-AF65-F5344CB8AC3E}">
        <p14:creationId xmlns:p14="http://schemas.microsoft.com/office/powerpoint/2010/main" val="229215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E4115DB-4845-5D45-A1B3-65F229B6AF85}"/>
              </a:ext>
            </a:extLst>
          </p:cNvPr>
          <p:cNvSpPr txBox="1"/>
          <p:nvPr/>
        </p:nvSpPr>
        <p:spPr>
          <a:xfrm>
            <a:off x="997527" y="522514"/>
            <a:ext cx="4169218" cy="369332"/>
          </a:xfrm>
          <a:prstGeom prst="rect">
            <a:avLst/>
          </a:prstGeom>
          <a:noFill/>
          <a:ln>
            <a:solidFill>
              <a:schemeClr val="accent1"/>
            </a:solidFill>
          </a:ln>
        </p:spPr>
        <p:txBody>
          <a:bodyPr wrap="none" rtlCol="0">
            <a:spAutoFit/>
          </a:bodyPr>
          <a:lstStyle/>
          <a:p>
            <a:r>
              <a:rPr lang="en-US" b="1" dirty="0"/>
              <a:t>PURPOSE OF THE MID TERM EVALUATION</a:t>
            </a:r>
          </a:p>
        </p:txBody>
      </p:sp>
      <p:sp>
        <p:nvSpPr>
          <p:cNvPr id="2" name="TextBox 1">
            <a:extLst>
              <a:ext uri="{FF2B5EF4-FFF2-40B4-BE49-F238E27FC236}">
                <a16:creationId xmlns:a16="http://schemas.microsoft.com/office/drawing/2014/main" xmlns="" id="{04D6A844-FA22-D443-A4C1-E26EF63C7DCA}"/>
              </a:ext>
            </a:extLst>
          </p:cNvPr>
          <p:cNvSpPr txBox="1"/>
          <p:nvPr/>
        </p:nvSpPr>
        <p:spPr>
          <a:xfrm>
            <a:off x="997527" y="1485900"/>
            <a:ext cx="10503911" cy="2769989"/>
          </a:xfrm>
          <a:prstGeom prst="rect">
            <a:avLst/>
          </a:prstGeom>
          <a:noFill/>
        </p:spPr>
        <p:txBody>
          <a:bodyPr wrap="square" rtlCol="0">
            <a:spAutoFit/>
          </a:bodyPr>
          <a:lstStyle/>
          <a:p>
            <a:r>
              <a:rPr lang="en-US" sz="2400" dirty="0"/>
              <a:t>The MTR will assess progress towards the achievement of the project objectives and outcomes as specified in the Project Document and assess early signs of project success or failure </a:t>
            </a:r>
            <a:r>
              <a:rPr lang="en-US" sz="2800" b="1" dirty="0"/>
              <a:t>with the goal of identifying the necessary changes to be made in order to set the project on-track to achieve its intended results</a:t>
            </a:r>
            <a:r>
              <a:rPr lang="en-US" sz="2400" b="1" dirty="0"/>
              <a:t>. </a:t>
            </a:r>
            <a:r>
              <a:rPr lang="en-US" sz="2400" dirty="0"/>
              <a:t>The MTR will also review the project’s strategy, its risks to sustainability. </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3" name="Rectangle 2">
            <a:extLst>
              <a:ext uri="{FF2B5EF4-FFF2-40B4-BE49-F238E27FC236}">
                <a16:creationId xmlns:a16="http://schemas.microsoft.com/office/drawing/2014/main" xmlns="" id="{C32730E3-D2B3-E74E-A2EE-DF2BFA700A92}"/>
              </a:ext>
            </a:extLst>
          </p:cNvPr>
          <p:cNvSpPr/>
          <p:nvPr/>
        </p:nvSpPr>
        <p:spPr>
          <a:xfrm>
            <a:off x="668914" y="4497399"/>
            <a:ext cx="11132562" cy="461665"/>
          </a:xfrm>
          <a:prstGeom prst="rect">
            <a:avLst/>
          </a:prstGeom>
        </p:spPr>
        <p:txBody>
          <a:bodyPr wrap="square">
            <a:spAutoFit/>
          </a:bodyPr>
          <a:lstStyle/>
          <a:p>
            <a:r>
              <a:rPr lang="en-US" sz="2400" b="1" dirty="0"/>
              <a:t>The MTR will provide evidence-based information that is credible, reliable and useful. </a:t>
            </a:r>
            <a:endParaRPr lang="en-US" sz="2400" b="1"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8916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1FB6855-A180-C443-BD76-CD47EEDEE5DD}"/>
              </a:ext>
            </a:extLst>
          </p:cNvPr>
          <p:cNvPicPr>
            <a:picLocks noChangeAspect="1"/>
          </p:cNvPicPr>
          <p:nvPr/>
        </p:nvPicPr>
        <p:blipFill>
          <a:blip r:embed="rId2"/>
          <a:stretch>
            <a:fillRect/>
          </a:stretch>
        </p:blipFill>
        <p:spPr>
          <a:xfrm>
            <a:off x="0" y="-38542"/>
            <a:ext cx="12192000" cy="6935084"/>
          </a:xfrm>
          <a:prstGeom prst="rect">
            <a:avLst/>
          </a:prstGeom>
        </p:spPr>
      </p:pic>
      <p:sp>
        <p:nvSpPr>
          <p:cNvPr id="6" name="TextBox 5">
            <a:extLst>
              <a:ext uri="{FF2B5EF4-FFF2-40B4-BE49-F238E27FC236}">
                <a16:creationId xmlns:a16="http://schemas.microsoft.com/office/drawing/2014/main" xmlns="" id="{4A6928A7-4161-964C-A23D-1D2415DB2E35}"/>
              </a:ext>
            </a:extLst>
          </p:cNvPr>
          <p:cNvSpPr txBox="1"/>
          <p:nvPr/>
        </p:nvSpPr>
        <p:spPr>
          <a:xfrm>
            <a:off x="1342663" y="4687747"/>
            <a:ext cx="3472405" cy="584775"/>
          </a:xfrm>
          <a:prstGeom prst="rect">
            <a:avLst/>
          </a:prstGeom>
          <a:noFill/>
        </p:spPr>
        <p:txBody>
          <a:bodyPr wrap="square" rtlCol="0">
            <a:spAutoFit/>
          </a:bodyPr>
          <a:lstStyle/>
          <a:p>
            <a:r>
              <a:rPr lang="en-US" sz="3200" b="1" dirty="0">
                <a:solidFill>
                  <a:schemeClr val="bg1"/>
                </a:solidFill>
              </a:rPr>
              <a:t>THANK YOU</a:t>
            </a:r>
          </a:p>
        </p:txBody>
      </p:sp>
    </p:spTree>
    <p:extLst>
      <p:ext uri="{BB962C8B-B14F-4D97-AF65-F5344CB8AC3E}">
        <p14:creationId xmlns:p14="http://schemas.microsoft.com/office/powerpoint/2010/main" val="4107887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6B45767-E75E-A946-9A84-88EA9A5CDAC5}"/>
              </a:ext>
            </a:extLst>
          </p:cNvPr>
          <p:cNvPicPr/>
          <p:nvPr/>
        </p:nvPicPr>
        <p:blipFill>
          <a:blip r:embed="rId2">
            <a:extLst>
              <a:ext uri="{28A0092B-C50C-407E-A947-70E740481C1C}">
                <a14:useLocalDpi xmlns:a14="http://schemas.microsoft.com/office/drawing/2010/main" val="0"/>
              </a:ext>
            </a:extLst>
          </a:blip>
          <a:stretch>
            <a:fillRect/>
          </a:stretch>
        </p:blipFill>
        <p:spPr>
          <a:xfrm>
            <a:off x="-118753" y="0"/>
            <a:ext cx="12421589" cy="6858000"/>
          </a:xfrm>
          <a:prstGeom prst="rect">
            <a:avLst/>
          </a:prstGeom>
        </p:spPr>
      </p:pic>
      <p:sp>
        <p:nvSpPr>
          <p:cNvPr id="6" name="TextBox 5">
            <a:extLst>
              <a:ext uri="{FF2B5EF4-FFF2-40B4-BE49-F238E27FC236}">
                <a16:creationId xmlns:a16="http://schemas.microsoft.com/office/drawing/2014/main" xmlns="" id="{21A0BC5F-75DE-9E49-AD82-37BEAECF5DD2}"/>
              </a:ext>
            </a:extLst>
          </p:cNvPr>
          <p:cNvSpPr txBox="1"/>
          <p:nvPr/>
        </p:nvSpPr>
        <p:spPr>
          <a:xfrm>
            <a:off x="114301" y="4814798"/>
            <a:ext cx="11858625" cy="1200329"/>
          </a:xfrm>
          <a:prstGeom prst="rect">
            <a:avLst/>
          </a:prstGeom>
          <a:gradFill flip="none" rotWithShape="1">
            <a:gsLst>
              <a:gs pos="0">
                <a:schemeClr val="accent1">
                  <a:tint val="66000"/>
                  <a:satMod val="160000"/>
                  <a:alpha val="23000"/>
                </a:schemeClr>
              </a:gs>
              <a:gs pos="50000">
                <a:schemeClr val="accent1">
                  <a:tint val="44500"/>
                  <a:satMod val="160000"/>
                </a:schemeClr>
              </a:gs>
              <a:gs pos="100000">
                <a:schemeClr val="accent1">
                  <a:tint val="23500"/>
                  <a:satMod val="160000"/>
                </a:schemeClr>
              </a:gs>
            </a:gsLst>
            <a:lin ang="8100000" scaled="1"/>
            <a:tileRect/>
          </a:gradFill>
        </p:spPr>
        <p:txBody>
          <a:bodyPr wrap="square" rtlCol="0">
            <a:spAutoFit/>
          </a:bodyPr>
          <a:lstStyle/>
          <a:p>
            <a:r>
              <a:rPr lang="en-US" b="1" dirty="0"/>
              <a:t>TIMING OF THE MID TERM EVALUATION</a:t>
            </a:r>
          </a:p>
          <a:p>
            <a:endParaRPr lang="en-US" b="1" dirty="0"/>
          </a:p>
          <a:p>
            <a:r>
              <a:rPr lang="en-US" b="1" dirty="0"/>
              <a:t>Contract signed	Field mission	SC Meeting	Drafting of the MTR report		Delivery of Final Report</a:t>
            </a:r>
          </a:p>
          <a:p>
            <a:r>
              <a:rPr lang="en-US" b="1" dirty="0"/>
              <a:t>May 2018	1</a:t>
            </a:r>
            <a:r>
              <a:rPr lang="en-US" b="1" baseline="30000" dirty="0"/>
              <a:t>st</a:t>
            </a:r>
            <a:r>
              <a:rPr lang="en-US" b="1" dirty="0"/>
              <a:t> week of June	Panama						October 2018	</a:t>
            </a:r>
          </a:p>
        </p:txBody>
      </p:sp>
      <p:cxnSp>
        <p:nvCxnSpPr>
          <p:cNvPr id="8" name="Straight Connector 7">
            <a:extLst>
              <a:ext uri="{FF2B5EF4-FFF2-40B4-BE49-F238E27FC236}">
                <a16:creationId xmlns:a16="http://schemas.microsoft.com/office/drawing/2014/main" xmlns="" id="{9BC03CFA-85DD-A145-A81D-784C1D9A2FF9}"/>
              </a:ext>
            </a:extLst>
          </p:cNvPr>
          <p:cNvCxnSpPr>
            <a:cxnSpLocks/>
          </p:cNvCxnSpPr>
          <p:nvPr/>
        </p:nvCxnSpPr>
        <p:spPr>
          <a:xfrm>
            <a:off x="342900" y="5272088"/>
            <a:ext cx="46434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FEC3ED9D-66C5-BC42-AC5B-3651D7AB2CB6}"/>
              </a:ext>
            </a:extLst>
          </p:cNvPr>
          <p:cNvCxnSpPr>
            <a:cxnSpLocks/>
          </p:cNvCxnSpPr>
          <p:nvPr/>
        </p:nvCxnSpPr>
        <p:spPr>
          <a:xfrm>
            <a:off x="4986338" y="5272088"/>
            <a:ext cx="691515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399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30CA075-1D67-C044-8A29-74CE148B7444}"/>
              </a:ext>
            </a:extLst>
          </p:cNvPr>
          <p:cNvSpPr txBox="1"/>
          <p:nvPr/>
        </p:nvSpPr>
        <p:spPr>
          <a:xfrm>
            <a:off x="631453" y="322208"/>
            <a:ext cx="11015904" cy="584775"/>
          </a:xfrm>
          <a:prstGeom prst="rect">
            <a:avLst/>
          </a:prstGeom>
          <a:solidFill>
            <a:schemeClr val="accent5">
              <a:lumMod val="75000"/>
              <a:alpha val="62000"/>
            </a:schemeClr>
          </a:solidFill>
        </p:spPr>
        <p:txBody>
          <a:bodyPr wrap="square" rtlCol="0">
            <a:spAutoFit/>
          </a:bodyPr>
          <a:lstStyle/>
          <a:p>
            <a:pPr algn="ctr"/>
            <a:r>
              <a:rPr lang="en-US" sz="3200" b="1" dirty="0">
                <a:solidFill>
                  <a:schemeClr val="bg1"/>
                </a:solidFill>
              </a:rPr>
              <a:t>THE PROJECT STRATEGY: FROM OUTCOMES TO IMPACTS</a:t>
            </a:r>
          </a:p>
        </p:txBody>
      </p:sp>
      <p:graphicFrame>
        <p:nvGraphicFramePr>
          <p:cNvPr id="9" name="Table 8">
            <a:extLst>
              <a:ext uri="{FF2B5EF4-FFF2-40B4-BE49-F238E27FC236}">
                <a16:creationId xmlns:a16="http://schemas.microsoft.com/office/drawing/2014/main" xmlns="" id="{5852204B-6ECC-6F41-AD8D-10B0B798F700}"/>
              </a:ext>
            </a:extLst>
          </p:cNvPr>
          <p:cNvGraphicFramePr>
            <a:graphicFrameLocks noGrp="1"/>
          </p:cNvGraphicFramePr>
          <p:nvPr>
            <p:extLst>
              <p:ext uri="{D42A27DB-BD31-4B8C-83A1-F6EECF244321}">
                <p14:modId xmlns:p14="http://schemas.microsoft.com/office/powerpoint/2010/main" val="789692884"/>
              </p:ext>
            </p:extLst>
          </p:nvPr>
        </p:nvGraphicFramePr>
        <p:xfrm>
          <a:off x="631453" y="1229193"/>
          <a:ext cx="11015904" cy="4164963"/>
        </p:xfrm>
        <a:graphic>
          <a:graphicData uri="http://schemas.openxmlformats.org/drawingml/2006/table">
            <a:tbl>
              <a:tblPr firstRow="1" firstCol="1" bandRow="1">
                <a:tableStyleId>{5C22544A-7EE6-4342-B048-85BDC9FD1C3A}</a:tableStyleId>
              </a:tblPr>
              <a:tblGrid>
                <a:gridCol w="1871904">
                  <a:extLst>
                    <a:ext uri="{9D8B030D-6E8A-4147-A177-3AD203B41FA5}">
                      <a16:colId xmlns:a16="http://schemas.microsoft.com/office/drawing/2014/main" xmlns="" val="1142074704"/>
                    </a:ext>
                  </a:extLst>
                </a:gridCol>
                <a:gridCol w="2053653">
                  <a:extLst>
                    <a:ext uri="{9D8B030D-6E8A-4147-A177-3AD203B41FA5}">
                      <a16:colId xmlns:a16="http://schemas.microsoft.com/office/drawing/2014/main" xmlns="" val="2098765393"/>
                    </a:ext>
                  </a:extLst>
                </a:gridCol>
                <a:gridCol w="2023672">
                  <a:extLst>
                    <a:ext uri="{9D8B030D-6E8A-4147-A177-3AD203B41FA5}">
                      <a16:colId xmlns:a16="http://schemas.microsoft.com/office/drawing/2014/main" xmlns="" val="2460398342"/>
                    </a:ext>
                  </a:extLst>
                </a:gridCol>
                <a:gridCol w="2428407">
                  <a:extLst>
                    <a:ext uri="{9D8B030D-6E8A-4147-A177-3AD203B41FA5}">
                      <a16:colId xmlns:a16="http://schemas.microsoft.com/office/drawing/2014/main" xmlns="" val="2882103092"/>
                    </a:ext>
                  </a:extLst>
                </a:gridCol>
                <a:gridCol w="2638268">
                  <a:extLst>
                    <a:ext uri="{9D8B030D-6E8A-4147-A177-3AD203B41FA5}">
                      <a16:colId xmlns:a16="http://schemas.microsoft.com/office/drawing/2014/main" xmlns="" val="3800406583"/>
                    </a:ext>
                  </a:extLst>
                </a:gridCol>
              </a:tblGrid>
              <a:tr h="1752282">
                <a:tc gridSpan="5">
                  <a:txBody>
                    <a:bodyPr/>
                    <a:lstStyle/>
                    <a:p>
                      <a:pPr algn="ctr">
                        <a:lnSpc>
                          <a:spcPct val="115000"/>
                        </a:lnSpc>
                        <a:spcAft>
                          <a:spcPts val="1000"/>
                        </a:spcAft>
                      </a:pPr>
                      <a:r>
                        <a:rPr lang="en-US" sz="2800" dirty="0">
                          <a:effectLst/>
                        </a:rPr>
                        <a:t>Objective: Facilitating EBM/EAF in the CLME</a:t>
                      </a:r>
                      <a:r>
                        <a:rPr lang="en-US" sz="2800" baseline="30000" dirty="0">
                          <a:effectLst/>
                        </a:rPr>
                        <a:t>+</a:t>
                      </a:r>
                      <a:r>
                        <a:rPr lang="en-US" sz="2800" dirty="0">
                          <a:effectLst/>
                        </a:rPr>
                        <a:t> for the sustainable and climate-resilient provision of goods and services from </a:t>
                      </a:r>
                      <a:r>
                        <a:rPr lang="en-US" sz="2800" dirty="0">
                          <a:solidFill>
                            <a:schemeClr val="bg1"/>
                          </a:solidFill>
                          <a:effectLst/>
                        </a:rPr>
                        <a:t>shared living marine resources</a:t>
                      </a:r>
                      <a:r>
                        <a:rPr lang="en-US" sz="2800" dirty="0">
                          <a:effectLst/>
                        </a:rPr>
                        <a:t>, in line with the endorsed CLME</a:t>
                      </a:r>
                      <a:r>
                        <a:rPr lang="en-US" sz="2800" baseline="30000" dirty="0">
                          <a:effectLst/>
                        </a:rPr>
                        <a:t>+</a:t>
                      </a:r>
                      <a:r>
                        <a:rPr lang="en-US" sz="2800" dirty="0">
                          <a:effectLst/>
                        </a:rPr>
                        <a:t> SAP</a:t>
                      </a:r>
                    </a:p>
                    <a:p>
                      <a:pPr algn="just">
                        <a:lnSpc>
                          <a:spcPct val="115000"/>
                        </a:lnSpc>
                        <a:spcAft>
                          <a:spcPts val="100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9488" marR="59488"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873612223"/>
                  </a:ext>
                </a:extLst>
              </a:tr>
              <a:tr h="392695">
                <a:tc rowSpan="2">
                  <a:txBody>
                    <a:bodyPr/>
                    <a:lstStyle/>
                    <a:p>
                      <a:pPr algn="ctr">
                        <a:lnSpc>
                          <a:spcPct val="115000"/>
                        </a:lnSpc>
                        <a:spcAft>
                          <a:spcPts val="1000"/>
                        </a:spcAft>
                      </a:pPr>
                      <a:r>
                        <a:rPr lang="en-US" sz="2800">
                          <a:effectLst/>
                        </a:rPr>
                        <a:t>Outcomes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488" marR="59488" marT="0" marB="0"/>
                </a:tc>
                <a:tc rowSpan="2">
                  <a:txBody>
                    <a:bodyPr/>
                    <a:lstStyle/>
                    <a:p>
                      <a:pPr algn="ctr">
                        <a:lnSpc>
                          <a:spcPct val="115000"/>
                        </a:lnSpc>
                        <a:spcAft>
                          <a:spcPts val="1000"/>
                        </a:spcAft>
                      </a:pPr>
                      <a:r>
                        <a:rPr lang="en-US" sz="2800">
                          <a:effectLst/>
                        </a:rPr>
                        <a:t>Assumptions</a:t>
                      </a:r>
                    </a:p>
                    <a:p>
                      <a:pPr algn="ctr">
                        <a:lnSpc>
                          <a:spcPct val="115000"/>
                        </a:lnSpc>
                        <a:spcAft>
                          <a:spcPts val="1000"/>
                        </a:spcAft>
                      </a:pPr>
                      <a:r>
                        <a:rPr lang="en-US" sz="2800">
                          <a:effectLst/>
                        </a:rPr>
                        <a:t>and</a:t>
                      </a:r>
                    </a:p>
                    <a:p>
                      <a:pPr algn="ctr">
                        <a:lnSpc>
                          <a:spcPct val="115000"/>
                        </a:lnSpc>
                        <a:spcAft>
                          <a:spcPts val="1000"/>
                        </a:spcAft>
                      </a:pPr>
                      <a:r>
                        <a:rPr lang="en-US" sz="2800">
                          <a:effectLst/>
                        </a:rPr>
                        <a:t>Drivers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488" marR="59488" marT="0" marB="0"/>
                </a:tc>
                <a:tc rowSpan="2">
                  <a:txBody>
                    <a:bodyPr/>
                    <a:lstStyle/>
                    <a:p>
                      <a:pPr algn="ctr">
                        <a:lnSpc>
                          <a:spcPct val="115000"/>
                        </a:lnSpc>
                        <a:spcAft>
                          <a:spcPts val="1000"/>
                        </a:spcAft>
                      </a:pPr>
                      <a:r>
                        <a:rPr lang="en-US" sz="2800" dirty="0">
                          <a:effectLst/>
                        </a:rPr>
                        <a:t>Intermediate state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9488" marR="59488" marT="0" marB="0"/>
                </a:tc>
                <a:tc gridSpan="2">
                  <a:txBody>
                    <a:bodyPr/>
                    <a:lstStyle/>
                    <a:p>
                      <a:pPr algn="ctr">
                        <a:lnSpc>
                          <a:spcPct val="115000"/>
                        </a:lnSpc>
                        <a:spcAft>
                          <a:spcPts val="1000"/>
                        </a:spcAft>
                      </a:pPr>
                      <a:r>
                        <a:rPr lang="en-US" sz="2800">
                          <a:effectLst/>
                        </a:rPr>
                        <a:t>impacts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488" marR="59488" marT="0" marB="0"/>
                </a:tc>
                <a:tc hMerge="1">
                  <a:txBody>
                    <a:bodyPr/>
                    <a:lstStyle/>
                    <a:p>
                      <a:endParaRPr lang="en-US"/>
                    </a:p>
                  </a:txBody>
                  <a:tcPr/>
                </a:tc>
                <a:extLst>
                  <a:ext uri="{0D108BD9-81ED-4DB2-BD59-A6C34878D82A}">
                    <a16:rowId xmlns:a16="http://schemas.microsoft.com/office/drawing/2014/main" xmlns="" val="2243796214"/>
                  </a:ext>
                </a:extLst>
              </a:tr>
              <a:tr h="158432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15000"/>
                        </a:lnSpc>
                        <a:spcAft>
                          <a:spcPts val="1000"/>
                        </a:spcAft>
                      </a:pPr>
                      <a:r>
                        <a:rPr lang="en-US" sz="2800">
                          <a:effectLst/>
                        </a:rPr>
                        <a:t>Reduced environmental threats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59488" marR="59488" marT="0" marB="0"/>
                </a:tc>
                <a:tc>
                  <a:txBody>
                    <a:bodyPr/>
                    <a:lstStyle/>
                    <a:p>
                      <a:pPr algn="ctr">
                        <a:lnSpc>
                          <a:spcPct val="115000"/>
                        </a:lnSpc>
                        <a:spcAft>
                          <a:spcPts val="1000"/>
                        </a:spcAft>
                      </a:pPr>
                      <a:r>
                        <a:rPr lang="en-US" sz="2800" dirty="0">
                          <a:effectLst/>
                        </a:rPr>
                        <a:t>Environmental benefits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9488" marR="59488" marT="0" marB="0"/>
                </a:tc>
                <a:extLst>
                  <a:ext uri="{0D108BD9-81ED-4DB2-BD59-A6C34878D82A}">
                    <a16:rowId xmlns:a16="http://schemas.microsoft.com/office/drawing/2014/main" xmlns="" val="1859465969"/>
                  </a:ext>
                </a:extLst>
              </a:tr>
            </a:tbl>
          </a:graphicData>
        </a:graphic>
      </p:graphicFrame>
      <p:cxnSp>
        <p:nvCxnSpPr>
          <p:cNvPr id="11" name="Straight Connector 10">
            <a:extLst>
              <a:ext uri="{FF2B5EF4-FFF2-40B4-BE49-F238E27FC236}">
                <a16:creationId xmlns:a16="http://schemas.microsoft.com/office/drawing/2014/main" xmlns="" id="{61C61EA8-F2EF-314C-8218-115706281D3B}"/>
              </a:ext>
            </a:extLst>
          </p:cNvPr>
          <p:cNvCxnSpPr/>
          <p:nvPr/>
        </p:nvCxnSpPr>
        <p:spPr>
          <a:xfrm>
            <a:off x="749508" y="5951095"/>
            <a:ext cx="959371"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6C25DCDA-6D3A-E649-8D91-155265723AB9}"/>
              </a:ext>
            </a:extLst>
          </p:cNvPr>
          <p:cNvSpPr txBox="1"/>
          <p:nvPr/>
        </p:nvSpPr>
        <p:spPr>
          <a:xfrm>
            <a:off x="1708879" y="5766429"/>
            <a:ext cx="1843790" cy="369332"/>
          </a:xfrm>
          <a:prstGeom prst="rect">
            <a:avLst/>
          </a:prstGeom>
          <a:noFill/>
        </p:spPr>
        <p:txBody>
          <a:bodyPr wrap="square" rtlCol="0">
            <a:spAutoFit/>
          </a:bodyPr>
          <a:lstStyle/>
          <a:p>
            <a:r>
              <a:rPr lang="en-US" dirty="0"/>
              <a:t>SHORT TERM</a:t>
            </a:r>
          </a:p>
        </p:txBody>
      </p:sp>
      <p:cxnSp>
        <p:nvCxnSpPr>
          <p:cNvPr id="14" name="Straight Connector 13">
            <a:extLst>
              <a:ext uri="{FF2B5EF4-FFF2-40B4-BE49-F238E27FC236}">
                <a16:creationId xmlns:a16="http://schemas.microsoft.com/office/drawing/2014/main" xmlns="" id="{529213E9-1C79-8447-B1A1-447870355FC1}"/>
              </a:ext>
            </a:extLst>
          </p:cNvPr>
          <p:cNvCxnSpPr/>
          <p:nvPr/>
        </p:nvCxnSpPr>
        <p:spPr>
          <a:xfrm>
            <a:off x="3087974" y="5951095"/>
            <a:ext cx="1469036"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D87D6F22-F20B-B74E-B136-9ADA1DC14CD5}"/>
              </a:ext>
            </a:extLst>
          </p:cNvPr>
          <p:cNvSpPr txBox="1"/>
          <p:nvPr/>
        </p:nvSpPr>
        <p:spPr>
          <a:xfrm>
            <a:off x="4661941" y="5766429"/>
            <a:ext cx="1768839" cy="369332"/>
          </a:xfrm>
          <a:prstGeom prst="rect">
            <a:avLst/>
          </a:prstGeom>
          <a:noFill/>
        </p:spPr>
        <p:txBody>
          <a:bodyPr wrap="square" rtlCol="0">
            <a:spAutoFit/>
          </a:bodyPr>
          <a:lstStyle/>
          <a:p>
            <a:r>
              <a:rPr lang="en-US" dirty="0"/>
              <a:t>MEDIUM TERM</a:t>
            </a:r>
          </a:p>
        </p:txBody>
      </p:sp>
      <p:sp>
        <p:nvSpPr>
          <p:cNvPr id="16" name="TextBox 15">
            <a:extLst>
              <a:ext uri="{FF2B5EF4-FFF2-40B4-BE49-F238E27FC236}">
                <a16:creationId xmlns:a16="http://schemas.microsoft.com/office/drawing/2014/main" xmlns="" id="{A6E23403-7EA1-0B4B-BCA6-1144A780031E}"/>
              </a:ext>
            </a:extLst>
          </p:cNvPr>
          <p:cNvSpPr txBox="1"/>
          <p:nvPr/>
        </p:nvSpPr>
        <p:spPr>
          <a:xfrm>
            <a:off x="8214610" y="5766429"/>
            <a:ext cx="1424065" cy="369332"/>
          </a:xfrm>
          <a:prstGeom prst="rect">
            <a:avLst/>
          </a:prstGeom>
          <a:noFill/>
        </p:spPr>
        <p:txBody>
          <a:bodyPr wrap="square" rtlCol="0">
            <a:spAutoFit/>
          </a:bodyPr>
          <a:lstStyle/>
          <a:p>
            <a:r>
              <a:rPr lang="en-US" dirty="0"/>
              <a:t>LONG TERM</a:t>
            </a:r>
          </a:p>
        </p:txBody>
      </p:sp>
      <p:cxnSp>
        <p:nvCxnSpPr>
          <p:cNvPr id="18" name="Straight Connector 17">
            <a:extLst>
              <a:ext uri="{FF2B5EF4-FFF2-40B4-BE49-F238E27FC236}">
                <a16:creationId xmlns:a16="http://schemas.microsoft.com/office/drawing/2014/main" xmlns="" id="{5FC99D2A-4FC4-5D49-A1D2-13B6D1CAEA68}"/>
              </a:ext>
            </a:extLst>
          </p:cNvPr>
          <p:cNvCxnSpPr>
            <a:stCxn id="15" idx="3"/>
            <a:endCxn id="16" idx="1"/>
          </p:cNvCxnSpPr>
          <p:nvPr/>
        </p:nvCxnSpPr>
        <p:spPr>
          <a:xfrm>
            <a:off x="6430780" y="5951095"/>
            <a:ext cx="17838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DD5BDA67-FC9C-994B-B0AE-DD948CAD4D95}"/>
              </a:ext>
            </a:extLst>
          </p:cNvPr>
          <p:cNvCxnSpPr/>
          <p:nvPr/>
        </p:nvCxnSpPr>
        <p:spPr>
          <a:xfrm>
            <a:off x="9638675" y="5951095"/>
            <a:ext cx="183910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8007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88000"/>
          </a:schemeClr>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6AE5F5DB-CC8A-7540-B83F-12AA5E9CF305}"/>
              </a:ext>
            </a:extLst>
          </p:cNvPr>
          <p:cNvCxnSpPr/>
          <p:nvPr/>
        </p:nvCxnSpPr>
        <p:spPr>
          <a:xfrm>
            <a:off x="794479" y="6280879"/>
            <a:ext cx="959371"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AF1177B9-A9A1-F849-BB9B-953AB10FEBC6}"/>
              </a:ext>
            </a:extLst>
          </p:cNvPr>
          <p:cNvSpPr txBox="1"/>
          <p:nvPr/>
        </p:nvSpPr>
        <p:spPr>
          <a:xfrm>
            <a:off x="1753850" y="6096213"/>
            <a:ext cx="1843790" cy="369332"/>
          </a:xfrm>
          <a:prstGeom prst="rect">
            <a:avLst/>
          </a:prstGeom>
          <a:noFill/>
        </p:spPr>
        <p:txBody>
          <a:bodyPr wrap="square" rtlCol="0">
            <a:spAutoFit/>
          </a:bodyPr>
          <a:lstStyle/>
          <a:p>
            <a:r>
              <a:rPr lang="en-US" dirty="0"/>
              <a:t>SHORT TERM</a:t>
            </a:r>
          </a:p>
        </p:txBody>
      </p:sp>
      <p:cxnSp>
        <p:nvCxnSpPr>
          <p:cNvPr id="6" name="Straight Connector 5">
            <a:extLst>
              <a:ext uri="{FF2B5EF4-FFF2-40B4-BE49-F238E27FC236}">
                <a16:creationId xmlns:a16="http://schemas.microsoft.com/office/drawing/2014/main" xmlns="" id="{D0EC62FE-0498-9C4E-AD72-E6800DD7EE62}"/>
              </a:ext>
            </a:extLst>
          </p:cNvPr>
          <p:cNvCxnSpPr/>
          <p:nvPr/>
        </p:nvCxnSpPr>
        <p:spPr>
          <a:xfrm>
            <a:off x="3132945" y="6280879"/>
            <a:ext cx="14690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99DBBE6A-1C7A-7C4D-BE28-9DA188B1F2A0}"/>
              </a:ext>
            </a:extLst>
          </p:cNvPr>
          <p:cNvSpPr txBox="1"/>
          <p:nvPr/>
        </p:nvSpPr>
        <p:spPr>
          <a:xfrm>
            <a:off x="4706912" y="6096213"/>
            <a:ext cx="1768839" cy="369332"/>
          </a:xfrm>
          <a:prstGeom prst="rect">
            <a:avLst/>
          </a:prstGeom>
          <a:noFill/>
        </p:spPr>
        <p:txBody>
          <a:bodyPr wrap="square" rtlCol="0">
            <a:spAutoFit/>
          </a:bodyPr>
          <a:lstStyle/>
          <a:p>
            <a:r>
              <a:rPr lang="en-US" dirty="0"/>
              <a:t>MEDIUM TERM</a:t>
            </a:r>
          </a:p>
        </p:txBody>
      </p:sp>
      <p:sp>
        <p:nvSpPr>
          <p:cNvPr id="8" name="TextBox 7">
            <a:extLst>
              <a:ext uri="{FF2B5EF4-FFF2-40B4-BE49-F238E27FC236}">
                <a16:creationId xmlns:a16="http://schemas.microsoft.com/office/drawing/2014/main" xmlns="" id="{537E6602-172B-444F-8E5D-160AFC1E372F}"/>
              </a:ext>
            </a:extLst>
          </p:cNvPr>
          <p:cNvSpPr txBox="1"/>
          <p:nvPr/>
        </p:nvSpPr>
        <p:spPr>
          <a:xfrm>
            <a:off x="8259581" y="6096213"/>
            <a:ext cx="1424065" cy="369332"/>
          </a:xfrm>
          <a:prstGeom prst="rect">
            <a:avLst/>
          </a:prstGeom>
          <a:noFill/>
        </p:spPr>
        <p:txBody>
          <a:bodyPr wrap="square" rtlCol="0">
            <a:spAutoFit/>
          </a:bodyPr>
          <a:lstStyle/>
          <a:p>
            <a:r>
              <a:rPr lang="en-US" dirty="0"/>
              <a:t>LONG TERM</a:t>
            </a:r>
          </a:p>
        </p:txBody>
      </p:sp>
      <p:cxnSp>
        <p:nvCxnSpPr>
          <p:cNvPr id="9" name="Straight Connector 8">
            <a:extLst>
              <a:ext uri="{FF2B5EF4-FFF2-40B4-BE49-F238E27FC236}">
                <a16:creationId xmlns:a16="http://schemas.microsoft.com/office/drawing/2014/main" xmlns="" id="{F013A17A-94B0-1E4F-BEBA-7CBB21AB9A13}"/>
              </a:ext>
            </a:extLst>
          </p:cNvPr>
          <p:cNvCxnSpPr>
            <a:stCxn id="7" idx="3"/>
            <a:endCxn id="8" idx="1"/>
          </p:cNvCxnSpPr>
          <p:nvPr/>
        </p:nvCxnSpPr>
        <p:spPr>
          <a:xfrm>
            <a:off x="6475751" y="6280879"/>
            <a:ext cx="17838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77BF8FD6-8C79-7844-937C-87A8635689AA}"/>
              </a:ext>
            </a:extLst>
          </p:cNvPr>
          <p:cNvCxnSpPr/>
          <p:nvPr/>
        </p:nvCxnSpPr>
        <p:spPr>
          <a:xfrm>
            <a:off x="9683646" y="6280879"/>
            <a:ext cx="1839107"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Pentagon 11">
            <a:extLst>
              <a:ext uri="{FF2B5EF4-FFF2-40B4-BE49-F238E27FC236}">
                <a16:creationId xmlns:a16="http://schemas.microsoft.com/office/drawing/2014/main" xmlns="" id="{2DD107A0-1694-F04C-B9D5-8270F92EB8D6}"/>
              </a:ext>
            </a:extLst>
          </p:cNvPr>
          <p:cNvSpPr/>
          <p:nvPr/>
        </p:nvSpPr>
        <p:spPr>
          <a:xfrm>
            <a:off x="794480" y="584617"/>
            <a:ext cx="3515192" cy="540203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3" name="TextBox 12">
            <a:extLst>
              <a:ext uri="{FF2B5EF4-FFF2-40B4-BE49-F238E27FC236}">
                <a16:creationId xmlns:a16="http://schemas.microsoft.com/office/drawing/2014/main" xmlns="" id="{67BC7AB2-2C0D-0F48-9C8E-233B5CDE47C9}"/>
              </a:ext>
            </a:extLst>
          </p:cNvPr>
          <p:cNvSpPr txBox="1"/>
          <p:nvPr/>
        </p:nvSpPr>
        <p:spPr>
          <a:xfrm>
            <a:off x="794481" y="989351"/>
            <a:ext cx="2840636" cy="4524315"/>
          </a:xfrm>
          <a:prstGeom prst="rect">
            <a:avLst/>
          </a:prstGeom>
          <a:noFill/>
        </p:spPr>
        <p:txBody>
          <a:bodyPr wrap="square" rtlCol="0">
            <a:spAutoFit/>
          </a:bodyPr>
          <a:lstStyle/>
          <a:p>
            <a:pPr marL="342900" indent="-342900">
              <a:buAutoNum type="arabicPeriod"/>
            </a:pPr>
            <a:r>
              <a:rPr lang="en-US" sz="1600" b="1" dirty="0">
                <a:solidFill>
                  <a:schemeClr val="bg1"/>
                </a:solidFill>
              </a:rPr>
              <a:t>OVERARCHING</a:t>
            </a:r>
          </a:p>
          <a:p>
            <a:r>
              <a:rPr lang="en-US" sz="1600" b="1" dirty="0">
                <a:solidFill>
                  <a:schemeClr val="bg1"/>
                </a:solidFill>
              </a:rPr>
              <a:t>REGIONAL GOVERNANCE </a:t>
            </a:r>
          </a:p>
          <a:p>
            <a:r>
              <a:rPr lang="en-US" sz="1600" b="1" dirty="0">
                <a:solidFill>
                  <a:schemeClr val="bg1"/>
                </a:solidFill>
              </a:rPr>
              <a:t>FACILITATED</a:t>
            </a:r>
          </a:p>
          <a:p>
            <a:endParaRPr lang="en-US" sz="1600" b="1" dirty="0">
              <a:solidFill>
                <a:schemeClr val="bg1"/>
              </a:solidFill>
            </a:endParaRPr>
          </a:p>
          <a:p>
            <a:r>
              <a:rPr lang="en-US" sz="1600" b="1" dirty="0">
                <a:solidFill>
                  <a:schemeClr val="bg1"/>
                </a:solidFill>
              </a:rPr>
              <a:t>2. ENHANCEMENT OF CAPACITY </a:t>
            </a:r>
          </a:p>
          <a:p>
            <a:r>
              <a:rPr lang="en-US" sz="1600" b="1" dirty="0">
                <a:solidFill>
                  <a:schemeClr val="bg1"/>
                </a:solidFill>
              </a:rPr>
              <a:t>&amp; POLICY TOOLS PROVIDED</a:t>
            </a:r>
          </a:p>
          <a:p>
            <a:endParaRPr lang="en-US" sz="1600" b="1" dirty="0">
              <a:solidFill>
                <a:schemeClr val="bg1"/>
              </a:solidFill>
            </a:endParaRPr>
          </a:p>
          <a:p>
            <a:r>
              <a:rPr lang="en-US" sz="1600" b="1" dirty="0">
                <a:solidFill>
                  <a:schemeClr val="bg1"/>
                </a:solidFill>
              </a:rPr>
              <a:t>3. EFFECTIVENESS OF EBM AND EAF DEMONSTRATED IN PILOT SITES</a:t>
            </a:r>
          </a:p>
          <a:p>
            <a:endParaRPr lang="en-US" sz="1600" b="1" dirty="0">
              <a:solidFill>
                <a:schemeClr val="bg1"/>
              </a:solidFill>
            </a:endParaRPr>
          </a:p>
          <a:p>
            <a:r>
              <a:rPr lang="en-US" sz="1600" b="1" dirty="0">
                <a:solidFill>
                  <a:schemeClr val="bg1"/>
                </a:solidFill>
              </a:rPr>
              <a:t>4. PRIORITY INVESTMENT NEEDS  IDENTIFIED</a:t>
            </a:r>
          </a:p>
          <a:p>
            <a:endParaRPr lang="en-US" sz="1600" b="1" dirty="0">
              <a:solidFill>
                <a:schemeClr val="bg1"/>
              </a:solidFill>
            </a:endParaRPr>
          </a:p>
          <a:p>
            <a:r>
              <a:rPr lang="en-US" sz="1600" b="1" dirty="0">
                <a:solidFill>
                  <a:schemeClr val="bg1"/>
                </a:solidFill>
              </a:rPr>
              <a:t>5. CURRENT STATE AND </a:t>
            </a:r>
          </a:p>
          <a:p>
            <a:r>
              <a:rPr lang="en-US" sz="1600" b="1" dirty="0">
                <a:solidFill>
                  <a:schemeClr val="bg1"/>
                </a:solidFill>
              </a:rPr>
              <a:t>MONITORING </a:t>
            </a:r>
          </a:p>
          <a:p>
            <a:r>
              <a:rPr lang="en-US" sz="1600" b="1" dirty="0">
                <a:solidFill>
                  <a:schemeClr val="bg1"/>
                </a:solidFill>
              </a:rPr>
              <a:t>PROTOCOLS DEFINED</a:t>
            </a:r>
          </a:p>
        </p:txBody>
      </p:sp>
      <p:sp>
        <p:nvSpPr>
          <p:cNvPr id="14" name="TextBox 13">
            <a:extLst>
              <a:ext uri="{FF2B5EF4-FFF2-40B4-BE49-F238E27FC236}">
                <a16:creationId xmlns:a16="http://schemas.microsoft.com/office/drawing/2014/main" xmlns="" id="{4821DF1C-2377-CB4F-B030-CD93B9B71428}"/>
              </a:ext>
            </a:extLst>
          </p:cNvPr>
          <p:cNvSpPr txBox="1"/>
          <p:nvPr/>
        </p:nvSpPr>
        <p:spPr>
          <a:xfrm>
            <a:off x="1169233" y="49748"/>
            <a:ext cx="2241030" cy="369332"/>
          </a:xfrm>
          <a:prstGeom prst="rect">
            <a:avLst/>
          </a:prstGeom>
          <a:noFill/>
        </p:spPr>
        <p:txBody>
          <a:bodyPr wrap="square" rtlCol="0">
            <a:spAutoFit/>
          </a:bodyPr>
          <a:lstStyle/>
          <a:p>
            <a:r>
              <a:rPr lang="en-US" b="1" dirty="0"/>
              <a:t>The project outcomes</a:t>
            </a:r>
          </a:p>
        </p:txBody>
      </p:sp>
      <p:sp>
        <p:nvSpPr>
          <p:cNvPr id="15" name="TextBox 14">
            <a:extLst>
              <a:ext uri="{FF2B5EF4-FFF2-40B4-BE49-F238E27FC236}">
                <a16:creationId xmlns:a16="http://schemas.microsoft.com/office/drawing/2014/main" xmlns="" id="{473822A3-0488-7540-97FA-66FB697FCBE1}"/>
              </a:ext>
            </a:extLst>
          </p:cNvPr>
          <p:cNvSpPr txBox="1"/>
          <p:nvPr/>
        </p:nvSpPr>
        <p:spPr>
          <a:xfrm>
            <a:off x="6947942" y="49748"/>
            <a:ext cx="1761344" cy="369332"/>
          </a:xfrm>
          <a:prstGeom prst="rect">
            <a:avLst/>
          </a:prstGeom>
          <a:noFill/>
        </p:spPr>
        <p:txBody>
          <a:bodyPr wrap="square" rtlCol="0">
            <a:spAutoFit/>
          </a:bodyPr>
          <a:lstStyle/>
          <a:p>
            <a:r>
              <a:rPr lang="en-US" b="1" dirty="0"/>
              <a:t>After the project</a:t>
            </a:r>
          </a:p>
        </p:txBody>
      </p:sp>
      <p:cxnSp>
        <p:nvCxnSpPr>
          <p:cNvPr id="17" name="Straight Connector 16">
            <a:extLst>
              <a:ext uri="{FF2B5EF4-FFF2-40B4-BE49-F238E27FC236}">
                <a16:creationId xmlns:a16="http://schemas.microsoft.com/office/drawing/2014/main" xmlns="" id="{055F05C5-F79C-4446-83A0-E95754A9F755}"/>
              </a:ext>
            </a:extLst>
          </p:cNvPr>
          <p:cNvCxnSpPr>
            <a:cxnSpLocks/>
          </p:cNvCxnSpPr>
          <p:nvPr/>
        </p:nvCxnSpPr>
        <p:spPr>
          <a:xfrm>
            <a:off x="794480" y="234414"/>
            <a:ext cx="3747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54B3EA1F-2F84-E946-8479-071DFE7F3D5D}"/>
              </a:ext>
            </a:extLst>
          </p:cNvPr>
          <p:cNvCxnSpPr>
            <a:cxnSpLocks/>
            <a:stCxn id="14" idx="3"/>
          </p:cNvCxnSpPr>
          <p:nvPr/>
        </p:nvCxnSpPr>
        <p:spPr>
          <a:xfrm>
            <a:off x="3410263" y="234414"/>
            <a:ext cx="3372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34E7A473-13D8-FB49-81E9-B784F1E4A1D2}"/>
              </a:ext>
            </a:extLst>
          </p:cNvPr>
          <p:cNvCxnSpPr>
            <a:stCxn id="15" idx="3"/>
          </p:cNvCxnSpPr>
          <p:nvPr/>
        </p:nvCxnSpPr>
        <p:spPr>
          <a:xfrm>
            <a:off x="8709286" y="234414"/>
            <a:ext cx="26832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773A610A-E453-C543-8E4E-B4256BC7E067}"/>
              </a:ext>
            </a:extLst>
          </p:cNvPr>
          <p:cNvCxnSpPr>
            <a:cxnSpLocks/>
            <a:endCxn id="15" idx="1"/>
          </p:cNvCxnSpPr>
          <p:nvPr/>
        </p:nvCxnSpPr>
        <p:spPr>
          <a:xfrm>
            <a:off x="4156025" y="234414"/>
            <a:ext cx="2791917"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Pentagon 28">
            <a:extLst>
              <a:ext uri="{FF2B5EF4-FFF2-40B4-BE49-F238E27FC236}">
                <a16:creationId xmlns:a16="http://schemas.microsoft.com/office/drawing/2014/main" xmlns="" id="{A19B0F2B-15C7-5F4D-991B-44D640A35E66}"/>
              </a:ext>
            </a:extLst>
          </p:cNvPr>
          <p:cNvSpPr/>
          <p:nvPr/>
        </p:nvSpPr>
        <p:spPr>
          <a:xfrm>
            <a:off x="4126048" y="734831"/>
            <a:ext cx="2638268" cy="2134031"/>
          </a:xfrm>
          <a:prstGeom prst="homePlate">
            <a:avLst/>
          </a:prstGeom>
          <a:gradFill flip="none" rotWithShape="1">
            <a:gsLst>
              <a:gs pos="73000">
                <a:schemeClr val="accent1">
                  <a:shade val="30000"/>
                  <a:satMod val="115000"/>
                </a:schemeClr>
              </a:gs>
              <a:gs pos="80000">
                <a:schemeClr val="accent1">
                  <a:shade val="67500"/>
                  <a:satMod val="115000"/>
                  <a:alpha val="20000"/>
                </a:schemeClr>
              </a:gs>
              <a:gs pos="86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xmlns="" id="{F18F5969-EFB9-EB46-813A-C30AA275A69F}"/>
              </a:ext>
            </a:extLst>
          </p:cNvPr>
          <p:cNvSpPr txBox="1"/>
          <p:nvPr/>
        </p:nvSpPr>
        <p:spPr>
          <a:xfrm>
            <a:off x="4156025" y="826916"/>
            <a:ext cx="2525843" cy="2308324"/>
          </a:xfrm>
          <a:prstGeom prst="rect">
            <a:avLst/>
          </a:prstGeom>
          <a:noFill/>
        </p:spPr>
        <p:txBody>
          <a:bodyPr wrap="square" rtlCol="0">
            <a:spAutoFit/>
          </a:bodyPr>
          <a:lstStyle/>
          <a:p>
            <a:endParaRPr lang="en-US" b="1" dirty="0">
              <a:solidFill>
                <a:schemeClr val="bg1"/>
              </a:solidFill>
            </a:endParaRPr>
          </a:p>
          <a:p>
            <a:r>
              <a:rPr lang="en-US" b="1" dirty="0">
                <a:solidFill>
                  <a:schemeClr val="bg1"/>
                </a:solidFill>
              </a:rPr>
              <a:t>ASSUMPTION:</a:t>
            </a:r>
          </a:p>
          <a:p>
            <a:r>
              <a:rPr lang="en-US" b="1" dirty="0">
                <a:solidFill>
                  <a:schemeClr val="bg1"/>
                </a:solidFill>
              </a:rPr>
              <a:t>ALL COUNTRIES &amp; STAKEHOLDERS REMAIN COMMITTED TO SAP VISION</a:t>
            </a:r>
          </a:p>
          <a:p>
            <a:endParaRPr lang="en-US" b="1" dirty="0">
              <a:solidFill>
                <a:schemeClr val="bg1"/>
              </a:solidFill>
            </a:endParaRPr>
          </a:p>
          <a:p>
            <a:endParaRPr lang="en-US" b="1" dirty="0">
              <a:solidFill>
                <a:schemeClr val="bg1"/>
              </a:solidFill>
            </a:endParaRPr>
          </a:p>
        </p:txBody>
      </p:sp>
      <p:sp>
        <p:nvSpPr>
          <p:cNvPr id="38" name="Pentagon 37">
            <a:extLst>
              <a:ext uri="{FF2B5EF4-FFF2-40B4-BE49-F238E27FC236}">
                <a16:creationId xmlns:a16="http://schemas.microsoft.com/office/drawing/2014/main" xmlns="" id="{EED3BEF6-8C77-C746-8E4C-2B0B33B91FBB}"/>
              </a:ext>
            </a:extLst>
          </p:cNvPr>
          <p:cNvSpPr/>
          <p:nvPr/>
        </p:nvSpPr>
        <p:spPr>
          <a:xfrm>
            <a:off x="4126046" y="3630932"/>
            <a:ext cx="2638270" cy="2402275"/>
          </a:xfrm>
          <a:prstGeom prst="homePlate">
            <a:avLst>
              <a:gd name="adj" fmla="val 51246"/>
            </a:avLst>
          </a:prstGeom>
          <a:gradFill flip="none" rotWithShape="1">
            <a:gsLst>
              <a:gs pos="97000">
                <a:srgbClr val="3769C4"/>
              </a:gs>
              <a:gs pos="0">
                <a:schemeClr val="accent1">
                  <a:shade val="30000"/>
                  <a:satMod val="115000"/>
                  <a:alpha val="20000"/>
                </a:schemeClr>
              </a:gs>
              <a:gs pos="15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xmlns="" id="{0E52B3C2-C466-6F4D-A53C-712A3A21D872}"/>
              </a:ext>
            </a:extLst>
          </p:cNvPr>
          <p:cNvSpPr txBox="1"/>
          <p:nvPr/>
        </p:nvSpPr>
        <p:spPr>
          <a:xfrm>
            <a:off x="4126046" y="3693032"/>
            <a:ext cx="2241032" cy="2308324"/>
          </a:xfrm>
          <a:prstGeom prst="rect">
            <a:avLst/>
          </a:prstGeom>
          <a:noFill/>
        </p:spPr>
        <p:txBody>
          <a:bodyPr wrap="square" rtlCol="0">
            <a:spAutoFit/>
          </a:bodyPr>
          <a:lstStyle/>
          <a:p>
            <a:r>
              <a:rPr lang="en-US" sz="1600" b="1" dirty="0">
                <a:solidFill>
                  <a:schemeClr val="bg1"/>
                </a:solidFill>
              </a:rPr>
              <a:t>DRIVERS:</a:t>
            </a:r>
          </a:p>
          <a:p>
            <a:r>
              <a:rPr lang="en-US" sz="1600" b="1" dirty="0">
                <a:solidFill>
                  <a:schemeClr val="bg1"/>
                </a:solidFill>
              </a:rPr>
              <a:t>FULL RECOGNITION </a:t>
            </a:r>
          </a:p>
          <a:p>
            <a:r>
              <a:rPr lang="en-US" sz="1600" b="1" dirty="0">
                <a:solidFill>
                  <a:schemeClr val="bg1"/>
                </a:solidFill>
              </a:rPr>
              <a:t>BY ALL STAKEHOLDERS OF THE NEED FOR ACTION</a:t>
            </a:r>
          </a:p>
          <a:p>
            <a:endParaRPr lang="en-US" sz="1600" b="1" dirty="0">
              <a:solidFill>
                <a:schemeClr val="bg1"/>
              </a:solidFill>
            </a:endParaRPr>
          </a:p>
          <a:p>
            <a:r>
              <a:rPr lang="en-US" sz="1600" b="1" dirty="0">
                <a:solidFill>
                  <a:schemeClr val="bg1"/>
                </a:solidFill>
              </a:rPr>
              <a:t>INCENTIVES PROVIDED BY REGIONAL COOPERATION</a:t>
            </a:r>
          </a:p>
        </p:txBody>
      </p:sp>
      <p:sp>
        <p:nvSpPr>
          <p:cNvPr id="40" name="Pentagon 39">
            <a:extLst>
              <a:ext uri="{FF2B5EF4-FFF2-40B4-BE49-F238E27FC236}">
                <a16:creationId xmlns:a16="http://schemas.microsoft.com/office/drawing/2014/main" xmlns="" id="{950DA751-FB27-6C48-B8F2-314F0A61C687}"/>
              </a:ext>
            </a:extLst>
          </p:cNvPr>
          <p:cNvSpPr/>
          <p:nvPr/>
        </p:nvSpPr>
        <p:spPr>
          <a:xfrm>
            <a:off x="6820531" y="1567448"/>
            <a:ext cx="2705720" cy="3565061"/>
          </a:xfrm>
          <a:prstGeom prst="homePlate">
            <a:avLst/>
          </a:prstGeom>
          <a:gradFill>
            <a:gsLst>
              <a:gs pos="93000">
                <a:schemeClr val="accent1">
                  <a:tint val="66000"/>
                  <a:satMod val="160000"/>
                </a:schemeClr>
              </a:gs>
              <a:gs pos="0">
                <a:schemeClr val="accent1">
                  <a:tint val="44500"/>
                  <a:satMod val="160000"/>
                  <a:lumMod val="63000"/>
                </a:schemeClr>
              </a:gs>
              <a:gs pos="100000">
                <a:schemeClr val="accent1">
                  <a:tint val="23500"/>
                  <a:satMod val="1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xmlns="" id="{CDC040FA-3D7E-6345-9239-071C0D216AAA}"/>
              </a:ext>
            </a:extLst>
          </p:cNvPr>
          <p:cNvSpPr txBox="1"/>
          <p:nvPr/>
        </p:nvSpPr>
        <p:spPr>
          <a:xfrm>
            <a:off x="6820531" y="1829440"/>
            <a:ext cx="2031166" cy="3293209"/>
          </a:xfrm>
          <a:prstGeom prst="rect">
            <a:avLst/>
          </a:prstGeom>
          <a:noFill/>
        </p:spPr>
        <p:txBody>
          <a:bodyPr wrap="square" rtlCol="0">
            <a:spAutoFit/>
          </a:bodyPr>
          <a:lstStyle/>
          <a:p>
            <a:r>
              <a:rPr lang="en-US" sz="1600" b="1" dirty="0">
                <a:solidFill>
                  <a:schemeClr val="bg1"/>
                </a:solidFill>
              </a:rPr>
              <a:t>INTERMEDIATE</a:t>
            </a:r>
          </a:p>
          <a:p>
            <a:r>
              <a:rPr lang="en-US" sz="1600" b="1" dirty="0">
                <a:solidFill>
                  <a:schemeClr val="bg1"/>
                </a:solidFill>
              </a:rPr>
              <a:t>STATE:</a:t>
            </a:r>
          </a:p>
          <a:p>
            <a:endParaRPr lang="en-US" sz="1600" b="1" dirty="0">
              <a:solidFill>
                <a:schemeClr val="bg1"/>
              </a:solidFill>
            </a:endParaRPr>
          </a:p>
          <a:p>
            <a:r>
              <a:rPr lang="en-US" sz="1600" b="1" dirty="0">
                <a:solidFill>
                  <a:schemeClr val="bg1"/>
                </a:solidFill>
              </a:rPr>
              <a:t>REPLICATION OF SOUND EBM PRACTICES</a:t>
            </a:r>
          </a:p>
          <a:p>
            <a:endParaRPr lang="en-US" sz="1600" b="1" dirty="0">
              <a:solidFill>
                <a:schemeClr val="bg1"/>
              </a:solidFill>
            </a:endParaRPr>
          </a:p>
          <a:p>
            <a:r>
              <a:rPr lang="en-US" sz="1600" b="1" dirty="0">
                <a:solidFill>
                  <a:schemeClr val="bg1"/>
                </a:solidFill>
              </a:rPr>
              <a:t>ICM OR EQUIVALENT BODY TAKES OVER COORDINATION OF SAP IMPLEMENTATION</a:t>
            </a:r>
          </a:p>
          <a:p>
            <a:endParaRPr lang="en-US" sz="1600" b="1" dirty="0">
              <a:solidFill>
                <a:schemeClr val="bg1"/>
              </a:solidFill>
            </a:endParaRPr>
          </a:p>
        </p:txBody>
      </p:sp>
      <p:sp>
        <p:nvSpPr>
          <p:cNvPr id="42" name="Pentagon 41">
            <a:extLst>
              <a:ext uri="{FF2B5EF4-FFF2-40B4-BE49-F238E27FC236}">
                <a16:creationId xmlns:a16="http://schemas.microsoft.com/office/drawing/2014/main" xmlns="" id="{35B17070-99FC-D34F-867D-3A741C5614BF}"/>
              </a:ext>
            </a:extLst>
          </p:cNvPr>
          <p:cNvSpPr/>
          <p:nvPr/>
        </p:nvSpPr>
        <p:spPr>
          <a:xfrm>
            <a:off x="9533744" y="734831"/>
            <a:ext cx="2658256" cy="5361382"/>
          </a:xfrm>
          <a:prstGeom prst="homePlate">
            <a:avLst>
              <a:gd name="adj" fmla="val 51128"/>
            </a:avLst>
          </a:prstGeom>
          <a:solidFill>
            <a:schemeClr val="accent1">
              <a:alpha val="81000"/>
            </a:schemeClr>
          </a:solidFill>
          <a:ln>
            <a:solidFill>
              <a:schemeClr val="accent1">
                <a:shade val="50000"/>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xmlns="" id="{CB45D943-0C47-9D41-95CB-64EEA239BBE4}"/>
              </a:ext>
            </a:extLst>
          </p:cNvPr>
          <p:cNvSpPr txBox="1"/>
          <p:nvPr/>
        </p:nvSpPr>
        <p:spPr>
          <a:xfrm>
            <a:off x="9563735" y="859565"/>
            <a:ext cx="2057390" cy="5755422"/>
          </a:xfrm>
          <a:prstGeom prst="rect">
            <a:avLst/>
          </a:prstGeom>
          <a:noFill/>
        </p:spPr>
        <p:txBody>
          <a:bodyPr wrap="square" rtlCol="0">
            <a:spAutoFit/>
          </a:bodyPr>
          <a:lstStyle/>
          <a:p>
            <a:r>
              <a:rPr lang="en-US" sz="1600" b="1" dirty="0">
                <a:solidFill>
                  <a:schemeClr val="bg1"/>
                </a:solidFill>
              </a:rPr>
              <a:t>IMPACTS:</a:t>
            </a:r>
          </a:p>
          <a:p>
            <a:endParaRPr lang="en-US" sz="1600" b="1" dirty="0">
              <a:solidFill>
                <a:schemeClr val="bg1"/>
              </a:solidFill>
            </a:endParaRPr>
          </a:p>
          <a:p>
            <a:r>
              <a:rPr lang="en-US" sz="1600" b="1" dirty="0">
                <a:solidFill>
                  <a:schemeClr val="bg1"/>
                </a:solidFill>
              </a:rPr>
              <a:t>STRESS ON </a:t>
            </a:r>
          </a:p>
          <a:p>
            <a:r>
              <a:rPr lang="en-US" sz="1600" b="1" dirty="0">
                <a:solidFill>
                  <a:schemeClr val="bg1"/>
                </a:solidFill>
              </a:rPr>
              <a:t>FISHERIES </a:t>
            </a:r>
          </a:p>
          <a:p>
            <a:r>
              <a:rPr lang="en-US" sz="1600" b="1" dirty="0">
                <a:solidFill>
                  <a:schemeClr val="bg1"/>
                </a:solidFill>
              </a:rPr>
              <a:t>REDUCED</a:t>
            </a:r>
          </a:p>
          <a:p>
            <a:endParaRPr lang="en-US" sz="1600" b="1" dirty="0">
              <a:solidFill>
                <a:schemeClr val="bg1"/>
              </a:solidFill>
            </a:endParaRPr>
          </a:p>
          <a:p>
            <a:r>
              <a:rPr lang="en-US" sz="1600" b="1" dirty="0">
                <a:solidFill>
                  <a:schemeClr val="bg1"/>
                </a:solidFill>
              </a:rPr>
              <a:t>FISHERIES</a:t>
            </a:r>
          </a:p>
          <a:p>
            <a:r>
              <a:rPr lang="en-US" sz="1600" b="1" dirty="0">
                <a:solidFill>
                  <a:schemeClr val="bg1"/>
                </a:solidFill>
              </a:rPr>
              <a:t>DEGRADATION TRENDS REVERSED AND CLIMATE RESILIENCE ENHANCED</a:t>
            </a:r>
          </a:p>
          <a:p>
            <a:endParaRPr lang="en-US" sz="1600" b="1" dirty="0">
              <a:solidFill>
                <a:schemeClr val="bg1"/>
              </a:solidFill>
            </a:endParaRPr>
          </a:p>
          <a:p>
            <a:r>
              <a:rPr lang="en-US" sz="1600" b="1" dirty="0">
                <a:solidFill>
                  <a:schemeClr val="bg1"/>
                </a:solidFill>
              </a:rPr>
              <a:t>GLOBAL ENVIRONMENTAL BENEFITS ACCRUE FROM MULTI COUNTRY COOPERATION</a:t>
            </a:r>
          </a:p>
          <a:p>
            <a:endParaRPr lang="en-US" sz="1600" b="1" dirty="0">
              <a:solidFill>
                <a:schemeClr val="bg1"/>
              </a:solidFill>
            </a:endParaRPr>
          </a:p>
          <a:p>
            <a:endParaRPr lang="en-US" sz="1600" b="1" dirty="0">
              <a:solidFill>
                <a:schemeClr val="bg1"/>
              </a:solidFill>
            </a:endParaRPr>
          </a:p>
          <a:p>
            <a:endParaRPr lang="en-US" sz="1600" b="1" dirty="0">
              <a:solidFill>
                <a:schemeClr val="bg1"/>
              </a:solidFill>
            </a:endParaRPr>
          </a:p>
          <a:p>
            <a:endParaRPr lang="en-US" sz="1600" b="1" dirty="0">
              <a:solidFill>
                <a:schemeClr val="bg1"/>
              </a:solidFill>
            </a:endParaRPr>
          </a:p>
        </p:txBody>
      </p:sp>
    </p:spTree>
    <p:extLst>
      <p:ext uri="{BB962C8B-B14F-4D97-AF65-F5344CB8AC3E}">
        <p14:creationId xmlns:p14="http://schemas.microsoft.com/office/powerpoint/2010/main" val="2111206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98E953A-B658-6F40-BC0D-084CD196FBE1}"/>
              </a:ext>
            </a:extLst>
          </p:cNvPr>
          <p:cNvSpPr txBox="1"/>
          <p:nvPr/>
        </p:nvSpPr>
        <p:spPr>
          <a:xfrm>
            <a:off x="555584" y="242507"/>
            <a:ext cx="3426107" cy="461665"/>
          </a:xfrm>
          <a:prstGeom prst="rect">
            <a:avLst/>
          </a:prstGeom>
          <a:noFill/>
          <a:ln>
            <a:solidFill>
              <a:schemeClr val="accent1">
                <a:lumMod val="75000"/>
              </a:schemeClr>
            </a:solidFill>
          </a:ln>
        </p:spPr>
        <p:txBody>
          <a:bodyPr wrap="square" rtlCol="0">
            <a:spAutoFit/>
          </a:bodyPr>
          <a:lstStyle/>
          <a:p>
            <a:r>
              <a:rPr lang="en-US" sz="2400" b="1" dirty="0">
                <a:solidFill>
                  <a:schemeClr val="accent1">
                    <a:lumMod val="75000"/>
                  </a:schemeClr>
                </a:solidFill>
              </a:rPr>
              <a:t>PROJECT ARCHITECTURE</a:t>
            </a:r>
          </a:p>
        </p:txBody>
      </p:sp>
      <p:sp>
        <p:nvSpPr>
          <p:cNvPr id="5" name="Rectangle 4">
            <a:extLst>
              <a:ext uri="{FF2B5EF4-FFF2-40B4-BE49-F238E27FC236}">
                <a16:creationId xmlns:a16="http://schemas.microsoft.com/office/drawing/2014/main" xmlns="" id="{F02FE158-0BC9-A14B-AE43-59719FF23830}"/>
              </a:ext>
            </a:extLst>
          </p:cNvPr>
          <p:cNvSpPr/>
          <p:nvPr/>
        </p:nvSpPr>
        <p:spPr>
          <a:xfrm>
            <a:off x="357482" y="3572763"/>
            <a:ext cx="3530279" cy="2050177"/>
          </a:xfrm>
          <a:prstGeom prst="rect">
            <a:avLst/>
          </a:prstGeom>
        </p:spPr>
        <p:txBody>
          <a:bodyPr wrap="square">
            <a:spAutoFit/>
          </a:bodyPr>
          <a:lstStyle/>
          <a:p>
            <a:pPr algn="just">
              <a:lnSpc>
                <a:spcPct val="107000"/>
              </a:lnSpc>
              <a:spcAft>
                <a:spcPts val="800"/>
              </a:spcAft>
            </a:pPr>
            <a:r>
              <a:rPr lang="en-GB" sz="1200" dirty="0" err="1">
                <a:solidFill>
                  <a:schemeClr val="accent1">
                    <a:lumMod val="75000"/>
                  </a:schemeClr>
                </a:solidFill>
                <a:latin typeface="Calibri Light" panose="020F0302020204030204" pitchFamily="34" charset="0"/>
                <a:ea typeface="Calibri" panose="020F0502020204030204" pitchFamily="34" charset="0"/>
                <a:cs typeface="Times New Roman" panose="02020603050405020304" pitchFamily="18" charset="0"/>
              </a:rPr>
              <a:t>CLME</a:t>
            </a:r>
            <a:r>
              <a:rPr lang="en-GB" sz="1200" baseline="30000" dirty="0">
                <a:solidFill>
                  <a:schemeClr val="accent1">
                    <a:lumMod val="75000"/>
                  </a:schemeClr>
                </a:solidFill>
                <a:latin typeface="Calibri Light" panose="020F0302020204030204" pitchFamily="34" charset="0"/>
                <a:ea typeface="Calibri" panose="020F0502020204030204" pitchFamily="34" charset="0"/>
                <a:cs typeface="Times New Roman" panose="02020603050405020304" pitchFamily="18" charset="0"/>
              </a:rPr>
              <a:t>+</a:t>
            </a:r>
            <a:r>
              <a:rPr lang="en-GB" sz="1200" dirty="0">
                <a:solidFill>
                  <a:schemeClr val="accent1">
                    <a:lumMod val="75000"/>
                  </a:schemeClr>
                </a:solidFill>
                <a:latin typeface="Calibri Light" panose="020F0302020204030204" pitchFamily="34" charset="0"/>
                <a:ea typeface="Calibri" panose="020F0502020204030204" pitchFamily="34" charset="0"/>
                <a:cs typeface="Times New Roman" panose="02020603050405020304" pitchFamily="18" charset="0"/>
              </a:rPr>
              <a:t> implementation partnerships with: COUNTRIES, UNDP, FAO-</a:t>
            </a:r>
            <a:r>
              <a:rPr lang="en-GB" sz="1200" dirty="0" err="1">
                <a:solidFill>
                  <a:schemeClr val="accent1">
                    <a:lumMod val="75000"/>
                  </a:schemeClr>
                </a:solidFill>
                <a:latin typeface="Calibri Light" panose="020F0302020204030204" pitchFamily="34" charset="0"/>
                <a:ea typeface="Calibri" panose="020F0502020204030204" pitchFamily="34" charset="0"/>
                <a:cs typeface="Times New Roman" panose="02020603050405020304" pitchFamily="18" charset="0"/>
              </a:rPr>
              <a:t>WECAFC</a:t>
            </a:r>
            <a:r>
              <a:rPr lang="en-GB" sz="1200" dirty="0">
                <a:solidFill>
                  <a:schemeClr val="accent1">
                    <a:lumMod val="75000"/>
                  </a:schemeClr>
                </a:solidFill>
                <a:latin typeface="Calibri Light" panose="020F0302020204030204" pitchFamily="34" charset="0"/>
                <a:ea typeface="Calibri" panose="020F0502020204030204" pitchFamily="34" charset="0"/>
                <a:cs typeface="Times New Roman" panose="02020603050405020304" pitchFamily="18" charset="0"/>
              </a:rPr>
              <a:t>, UNEP CEP, IOC of UNESCO </a:t>
            </a:r>
            <a:r>
              <a:rPr lang="en-GB" sz="1200" dirty="0" err="1">
                <a:solidFill>
                  <a:schemeClr val="accent1">
                    <a:lumMod val="75000"/>
                  </a:schemeClr>
                </a:solidFill>
                <a:latin typeface="Calibri Light" panose="020F0302020204030204" pitchFamily="34" charset="0"/>
                <a:ea typeface="Calibri" panose="020F0502020204030204" pitchFamily="34" charset="0"/>
                <a:cs typeface="Times New Roman" panose="02020603050405020304" pitchFamily="18" charset="0"/>
              </a:rPr>
              <a:t>CRFM</a:t>
            </a:r>
            <a:r>
              <a:rPr lang="en-GB" sz="1200" dirty="0">
                <a:solidFill>
                  <a:schemeClr val="accent1">
                    <a:lumMod val="75000"/>
                  </a:schemeClr>
                </a:solidFill>
                <a:latin typeface="Calibri Light" panose="020F0302020204030204" pitchFamily="34" charset="0"/>
                <a:ea typeface="Calibri" panose="020F0502020204030204" pitchFamily="34" charset="0"/>
                <a:cs typeface="Times New Roman" panose="02020603050405020304" pitchFamily="18" charset="0"/>
              </a:rPr>
              <a:t>, OSPESCA, CANARI, UWI-CERMES, NOAA, </a:t>
            </a:r>
            <a:r>
              <a:rPr lang="en-GB" sz="1200" dirty="0" err="1">
                <a:solidFill>
                  <a:schemeClr val="accent1">
                    <a:lumMod val="75000"/>
                  </a:schemeClr>
                </a:solidFill>
                <a:latin typeface="Calibri Light" panose="020F0302020204030204" pitchFamily="34" charset="0"/>
                <a:ea typeface="Calibri" panose="020F0502020204030204" pitchFamily="34" charset="0"/>
                <a:cs typeface="Times New Roman" panose="02020603050405020304" pitchFamily="18" charset="0"/>
              </a:rPr>
              <a:t>OECS</a:t>
            </a:r>
            <a:r>
              <a:rPr lang="en-GB" sz="1200" dirty="0">
                <a:solidFill>
                  <a:schemeClr val="accent1">
                    <a:lumMod val="75000"/>
                  </a:schemeClr>
                </a:solidFill>
                <a:latin typeface="Calibri Light" panose="020F0302020204030204" pitchFamily="34" charset="0"/>
                <a:ea typeface="Calibri" panose="020F0502020204030204" pitchFamily="34" charset="0"/>
                <a:cs typeface="Times New Roman" panose="02020603050405020304" pitchFamily="18" charset="0"/>
              </a:rPr>
              <a:t>, </a:t>
            </a:r>
            <a:r>
              <a:rPr lang="en-GB" sz="1200" dirty="0" err="1">
                <a:solidFill>
                  <a:schemeClr val="accent1">
                    <a:lumMod val="75000"/>
                  </a:schemeClr>
                </a:solidFill>
                <a:latin typeface="Calibri Light" panose="020F0302020204030204" pitchFamily="34" charset="0"/>
                <a:ea typeface="Calibri" panose="020F0502020204030204" pitchFamily="34" charset="0"/>
                <a:cs typeface="Times New Roman" panose="02020603050405020304" pitchFamily="18" charset="0"/>
              </a:rPr>
              <a:t>GCFI</a:t>
            </a:r>
            <a:endParaRPr lang="en-US" sz="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200" dirty="0">
                <a:solidFill>
                  <a:schemeClr val="accent1">
                    <a:lumMod val="75000"/>
                  </a:schemeClr>
                </a:solidFill>
                <a:latin typeface="Calibri Light" panose="020F0302020204030204" pitchFamily="34" charset="0"/>
                <a:ea typeface="Calibri" panose="020F0502020204030204" pitchFamily="34" charset="0"/>
                <a:cs typeface="Times New Roman" panose="02020603050405020304" pitchFamily="18" charset="0"/>
              </a:rPr>
              <a:t>Prospective talks on partnerships with: </a:t>
            </a:r>
            <a:r>
              <a:rPr lang="en-GB" sz="1200" dirty="0" err="1">
                <a:solidFill>
                  <a:schemeClr val="accent1">
                    <a:lumMod val="75000"/>
                  </a:schemeClr>
                </a:solidFill>
                <a:latin typeface="Calibri Light" panose="020F0302020204030204" pitchFamily="34" charset="0"/>
                <a:ea typeface="Calibri" panose="020F0502020204030204" pitchFamily="34" charset="0"/>
                <a:cs typeface="Times New Roman" panose="02020603050405020304" pitchFamily="18" charset="0"/>
              </a:rPr>
              <a:t>TNC</a:t>
            </a:r>
            <a:r>
              <a:rPr lang="en-GB" sz="1200" dirty="0">
                <a:solidFill>
                  <a:schemeClr val="accent1">
                    <a:lumMod val="75000"/>
                  </a:schemeClr>
                </a:solidFill>
                <a:latin typeface="Calibri Light" panose="020F0302020204030204" pitchFamily="34" charset="0"/>
                <a:ea typeface="Calibri" panose="020F0502020204030204" pitchFamily="34" charset="0"/>
                <a:cs typeface="Times New Roman" panose="02020603050405020304" pitchFamily="18" charset="0"/>
              </a:rPr>
              <a:t>, WWF, CI, IUCN (</a:t>
            </a:r>
            <a:r>
              <a:rPr lang="en-GB" sz="1200" dirty="0" err="1">
                <a:solidFill>
                  <a:schemeClr val="accent1">
                    <a:lumMod val="75000"/>
                  </a:schemeClr>
                </a:solidFill>
                <a:latin typeface="Calibri Light" panose="020F0302020204030204" pitchFamily="34" charset="0"/>
                <a:ea typeface="Calibri" panose="020F0502020204030204" pitchFamily="34" charset="0"/>
                <a:cs typeface="Times New Roman" panose="02020603050405020304" pitchFamily="18" charset="0"/>
              </a:rPr>
              <a:t>BIOPAMA</a:t>
            </a:r>
            <a:r>
              <a:rPr lang="en-GB" sz="1200" dirty="0">
                <a:solidFill>
                  <a:schemeClr val="accent1">
                    <a:lumMod val="75000"/>
                  </a:schemeClr>
                </a:solidFill>
                <a:latin typeface="Calibri Light" panose="020F0302020204030204" pitchFamily="34" charset="0"/>
                <a:ea typeface="Calibri" panose="020F0502020204030204" pitchFamily="34" charset="0"/>
                <a:cs typeface="Times New Roman" panose="02020603050405020304" pitchFamily="18" charset="0"/>
              </a:rPr>
              <a:t>), </a:t>
            </a:r>
            <a:r>
              <a:rPr lang="en-GB" sz="1200" dirty="0" err="1">
                <a:solidFill>
                  <a:schemeClr val="accent1">
                    <a:lumMod val="75000"/>
                  </a:schemeClr>
                </a:solidFill>
                <a:latin typeface="Calibri Light" panose="020F0302020204030204" pitchFamily="34" charset="0"/>
                <a:ea typeface="Calibri" panose="020F0502020204030204" pitchFamily="34" charset="0"/>
                <a:cs typeface="Times New Roman" panose="02020603050405020304" pitchFamily="18" charset="0"/>
              </a:rPr>
              <a:t>Caribsave</a:t>
            </a:r>
            <a:r>
              <a:rPr lang="en-GB" sz="1200" dirty="0">
                <a:solidFill>
                  <a:schemeClr val="accent1">
                    <a:lumMod val="75000"/>
                  </a:schemeClr>
                </a:solidFill>
                <a:latin typeface="Calibri Light" panose="020F0302020204030204" pitchFamily="34" charset="0"/>
                <a:ea typeface="Calibri" panose="020F0502020204030204" pitchFamily="34" charset="0"/>
                <a:cs typeface="Times New Roman" panose="02020603050405020304" pitchFamily="18" charset="0"/>
              </a:rPr>
              <a:t>, Smithsonian, UNEP </a:t>
            </a:r>
            <a:r>
              <a:rPr lang="en-GB" sz="1200" dirty="0" err="1">
                <a:solidFill>
                  <a:schemeClr val="accent1">
                    <a:lumMod val="75000"/>
                  </a:schemeClr>
                </a:solidFill>
                <a:latin typeface="Calibri Light" panose="020F0302020204030204" pitchFamily="34" charset="0"/>
                <a:ea typeface="Calibri" panose="020F0502020204030204" pitchFamily="34" charset="0"/>
                <a:cs typeface="Times New Roman" panose="02020603050405020304" pitchFamily="18" charset="0"/>
              </a:rPr>
              <a:t>ROLAC</a:t>
            </a:r>
            <a:r>
              <a:rPr lang="en-GB" sz="1200" dirty="0">
                <a:solidFill>
                  <a:schemeClr val="accent1">
                    <a:lumMod val="75000"/>
                  </a:schemeClr>
                </a:solidFill>
                <a:latin typeface="Calibri Light" panose="020F0302020204030204" pitchFamily="34" charset="0"/>
                <a:ea typeface="Calibri" panose="020F0502020204030204" pitchFamily="34" charset="0"/>
                <a:cs typeface="Times New Roman" panose="02020603050405020304" pitchFamily="18" charset="0"/>
              </a:rPr>
              <a:t>, </a:t>
            </a:r>
            <a:r>
              <a:rPr lang="en-GB" sz="1200" dirty="0" err="1">
                <a:solidFill>
                  <a:schemeClr val="accent1">
                    <a:lumMod val="75000"/>
                  </a:schemeClr>
                </a:solidFill>
                <a:latin typeface="Calibri Light" panose="020F0302020204030204" pitchFamily="34" charset="0"/>
                <a:ea typeface="Calibri" panose="020F0502020204030204" pitchFamily="34" charset="0"/>
                <a:cs typeface="Times New Roman" panose="02020603050405020304" pitchFamily="18" charset="0"/>
              </a:rPr>
              <a:t>CCAD</a:t>
            </a:r>
            <a:r>
              <a:rPr lang="en-GB" sz="1200" dirty="0">
                <a:solidFill>
                  <a:schemeClr val="accent1">
                    <a:lumMod val="75000"/>
                  </a:schemeClr>
                </a:solidFill>
                <a:latin typeface="Calibri Light" panose="020F0302020204030204" pitchFamily="34" charset="0"/>
                <a:ea typeface="Calibri" panose="020F0502020204030204" pitchFamily="34" charset="0"/>
                <a:cs typeface="Times New Roman" panose="02020603050405020304" pitchFamily="18" charset="0"/>
              </a:rPr>
              <a:t>, </a:t>
            </a:r>
            <a:r>
              <a:rPr lang="en-GB" sz="1200" dirty="0" err="1">
                <a:solidFill>
                  <a:schemeClr val="accent1">
                    <a:lumMod val="75000"/>
                  </a:schemeClr>
                </a:solidFill>
                <a:latin typeface="Calibri Light" panose="020F0302020204030204" pitchFamily="34" charset="0"/>
                <a:ea typeface="Calibri" panose="020F0502020204030204" pitchFamily="34" charset="0"/>
                <a:cs typeface="Times New Roman" panose="02020603050405020304" pitchFamily="18" charset="0"/>
              </a:rPr>
              <a:t>CCCC</a:t>
            </a:r>
            <a:r>
              <a:rPr lang="en-GB" sz="1200" dirty="0">
                <a:solidFill>
                  <a:schemeClr val="accent1">
                    <a:lumMod val="75000"/>
                  </a:schemeClr>
                </a:solidFill>
                <a:latin typeface="Calibri Light" panose="020F0302020204030204" pitchFamily="34" charset="0"/>
                <a:ea typeface="Calibri" panose="020F0502020204030204" pitchFamily="34" charset="0"/>
                <a:cs typeface="Times New Roman" panose="02020603050405020304" pitchFamily="18" charset="0"/>
              </a:rPr>
              <a:t>, </a:t>
            </a:r>
            <a:r>
              <a:rPr lang="en-GB" sz="1200" dirty="0" err="1">
                <a:solidFill>
                  <a:schemeClr val="accent1">
                    <a:lumMod val="75000"/>
                  </a:schemeClr>
                </a:solidFill>
                <a:latin typeface="Calibri Light" panose="020F0302020204030204" pitchFamily="34" charset="0"/>
                <a:ea typeface="Calibri" panose="020F0502020204030204" pitchFamily="34" charset="0"/>
                <a:cs typeface="Times New Roman" panose="02020603050405020304" pitchFamily="18" charset="0"/>
              </a:rPr>
              <a:t>CARPHA</a:t>
            </a:r>
            <a:r>
              <a:rPr lang="en-GB" sz="1200" dirty="0">
                <a:solidFill>
                  <a:schemeClr val="accent1">
                    <a:lumMod val="75000"/>
                  </a:schemeClr>
                </a:solidFill>
                <a:latin typeface="Calibri Light" panose="020F0302020204030204" pitchFamily="34" charset="0"/>
                <a:ea typeface="Calibri" panose="020F0502020204030204" pitchFamily="34" charset="0"/>
                <a:cs typeface="Times New Roman" panose="02020603050405020304" pitchFamily="18" charset="0"/>
              </a:rPr>
              <a:t>, IMO, World Bank, </a:t>
            </a:r>
            <a:r>
              <a:rPr lang="en-GB" sz="1200" dirty="0" err="1">
                <a:solidFill>
                  <a:schemeClr val="accent1">
                    <a:lumMod val="75000"/>
                  </a:schemeClr>
                </a:solidFill>
                <a:latin typeface="Calibri Light" panose="020F0302020204030204" pitchFamily="34" charset="0"/>
                <a:ea typeface="Calibri" panose="020F0502020204030204" pitchFamily="34" charset="0"/>
                <a:cs typeface="Times New Roman" panose="02020603050405020304" pitchFamily="18" charset="0"/>
              </a:rPr>
              <a:t>a.o.</a:t>
            </a:r>
            <a:r>
              <a:rPr lang="en-GB" sz="1200" dirty="0">
                <a:solidFill>
                  <a:schemeClr val="accent1">
                    <a:lumMod val="75000"/>
                  </a:schemeClr>
                </a:solidFill>
                <a:latin typeface="Calibri Light" panose="020F0302020204030204" pitchFamily="34" charset="0"/>
                <a:ea typeface="Calibri" panose="020F0502020204030204" pitchFamily="34" charset="0"/>
                <a:cs typeface="Times New Roman" panose="02020603050405020304" pitchFamily="18" charset="0"/>
              </a:rPr>
              <a:t>; Declarations of Intent from </a:t>
            </a:r>
            <a:r>
              <a:rPr lang="en-GB" sz="1200" dirty="0" err="1">
                <a:solidFill>
                  <a:schemeClr val="accent1">
                    <a:lumMod val="75000"/>
                  </a:schemeClr>
                </a:solidFill>
                <a:latin typeface="Calibri Light" panose="020F0302020204030204" pitchFamily="34" charset="0"/>
                <a:ea typeface="Calibri" panose="020F0502020204030204" pitchFamily="34" charset="0"/>
                <a:cs typeface="Times New Roman" panose="02020603050405020304" pitchFamily="18" charset="0"/>
              </a:rPr>
              <a:t>TNC</a:t>
            </a:r>
            <a:r>
              <a:rPr lang="en-GB" sz="1200" dirty="0">
                <a:solidFill>
                  <a:schemeClr val="accent1">
                    <a:lumMod val="75000"/>
                  </a:schemeClr>
                </a:solidFill>
                <a:latin typeface="Calibri Light" panose="020F0302020204030204" pitchFamily="34" charset="0"/>
                <a:ea typeface="Calibri" panose="020F0502020204030204" pitchFamily="34" charset="0"/>
                <a:cs typeface="Times New Roman" panose="02020603050405020304" pitchFamily="18" charset="0"/>
              </a:rPr>
              <a:t>, WWF, CI, </a:t>
            </a:r>
            <a:r>
              <a:rPr lang="en-GB" sz="1200" dirty="0" err="1">
                <a:solidFill>
                  <a:schemeClr val="accent1">
                    <a:lumMod val="75000"/>
                  </a:schemeClr>
                </a:solidFill>
                <a:latin typeface="Calibri Light" panose="020F0302020204030204" pitchFamily="34" charset="0"/>
                <a:ea typeface="Calibri" panose="020F0502020204030204" pitchFamily="34" charset="0"/>
                <a:cs typeface="Times New Roman" panose="02020603050405020304" pitchFamily="18" charset="0"/>
              </a:rPr>
              <a:t>CCAD</a:t>
            </a:r>
            <a:r>
              <a:rPr lang="en-GB" sz="1200" dirty="0">
                <a:solidFill>
                  <a:schemeClr val="accent1">
                    <a:lumMod val="75000"/>
                  </a:schemeClr>
                </a:solidFill>
                <a:latin typeface="Calibri Light" panose="020F0302020204030204" pitchFamily="34" charset="0"/>
                <a:ea typeface="Calibri" panose="020F0502020204030204" pitchFamily="34" charset="0"/>
                <a:cs typeface="Times New Roman" panose="02020603050405020304" pitchFamily="18" charset="0"/>
              </a:rPr>
              <a:t>.</a:t>
            </a:r>
            <a:endParaRPr lang="en-US" sz="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r>
              <a:rPr lang="en-GB" sz="1200" dirty="0">
                <a:solidFill>
                  <a:schemeClr val="accent1">
                    <a:lumMod val="75000"/>
                  </a:schemeClr>
                </a:solidFill>
                <a:latin typeface="Calibri Light" panose="020F0302020204030204" pitchFamily="34" charset="0"/>
                <a:ea typeface="Calibri" panose="020F0502020204030204" pitchFamily="34" charset="0"/>
                <a:cs typeface="Times New Roman" panose="02020603050405020304" pitchFamily="18" charset="0"/>
              </a:rPr>
              <a:t>Prospective talks with dependent territories</a:t>
            </a:r>
            <a:r>
              <a:rPr lang="en-US" sz="1200" dirty="0">
                <a:solidFill>
                  <a:schemeClr val="accent1">
                    <a:lumMod val="75000"/>
                  </a:schemeClr>
                </a:solidFill>
                <a:latin typeface="Calibri Light" panose="020F0302020204030204" pitchFamily="34" charset="0"/>
                <a:ea typeface="Calibri" panose="020F0502020204030204" pitchFamily="34" charset="0"/>
                <a:cs typeface="Times New Roman" panose="02020603050405020304" pitchFamily="18" charset="0"/>
              </a:rPr>
              <a:t> and other partners (private sector, etc.)</a:t>
            </a:r>
            <a:endParaRPr lang="en-US" sz="1200" dirty="0">
              <a:solidFill>
                <a:schemeClr val="accent1">
                  <a:lumMod val="75000"/>
                </a:schemeClr>
              </a:solidFill>
            </a:endParaRPr>
          </a:p>
        </p:txBody>
      </p:sp>
      <p:sp>
        <p:nvSpPr>
          <p:cNvPr id="6" name="Rectangle 5">
            <a:extLst>
              <a:ext uri="{FF2B5EF4-FFF2-40B4-BE49-F238E27FC236}">
                <a16:creationId xmlns:a16="http://schemas.microsoft.com/office/drawing/2014/main" xmlns="" id="{4F06B33D-C530-0648-A458-A63E3697EE54}"/>
              </a:ext>
            </a:extLst>
          </p:cNvPr>
          <p:cNvSpPr/>
          <p:nvPr/>
        </p:nvSpPr>
        <p:spPr>
          <a:xfrm>
            <a:off x="357482" y="2590369"/>
            <a:ext cx="3515201" cy="923330"/>
          </a:xfrm>
          <a:prstGeom prst="rect">
            <a:avLst/>
          </a:prstGeom>
        </p:spPr>
        <p:txBody>
          <a:bodyPr wrap="square">
            <a:spAutoFit/>
          </a:bodyPr>
          <a:lstStyle/>
          <a:p>
            <a:pPr algn="ctr">
              <a:spcAft>
                <a:spcPts val="0"/>
              </a:spcAft>
            </a:pPr>
            <a:r>
              <a:rPr lang="en-US" b="1" dirty="0">
                <a:solidFill>
                  <a:schemeClr val="accent1">
                    <a:lumMod val="75000"/>
                  </a:schemeClr>
                </a:solidFill>
                <a:latin typeface="Calibri" panose="020F0502020204030204" pitchFamily="34" charset="0"/>
                <a:ea typeface="Times New Roman" panose="02020603050405020304" pitchFamily="18" charset="0"/>
                <a:cs typeface="Calibri" panose="020F0502020204030204" pitchFamily="34" charset="0"/>
              </a:rPr>
              <a:t>Global Partnership for the implementation of the CLME</a:t>
            </a:r>
            <a:r>
              <a:rPr lang="en-US" sz="800" b="1" dirty="0">
                <a:solidFill>
                  <a:schemeClr val="accent1">
                    <a:lumMod val="75000"/>
                  </a:schemeClr>
                </a:solidFill>
                <a:latin typeface="Calibri" panose="020F0502020204030204" pitchFamily="34" charset="0"/>
                <a:ea typeface="Times New Roman" panose="02020603050405020304" pitchFamily="18" charset="0"/>
                <a:cs typeface="Calibri" panose="020F0502020204030204" pitchFamily="34" charset="0"/>
              </a:rPr>
              <a:t>+  </a:t>
            </a:r>
            <a:r>
              <a:rPr lang="en-US" b="1" dirty="0">
                <a:solidFill>
                  <a:schemeClr val="accent1">
                    <a:lumMod val="75000"/>
                  </a:schemeClr>
                </a:solidFill>
                <a:latin typeface="Calibri" panose="020F0502020204030204" pitchFamily="34" charset="0"/>
                <a:ea typeface="Times New Roman" panose="02020603050405020304" pitchFamily="18" charset="0"/>
                <a:cs typeface="Calibri" panose="020F0502020204030204" pitchFamily="34" charset="0"/>
              </a:rPr>
              <a:t>Strategic Action Program</a:t>
            </a:r>
            <a:r>
              <a:rPr lang="en-US" dirty="0">
                <a:solidFill>
                  <a:schemeClr val="accent1">
                    <a:lumMod val="75000"/>
                  </a:schemeClr>
                </a:solidFill>
                <a:latin typeface="Calibri" panose="020F0502020204030204" pitchFamily="34" charset="0"/>
                <a:ea typeface="Times New Roman" panose="02020603050405020304" pitchFamily="18" charset="0"/>
                <a:cs typeface="Calibri" panose="020F0502020204030204" pitchFamily="34" charset="0"/>
              </a:rPr>
              <a:t>”.</a:t>
            </a:r>
            <a:endParaRPr lang="en-US" sz="20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xmlns="" id="{BD63AB92-DC8C-AA49-8CE3-13FD7541E742}"/>
              </a:ext>
            </a:extLst>
          </p:cNvPr>
          <p:cNvSpPr txBox="1"/>
          <p:nvPr/>
        </p:nvSpPr>
        <p:spPr>
          <a:xfrm>
            <a:off x="6682599" y="1441302"/>
            <a:ext cx="2492209" cy="523220"/>
          </a:xfrm>
          <a:prstGeom prst="rect">
            <a:avLst/>
          </a:prstGeom>
          <a:noFill/>
        </p:spPr>
        <p:txBody>
          <a:bodyPr wrap="square" rtlCol="0">
            <a:spAutoFit/>
          </a:bodyPr>
          <a:lstStyle/>
          <a:p>
            <a:pPr algn="ctr"/>
            <a:r>
              <a:rPr lang="en-US" sz="1400" b="1" dirty="0">
                <a:solidFill>
                  <a:schemeClr val="accent1">
                    <a:lumMod val="75000"/>
                  </a:schemeClr>
                </a:solidFill>
              </a:rPr>
              <a:t>1. INTERIM COORDINATION MECHANISM</a:t>
            </a:r>
          </a:p>
        </p:txBody>
      </p:sp>
      <p:sp>
        <p:nvSpPr>
          <p:cNvPr id="8" name="TextBox 7">
            <a:extLst>
              <a:ext uri="{FF2B5EF4-FFF2-40B4-BE49-F238E27FC236}">
                <a16:creationId xmlns:a16="http://schemas.microsoft.com/office/drawing/2014/main" xmlns="" id="{5D80A784-57ED-0743-A23C-3F0B9B810B30}"/>
              </a:ext>
            </a:extLst>
          </p:cNvPr>
          <p:cNvSpPr txBox="1"/>
          <p:nvPr/>
        </p:nvSpPr>
        <p:spPr>
          <a:xfrm>
            <a:off x="6643661" y="3270377"/>
            <a:ext cx="2801073" cy="1169551"/>
          </a:xfrm>
          <a:prstGeom prst="rect">
            <a:avLst/>
          </a:prstGeom>
          <a:solidFill>
            <a:schemeClr val="accent5">
              <a:lumMod val="20000"/>
              <a:lumOff val="80000"/>
            </a:schemeClr>
          </a:solidFill>
          <a:ln w="28575">
            <a:solidFill>
              <a:srgbClr val="FF0000"/>
            </a:solidFill>
          </a:ln>
        </p:spPr>
        <p:txBody>
          <a:bodyPr wrap="square" rtlCol="0">
            <a:spAutoFit/>
          </a:bodyPr>
          <a:lstStyle/>
          <a:p>
            <a:pPr algn="ctr"/>
            <a:r>
              <a:rPr lang="en-US" sz="1400" b="1" dirty="0"/>
              <a:t>REGION WIDE ARRANGEMENTS FOR  SUSTAINABLY FINANCED MECHANISMS FOR ECOSYSTEM BASED MANAGEMENT OF LIVING MARINE RESOURCES</a:t>
            </a:r>
          </a:p>
        </p:txBody>
      </p:sp>
      <p:sp>
        <p:nvSpPr>
          <p:cNvPr id="9" name="TextBox 8">
            <a:extLst>
              <a:ext uri="{FF2B5EF4-FFF2-40B4-BE49-F238E27FC236}">
                <a16:creationId xmlns:a16="http://schemas.microsoft.com/office/drawing/2014/main" xmlns="" id="{51DBE998-0ED5-AA44-8F5C-A2075EB4EA7C}"/>
              </a:ext>
            </a:extLst>
          </p:cNvPr>
          <p:cNvSpPr txBox="1"/>
          <p:nvPr/>
        </p:nvSpPr>
        <p:spPr>
          <a:xfrm>
            <a:off x="4918116" y="1760939"/>
            <a:ext cx="1215341" cy="738664"/>
          </a:xfrm>
          <a:prstGeom prst="rect">
            <a:avLst/>
          </a:prstGeom>
          <a:noFill/>
        </p:spPr>
        <p:txBody>
          <a:bodyPr wrap="square" rtlCol="0">
            <a:spAutoFit/>
          </a:bodyPr>
          <a:lstStyle/>
          <a:p>
            <a:r>
              <a:rPr lang="en-US" sz="1400" b="1" dirty="0">
                <a:solidFill>
                  <a:schemeClr val="accent1">
                    <a:lumMod val="75000"/>
                  </a:schemeClr>
                </a:solidFill>
              </a:rPr>
              <a:t>2. POLICY TOOLS (STRATEGIES)</a:t>
            </a:r>
          </a:p>
        </p:txBody>
      </p:sp>
      <p:sp>
        <p:nvSpPr>
          <p:cNvPr id="10" name="TextBox 9">
            <a:extLst>
              <a:ext uri="{FF2B5EF4-FFF2-40B4-BE49-F238E27FC236}">
                <a16:creationId xmlns:a16="http://schemas.microsoft.com/office/drawing/2014/main" xmlns="" id="{AFF44CBE-D72B-1B47-BA30-5013466AE2E8}"/>
              </a:ext>
            </a:extLst>
          </p:cNvPr>
          <p:cNvSpPr txBox="1"/>
          <p:nvPr/>
        </p:nvSpPr>
        <p:spPr>
          <a:xfrm>
            <a:off x="4480606" y="4251757"/>
            <a:ext cx="1728046" cy="954107"/>
          </a:xfrm>
          <a:prstGeom prst="rect">
            <a:avLst/>
          </a:prstGeom>
          <a:noFill/>
        </p:spPr>
        <p:txBody>
          <a:bodyPr wrap="square" rtlCol="0">
            <a:spAutoFit/>
          </a:bodyPr>
          <a:lstStyle/>
          <a:p>
            <a:r>
              <a:rPr lang="en-US" sz="1400" b="1" dirty="0">
                <a:solidFill>
                  <a:schemeClr val="accent1">
                    <a:lumMod val="75000"/>
                  </a:schemeClr>
                </a:solidFill>
              </a:rPr>
              <a:t>1. COMMUNICATION WITHIN AND BEYOND THE CLME+ PARTNERSHIP</a:t>
            </a:r>
          </a:p>
        </p:txBody>
      </p:sp>
      <p:sp>
        <p:nvSpPr>
          <p:cNvPr id="11" name="TextBox 10">
            <a:extLst>
              <a:ext uri="{FF2B5EF4-FFF2-40B4-BE49-F238E27FC236}">
                <a16:creationId xmlns:a16="http://schemas.microsoft.com/office/drawing/2014/main" xmlns="" id="{9C8BBCD2-2E9E-A24D-A3AC-0F429823D518}"/>
              </a:ext>
            </a:extLst>
          </p:cNvPr>
          <p:cNvSpPr txBox="1"/>
          <p:nvPr/>
        </p:nvSpPr>
        <p:spPr>
          <a:xfrm>
            <a:off x="7185107" y="5007119"/>
            <a:ext cx="1718179" cy="738664"/>
          </a:xfrm>
          <a:prstGeom prst="rect">
            <a:avLst/>
          </a:prstGeom>
          <a:noFill/>
        </p:spPr>
        <p:txBody>
          <a:bodyPr wrap="square" rtlCol="0">
            <a:spAutoFit/>
          </a:bodyPr>
          <a:lstStyle/>
          <a:p>
            <a:pPr algn="ctr"/>
            <a:r>
              <a:rPr lang="en-US" sz="1400" b="1" dirty="0">
                <a:solidFill>
                  <a:schemeClr val="accent1">
                    <a:lumMod val="75000"/>
                  </a:schemeClr>
                </a:solidFill>
              </a:rPr>
              <a:t>3. COUNTRIES TEST EBM/EAF EFFECTIVENESS</a:t>
            </a:r>
          </a:p>
        </p:txBody>
      </p:sp>
      <p:sp>
        <p:nvSpPr>
          <p:cNvPr id="12" name="TextBox 11">
            <a:extLst>
              <a:ext uri="{FF2B5EF4-FFF2-40B4-BE49-F238E27FC236}">
                <a16:creationId xmlns:a16="http://schemas.microsoft.com/office/drawing/2014/main" xmlns="" id="{1A343388-6613-EB4D-B3A3-C910F2596E24}"/>
              </a:ext>
            </a:extLst>
          </p:cNvPr>
          <p:cNvSpPr txBox="1"/>
          <p:nvPr/>
        </p:nvSpPr>
        <p:spPr>
          <a:xfrm>
            <a:off x="9963448" y="4457311"/>
            <a:ext cx="1411127" cy="738664"/>
          </a:xfrm>
          <a:prstGeom prst="rect">
            <a:avLst/>
          </a:prstGeom>
          <a:noFill/>
        </p:spPr>
        <p:txBody>
          <a:bodyPr wrap="square" rtlCol="0">
            <a:spAutoFit/>
          </a:bodyPr>
          <a:lstStyle/>
          <a:p>
            <a:r>
              <a:rPr lang="en-US" sz="1400" b="1" dirty="0">
                <a:solidFill>
                  <a:schemeClr val="accent1">
                    <a:lumMod val="75000"/>
                  </a:schemeClr>
                </a:solidFill>
              </a:rPr>
              <a:t>4. INVESTMENT NEEDS IDENTIFIED</a:t>
            </a:r>
          </a:p>
        </p:txBody>
      </p:sp>
      <p:sp>
        <p:nvSpPr>
          <p:cNvPr id="15" name="TextBox 14">
            <a:extLst>
              <a:ext uri="{FF2B5EF4-FFF2-40B4-BE49-F238E27FC236}">
                <a16:creationId xmlns:a16="http://schemas.microsoft.com/office/drawing/2014/main" xmlns="" id="{9C8850A9-AC15-D04D-AF9C-41EE063E667D}"/>
              </a:ext>
            </a:extLst>
          </p:cNvPr>
          <p:cNvSpPr txBox="1"/>
          <p:nvPr/>
        </p:nvSpPr>
        <p:spPr>
          <a:xfrm>
            <a:off x="9954940" y="1760939"/>
            <a:ext cx="1701478" cy="1600438"/>
          </a:xfrm>
          <a:prstGeom prst="rect">
            <a:avLst/>
          </a:prstGeom>
          <a:noFill/>
        </p:spPr>
        <p:txBody>
          <a:bodyPr wrap="square" rtlCol="0">
            <a:spAutoFit/>
          </a:bodyPr>
          <a:lstStyle/>
          <a:p>
            <a:r>
              <a:rPr lang="en-US" sz="1400" b="1" dirty="0">
                <a:solidFill>
                  <a:schemeClr val="accent1">
                    <a:lumMod val="75000"/>
                  </a:schemeClr>
                </a:solidFill>
              </a:rPr>
              <a:t>5. TOOLS FOR ENABLING MONITORING PROGRESS TO BROADER ADOPTION AND  IMPACTS</a:t>
            </a:r>
          </a:p>
        </p:txBody>
      </p:sp>
      <p:sp>
        <p:nvSpPr>
          <p:cNvPr id="30" name="TextBox 29">
            <a:extLst>
              <a:ext uri="{FF2B5EF4-FFF2-40B4-BE49-F238E27FC236}">
                <a16:creationId xmlns:a16="http://schemas.microsoft.com/office/drawing/2014/main" xmlns="" id="{9CCEB752-EF85-A749-8F2E-FE2493ABD554}"/>
              </a:ext>
            </a:extLst>
          </p:cNvPr>
          <p:cNvSpPr txBox="1"/>
          <p:nvPr/>
        </p:nvSpPr>
        <p:spPr>
          <a:xfrm>
            <a:off x="-972273" y="-1562582"/>
            <a:ext cx="184731" cy="369332"/>
          </a:xfrm>
          <a:prstGeom prst="rect">
            <a:avLst/>
          </a:prstGeom>
          <a:noFill/>
        </p:spPr>
        <p:txBody>
          <a:bodyPr wrap="none" rtlCol="0">
            <a:spAutoFit/>
          </a:bodyPr>
          <a:lstStyle/>
          <a:p>
            <a:endParaRPr lang="en-US" dirty="0"/>
          </a:p>
        </p:txBody>
      </p:sp>
      <p:cxnSp>
        <p:nvCxnSpPr>
          <p:cNvPr id="39" name="Straight Arrow Connector 38">
            <a:extLst>
              <a:ext uri="{FF2B5EF4-FFF2-40B4-BE49-F238E27FC236}">
                <a16:creationId xmlns:a16="http://schemas.microsoft.com/office/drawing/2014/main" xmlns="" id="{5E91A827-4FF5-B745-B8B3-7B6C8DA490F8}"/>
              </a:ext>
            </a:extLst>
          </p:cNvPr>
          <p:cNvCxnSpPr/>
          <p:nvPr/>
        </p:nvCxnSpPr>
        <p:spPr>
          <a:xfrm>
            <a:off x="6262260" y="2561158"/>
            <a:ext cx="535834" cy="4420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xmlns="" id="{7CB57DCF-86CB-6845-8B82-7801D05AFF38}"/>
              </a:ext>
            </a:extLst>
          </p:cNvPr>
          <p:cNvCxnSpPr>
            <a:cxnSpLocks/>
          </p:cNvCxnSpPr>
          <p:nvPr/>
        </p:nvCxnSpPr>
        <p:spPr>
          <a:xfrm flipV="1">
            <a:off x="6133456" y="4457311"/>
            <a:ext cx="549143" cy="3693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xmlns="" id="{89277939-3E7C-0C43-93CE-44114C4980B0}"/>
              </a:ext>
            </a:extLst>
          </p:cNvPr>
          <p:cNvCxnSpPr/>
          <p:nvPr/>
        </p:nvCxnSpPr>
        <p:spPr>
          <a:xfrm flipH="1">
            <a:off x="9444734" y="2499603"/>
            <a:ext cx="347448" cy="6001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xmlns="" id="{4AE3839D-11E5-7143-978A-D894AAA35F06}"/>
              </a:ext>
            </a:extLst>
          </p:cNvPr>
          <p:cNvCxnSpPr>
            <a:cxnSpLocks/>
          </p:cNvCxnSpPr>
          <p:nvPr/>
        </p:nvCxnSpPr>
        <p:spPr>
          <a:xfrm flipH="1" flipV="1">
            <a:off x="9174808" y="4538382"/>
            <a:ext cx="780132" cy="3808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xmlns="" id="{1E45154F-4CDF-2042-A51F-0DC1828DB897}"/>
              </a:ext>
            </a:extLst>
          </p:cNvPr>
          <p:cNvCxnSpPr/>
          <p:nvPr/>
        </p:nvCxnSpPr>
        <p:spPr>
          <a:xfrm flipV="1">
            <a:off x="8044196" y="4538382"/>
            <a:ext cx="0" cy="3808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xmlns="" id="{53827CAC-8274-0748-A4C2-738A835012A6}"/>
              </a:ext>
            </a:extLst>
          </p:cNvPr>
          <p:cNvSpPr txBox="1"/>
          <p:nvPr/>
        </p:nvSpPr>
        <p:spPr>
          <a:xfrm>
            <a:off x="6465774" y="2019584"/>
            <a:ext cx="2646641" cy="523220"/>
          </a:xfrm>
          <a:prstGeom prst="rect">
            <a:avLst/>
          </a:prstGeom>
          <a:noFill/>
        </p:spPr>
        <p:txBody>
          <a:bodyPr wrap="square" rtlCol="0">
            <a:spAutoFit/>
          </a:bodyPr>
          <a:lstStyle/>
          <a:p>
            <a:pPr algn="ctr"/>
            <a:r>
              <a:rPr lang="en-US" sz="1400" b="1" dirty="0">
                <a:solidFill>
                  <a:schemeClr val="accent1">
                    <a:lumMod val="75000"/>
                  </a:schemeClr>
                </a:solidFill>
              </a:rPr>
              <a:t>1. PERMANENT POLICY COORDINATION MECHANISM </a:t>
            </a:r>
          </a:p>
        </p:txBody>
      </p:sp>
      <p:sp>
        <p:nvSpPr>
          <p:cNvPr id="52" name="TextBox 51">
            <a:extLst>
              <a:ext uri="{FF2B5EF4-FFF2-40B4-BE49-F238E27FC236}">
                <a16:creationId xmlns:a16="http://schemas.microsoft.com/office/drawing/2014/main" xmlns="" id="{7E7DAC9E-8F50-2B46-8D20-E63E1FB80970}"/>
              </a:ext>
            </a:extLst>
          </p:cNvPr>
          <p:cNvSpPr txBox="1"/>
          <p:nvPr/>
        </p:nvSpPr>
        <p:spPr>
          <a:xfrm>
            <a:off x="945618" y="1099045"/>
            <a:ext cx="2214269" cy="646331"/>
          </a:xfrm>
          <a:prstGeom prst="rect">
            <a:avLst/>
          </a:prstGeom>
          <a:noFill/>
        </p:spPr>
        <p:txBody>
          <a:bodyPr wrap="square" rtlCol="0">
            <a:spAutoFit/>
          </a:bodyPr>
          <a:lstStyle/>
          <a:p>
            <a:pPr algn="ctr"/>
            <a:r>
              <a:rPr lang="en-US" dirty="0">
                <a:solidFill>
                  <a:schemeClr val="accent1">
                    <a:lumMod val="75000"/>
                  </a:schemeClr>
                </a:solidFill>
              </a:rPr>
              <a:t>ACCELERATING SAP IMPLEMENTATION</a:t>
            </a:r>
            <a:endParaRPr lang="en-US" dirty="0"/>
          </a:p>
        </p:txBody>
      </p:sp>
      <p:sp>
        <p:nvSpPr>
          <p:cNvPr id="53" name="Down Arrow 52">
            <a:extLst>
              <a:ext uri="{FF2B5EF4-FFF2-40B4-BE49-F238E27FC236}">
                <a16:creationId xmlns:a16="http://schemas.microsoft.com/office/drawing/2014/main" xmlns="" id="{A32242E6-0376-6C4A-89F4-9D8AEE0D68EA}"/>
              </a:ext>
            </a:extLst>
          </p:cNvPr>
          <p:cNvSpPr/>
          <p:nvPr/>
        </p:nvSpPr>
        <p:spPr>
          <a:xfrm>
            <a:off x="1850196" y="1914827"/>
            <a:ext cx="405114" cy="6164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xmlns="" id="{C5F338FE-CD41-994C-AB7E-548164F22AE1}"/>
              </a:ext>
            </a:extLst>
          </p:cNvPr>
          <p:cNvSpPr txBox="1"/>
          <p:nvPr/>
        </p:nvSpPr>
        <p:spPr>
          <a:xfrm>
            <a:off x="5646940" y="281245"/>
            <a:ext cx="4794511" cy="369332"/>
          </a:xfrm>
          <a:prstGeom prst="rect">
            <a:avLst/>
          </a:prstGeom>
          <a:noFill/>
        </p:spPr>
        <p:txBody>
          <a:bodyPr wrap="square" rtlCol="0">
            <a:spAutoFit/>
          </a:bodyPr>
          <a:lstStyle/>
          <a:p>
            <a:r>
              <a:rPr lang="en-US" b="1" dirty="0">
                <a:solidFill>
                  <a:schemeClr val="accent1">
                    <a:lumMod val="75000"/>
                  </a:schemeClr>
                </a:solidFill>
              </a:rPr>
              <a:t>MOVING TOWARDS AN AMBITIOUS OBJECTIVE</a:t>
            </a:r>
          </a:p>
        </p:txBody>
      </p:sp>
      <p:sp>
        <p:nvSpPr>
          <p:cNvPr id="56" name="Down Arrow 55">
            <a:extLst>
              <a:ext uri="{FF2B5EF4-FFF2-40B4-BE49-F238E27FC236}">
                <a16:creationId xmlns:a16="http://schemas.microsoft.com/office/drawing/2014/main" xmlns="" id="{FABC74C2-9E5E-5A45-A014-E0C9FEBF2221}"/>
              </a:ext>
            </a:extLst>
          </p:cNvPr>
          <p:cNvSpPr/>
          <p:nvPr/>
        </p:nvSpPr>
        <p:spPr>
          <a:xfrm>
            <a:off x="7708739" y="844666"/>
            <a:ext cx="335457" cy="5087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Arrow Connector 57">
            <a:extLst>
              <a:ext uri="{FF2B5EF4-FFF2-40B4-BE49-F238E27FC236}">
                <a16:creationId xmlns:a16="http://schemas.microsoft.com/office/drawing/2014/main" xmlns="" id="{D0205354-46B5-224E-9D30-6CBE8F8F0A16}"/>
              </a:ext>
            </a:extLst>
          </p:cNvPr>
          <p:cNvCxnSpPr/>
          <p:nvPr/>
        </p:nvCxnSpPr>
        <p:spPr>
          <a:xfrm>
            <a:off x="7928703" y="2524450"/>
            <a:ext cx="0" cy="5753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515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D165C59-CDC9-3A4C-A14C-96C0648578A9}"/>
              </a:ext>
            </a:extLst>
          </p:cNvPr>
          <p:cNvSpPr txBox="1"/>
          <p:nvPr/>
        </p:nvSpPr>
        <p:spPr>
          <a:xfrm>
            <a:off x="494673" y="344774"/>
            <a:ext cx="8034860" cy="1015663"/>
          </a:xfrm>
          <a:prstGeom prst="rect">
            <a:avLst/>
          </a:prstGeom>
          <a:noFill/>
          <a:ln w="38100">
            <a:solidFill>
              <a:srgbClr val="FF0000"/>
            </a:solidFill>
          </a:ln>
        </p:spPr>
        <p:txBody>
          <a:bodyPr wrap="square" rtlCol="0">
            <a:spAutoFit/>
          </a:bodyPr>
          <a:lstStyle/>
          <a:p>
            <a:r>
              <a:rPr lang="en-US" sz="2000" b="1" dirty="0">
                <a:solidFill>
                  <a:schemeClr val="tx2">
                    <a:lumMod val="50000"/>
                  </a:schemeClr>
                </a:solidFill>
              </a:rPr>
              <a:t>COMPLEX EXECUTION ARRANGEMENTS REFLECTING THE GEOGRAPHIC AND POLITICAL DIVERSITY OF THE  REGION, AND ITS MULTIPLE  LEVELS OF MARINE GOVERNANCE FRAMEWORKS</a:t>
            </a:r>
          </a:p>
        </p:txBody>
      </p:sp>
      <p:sp>
        <p:nvSpPr>
          <p:cNvPr id="5" name="TextBox 4">
            <a:extLst>
              <a:ext uri="{FF2B5EF4-FFF2-40B4-BE49-F238E27FC236}">
                <a16:creationId xmlns:a16="http://schemas.microsoft.com/office/drawing/2014/main" xmlns="" id="{32E406D6-891C-534C-A009-86D0EFF467E9}"/>
              </a:ext>
            </a:extLst>
          </p:cNvPr>
          <p:cNvSpPr txBox="1"/>
          <p:nvPr/>
        </p:nvSpPr>
        <p:spPr>
          <a:xfrm>
            <a:off x="5683102" y="3264931"/>
            <a:ext cx="1347798" cy="830997"/>
          </a:xfrm>
          <a:prstGeom prst="rect">
            <a:avLst/>
          </a:prstGeom>
          <a:noFill/>
        </p:spPr>
        <p:txBody>
          <a:bodyPr wrap="square" rtlCol="0">
            <a:spAutoFit/>
          </a:bodyPr>
          <a:lstStyle/>
          <a:p>
            <a:pPr algn="ctr"/>
            <a:r>
              <a:rPr lang="en-US" sz="1600" b="1" dirty="0">
                <a:solidFill>
                  <a:schemeClr val="tx2">
                    <a:lumMod val="50000"/>
                  </a:schemeClr>
                </a:solidFill>
              </a:rPr>
              <a:t>UNOPS</a:t>
            </a:r>
          </a:p>
          <a:p>
            <a:pPr algn="ctr"/>
            <a:r>
              <a:rPr lang="en-US" sz="1600" dirty="0">
                <a:solidFill>
                  <a:schemeClr val="tx2">
                    <a:lumMod val="50000"/>
                  </a:schemeClr>
                </a:solidFill>
              </a:rPr>
              <a:t>EXECUTING AGENCY</a:t>
            </a:r>
          </a:p>
        </p:txBody>
      </p:sp>
      <p:sp>
        <p:nvSpPr>
          <p:cNvPr id="6" name="TextBox 5">
            <a:extLst>
              <a:ext uri="{FF2B5EF4-FFF2-40B4-BE49-F238E27FC236}">
                <a16:creationId xmlns:a16="http://schemas.microsoft.com/office/drawing/2014/main" xmlns="" id="{9CC692BA-4F67-A14A-B76E-E619736EC642}"/>
              </a:ext>
            </a:extLst>
          </p:cNvPr>
          <p:cNvSpPr txBox="1"/>
          <p:nvPr/>
        </p:nvSpPr>
        <p:spPr>
          <a:xfrm>
            <a:off x="6857706" y="3287239"/>
            <a:ext cx="1056677" cy="646331"/>
          </a:xfrm>
          <a:prstGeom prst="rect">
            <a:avLst/>
          </a:prstGeom>
          <a:noFill/>
        </p:spPr>
        <p:txBody>
          <a:bodyPr wrap="square" rtlCol="0">
            <a:spAutoFit/>
          </a:bodyPr>
          <a:lstStyle/>
          <a:p>
            <a:pPr algn="ctr"/>
            <a:r>
              <a:rPr lang="en-US" b="1" dirty="0">
                <a:solidFill>
                  <a:schemeClr val="tx2">
                    <a:lumMod val="50000"/>
                  </a:schemeClr>
                </a:solidFill>
              </a:rPr>
              <a:t>PCU </a:t>
            </a:r>
          </a:p>
          <a:p>
            <a:pPr algn="ctr"/>
            <a:r>
              <a:rPr lang="en-US" dirty="0">
                <a:solidFill>
                  <a:schemeClr val="tx2">
                    <a:lumMod val="50000"/>
                  </a:schemeClr>
                </a:solidFill>
              </a:rPr>
              <a:t>(UNOPS)</a:t>
            </a:r>
          </a:p>
        </p:txBody>
      </p:sp>
      <p:sp>
        <p:nvSpPr>
          <p:cNvPr id="18" name="TextBox 17">
            <a:extLst>
              <a:ext uri="{FF2B5EF4-FFF2-40B4-BE49-F238E27FC236}">
                <a16:creationId xmlns:a16="http://schemas.microsoft.com/office/drawing/2014/main" xmlns="" id="{5BFA70DD-D386-3C47-98FF-CA7E8EE45D03}"/>
              </a:ext>
            </a:extLst>
          </p:cNvPr>
          <p:cNvSpPr txBox="1"/>
          <p:nvPr/>
        </p:nvSpPr>
        <p:spPr>
          <a:xfrm>
            <a:off x="4710965" y="3264931"/>
            <a:ext cx="977037" cy="830997"/>
          </a:xfrm>
          <a:prstGeom prst="rect">
            <a:avLst/>
          </a:prstGeom>
          <a:noFill/>
        </p:spPr>
        <p:txBody>
          <a:bodyPr wrap="square" rtlCol="0">
            <a:spAutoFit/>
          </a:bodyPr>
          <a:lstStyle/>
          <a:p>
            <a:pPr algn="ctr"/>
            <a:r>
              <a:rPr lang="en-US" sz="1600" b="1" dirty="0">
                <a:solidFill>
                  <a:schemeClr val="tx2">
                    <a:lumMod val="50000"/>
                  </a:schemeClr>
                </a:solidFill>
              </a:rPr>
              <a:t>UNDP</a:t>
            </a:r>
          </a:p>
          <a:p>
            <a:pPr algn="ctr"/>
            <a:r>
              <a:rPr lang="en-US" sz="1600" dirty="0">
                <a:solidFill>
                  <a:schemeClr val="tx2">
                    <a:lumMod val="50000"/>
                  </a:schemeClr>
                </a:solidFill>
              </a:rPr>
              <a:t>GEF </a:t>
            </a:r>
          </a:p>
          <a:p>
            <a:pPr algn="ctr"/>
            <a:r>
              <a:rPr lang="en-US" sz="1600" dirty="0">
                <a:solidFill>
                  <a:schemeClr val="tx2">
                    <a:lumMod val="50000"/>
                  </a:schemeClr>
                </a:solidFill>
              </a:rPr>
              <a:t>AGENCY</a:t>
            </a:r>
          </a:p>
        </p:txBody>
      </p:sp>
      <p:sp>
        <p:nvSpPr>
          <p:cNvPr id="19" name="TextBox 18">
            <a:extLst>
              <a:ext uri="{FF2B5EF4-FFF2-40B4-BE49-F238E27FC236}">
                <a16:creationId xmlns:a16="http://schemas.microsoft.com/office/drawing/2014/main" xmlns="" id="{CB9C405F-44CB-994F-9C38-C6DB17C2ADF5}"/>
              </a:ext>
            </a:extLst>
          </p:cNvPr>
          <p:cNvSpPr txBox="1"/>
          <p:nvPr/>
        </p:nvSpPr>
        <p:spPr>
          <a:xfrm>
            <a:off x="8529533" y="1676866"/>
            <a:ext cx="3043132" cy="1384995"/>
          </a:xfrm>
          <a:prstGeom prst="rect">
            <a:avLst/>
          </a:prstGeom>
          <a:noFill/>
          <a:ln>
            <a:solidFill>
              <a:srgbClr val="0070C0"/>
            </a:solidFill>
          </a:ln>
        </p:spPr>
        <p:txBody>
          <a:bodyPr wrap="square" rtlCol="0">
            <a:spAutoFit/>
          </a:bodyPr>
          <a:lstStyle/>
          <a:p>
            <a:r>
              <a:rPr lang="en-US" sz="1400" dirty="0">
                <a:solidFill>
                  <a:schemeClr val="tx2">
                    <a:lumMod val="50000"/>
                  </a:schemeClr>
                </a:solidFill>
              </a:rPr>
              <a:t>EXECUTING PARTNERS: INTERGOVERNMENTAL BODIES</a:t>
            </a:r>
          </a:p>
          <a:p>
            <a:endParaRPr lang="en-US" sz="1400" b="1" dirty="0">
              <a:solidFill>
                <a:schemeClr val="tx2">
                  <a:lumMod val="50000"/>
                </a:schemeClr>
              </a:solidFill>
            </a:endParaRPr>
          </a:p>
          <a:p>
            <a:r>
              <a:rPr lang="en-US" sz="1400" b="1" dirty="0">
                <a:solidFill>
                  <a:schemeClr val="tx2">
                    <a:lumMod val="50000"/>
                  </a:schemeClr>
                </a:solidFill>
              </a:rPr>
              <a:t>WECAFC (FAO), OSPESCA, CRFM, OECS, UNESCO IOC, CAR/RCU (UN</a:t>
            </a:r>
            <a:endParaRPr lang="en-US" sz="1400" dirty="0">
              <a:solidFill>
                <a:schemeClr val="tx2">
                  <a:lumMod val="50000"/>
                </a:schemeClr>
              </a:solidFill>
            </a:endParaRPr>
          </a:p>
          <a:p>
            <a:r>
              <a:rPr lang="en-US" sz="1400" b="1" dirty="0">
                <a:solidFill>
                  <a:schemeClr val="tx2">
                    <a:lumMod val="50000"/>
                  </a:schemeClr>
                </a:solidFill>
              </a:rPr>
              <a:t> ENVIRONMENT)</a:t>
            </a:r>
          </a:p>
        </p:txBody>
      </p:sp>
      <p:sp>
        <p:nvSpPr>
          <p:cNvPr id="20" name="TextBox 19">
            <a:extLst>
              <a:ext uri="{FF2B5EF4-FFF2-40B4-BE49-F238E27FC236}">
                <a16:creationId xmlns:a16="http://schemas.microsoft.com/office/drawing/2014/main" xmlns="" id="{9CF87424-554E-804A-BCBC-9892491AE0D7}"/>
              </a:ext>
            </a:extLst>
          </p:cNvPr>
          <p:cNvSpPr txBox="1"/>
          <p:nvPr/>
        </p:nvSpPr>
        <p:spPr>
          <a:xfrm>
            <a:off x="8529533" y="4182838"/>
            <a:ext cx="3057993" cy="1200329"/>
          </a:xfrm>
          <a:prstGeom prst="rect">
            <a:avLst/>
          </a:prstGeom>
          <a:noFill/>
          <a:ln>
            <a:solidFill>
              <a:srgbClr val="0070C0"/>
            </a:solidFill>
          </a:ln>
        </p:spPr>
        <p:txBody>
          <a:bodyPr wrap="square" rtlCol="0">
            <a:spAutoFit/>
          </a:bodyPr>
          <a:lstStyle/>
          <a:p>
            <a:r>
              <a:rPr lang="en-US" sz="1400" dirty="0">
                <a:solidFill>
                  <a:schemeClr val="tx2">
                    <a:lumMod val="50000"/>
                  </a:schemeClr>
                </a:solidFill>
              </a:rPr>
              <a:t>EXECUTING PARTNERS: NGOS AND RESEARCH INSTITUTIONS</a:t>
            </a:r>
          </a:p>
          <a:p>
            <a:endParaRPr lang="en-US" sz="1400" b="1" dirty="0">
              <a:solidFill>
                <a:schemeClr val="tx2">
                  <a:lumMod val="50000"/>
                </a:schemeClr>
              </a:solidFill>
            </a:endParaRPr>
          </a:p>
          <a:p>
            <a:r>
              <a:rPr lang="en-US" sz="1600" b="1" dirty="0">
                <a:solidFill>
                  <a:schemeClr val="tx2">
                    <a:lumMod val="50000"/>
                  </a:schemeClr>
                </a:solidFill>
              </a:rPr>
              <a:t>CERMES, CANARI, GCFI, CNFO</a:t>
            </a:r>
          </a:p>
          <a:p>
            <a:endParaRPr lang="en-US" sz="1400" dirty="0">
              <a:solidFill>
                <a:schemeClr val="tx2">
                  <a:lumMod val="50000"/>
                </a:schemeClr>
              </a:solidFill>
            </a:endParaRPr>
          </a:p>
        </p:txBody>
      </p:sp>
      <p:sp>
        <p:nvSpPr>
          <p:cNvPr id="25" name="TextBox 24">
            <a:extLst>
              <a:ext uri="{FF2B5EF4-FFF2-40B4-BE49-F238E27FC236}">
                <a16:creationId xmlns:a16="http://schemas.microsoft.com/office/drawing/2014/main" xmlns="" id="{590062A9-5062-524D-BD10-9144D3C17AF5}"/>
              </a:ext>
            </a:extLst>
          </p:cNvPr>
          <p:cNvSpPr txBox="1"/>
          <p:nvPr/>
        </p:nvSpPr>
        <p:spPr>
          <a:xfrm>
            <a:off x="419963" y="2000930"/>
            <a:ext cx="1828800" cy="3785652"/>
          </a:xfrm>
          <a:prstGeom prst="rect">
            <a:avLst/>
          </a:prstGeom>
          <a:noFill/>
          <a:ln>
            <a:solidFill>
              <a:srgbClr val="0070C0"/>
            </a:solidFill>
          </a:ln>
        </p:spPr>
        <p:txBody>
          <a:bodyPr wrap="square" rtlCol="0">
            <a:spAutoFit/>
          </a:bodyPr>
          <a:lstStyle/>
          <a:p>
            <a:r>
              <a:rPr lang="en-US" sz="1600" b="1" dirty="0">
                <a:solidFill>
                  <a:schemeClr val="tx2">
                    <a:lumMod val="50000"/>
                  </a:schemeClr>
                </a:solidFill>
              </a:rPr>
              <a:t>CLME &amp; NBSLME</a:t>
            </a:r>
          </a:p>
          <a:p>
            <a:endParaRPr lang="en-US" sz="1600" dirty="0">
              <a:solidFill>
                <a:schemeClr val="tx2">
                  <a:lumMod val="50000"/>
                </a:schemeClr>
              </a:solidFill>
            </a:endParaRPr>
          </a:p>
          <a:p>
            <a:r>
              <a:rPr lang="en-US" sz="1600" dirty="0">
                <a:solidFill>
                  <a:schemeClr val="tx2">
                    <a:lumMod val="50000"/>
                  </a:schemeClr>
                </a:solidFill>
              </a:rPr>
              <a:t>13 CONTINENTAL COUNTRIES</a:t>
            </a:r>
          </a:p>
          <a:p>
            <a:endParaRPr lang="en-US" sz="1600" dirty="0">
              <a:solidFill>
                <a:schemeClr val="tx2">
                  <a:lumMod val="50000"/>
                </a:schemeClr>
              </a:solidFill>
            </a:endParaRPr>
          </a:p>
          <a:p>
            <a:r>
              <a:rPr lang="en-US" sz="1600" dirty="0">
                <a:solidFill>
                  <a:schemeClr val="tx2">
                    <a:lumMod val="50000"/>
                  </a:schemeClr>
                </a:solidFill>
              </a:rPr>
              <a:t>14 SIDS</a:t>
            </a:r>
          </a:p>
          <a:p>
            <a:endParaRPr lang="en-US" sz="1600" dirty="0">
              <a:solidFill>
                <a:schemeClr val="tx2">
                  <a:lumMod val="50000"/>
                </a:schemeClr>
              </a:solidFill>
            </a:endParaRPr>
          </a:p>
          <a:p>
            <a:r>
              <a:rPr lang="en-US" sz="1600" dirty="0">
                <a:solidFill>
                  <a:schemeClr val="tx2">
                    <a:lumMod val="50000"/>
                  </a:schemeClr>
                </a:solidFill>
              </a:rPr>
              <a:t>14 TERRITORIES</a:t>
            </a:r>
          </a:p>
          <a:p>
            <a:endParaRPr lang="en-US" sz="1600" dirty="0">
              <a:solidFill>
                <a:schemeClr val="tx2">
                  <a:lumMod val="50000"/>
                </a:schemeClr>
              </a:solidFill>
            </a:endParaRPr>
          </a:p>
          <a:p>
            <a:r>
              <a:rPr lang="en-US" sz="1600" dirty="0">
                <a:solidFill>
                  <a:schemeClr val="tx2">
                    <a:lumMod val="50000"/>
                  </a:schemeClr>
                </a:solidFill>
              </a:rPr>
              <a:t>4 REGIONAL POLITICAL ECONOMIC GROUPINGS: OECS, CARICOM, SICA, ACS</a:t>
            </a:r>
          </a:p>
        </p:txBody>
      </p:sp>
      <p:sp>
        <p:nvSpPr>
          <p:cNvPr id="26" name="TextBox 25">
            <a:extLst>
              <a:ext uri="{FF2B5EF4-FFF2-40B4-BE49-F238E27FC236}">
                <a16:creationId xmlns:a16="http://schemas.microsoft.com/office/drawing/2014/main" xmlns="" id="{E6EE6D1B-2872-7B4E-BF06-319D477910E0}"/>
              </a:ext>
            </a:extLst>
          </p:cNvPr>
          <p:cNvSpPr txBox="1"/>
          <p:nvPr/>
        </p:nvSpPr>
        <p:spPr>
          <a:xfrm>
            <a:off x="2555559" y="1655397"/>
            <a:ext cx="1724340" cy="4339650"/>
          </a:xfrm>
          <a:prstGeom prst="rect">
            <a:avLst/>
          </a:prstGeom>
          <a:noFill/>
          <a:ln>
            <a:solidFill>
              <a:srgbClr val="0070C0"/>
            </a:solidFill>
          </a:ln>
        </p:spPr>
        <p:txBody>
          <a:bodyPr wrap="square" rtlCol="0">
            <a:spAutoFit/>
          </a:bodyPr>
          <a:lstStyle/>
          <a:p>
            <a:r>
              <a:rPr lang="en-US" sz="1600" b="1" dirty="0">
                <a:solidFill>
                  <a:schemeClr val="tx2">
                    <a:lumMod val="50000"/>
                  </a:schemeClr>
                </a:solidFill>
              </a:rPr>
              <a:t>21 PROJECT BENEFICIARY COUNTRIES:</a:t>
            </a:r>
          </a:p>
          <a:p>
            <a:endParaRPr lang="en-US" sz="1200" dirty="0">
              <a:solidFill>
                <a:schemeClr val="tx2">
                  <a:lumMod val="50000"/>
                </a:schemeClr>
              </a:solidFill>
            </a:endParaRPr>
          </a:p>
          <a:p>
            <a:r>
              <a:rPr lang="en-GB" sz="1200" i="1" dirty="0">
                <a:solidFill>
                  <a:schemeClr val="tx2">
                    <a:lumMod val="50000"/>
                  </a:schemeClr>
                </a:solidFill>
              </a:rPr>
              <a:t>GEF-eligible countries:</a:t>
            </a:r>
            <a:r>
              <a:rPr lang="en-GB" sz="1200" dirty="0">
                <a:solidFill>
                  <a:schemeClr val="tx2">
                    <a:lumMod val="50000"/>
                  </a:schemeClr>
                </a:solidFill>
              </a:rPr>
              <a:t> Antigua and Barbuda, Barbados, Belize, Brazil, Colombia, Costa Rica, Dominica, Dominican Republic, Grenada, Guatemala, Guyana, Haiti, Honduras, Jamaica, Mexico,  Panama, St. Kitts and Nevis, Saint Lucia, St. Vincent and the Grenadines, Suriname, Trinidad and Tobago. </a:t>
            </a:r>
            <a:r>
              <a:rPr lang="en-GB" sz="1200" i="1" dirty="0">
                <a:solidFill>
                  <a:schemeClr val="tx2">
                    <a:lumMod val="50000"/>
                  </a:schemeClr>
                </a:solidFill>
              </a:rPr>
              <a:t>Non-GEF-eligible country:</a:t>
            </a:r>
            <a:r>
              <a:rPr lang="en-GB" sz="1200" dirty="0">
                <a:solidFill>
                  <a:schemeClr val="tx2">
                    <a:lumMod val="50000"/>
                  </a:schemeClr>
                </a:solidFill>
              </a:rPr>
              <a:t> United States of America</a:t>
            </a:r>
          </a:p>
          <a:p>
            <a:endParaRPr lang="en-US" sz="1200" dirty="0">
              <a:solidFill>
                <a:schemeClr val="tx2">
                  <a:lumMod val="50000"/>
                </a:schemeClr>
              </a:solidFill>
            </a:endParaRPr>
          </a:p>
        </p:txBody>
      </p:sp>
      <p:cxnSp>
        <p:nvCxnSpPr>
          <p:cNvPr id="28" name="Elbow Connector 27">
            <a:extLst>
              <a:ext uri="{FF2B5EF4-FFF2-40B4-BE49-F238E27FC236}">
                <a16:creationId xmlns:a16="http://schemas.microsoft.com/office/drawing/2014/main" xmlns="" id="{40CBF5BA-5644-E044-95E4-1B0B6A3853A4}"/>
              </a:ext>
            </a:extLst>
          </p:cNvPr>
          <p:cNvCxnSpPr>
            <a:cxnSpLocks/>
            <a:stCxn id="6" idx="3"/>
            <a:endCxn id="19" idx="1"/>
          </p:cNvCxnSpPr>
          <p:nvPr/>
        </p:nvCxnSpPr>
        <p:spPr>
          <a:xfrm flipV="1">
            <a:off x="7914383" y="2369364"/>
            <a:ext cx="615150" cy="124104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0" name="Elbow Connector 29">
            <a:extLst>
              <a:ext uri="{FF2B5EF4-FFF2-40B4-BE49-F238E27FC236}">
                <a16:creationId xmlns:a16="http://schemas.microsoft.com/office/drawing/2014/main" xmlns="" id="{39E5F529-415B-834F-A044-F6D964C92BB1}"/>
              </a:ext>
            </a:extLst>
          </p:cNvPr>
          <p:cNvCxnSpPr>
            <a:cxnSpLocks/>
            <a:stCxn id="6" idx="3"/>
            <a:endCxn id="20" idx="1"/>
          </p:cNvCxnSpPr>
          <p:nvPr/>
        </p:nvCxnSpPr>
        <p:spPr>
          <a:xfrm>
            <a:off x="7914383" y="3610405"/>
            <a:ext cx="615150" cy="117259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C841E640-BAE0-3E49-B0B9-79CD1B304DAA}"/>
              </a:ext>
            </a:extLst>
          </p:cNvPr>
          <p:cNvCxnSpPr>
            <a:cxnSpLocks/>
            <a:endCxn id="18" idx="1"/>
          </p:cNvCxnSpPr>
          <p:nvPr/>
        </p:nvCxnSpPr>
        <p:spPr>
          <a:xfrm>
            <a:off x="4360915" y="3680430"/>
            <a:ext cx="350050"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xmlns="" id="{69335FB0-E006-FF4D-AB76-A59EAAB74026}"/>
              </a:ext>
            </a:extLst>
          </p:cNvPr>
          <p:cNvSpPr txBox="1"/>
          <p:nvPr/>
        </p:nvSpPr>
        <p:spPr>
          <a:xfrm>
            <a:off x="4429594" y="5141467"/>
            <a:ext cx="1484026" cy="523220"/>
          </a:xfrm>
          <a:prstGeom prst="rect">
            <a:avLst/>
          </a:prstGeom>
          <a:noFill/>
        </p:spPr>
        <p:txBody>
          <a:bodyPr wrap="square" rtlCol="0">
            <a:spAutoFit/>
          </a:bodyPr>
          <a:lstStyle/>
          <a:p>
            <a:pPr algn="ctr"/>
            <a:r>
              <a:rPr lang="en-US" sz="1400" dirty="0">
                <a:solidFill>
                  <a:schemeClr val="tx2">
                    <a:lumMod val="50000"/>
                  </a:schemeClr>
                </a:solidFill>
              </a:rPr>
              <a:t>Responsible vis a vis GEF</a:t>
            </a:r>
          </a:p>
        </p:txBody>
      </p:sp>
      <p:sp>
        <p:nvSpPr>
          <p:cNvPr id="49" name="TextBox 48">
            <a:extLst>
              <a:ext uri="{FF2B5EF4-FFF2-40B4-BE49-F238E27FC236}">
                <a16:creationId xmlns:a16="http://schemas.microsoft.com/office/drawing/2014/main" xmlns="" id="{C27EC3D8-E1E3-FB43-A541-248A04056496}"/>
              </a:ext>
            </a:extLst>
          </p:cNvPr>
          <p:cNvSpPr txBox="1"/>
          <p:nvPr/>
        </p:nvSpPr>
        <p:spPr>
          <a:xfrm>
            <a:off x="5683102" y="4556388"/>
            <a:ext cx="1347798" cy="738664"/>
          </a:xfrm>
          <a:prstGeom prst="rect">
            <a:avLst/>
          </a:prstGeom>
          <a:noFill/>
        </p:spPr>
        <p:txBody>
          <a:bodyPr wrap="square" rtlCol="0">
            <a:spAutoFit/>
          </a:bodyPr>
          <a:lstStyle/>
          <a:p>
            <a:pPr algn="ctr"/>
            <a:r>
              <a:rPr lang="en-US" sz="1400" dirty="0">
                <a:solidFill>
                  <a:schemeClr val="tx2">
                    <a:lumMod val="50000"/>
                  </a:schemeClr>
                </a:solidFill>
              </a:rPr>
              <a:t>Procurement</a:t>
            </a:r>
          </a:p>
          <a:p>
            <a:pPr algn="ctr"/>
            <a:r>
              <a:rPr lang="en-US" sz="1400" dirty="0">
                <a:solidFill>
                  <a:schemeClr val="tx2">
                    <a:lumMod val="50000"/>
                  </a:schemeClr>
                </a:solidFill>
              </a:rPr>
              <a:t>Responsible vis a vis UNDP</a:t>
            </a:r>
          </a:p>
        </p:txBody>
      </p:sp>
      <p:sp>
        <p:nvSpPr>
          <p:cNvPr id="50" name="TextBox 49">
            <a:extLst>
              <a:ext uri="{FF2B5EF4-FFF2-40B4-BE49-F238E27FC236}">
                <a16:creationId xmlns:a16="http://schemas.microsoft.com/office/drawing/2014/main" xmlns="" id="{A4F3A8CE-DEC9-C44F-8015-311417662E98}"/>
              </a:ext>
            </a:extLst>
          </p:cNvPr>
          <p:cNvSpPr txBox="1"/>
          <p:nvPr/>
        </p:nvSpPr>
        <p:spPr>
          <a:xfrm>
            <a:off x="6425627" y="5331547"/>
            <a:ext cx="1858781" cy="738664"/>
          </a:xfrm>
          <a:prstGeom prst="rect">
            <a:avLst/>
          </a:prstGeom>
          <a:noFill/>
        </p:spPr>
        <p:txBody>
          <a:bodyPr wrap="square" rtlCol="0">
            <a:spAutoFit/>
          </a:bodyPr>
          <a:lstStyle/>
          <a:p>
            <a:pPr algn="ctr"/>
            <a:r>
              <a:rPr lang="en-US" sz="1400" dirty="0">
                <a:solidFill>
                  <a:schemeClr val="tx2">
                    <a:lumMod val="50000"/>
                  </a:schemeClr>
                </a:solidFill>
              </a:rPr>
              <a:t>Overall Coordination and execution of some activities </a:t>
            </a:r>
          </a:p>
        </p:txBody>
      </p:sp>
      <p:cxnSp>
        <p:nvCxnSpPr>
          <p:cNvPr id="52" name="Straight Arrow Connector 51">
            <a:extLst>
              <a:ext uri="{FF2B5EF4-FFF2-40B4-BE49-F238E27FC236}">
                <a16:creationId xmlns:a16="http://schemas.microsoft.com/office/drawing/2014/main" xmlns="" id="{82AFEC15-E53A-CA40-A2AD-17F1B241F9AC}"/>
              </a:ext>
            </a:extLst>
          </p:cNvPr>
          <p:cNvCxnSpPr>
            <a:cxnSpLocks/>
          </p:cNvCxnSpPr>
          <p:nvPr/>
        </p:nvCxnSpPr>
        <p:spPr>
          <a:xfrm>
            <a:off x="5199483" y="4196704"/>
            <a:ext cx="0" cy="9447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xmlns="" id="{957758AC-D74D-AF46-B503-B0541FA73CA9}"/>
              </a:ext>
            </a:extLst>
          </p:cNvPr>
          <p:cNvCxnSpPr>
            <a:stCxn id="5" idx="2"/>
            <a:endCxn id="49" idx="0"/>
          </p:cNvCxnSpPr>
          <p:nvPr/>
        </p:nvCxnSpPr>
        <p:spPr>
          <a:xfrm>
            <a:off x="6357001" y="4095928"/>
            <a:ext cx="0" cy="460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xmlns="" id="{120EDEE7-506C-7C45-8735-DFE933390929}"/>
              </a:ext>
            </a:extLst>
          </p:cNvPr>
          <p:cNvCxnSpPr>
            <a:endCxn id="50" idx="0"/>
          </p:cNvCxnSpPr>
          <p:nvPr/>
        </p:nvCxnSpPr>
        <p:spPr>
          <a:xfrm>
            <a:off x="7355017" y="3867765"/>
            <a:ext cx="1" cy="14637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61898874-41CE-BF4B-94D1-449456F463B6}"/>
              </a:ext>
            </a:extLst>
          </p:cNvPr>
          <p:cNvSpPr txBox="1"/>
          <p:nvPr/>
        </p:nvSpPr>
        <p:spPr>
          <a:xfrm>
            <a:off x="2027592" y="6384339"/>
            <a:ext cx="8266121" cy="461665"/>
          </a:xfrm>
          <a:prstGeom prst="rect">
            <a:avLst/>
          </a:prstGeom>
          <a:noFill/>
        </p:spPr>
        <p:txBody>
          <a:bodyPr wrap="square" rtlCol="0">
            <a:spAutoFit/>
          </a:bodyPr>
          <a:lstStyle/>
          <a:p>
            <a:pPr algn="ctr"/>
            <a:r>
              <a:rPr lang="en-US" sz="2400" b="1" dirty="0">
                <a:solidFill>
                  <a:schemeClr val="tx2">
                    <a:lumMod val="50000"/>
                  </a:schemeClr>
                </a:solidFill>
              </a:rPr>
              <a:t>COMMUNICATION FLOW IS UNSATISFACTORY</a:t>
            </a:r>
          </a:p>
        </p:txBody>
      </p:sp>
    </p:spTree>
    <p:extLst>
      <p:ext uri="{BB962C8B-B14F-4D97-AF65-F5344CB8AC3E}">
        <p14:creationId xmlns:p14="http://schemas.microsoft.com/office/powerpoint/2010/main" val="3447726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E95BCF2-ED6F-AE4B-94E1-047796220B0C}"/>
              </a:ext>
            </a:extLst>
          </p:cNvPr>
          <p:cNvSpPr txBox="1"/>
          <p:nvPr/>
        </p:nvSpPr>
        <p:spPr>
          <a:xfrm>
            <a:off x="762936" y="1870775"/>
            <a:ext cx="10084254" cy="1815882"/>
          </a:xfrm>
          <a:prstGeom prst="rect">
            <a:avLst/>
          </a:prstGeom>
          <a:noFill/>
          <a:ln w="38100">
            <a:solidFill>
              <a:srgbClr val="FF0000"/>
            </a:solidFill>
          </a:ln>
        </p:spPr>
        <p:txBody>
          <a:bodyPr wrap="square" rtlCol="0">
            <a:spAutoFit/>
          </a:bodyPr>
          <a:lstStyle/>
          <a:p>
            <a:pPr algn="ctr"/>
            <a:r>
              <a:rPr lang="en-US" sz="2800" b="1" dirty="0"/>
              <a:t>Notwithstanding the complexity  and diversity of the region, multi country cooperation in the application of EBM/EAF is crucial for the continuing health of the transboundary living marine resources</a:t>
            </a:r>
          </a:p>
          <a:p>
            <a:pPr algn="ctr"/>
            <a:r>
              <a:rPr lang="en-US" sz="2800" b="1" dirty="0"/>
              <a:t>of the two LMEs </a:t>
            </a:r>
          </a:p>
        </p:txBody>
      </p:sp>
    </p:spTree>
    <p:extLst>
      <p:ext uri="{BB962C8B-B14F-4D97-AF65-F5344CB8AC3E}">
        <p14:creationId xmlns:p14="http://schemas.microsoft.com/office/powerpoint/2010/main" val="2830096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E9761C7-29AA-F844-87D8-7163EFB9E87F}"/>
              </a:ext>
            </a:extLst>
          </p:cNvPr>
          <p:cNvPicPr>
            <a:picLocks noChangeAspect="1"/>
          </p:cNvPicPr>
          <p:nvPr/>
        </p:nvPicPr>
        <p:blipFill>
          <a:blip r:embed="rId2"/>
          <a:stretch>
            <a:fillRect/>
          </a:stretch>
        </p:blipFill>
        <p:spPr>
          <a:xfrm>
            <a:off x="1571379" y="376958"/>
            <a:ext cx="8906746" cy="1160912"/>
          </a:xfrm>
          <a:prstGeom prst="rect">
            <a:avLst/>
          </a:prstGeom>
        </p:spPr>
      </p:pic>
      <p:sp>
        <p:nvSpPr>
          <p:cNvPr id="5" name="TextBox 4">
            <a:extLst>
              <a:ext uri="{FF2B5EF4-FFF2-40B4-BE49-F238E27FC236}">
                <a16:creationId xmlns:a16="http://schemas.microsoft.com/office/drawing/2014/main" xmlns="" id="{32CFC378-2DA2-CD46-8063-E892D25F0338}"/>
              </a:ext>
            </a:extLst>
          </p:cNvPr>
          <p:cNvSpPr txBox="1"/>
          <p:nvPr/>
        </p:nvSpPr>
        <p:spPr>
          <a:xfrm>
            <a:off x="7265233" y="695804"/>
            <a:ext cx="2758190" cy="523220"/>
          </a:xfrm>
          <a:prstGeom prst="rect">
            <a:avLst/>
          </a:prstGeom>
          <a:noFill/>
        </p:spPr>
        <p:txBody>
          <a:bodyPr wrap="square" rtlCol="0">
            <a:spAutoFit/>
          </a:bodyPr>
          <a:lstStyle/>
          <a:p>
            <a:r>
              <a:rPr lang="en-US" sz="2800" b="1" dirty="0">
                <a:solidFill>
                  <a:schemeClr val="bg1"/>
                </a:solidFill>
              </a:rPr>
              <a:t>	TIMELINE</a:t>
            </a:r>
          </a:p>
        </p:txBody>
      </p:sp>
      <p:sp>
        <p:nvSpPr>
          <p:cNvPr id="6" name="TextBox 5">
            <a:extLst>
              <a:ext uri="{FF2B5EF4-FFF2-40B4-BE49-F238E27FC236}">
                <a16:creationId xmlns:a16="http://schemas.microsoft.com/office/drawing/2014/main" xmlns="" id="{777B8762-91FE-BC44-B939-F7A044204ACD}"/>
              </a:ext>
            </a:extLst>
          </p:cNvPr>
          <p:cNvSpPr txBox="1"/>
          <p:nvPr/>
        </p:nvSpPr>
        <p:spPr>
          <a:xfrm>
            <a:off x="591671" y="2715033"/>
            <a:ext cx="1344705" cy="1200329"/>
          </a:xfrm>
          <a:prstGeom prst="rect">
            <a:avLst/>
          </a:prstGeom>
          <a:noFill/>
        </p:spPr>
        <p:txBody>
          <a:bodyPr wrap="square" rtlCol="0">
            <a:spAutoFit/>
          </a:bodyPr>
          <a:lstStyle/>
          <a:p>
            <a:pPr algn="ctr"/>
            <a:r>
              <a:rPr lang="en-US" dirty="0"/>
              <a:t>PROJECT DOCUMENT </a:t>
            </a:r>
          </a:p>
          <a:p>
            <a:pPr algn="ctr"/>
            <a:r>
              <a:rPr lang="en-US" dirty="0"/>
              <a:t>ENDORSED BY GEF</a:t>
            </a:r>
          </a:p>
        </p:txBody>
      </p:sp>
      <p:sp>
        <p:nvSpPr>
          <p:cNvPr id="7" name="TextBox 6">
            <a:extLst>
              <a:ext uri="{FF2B5EF4-FFF2-40B4-BE49-F238E27FC236}">
                <a16:creationId xmlns:a16="http://schemas.microsoft.com/office/drawing/2014/main" xmlns="" id="{71BA7E77-4558-0746-897A-EC273E4F66C2}"/>
              </a:ext>
            </a:extLst>
          </p:cNvPr>
          <p:cNvSpPr txBox="1"/>
          <p:nvPr/>
        </p:nvSpPr>
        <p:spPr>
          <a:xfrm>
            <a:off x="627529" y="5020235"/>
            <a:ext cx="1237130" cy="646331"/>
          </a:xfrm>
          <a:prstGeom prst="rect">
            <a:avLst/>
          </a:prstGeom>
          <a:noFill/>
        </p:spPr>
        <p:txBody>
          <a:bodyPr wrap="square" rtlCol="0">
            <a:spAutoFit/>
          </a:bodyPr>
          <a:lstStyle/>
          <a:p>
            <a:r>
              <a:rPr lang="en-US" dirty="0"/>
              <a:t>MARCH 4</a:t>
            </a:r>
            <a:r>
              <a:rPr lang="en-US" baseline="30000" dirty="0"/>
              <a:t>TH</a:t>
            </a:r>
            <a:r>
              <a:rPr lang="en-US" dirty="0"/>
              <a:t> 2015</a:t>
            </a:r>
          </a:p>
        </p:txBody>
      </p:sp>
      <p:sp>
        <p:nvSpPr>
          <p:cNvPr id="8" name="TextBox 7">
            <a:extLst>
              <a:ext uri="{FF2B5EF4-FFF2-40B4-BE49-F238E27FC236}">
                <a16:creationId xmlns:a16="http://schemas.microsoft.com/office/drawing/2014/main" xmlns="" id="{8A8862D2-2F58-BB4A-B494-0774FC2D4FC5}"/>
              </a:ext>
            </a:extLst>
          </p:cNvPr>
          <p:cNvSpPr txBox="1"/>
          <p:nvPr/>
        </p:nvSpPr>
        <p:spPr>
          <a:xfrm>
            <a:off x="2330825" y="2732961"/>
            <a:ext cx="1541929" cy="923330"/>
          </a:xfrm>
          <a:prstGeom prst="rect">
            <a:avLst/>
          </a:prstGeom>
          <a:noFill/>
        </p:spPr>
        <p:txBody>
          <a:bodyPr wrap="square" rtlCol="0">
            <a:spAutoFit/>
          </a:bodyPr>
          <a:lstStyle/>
          <a:p>
            <a:pPr algn="ctr"/>
            <a:r>
              <a:rPr lang="en-US" dirty="0"/>
              <a:t>PROJECT BECOMES OPERATIONAL</a:t>
            </a:r>
          </a:p>
        </p:txBody>
      </p:sp>
      <p:sp>
        <p:nvSpPr>
          <p:cNvPr id="9" name="TextBox 8">
            <a:extLst>
              <a:ext uri="{FF2B5EF4-FFF2-40B4-BE49-F238E27FC236}">
                <a16:creationId xmlns:a16="http://schemas.microsoft.com/office/drawing/2014/main" xmlns="" id="{1550497C-4D7B-EB43-8A2B-281055F250EC}"/>
              </a:ext>
            </a:extLst>
          </p:cNvPr>
          <p:cNvSpPr txBox="1"/>
          <p:nvPr/>
        </p:nvSpPr>
        <p:spPr>
          <a:xfrm>
            <a:off x="2393577" y="5074023"/>
            <a:ext cx="1398494" cy="369332"/>
          </a:xfrm>
          <a:prstGeom prst="rect">
            <a:avLst/>
          </a:prstGeom>
          <a:noFill/>
        </p:spPr>
        <p:txBody>
          <a:bodyPr wrap="square" rtlCol="0">
            <a:spAutoFit/>
          </a:bodyPr>
          <a:lstStyle/>
          <a:p>
            <a:r>
              <a:rPr lang="en-US" dirty="0"/>
              <a:t>MAY 2015</a:t>
            </a:r>
          </a:p>
        </p:txBody>
      </p:sp>
      <p:sp>
        <p:nvSpPr>
          <p:cNvPr id="10" name="TextBox 9">
            <a:extLst>
              <a:ext uri="{FF2B5EF4-FFF2-40B4-BE49-F238E27FC236}">
                <a16:creationId xmlns:a16="http://schemas.microsoft.com/office/drawing/2014/main" xmlns="" id="{621F2C85-B72C-4649-81FC-468FFEA11E31}"/>
              </a:ext>
            </a:extLst>
          </p:cNvPr>
          <p:cNvSpPr txBox="1"/>
          <p:nvPr/>
        </p:nvSpPr>
        <p:spPr>
          <a:xfrm>
            <a:off x="4894729" y="2732961"/>
            <a:ext cx="1470212" cy="646331"/>
          </a:xfrm>
          <a:prstGeom prst="rect">
            <a:avLst/>
          </a:prstGeom>
          <a:noFill/>
        </p:spPr>
        <p:txBody>
          <a:bodyPr wrap="square" rtlCol="0">
            <a:spAutoFit/>
          </a:bodyPr>
          <a:lstStyle/>
          <a:p>
            <a:pPr algn="ctr"/>
            <a:r>
              <a:rPr lang="en-US" dirty="0"/>
              <a:t>1</a:t>
            </a:r>
            <a:r>
              <a:rPr lang="en-US" baseline="30000" dirty="0"/>
              <a:t>ST</a:t>
            </a:r>
            <a:r>
              <a:rPr lang="en-US" dirty="0"/>
              <a:t> STEERING COMMITTEE</a:t>
            </a:r>
          </a:p>
        </p:txBody>
      </p:sp>
      <p:sp>
        <p:nvSpPr>
          <p:cNvPr id="11" name="TextBox 10">
            <a:extLst>
              <a:ext uri="{FF2B5EF4-FFF2-40B4-BE49-F238E27FC236}">
                <a16:creationId xmlns:a16="http://schemas.microsoft.com/office/drawing/2014/main" xmlns="" id="{B88F22F5-7D95-5546-8887-686156CCE60B}"/>
              </a:ext>
            </a:extLst>
          </p:cNvPr>
          <p:cNvSpPr txBox="1"/>
          <p:nvPr/>
        </p:nvSpPr>
        <p:spPr>
          <a:xfrm>
            <a:off x="4984377" y="5020235"/>
            <a:ext cx="1290916" cy="646331"/>
          </a:xfrm>
          <a:prstGeom prst="rect">
            <a:avLst/>
          </a:prstGeom>
          <a:noFill/>
        </p:spPr>
        <p:txBody>
          <a:bodyPr wrap="square" rtlCol="0">
            <a:spAutoFit/>
          </a:bodyPr>
          <a:lstStyle/>
          <a:p>
            <a:r>
              <a:rPr lang="en-US" dirty="0"/>
              <a:t>JAN.26TH 2016</a:t>
            </a:r>
          </a:p>
        </p:txBody>
      </p:sp>
      <p:sp>
        <p:nvSpPr>
          <p:cNvPr id="12" name="TextBox 11">
            <a:extLst>
              <a:ext uri="{FF2B5EF4-FFF2-40B4-BE49-F238E27FC236}">
                <a16:creationId xmlns:a16="http://schemas.microsoft.com/office/drawing/2014/main" xmlns="" id="{412DA224-10B2-2443-B391-C2EDE0457287}"/>
              </a:ext>
            </a:extLst>
          </p:cNvPr>
          <p:cNvSpPr txBox="1"/>
          <p:nvPr/>
        </p:nvSpPr>
        <p:spPr>
          <a:xfrm>
            <a:off x="7064187" y="2715032"/>
            <a:ext cx="1488141" cy="646331"/>
          </a:xfrm>
          <a:prstGeom prst="rect">
            <a:avLst/>
          </a:prstGeom>
          <a:noFill/>
        </p:spPr>
        <p:txBody>
          <a:bodyPr wrap="square" rtlCol="0">
            <a:spAutoFit/>
          </a:bodyPr>
          <a:lstStyle/>
          <a:p>
            <a:pPr algn="ctr"/>
            <a:r>
              <a:rPr lang="en-US" dirty="0"/>
              <a:t>2</a:t>
            </a:r>
            <a:r>
              <a:rPr lang="en-US" baseline="30000" dirty="0"/>
              <a:t>ND</a:t>
            </a:r>
            <a:r>
              <a:rPr lang="en-US" dirty="0"/>
              <a:t> STEERING COMMITTEE</a:t>
            </a:r>
          </a:p>
        </p:txBody>
      </p:sp>
      <p:sp>
        <p:nvSpPr>
          <p:cNvPr id="13" name="TextBox 12">
            <a:extLst>
              <a:ext uri="{FF2B5EF4-FFF2-40B4-BE49-F238E27FC236}">
                <a16:creationId xmlns:a16="http://schemas.microsoft.com/office/drawing/2014/main" xmlns="" id="{AC62E6CB-BDB3-E747-8FC7-2C208CB82E74}"/>
              </a:ext>
            </a:extLst>
          </p:cNvPr>
          <p:cNvSpPr txBox="1"/>
          <p:nvPr/>
        </p:nvSpPr>
        <p:spPr>
          <a:xfrm>
            <a:off x="7126940" y="4917594"/>
            <a:ext cx="1488141" cy="646331"/>
          </a:xfrm>
          <a:prstGeom prst="rect">
            <a:avLst/>
          </a:prstGeom>
          <a:noFill/>
        </p:spPr>
        <p:txBody>
          <a:bodyPr wrap="square" rtlCol="0">
            <a:spAutoFit/>
          </a:bodyPr>
          <a:lstStyle/>
          <a:p>
            <a:r>
              <a:rPr lang="en-US" dirty="0"/>
              <a:t>JUNE 18TH 2018</a:t>
            </a:r>
          </a:p>
        </p:txBody>
      </p:sp>
      <p:sp>
        <p:nvSpPr>
          <p:cNvPr id="14" name="TextBox 13">
            <a:extLst>
              <a:ext uri="{FF2B5EF4-FFF2-40B4-BE49-F238E27FC236}">
                <a16:creationId xmlns:a16="http://schemas.microsoft.com/office/drawing/2014/main" xmlns="" id="{658D59A3-E0A7-FE4F-AE6D-358EE445BCE1}"/>
              </a:ext>
            </a:extLst>
          </p:cNvPr>
          <p:cNvSpPr txBox="1"/>
          <p:nvPr/>
        </p:nvSpPr>
        <p:spPr>
          <a:xfrm>
            <a:off x="10058173" y="2715032"/>
            <a:ext cx="1470212" cy="923330"/>
          </a:xfrm>
          <a:prstGeom prst="rect">
            <a:avLst/>
          </a:prstGeom>
          <a:noFill/>
        </p:spPr>
        <p:txBody>
          <a:bodyPr wrap="square" rtlCol="0">
            <a:spAutoFit/>
          </a:bodyPr>
          <a:lstStyle/>
          <a:p>
            <a:pPr algn="ctr"/>
            <a:r>
              <a:rPr lang="en-US" dirty="0"/>
              <a:t>FORESEEN PROJECT COMPLETION</a:t>
            </a:r>
          </a:p>
        </p:txBody>
      </p:sp>
      <p:sp>
        <p:nvSpPr>
          <p:cNvPr id="15" name="TextBox 14">
            <a:extLst>
              <a:ext uri="{FF2B5EF4-FFF2-40B4-BE49-F238E27FC236}">
                <a16:creationId xmlns:a16="http://schemas.microsoft.com/office/drawing/2014/main" xmlns="" id="{D8F7A1FF-8974-9A48-9AFA-55A30BC49D02}"/>
              </a:ext>
            </a:extLst>
          </p:cNvPr>
          <p:cNvSpPr txBox="1"/>
          <p:nvPr/>
        </p:nvSpPr>
        <p:spPr>
          <a:xfrm>
            <a:off x="9609938" y="5020235"/>
            <a:ext cx="1918447" cy="369332"/>
          </a:xfrm>
          <a:prstGeom prst="rect">
            <a:avLst/>
          </a:prstGeom>
          <a:noFill/>
        </p:spPr>
        <p:txBody>
          <a:bodyPr wrap="square" rtlCol="0">
            <a:spAutoFit/>
          </a:bodyPr>
          <a:lstStyle/>
          <a:p>
            <a:r>
              <a:rPr lang="en-US" dirty="0"/>
              <a:t>AUGUST 2020</a:t>
            </a:r>
          </a:p>
        </p:txBody>
      </p:sp>
      <p:cxnSp>
        <p:nvCxnSpPr>
          <p:cNvPr id="17" name="Straight Connector 16">
            <a:extLst>
              <a:ext uri="{FF2B5EF4-FFF2-40B4-BE49-F238E27FC236}">
                <a16:creationId xmlns:a16="http://schemas.microsoft.com/office/drawing/2014/main" xmlns="" id="{7F67D7D5-00EA-E743-9198-0E47567B1B8E}"/>
              </a:ext>
            </a:extLst>
          </p:cNvPr>
          <p:cNvCxnSpPr>
            <a:cxnSpLocks/>
          </p:cNvCxnSpPr>
          <p:nvPr/>
        </p:nvCxnSpPr>
        <p:spPr>
          <a:xfrm>
            <a:off x="591671" y="4548851"/>
            <a:ext cx="8309261"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C5139405-4367-FD46-BFB9-3DDE59530B52}"/>
              </a:ext>
            </a:extLst>
          </p:cNvPr>
          <p:cNvCxnSpPr>
            <a:cxnSpLocks/>
            <a:stCxn id="8" idx="2"/>
            <a:endCxn id="9" idx="0"/>
          </p:cNvCxnSpPr>
          <p:nvPr/>
        </p:nvCxnSpPr>
        <p:spPr>
          <a:xfrm flipH="1">
            <a:off x="3092824" y="3656291"/>
            <a:ext cx="8966" cy="14177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E4C04B04-420E-9841-A1AA-9154F3D9D9B7}"/>
              </a:ext>
            </a:extLst>
          </p:cNvPr>
          <p:cNvCxnSpPr>
            <a:cxnSpLocks/>
            <a:stCxn id="10" idx="2"/>
            <a:endCxn id="11" idx="0"/>
          </p:cNvCxnSpPr>
          <p:nvPr/>
        </p:nvCxnSpPr>
        <p:spPr>
          <a:xfrm>
            <a:off x="5629835" y="3379292"/>
            <a:ext cx="0" cy="16409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CD9A2C2F-2634-EC44-B05B-5AA37D2DB1AB}"/>
              </a:ext>
            </a:extLst>
          </p:cNvPr>
          <p:cNvCxnSpPr>
            <a:cxnSpLocks/>
          </p:cNvCxnSpPr>
          <p:nvPr/>
        </p:nvCxnSpPr>
        <p:spPr>
          <a:xfrm>
            <a:off x="7808257" y="3510100"/>
            <a:ext cx="0" cy="14074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70FC4CE3-5FAA-A74B-A21B-620B321338B8}"/>
              </a:ext>
            </a:extLst>
          </p:cNvPr>
          <p:cNvCxnSpPr>
            <a:cxnSpLocks/>
          </p:cNvCxnSpPr>
          <p:nvPr/>
        </p:nvCxnSpPr>
        <p:spPr>
          <a:xfrm>
            <a:off x="591671" y="4440534"/>
            <a:ext cx="721658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A3400A1F-8970-5249-9427-DC1434CB0F17}"/>
              </a:ext>
            </a:extLst>
          </p:cNvPr>
          <p:cNvCxnSpPr/>
          <p:nvPr/>
        </p:nvCxnSpPr>
        <p:spPr>
          <a:xfrm>
            <a:off x="9466729" y="4548851"/>
            <a:ext cx="2061656"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18C16F6E-CFE5-6440-BEA2-CDF4E42CD2E6}"/>
              </a:ext>
            </a:extLst>
          </p:cNvPr>
          <p:cNvCxnSpPr/>
          <p:nvPr/>
        </p:nvCxnSpPr>
        <p:spPr>
          <a:xfrm>
            <a:off x="8794319" y="4419457"/>
            <a:ext cx="138896" cy="2587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6C112D9F-BF32-E14E-BC66-D4A8E2C2B52E}"/>
              </a:ext>
            </a:extLst>
          </p:cNvPr>
          <p:cNvCxnSpPr/>
          <p:nvPr/>
        </p:nvCxnSpPr>
        <p:spPr>
          <a:xfrm>
            <a:off x="9397281" y="4440534"/>
            <a:ext cx="138896" cy="258788"/>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70704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1759</TotalTime>
  <Words>1212</Words>
  <Application>Microsoft Office PowerPoint</Application>
  <PresentationFormat>Widescreen</PresentationFormat>
  <Paragraphs>196</Paragraphs>
  <Slides>20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MS PGothic</vt:lpstr>
      <vt:lpstr>Arial</vt:lpstr>
      <vt:lpstr>Avenir Black Oblique</vt:lpstr>
      <vt:lpstr>Avenir Heavy</vt:lpstr>
      <vt:lpstr>Calibri</vt:lpstr>
      <vt:lpstr>Calibri Light</vt:lpstr>
      <vt:lpstr>Garamond</vt:lpstr>
      <vt:lpstr>Helvetica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DISBURSEMENTS of GEF FUNDS (1000’s of USD)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Merla</dc:creator>
  <cp:lastModifiedBy>CLME SPO</cp:lastModifiedBy>
  <cp:revision>67</cp:revision>
  <dcterms:created xsi:type="dcterms:W3CDTF">2018-06-14T11:21:53Z</dcterms:created>
  <dcterms:modified xsi:type="dcterms:W3CDTF">2018-06-19T13:52:07Z</dcterms:modified>
</cp:coreProperties>
</file>