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64" r:id="rId2"/>
    <p:sldId id="258" r:id="rId3"/>
    <p:sldId id="301" r:id="rId4"/>
    <p:sldId id="302" r:id="rId5"/>
    <p:sldId id="290" r:id="rId6"/>
    <p:sldId id="271" r:id="rId7"/>
    <p:sldId id="279" r:id="rId8"/>
    <p:sldId id="259" r:id="rId9"/>
    <p:sldId id="269" r:id="rId10"/>
    <p:sldId id="298" r:id="rId11"/>
    <p:sldId id="299" r:id="rId12"/>
    <p:sldId id="304" r:id="rId13"/>
    <p:sldId id="294" r:id="rId14"/>
    <p:sldId id="283" r:id="rId15"/>
    <p:sldId id="300" r:id="rId16"/>
    <p:sldId id="272" r:id="rId17"/>
    <p:sldId id="273" r:id="rId18"/>
    <p:sldId id="284" r:id="rId19"/>
    <p:sldId id="295" r:id="rId20"/>
    <p:sldId id="296" r:id="rId21"/>
    <p:sldId id="303" r:id="rId22"/>
    <p:sldId id="266"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1pPr>
    <a:lvl2pPr marL="4572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2pPr>
    <a:lvl3pPr marL="9144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3pPr>
    <a:lvl4pPr marL="13716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4pPr>
    <a:lvl5pPr marL="1828800" algn="l" defTabSz="457200" rtl="0" eaLnBrk="0" fontAlgn="base" hangingPunct="0">
      <a:spcBef>
        <a:spcPct val="0"/>
      </a:spcBef>
      <a:spcAft>
        <a:spcPct val="0"/>
      </a:spcAft>
      <a:defRPr kern="1200">
        <a:solidFill>
          <a:schemeClr val="tx1"/>
        </a:solidFill>
        <a:latin typeface="Calibri" charset="0"/>
        <a:ea typeface="MS PGothic" charset="-128"/>
        <a:cs typeface="MS PGothic" charset="-128"/>
      </a:defRPr>
    </a:lvl5pPr>
    <a:lvl6pPr marL="2286000" algn="l" defTabSz="914400" rtl="0" eaLnBrk="1" latinLnBrk="0" hangingPunct="1">
      <a:defRPr kern="1200">
        <a:solidFill>
          <a:schemeClr val="tx1"/>
        </a:solidFill>
        <a:latin typeface="Calibri" charset="0"/>
        <a:ea typeface="MS PGothic" charset="-128"/>
        <a:cs typeface="MS PGothic" charset="-128"/>
      </a:defRPr>
    </a:lvl6pPr>
    <a:lvl7pPr marL="2743200" algn="l" defTabSz="914400" rtl="0" eaLnBrk="1" latinLnBrk="0" hangingPunct="1">
      <a:defRPr kern="1200">
        <a:solidFill>
          <a:schemeClr val="tx1"/>
        </a:solidFill>
        <a:latin typeface="Calibri" charset="0"/>
        <a:ea typeface="MS PGothic" charset="-128"/>
        <a:cs typeface="MS PGothic" charset="-128"/>
      </a:defRPr>
    </a:lvl7pPr>
    <a:lvl8pPr marL="3200400" algn="l" defTabSz="914400" rtl="0" eaLnBrk="1" latinLnBrk="0" hangingPunct="1">
      <a:defRPr kern="1200">
        <a:solidFill>
          <a:schemeClr val="tx1"/>
        </a:solidFill>
        <a:latin typeface="Calibri" charset="0"/>
        <a:ea typeface="MS PGothic" charset="-128"/>
        <a:cs typeface="MS PGothic" charset="-128"/>
      </a:defRPr>
    </a:lvl8pPr>
    <a:lvl9pPr marL="3657600" algn="l" defTabSz="914400" rtl="0" eaLnBrk="1" latinLnBrk="0" hangingPunct="1">
      <a:defRPr kern="1200">
        <a:solidFill>
          <a:schemeClr val="tx1"/>
        </a:solidFill>
        <a:latin typeface="Calibri" charset="0"/>
        <a:ea typeface="MS PGothic" charset="-128"/>
        <a:cs typeface="MS PGothic" charset="-128"/>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9"/>
  </p:normalViewPr>
  <p:slideViewPr>
    <p:cSldViewPr snapToGrid="0" snapToObjects="1">
      <p:cViewPr varScale="1">
        <p:scale>
          <a:sx n="76" d="100"/>
          <a:sy n="76" d="100"/>
        </p:scale>
        <p:origin x="408" y="56"/>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68E622E2-4F3F-B34E-A020-AE7378B829A3}" type="datetimeFigureOut">
              <a:rPr lang="en-US"/>
              <a:pPr>
                <a:defRPr/>
              </a:pPr>
              <a:t>6/16/2018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8108F886-D3E1-E64D-96FF-13D70AF2E68C}" type="slidenum">
              <a:rPr lang="en-US"/>
              <a:pPr>
                <a:defRPr/>
              </a:pPr>
              <a:t>‹#›</a:t>
            </a:fld>
            <a:endParaRPr lang="en-US"/>
          </a:p>
        </p:txBody>
      </p:sp>
    </p:spTree>
    <p:extLst>
      <p:ext uri="{BB962C8B-B14F-4D97-AF65-F5344CB8AC3E}">
        <p14:creationId xmlns:p14="http://schemas.microsoft.com/office/powerpoint/2010/main" val="3171123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MS PGothic" charset="0"/>
                <a:cs typeface="MS PGothic" charset="0"/>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ea typeface="MS PGothic" charset="0"/>
                <a:cs typeface="MS PGothic" charset="0"/>
              </a:defRPr>
            </a:lvl1pPr>
          </a:lstStyle>
          <a:p>
            <a:pPr>
              <a:defRPr/>
            </a:pPr>
            <a:fld id="{FE37F729-3540-A44F-AFE5-FD4995F16A63}" type="datetimeFigureOut">
              <a:rPr lang="en-US"/>
              <a:pPr>
                <a:defRPr/>
              </a:pPr>
              <a:t>6/16/2018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MS PGothic" charset="0"/>
                <a:cs typeface="MS PGothic"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ea typeface="MS PGothic" charset="0"/>
                <a:cs typeface="MS PGothic" charset="0"/>
              </a:defRPr>
            </a:lvl1pPr>
          </a:lstStyle>
          <a:p>
            <a:pPr>
              <a:defRPr/>
            </a:pPr>
            <a:fld id="{AE7E8EDF-35D7-7942-9BAC-E207580A9D6F}" type="slidenum">
              <a:rPr lang="en-US"/>
              <a:pPr>
                <a:defRPr/>
              </a:pPr>
              <a:t>‹#›</a:t>
            </a:fld>
            <a:endParaRPr lang="en-US"/>
          </a:p>
        </p:txBody>
      </p:sp>
    </p:spTree>
    <p:extLst>
      <p:ext uri="{BB962C8B-B14F-4D97-AF65-F5344CB8AC3E}">
        <p14:creationId xmlns:p14="http://schemas.microsoft.com/office/powerpoint/2010/main" val="42541048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7" name="Rectangle 6"/>
          <p:cNvSpPr>
            <a:spLocks noChangeArrowheads="1"/>
          </p:cNvSpPr>
          <p:nvPr userDrawn="1"/>
        </p:nvSpPr>
        <p:spPr bwMode="auto">
          <a:xfrm>
            <a:off x="4380471" y="409827"/>
            <a:ext cx="4784167"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2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_cover_no_flags">
    <p:spTree>
      <p:nvGrpSpPr>
        <p:cNvPr id="1" name=""/>
        <p:cNvGrpSpPr/>
        <p:nvPr/>
      </p:nvGrpSpPr>
      <p:grpSpPr>
        <a:xfrm>
          <a:off x="0" y="0"/>
          <a:ext cx="0" cy="0"/>
          <a:chOff x="0" y="0"/>
          <a:chExt cx="0" cy="0"/>
        </a:xfrm>
      </p:grpSpPr>
      <p:sp>
        <p:nvSpPr>
          <p:cNvPr id="5"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6" name="Rectangle 5"/>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pic>
        <p:nvPicPr>
          <p:cNvPr id="8" name="Picture 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34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_text">
    <p:spTree>
      <p:nvGrpSpPr>
        <p:cNvPr id="1" name=""/>
        <p:cNvGrpSpPr/>
        <p:nvPr/>
      </p:nvGrpSpPr>
      <p:grpSpPr>
        <a:xfrm>
          <a:off x="0" y="0"/>
          <a:ext cx="0" cy="0"/>
          <a:chOff x="0" y="0"/>
          <a:chExt cx="0" cy="0"/>
        </a:xfrm>
      </p:grpSpPr>
      <p:sp>
        <p:nvSpPr>
          <p:cNvPr id="6" name="Picture Placeholder 18"/>
          <p:cNvSpPr>
            <a:spLocks noGrp="1"/>
          </p:cNvSpPr>
          <p:nvPr>
            <p:ph type="pic" sz="quarter" idx="10"/>
          </p:nvPr>
        </p:nvSpPr>
        <p:spPr>
          <a:xfrm>
            <a:off x="488752" y="1577081"/>
            <a:ext cx="3532101" cy="3534083"/>
          </a:xfrm>
          <a:prstGeom prst="ellipse">
            <a:avLst/>
          </a:prstGeom>
        </p:spPr>
        <p:txBody>
          <a:bodyPr/>
          <a:lstStyle/>
          <a:p>
            <a:pPr lvl="0"/>
            <a:r>
              <a:rPr lang="en-US" noProof="0" smtClean="0"/>
              <a:t>Drag picture to placeholder or click icon to add</a:t>
            </a:r>
            <a:endParaRPr lang="en-US" noProof="0" dirty="0"/>
          </a:p>
        </p:txBody>
      </p:sp>
    </p:spTree>
    <p:extLst>
      <p:ext uri="{BB962C8B-B14F-4D97-AF65-F5344CB8AC3E}">
        <p14:creationId xmlns:p14="http://schemas.microsoft.com/office/powerpoint/2010/main" val="2049918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845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8" name="Picture Placeholder 18"/>
          <p:cNvSpPr>
            <a:spLocks noGrp="1"/>
          </p:cNvSpPr>
          <p:nvPr>
            <p:ph type="pic" sz="quarter" idx="10"/>
          </p:nvPr>
        </p:nvSpPr>
        <p:spPr>
          <a:xfrm>
            <a:off x="238233" y="1853179"/>
            <a:ext cx="2830512" cy="2832100"/>
          </a:xfrm>
          <a:prstGeom prst="ellipse">
            <a:avLst/>
          </a:prstGeom>
        </p:spPr>
        <p:txBody>
          <a:bodyPr/>
          <a:lstStyle/>
          <a:p>
            <a:pPr lvl="0"/>
            <a:r>
              <a:rPr lang="en-US" noProof="0" smtClean="0"/>
              <a:t>Drag picture to placeholder or click icon to add</a:t>
            </a:r>
            <a:endParaRPr lang="en-US" noProof="0"/>
          </a:p>
        </p:txBody>
      </p:sp>
      <p:sp>
        <p:nvSpPr>
          <p:cNvPr id="9" name="Picture Placeholder 18"/>
          <p:cNvSpPr>
            <a:spLocks noGrp="1"/>
          </p:cNvSpPr>
          <p:nvPr>
            <p:ph type="pic" sz="quarter" idx="11"/>
          </p:nvPr>
        </p:nvSpPr>
        <p:spPr>
          <a:xfrm>
            <a:off x="3185655" y="1853179"/>
            <a:ext cx="2830512" cy="2832100"/>
          </a:xfrm>
          <a:prstGeom prst="ellipse">
            <a:avLst/>
          </a:prstGeom>
        </p:spPr>
        <p:txBody>
          <a:bodyPr/>
          <a:lstStyle/>
          <a:p>
            <a:pPr lvl="0"/>
            <a:r>
              <a:rPr lang="en-US" noProof="0" smtClean="0"/>
              <a:t>Drag picture to placeholder or click icon to add</a:t>
            </a:r>
            <a:endParaRPr lang="en-US" noProof="0" dirty="0"/>
          </a:p>
        </p:txBody>
      </p:sp>
      <p:sp>
        <p:nvSpPr>
          <p:cNvPr id="10" name="Picture Placeholder 18"/>
          <p:cNvSpPr>
            <a:spLocks noGrp="1"/>
          </p:cNvSpPr>
          <p:nvPr>
            <p:ph type="pic" sz="quarter" idx="12"/>
          </p:nvPr>
        </p:nvSpPr>
        <p:spPr>
          <a:xfrm>
            <a:off x="6133076" y="1853179"/>
            <a:ext cx="2830512" cy="2832100"/>
          </a:xfrm>
          <a:prstGeom prst="ellipse">
            <a:avLst/>
          </a:prstGeom>
        </p:spPr>
        <p:txBody>
          <a:bodyPr/>
          <a:lstStyle/>
          <a:p>
            <a:pPr lvl="0"/>
            <a:r>
              <a:rPr lang="en-US" noProof="0" smtClean="0"/>
              <a:t>Drag picture to placeholder or click icon to add</a:t>
            </a:r>
            <a:endParaRPr lang="en-US" noProof="0"/>
          </a:p>
        </p:txBody>
      </p:sp>
    </p:spTree>
    <p:extLst>
      <p:ext uri="{BB962C8B-B14F-4D97-AF65-F5344CB8AC3E}">
        <p14:creationId xmlns:p14="http://schemas.microsoft.com/office/powerpoint/2010/main" val="1209543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_text">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4229100" y="409575"/>
            <a:ext cx="4935538" cy="180975"/>
          </a:xfrm>
          <a:prstGeom prst="rect">
            <a:avLst/>
          </a:prstGeom>
          <a:solidFill>
            <a:schemeClr val="tx1">
              <a:lumMod val="50000"/>
              <a:lumOff val="50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6" name="Table Placeholder 3"/>
          <p:cNvSpPr>
            <a:spLocks noGrp="1"/>
          </p:cNvSpPr>
          <p:nvPr>
            <p:ph type="tbl" sz="quarter" idx="10"/>
          </p:nvPr>
        </p:nvSpPr>
        <p:spPr>
          <a:xfrm>
            <a:off x="488029" y="1549400"/>
            <a:ext cx="3621088" cy="3759200"/>
          </a:xfrm>
          <a:prstGeom prst="rect">
            <a:avLst/>
          </a:prstGeom>
          <a:solidFill>
            <a:schemeClr val="bg1"/>
          </a:solidFill>
          <a:ln>
            <a:noFill/>
          </a:ln>
        </p:spPr>
        <p:style>
          <a:lnRef idx="2">
            <a:schemeClr val="dk1"/>
          </a:lnRef>
          <a:fillRef idx="1">
            <a:schemeClr val="lt1"/>
          </a:fillRef>
          <a:effectRef idx="0">
            <a:schemeClr val="dk1"/>
          </a:effectRef>
          <a:fontRef idx="none"/>
        </p:style>
        <p:txBody>
          <a:bodyPr/>
          <a:lstStyle/>
          <a:p>
            <a:pPr lvl="0"/>
            <a:r>
              <a:rPr lang="en-US" noProof="0" smtClean="0"/>
              <a:t>Click icon to add table</a:t>
            </a:r>
            <a:endParaRPr lang="en-US" noProof="0"/>
          </a:p>
        </p:txBody>
      </p:sp>
    </p:spTree>
    <p:extLst>
      <p:ext uri="{BB962C8B-B14F-4D97-AF65-F5344CB8AC3E}">
        <p14:creationId xmlns:p14="http://schemas.microsoft.com/office/powerpoint/2010/main" val="722595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_cover_no_flags">
    <p:spTree>
      <p:nvGrpSpPr>
        <p:cNvPr id="1" name=""/>
        <p:cNvGrpSpPr/>
        <p:nvPr/>
      </p:nvGrpSpPr>
      <p:grpSpPr>
        <a:xfrm>
          <a:off x="0" y="0"/>
          <a:ext cx="0" cy="0"/>
          <a:chOff x="0" y="0"/>
          <a:chExt cx="0" cy="0"/>
        </a:xfrm>
      </p:grpSpPr>
      <p:pic>
        <p:nvPicPr>
          <p:cNvPr id="6"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sp>
        <p:nvSpPr>
          <p:cNvPr id="9" name="Rectangle 8"/>
          <p:cNvSpPr>
            <a:spLocks noChangeArrowheads="1"/>
          </p:cNvSpPr>
          <p:nvPr userDrawn="1"/>
        </p:nvSpPr>
        <p:spPr bwMode="auto">
          <a:xfrm>
            <a:off x="4492487" y="409827"/>
            <a:ext cx="467215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sp>
        <p:nvSpPr>
          <p:cNvPr id="5" name="Text Box 10"/>
          <p:cNvSpPr txBox="1"/>
          <p:nvPr userDrawn="1"/>
        </p:nvSpPr>
        <p:spPr>
          <a:xfrm>
            <a:off x="6611556" y="477837"/>
            <a:ext cx="2468943"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CO" sz="1050" dirty="0" smtClean="0">
                <a:solidFill>
                  <a:srgbClr val="FFFFFF"/>
                </a:solidFill>
                <a:latin typeface="Avenir Heavy"/>
                <a:ea typeface="Calibri" panose="020F0502020204030204" pitchFamily="34" charset="0"/>
                <a:cs typeface="Times New Roman" panose="02020603050405020304" pitchFamily="18" charset="0"/>
              </a:rPr>
              <a:t>Mid-Term Project Steering Committee Meeting, 18-20 June 2081, Panama</a:t>
            </a:r>
            <a:endParaRPr lang="en-US" sz="10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208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_cover_flag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39900" y="960438"/>
            <a:ext cx="73453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18"/>
          <p:cNvSpPr>
            <a:spLocks noGrp="1"/>
          </p:cNvSpPr>
          <p:nvPr>
            <p:ph type="pic" sz="quarter" idx="10"/>
          </p:nvPr>
        </p:nvSpPr>
        <p:spPr>
          <a:xfrm>
            <a:off x="-25307" y="1495426"/>
            <a:ext cx="9194615" cy="4885615"/>
          </a:xfrm>
          <a:custGeom>
            <a:avLst/>
            <a:gdLst>
              <a:gd name="connsiteX0" fmla="*/ 0 w 9144000"/>
              <a:gd name="connsiteY0" fmla="*/ 0 h 5522912"/>
              <a:gd name="connsiteX1" fmla="*/ 9144000 w 9144000"/>
              <a:gd name="connsiteY1" fmla="*/ 0 h 5522912"/>
              <a:gd name="connsiteX2" fmla="*/ 9144000 w 9144000"/>
              <a:gd name="connsiteY2" fmla="*/ 5522912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5522912"/>
              <a:gd name="connsiteX1" fmla="*/ 9144000 w 9144000"/>
              <a:gd name="connsiteY1" fmla="*/ 0 h 5522912"/>
              <a:gd name="connsiteX2" fmla="*/ 9131643 w 9144000"/>
              <a:gd name="connsiteY2" fmla="*/ 4237809 h 5522912"/>
              <a:gd name="connsiteX3" fmla="*/ 0 w 9144000"/>
              <a:gd name="connsiteY3" fmla="*/ 5522912 h 5522912"/>
              <a:gd name="connsiteX4" fmla="*/ 0 w 9144000"/>
              <a:gd name="connsiteY4" fmla="*/ 0 h 5522912"/>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43291"/>
              <a:gd name="connsiteX1" fmla="*/ 9144000 w 9144000"/>
              <a:gd name="connsiteY1" fmla="*/ 0 h 4843291"/>
              <a:gd name="connsiteX2" fmla="*/ 9131643 w 9144000"/>
              <a:gd name="connsiteY2" fmla="*/ 4237809 h 4843291"/>
              <a:gd name="connsiteX3" fmla="*/ 37071 w 9144000"/>
              <a:gd name="connsiteY3" fmla="*/ 4843291 h 4843291"/>
              <a:gd name="connsiteX4" fmla="*/ 0 w 9144000"/>
              <a:gd name="connsiteY4" fmla="*/ 0 h 4843291"/>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237809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0 w 9144000"/>
              <a:gd name="connsiteY0" fmla="*/ 0 h 4868004"/>
              <a:gd name="connsiteX1" fmla="*/ 9144000 w 9144000"/>
              <a:gd name="connsiteY1" fmla="*/ 0 h 4868004"/>
              <a:gd name="connsiteX2" fmla="*/ 9131643 w 9144000"/>
              <a:gd name="connsiteY2" fmla="*/ 4571441 h 4868004"/>
              <a:gd name="connsiteX3" fmla="*/ 12358 w 9144000"/>
              <a:gd name="connsiteY3" fmla="*/ 4868004 h 4868004"/>
              <a:gd name="connsiteX4" fmla="*/ 0 w 9144000"/>
              <a:gd name="connsiteY4" fmla="*/ 0 h 4868004"/>
              <a:gd name="connsiteX0" fmla="*/ 37334 w 9181334"/>
              <a:gd name="connsiteY0" fmla="*/ 0 h 4707366"/>
              <a:gd name="connsiteX1" fmla="*/ 9181334 w 9181334"/>
              <a:gd name="connsiteY1" fmla="*/ 0 h 4707366"/>
              <a:gd name="connsiteX2" fmla="*/ 9168977 w 9181334"/>
              <a:gd name="connsiteY2" fmla="*/ 4571441 h 4707366"/>
              <a:gd name="connsiteX3" fmla="*/ 265 w 9181334"/>
              <a:gd name="connsiteY3" fmla="*/ 4707366 h 4707366"/>
              <a:gd name="connsiteX4" fmla="*/ 37334 w 9181334"/>
              <a:gd name="connsiteY4" fmla="*/ 0 h 4707366"/>
              <a:gd name="connsiteX0" fmla="*/ 0 w 9193427"/>
              <a:gd name="connsiteY0" fmla="*/ 0 h 4707366"/>
              <a:gd name="connsiteX1" fmla="*/ 9193427 w 9193427"/>
              <a:gd name="connsiteY1" fmla="*/ 0 h 4707366"/>
              <a:gd name="connsiteX2" fmla="*/ 9181070 w 9193427"/>
              <a:gd name="connsiteY2" fmla="*/ 4571441 h 4707366"/>
              <a:gd name="connsiteX3" fmla="*/ 12358 w 9193427"/>
              <a:gd name="connsiteY3" fmla="*/ 4707366 h 4707366"/>
              <a:gd name="connsiteX4" fmla="*/ 0 w 9193427"/>
              <a:gd name="connsiteY4" fmla="*/ 0 h 4707366"/>
              <a:gd name="connsiteX0" fmla="*/ 0 w 9193427"/>
              <a:gd name="connsiteY0" fmla="*/ 0 h 4884333"/>
              <a:gd name="connsiteX1" fmla="*/ 9193427 w 9193427"/>
              <a:gd name="connsiteY1" fmla="*/ 0 h 4884333"/>
              <a:gd name="connsiteX2" fmla="*/ 9181070 w 9193427"/>
              <a:gd name="connsiteY2" fmla="*/ 4571441 h 4884333"/>
              <a:gd name="connsiteX3" fmla="*/ 12358 w 9193427"/>
              <a:gd name="connsiteY3" fmla="*/ 4707366 h 4884333"/>
              <a:gd name="connsiteX4" fmla="*/ 0 w 9193427"/>
              <a:gd name="connsiteY4" fmla="*/ 0 h 4884333"/>
              <a:gd name="connsiteX0" fmla="*/ 0 w 9193427"/>
              <a:gd name="connsiteY0" fmla="*/ 0 h 4868795"/>
              <a:gd name="connsiteX1" fmla="*/ 9193427 w 9193427"/>
              <a:gd name="connsiteY1" fmla="*/ 0 h 4868795"/>
              <a:gd name="connsiteX2" fmla="*/ 9181070 w 9193427"/>
              <a:gd name="connsiteY2" fmla="*/ 4571441 h 4868795"/>
              <a:gd name="connsiteX3" fmla="*/ 12358 w 9193427"/>
              <a:gd name="connsiteY3" fmla="*/ 4707366 h 4868795"/>
              <a:gd name="connsiteX4" fmla="*/ 0 w 9193427"/>
              <a:gd name="connsiteY4" fmla="*/ 0 h 4868795"/>
              <a:gd name="connsiteX0" fmla="*/ 0 w 9193427"/>
              <a:gd name="connsiteY0" fmla="*/ 0 h 4907393"/>
              <a:gd name="connsiteX1" fmla="*/ 9193427 w 9193427"/>
              <a:gd name="connsiteY1" fmla="*/ 0 h 4907393"/>
              <a:gd name="connsiteX2" fmla="*/ 9181070 w 9193427"/>
              <a:gd name="connsiteY2" fmla="*/ 4571441 h 4907393"/>
              <a:gd name="connsiteX3" fmla="*/ 12358 w 9193427"/>
              <a:gd name="connsiteY3" fmla="*/ 4707366 h 4907393"/>
              <a:gd name="connsiteX4" fmla="*/ 0 w 9193427"/>
              <a:gd name="connsiteY4" fmla="*/ 0 h 4907393"/>
              <a:gd name="connsiteX0" fmla="*/ 1188 w 9194615"/>
              <a:gd name="connsiteY0" fmla="*/ 0 h 4885615"/>
              <a:gd name="connsiteX1" fmla="*/ 9194615 w 9194615"/>
              <a:gd name="connsiteY1" fmla="*/ 0 h 4885615"/>
              <a:gd name="connsiteX2" fmla="*/ 9182258 w 9194615"/>
              <a:gd name="connsiteY2" fmla="*/ 4571441 h 4885615"/>
              <a:gd name="connsiteX3" fmla="*/ 1189 w 9194615"/>
              <a:gd name="connsiteY3" fmla="*/ 4682652 h 4885615"/>
              <a:gd name="connsiteX4" fmla="*/ 1188 w 9194615"/>
              <a:gd name="connsiteY4" fmla="*/ 0 h 4885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15" h="4885615">
                <a:moveTo>
                  <a:pt x="1188" y="0"/>
                </a:moveTo>
                <a:lnTo>
                  <a:pt x="9194615" y="0"/>
                </a:lnTo>
                <a:lnTo>
                  <a:pt x="9182258" y="4571441"/>
                </a:lnTo>
                <a:cubicBezTo>
                  <a:pt x="4717351" y="4060696"/>
                  <a:pt x="2353092" y="5366394"/>
                  <a:pt x="1189" y="4682652"/>
                </a:cubicBezTo>
                <a:cubicBezTo>
                  <a:pt x="-2930" y="3059984"/>
                  <a:pt x="5307" y="1622668"/>
                  <a:pt x="1188" y="0"/>
                </a:cubicBezTo>
                <a:close/>
              </a:path>
            </a:pathLst>
          </a:custGeom>
        </p:spPr>
        <p:txBody>
          <a:bodyPr/>
          <a:lstStyle/>
          <a:p>
            <a:endParaRPr lang="en-US"/>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2958" y="279400"/>
            <a:ext cx="422751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a:spLocks noChangeArrowheads="1"/>
          </p:cNvSpPr>
          <p:nvPr userDrawn="1"/>
        </p:nvSpPr>
        <p:spPr bwMode="auto">
          <a:xfrm>
            <a:off x="6010507" y="409827"/>
            <a:ext cx="3154131" cy="404345"/>
          </a:xfrm>
          <a:prstGeom prst="rect">
            <a:avLst/>
          </a:prstGeom>
          <a:solidFill>
            <a:schemeClr val="tx1">
              <a:lumMod val="50000"/>
              <a:lumOff val="50000"/>
            </a:schemeClr>
          </a:solidFill>
          <a:ln>
            <a:noFill/>
          </a:ln>
          <a:effectLst/>
        </p:spPr>
        <p:txBody>
          <a:bodyPr anchor="ctr"/>
          <a:lstStyle/>
          <a:p>
            <a:pPr algn="ctr" eaLnBrk="1" hangingPunct="1"/>
            <a:endParaRPr lang="en-US" altLang="en-US">
              <a:solidFill>
                <a:srgbClr val="FFFFFF"/>
              </a:solidFill>
              <a:ea typeface="MS PGothic" charset="-128"/>
            </a:endParaRPr>
          </a:p>
        </p:txBody>
      </p:sp>
    </p:spTree>
    <p:extLst>
      <p:ext uri="{BB962C8B-B14F-4D97-AF65-F5344CB8AC3E}">
        <p14:creationId xmlns:p14="http://schemas.microsoft.com/office/powerpoint/2010/main" val="109189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txStyles>
    <p:titleStyle>
      <a:lvl1pPr algn="ctr" defTabSz="457200" rtl="0" fontAlgn="base">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fontAlgn="base">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77" b="9077"/>
          <a:stretch>
            <a:fillRect/>
          </a:stretch>
        </p:blipFill>
        <p:spPr/>
      </p:pic>
      <p:sp>
        <p:nvSpPr>
          <p:cNvPr id="3" name="Rectangle 2"/>
          <p:cNvSpPr>
            <a:spLocks noChangeArrowheads="1"/>
          </p:cNvSpPr>
          <p:nvPr/>
        </p:nvSpPr>
        <p:spPr bwMode="auto">
          <a:xfrm>
            <a:off x="-52388" y="2228850"/>
            <a:ext cx="9231313" cy="1651000"/>
          </a:xfrm>
          <a:prstGeom prst="rect">
            <a:avLst/>
          </a:prstGeom>
          <a:solidFill>
            <a:schemeClr val="tx1">
              <a:lumMod val="50000"/>
              <a:lumOff val="50000"/>
              <a:alpha val="71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8" name="Freeform 7"/>
          <p:cNvSpPr>
            <a:spLocks noChangeArrowheads="1"/>
          </p:cNvSpPr>
          <p:nvPr/>
        </p:nvSpPr>
        <p:spPr bwMode="auto">
          <a:xfrm>
            <a:off x="-20638" y="5630863"/>
            <a:ext cx="9199563" cy="1227137"/>
          </a:xfrm>
          <a:custGeom>
            <a:avLst/>
            <a:gdLst>
              <a:gd name="T0" fmla="*/ 9199151 w 22351"/>
              <a:gd name="T1" fmla="*/ 1223910 h 2552"/>
              <a:gd name="T2" fmla="*/ 9199151 w 22351"/>
              <a:gd name="T3" fmla="*/ 275452 h 2552"/>
              <a:gd name="T4" fmla="*/ 3476333 w 22351"/>
              <a:gd name="T5" fmla="*/ 435050 h 2552"/>
              <a:gd name="T6" fmla="*/ 0 w 22351"/>
              <a:gd name="T7" fmla="*/ 318236 h 2552"/>
              <a:gd name="T8" fmla="*/ 0 w 22351"/>
              <a:gd name="T9" fmla="*/ 1226313 h 2552"/>
              <a:gd name="T10" fmla="*/ 9199151 w 22351"/>
              <a:gd name="T11" fmla="*/ 1223910 h 2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TextBox 8"/>
          <p:cNvSpPr txBox="1"/>
          <p:nvPr/>
        </p:nvSpPr>
        <p:spPr bwMode="auto">
          <a:xfrm>
            <a:off x="982127" y="6405563"/>
            <a:ext cx="7179747"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10" name="Rectangle 9"/>
          <p:cNvSpPr/>
          <p:nvPr/>
        </p:nvSpPr>
        <p:spPr>
          <a:xfrm>
            <a:off x="-36514" y="2508046"/>
            <a:ext cx="9231313" cy="1092607"/>
          </a:xfrm>
          <a:prstGeom prst="rect">
            <a:avLst/>
          </a:prstGeom>
        </p:spPr>
        <p:txBody>
          <a:bodyPr wrap="square">
            <a:spAutoFit/>
          </a:bodyPr>
          <a:lstStyle/>
          <a:p>
            <a:pPr algn="ctr" eaLnBrk="1" hangingPunct="1">
              <a:spcBef>
                <a:spcPts val="0"/>
              </a:spcBef>
              <a:spcAft>
                <a:spcPts val="0"/>
              </a:spcAft>
            </a:pPr>
            <a:r>
              <a:rPr lang="es-CO" sz="2000" dirty="0" smtClean="0">
                <a:solidFill>
                  <a:srgbClr val="FFFFFF"/>
                </a:solidFill>
                <a:latin typeface="Avenir Heavy" charset="0"/>
                <a:ea typeface="ＭＳ Ｐゴシック" charset="-128"/>
                <a:cs typeface="Avenir Heavy" charset="0"/>
              </a:rPr>
              <a:t>Agenda Item # 9</a:t>
            </a:r>
          </a:p>
          <a:p>
            <a:pPr algn="ctr" eaLnBrk="1" hangingPunct="1">
              <a:spcBef>
                <a:spcPts val="0"/>
              </a:spcBef>
              <a:spcAft>
                <a:spcPts val="0"/>
              </a:spcAft>
            </a:pPr>
            <a:endParaRPr lang="en-US" sz="900" dirty="0" smtClean="0">
              <a:solidFill>
                <a:srgbClr val="FFFFFF"/>
              </a:solidFill>
              <a:latin typeface="Avenir Heavy" charset="0"/>
              <a:ea typeface="ＭＳ Ｐゴシック" charset="-128"/>
              <a:cs typeface="Avenir Heavy" charset="0"/>
            </a:endParaRPr>
          </a:p>
          <a:p>
            <a:pPr algn="ctr" eaLnBrk="1" hangingPunct="1">
              <a:spcBef>
                <a:spcPts val="0"/>
              </a:spcBef>
              <a:spcAft>
                <a:spcPts val="0"/>
              </a:spcAft>
            </a:pPr>
            <a:r>
              <a:rPr lang="en-US" sz="3600" dirty="0" smtClean="0">
                <a:solidFill>
                  <a:srgbClr val="FFFFFF"/>
                </a:solidFill>
                <a:latin typeface="Avenir Heavy" charset="0"/>
                <a:ea typeface="ＭＳ Ｐゴシック" charset="-128"/>
                <a:cs typeface="Avenir Heavy" charset="0"/>
              </a:rPr>
              <a:t>The CLME+ Partnership &amp; Alliance</a:t>
            </a:r>
            <a:endParaRPr lang="en-US" sz="2400" dirty="0"/>
          </a:p>
        </p:txBody>
      </p:sp>
      <p:sp>
        <p:nvSpPr>
          <p:cNvPr id="13" name="Text Box 10"/>
          <p:cNvSpPr txBox="1"/>
          <p:nvPr/>
        </p:nvSpPr>
        <p:spPr>
          <a:xfrm>
            <a:off x="6590414" y="477837"/>
            <a:ext cx="2468943" cy="274637"/>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wrap="none"/>
          <a:lstStyle/>
          <a:p>
            <a:pPr algn="r">
              <a:lnSpc>
                <a:spcPct val="114000"/>
              </a:lnSpc>
              <a:spcBef>
                <a:spcPts val="0"/>
              </a:spcBef>
              <a:spcAft>
                <a:spcPts val="900"/>
              </a:spcAft>
              <a:defRPr/>
            </a:pPr>
            <a:r>
              <a:rPr lang="es-CO" sz="1050" dirty="0" smtClean="0">
                <a:solidFill>
                  <a:srgbClr val="FFFFFF"/>
                </a:solidFill>
                <a:latin typeface="Avenir Heavy"/>
                <a:ea typeface="Calibri" panose="020F0502020204030204" pitchFamily="34" charset="0"/>
                <a:cs typeface="Times New Roman" panose="02020603050405020304" pitchFamily="18" charset="0"/>
              </a:rPr>
              <a:t>Mid-Term Project Steering Committee Meeting, 18-20 June 2018, Panama</a:t>
            </a:r>
            <a:endParaRPr lang="en-US" sz="105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7297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0"/>
            <a:ext cx="6602934" cy="769441"/>
          </a:xfrm>
          <a:prstGeom prst="rect">
            <a:avLst/>
          </a:prstGeom>
          <a:solidFill>
            <a:schemeClr val="bg1"/>
          </a:solidFill>
        </p:spPr>
        <p:txBody>
          <a:bodyPr wrap="square" rtlCol="0">
            <a:spAutoFit/>
          </a:bodyPr>
          <a:lstStyle/>
          <a:p>
            <a:r>
              <a:rPr lang="en-US" sz="4400" b="1" dirty="0" smtClean="0"/>
              <a:t>PARTNERSHIP TORs</a:t>
            </a:r>
            <a:endParaRPr lang="en-US" b="1" dirty="0"/>
          </a:p>
        </p:txBody>
      </p:sp>
      <p:pic>
        <p:nvPicPr>
          <p:cNvPr id="6" name="Picture 5"/>
          <p:cNvPicPr>
            <a:picLocks noChangeAspect="1"/>
          </p:cNvPicPr>
          <p:nvPr/>
        </p:nvPicPr>
        <p:blipFill>
          <a:blip r:embed="rId3"/>
          <a:stretch>
            <a:fillRect/>
          </a:stretch>
        </p:blipFill>
        <p:spPr>
          <a:xfrm>
            <a:off x="58994" y="1377810"/>
            <a:ext cx="9040297" cy="3784740"/>
          </a:xfrm>
          <a:prstGeom prst="rect">
            <a:avLst/>
          </a:prstGeom>
        </p:spPr>
      </p:pic>
      <p:sp>
        <p:nvSpPr>
          <p:cNvPr id="2" name="Rectangle 1"/>
          <p:cNvSpPr/>
          <p:nvPr/>
        </p:nvSpPr>
        <p:spPr bwMode="auto">
          <a:xfrm>
            <a:off x="3187700" y="2559050"/>
            <a:ext cx="1739900" cy="273050"/>
          </a:xfrm>
          <a:prstGeom prst="rect">
            <a:avLst/>
          </a:prstGeom>
          <a:solidFill>
            <a:srgbClr val="FFFF00">
              <a:alpha val="30000"/>
            </a:srgbClr>
          </a:solidFill>
          <a:ln>
            <a:noFill/>
          </a:ln>
          <a:effectLst/>
        </p:spPr>
        <p:txBody>
          <a:bodyPr wrap="none" rtlCol="0" anchor="ctr"/>
          <a:lstStyle/>
          <a:p>
            <a:pPr algn="ctr"/>
            <a:endParaRPr lang="en-US"/>
          </a:p>
        </p:txBody>
      </p:sp>
      <p:sp>
        <p:nvSpPr>
          <p:cNvPr id="10" name="Rectangle 9"/>
          <p:cNvSpPr/>
          <p:nvPr/>
        </p:nvSpPr>
        <p:spPr bwMode="auto">
          <a:xfrm>
            <a:off x="190500" y="3046958"/>
            <a:ext cx="8566150" cy="807492"/>
          </a:xfrm>
          <a:prstGeom prst="rect">
            <a:avLst/>
          </a:prstGeom>
          <a:solidFill>
            <a:srgbClr val="FFFF00">
              <a:alpha val="30000"/>
            </a:srgbClr>
          </a:solidFill>
          <a:ln>
            <a:noFill/>
          </a:ln>
          <a:effectLst/>
        </p:spPr>
        <p:txBody>
          <a:bodyPr wrap="none" rtlCol="0" anchor="ctr"/>
          <a:lstStyle/>
          <a:p>
            <a:pPr algn="ctr"/>
            <a:endParaRPr lang="en-US"/>
          </a:p>
        </p:txBody>
      </p:sp>
      <p:sp>
        <p:nvSpPr>
          <p:cNvPr id="11" name="Rectangle 10"/>
          <p:cNvSpPr/>
          <p:nvPr/>
        </p:nvSpPr>
        <p:spPr bwMode="auto">
          <a:xfrm>
            <a:off x="234950" y="4006850"/>
            <a:ext cx="8566150" cy="1041400"/>
          </a:xfrm>
          <a:prstGeom prst="rect">
            <a:avLst/>
          </a:prstGeom>
          <a:solidFill>
            <a:srgbClr val="FFFF00">
              <a:alpha val="30000"/>
            </a:srgbClr>
          </a:solidFill>
          <a:ln>
            <a:noFill/>
          </a:ln>
          <a:effectLst/>
        </p:spPr>
        <p:txBody>
          <a:bodyPr wrap="none" rtlCol="0" anchor="ctr"/>
          <a:lstStyle/>
          <a:p>
            <a:pPr algn="ctr"/>
            <a:endParaRPr lang="en-US"/>
          </a:p>
        </p:txBody>
      </p:sp>
    </p:spTree>
    <p:extLst>
      <p:ext uri="{BB962C8B-B14F-4D97-AF65-F5344CB8AC3E}">
        <p14:creationId xmlns:p14="http://schemas.microsoft.com/office/powerpoint/2010/main" val="3459542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0" y="0"/>
            <a:ext cx="6602934" cy="769441"/>
          </a:xfrm>
          <a:prstGeom prst="rect">
            <a:avLst/>
          </a:prstGeom>
          <a:solidFill>
            <a:schemeClr val="bg1"/>
          </a:solidFill>
        </p:spPr>
        <p:txBody>
          <a:bodyPr wrap="square" rtlCol="0">
            <a:spAutoFit/>
          </a:bodyPr>
          <a:lstStyle/>
          <a:p>
            <a:r>
              <a:rPr lang="en-US" sz="4400" b="1" dirty="0" smtClean="0"/>
              <a:t>PARTNERSHIP TORs</a:t>
            </a:r>
            <a:endParaRPr lang="en-US" b="1" dirty="0"/>
          </a:p>
        </p:txBody>
      </p:sp>
      <p:pic>
        <p:nvPicPr>
          <p:cNvPr id="2" name="Picture 1"/>
          <p:cNvPicPr>
            <a:picLocks noChangeAspect="1"/>
          </p:cNvPicPr>
          <p:nvPr/>
        </p:nvPicPr>
        <p:blipFill>
          <a:blip r:embed="rId3"/>
          <a:stretch>
            <a:fillRect/>
          </a:stretch>
        </p:blipFill>
        <p:spPr>
          <a:xfrm>
            <a:off x="0" y="2075637"/>
            <a:ext cx="9144000" cy="2706726"/>
          </a:xfrm>
          <a:prstGeom prst="rect">
            <a:avLst/>
          </a:prstGeom>
        </p:spPr>
      </p:pic>
    </p:spTree>
    <p:extLst>
      <p:ext uri="{BB962C8B-B14F-4D97-AF65-F5344CB8AC3E}">
        <p14:creationId xmlns:p14="http://schemas.microsoft.com/office/powerpoint/2010/main" val="404006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424" y="24483"/>
            <a:ext cx="9074826" cy="646331"/>
          </a:xfrm>
          <a:prstGeom prst="rect">
            <a:avLst/>
          </a:prstGeom>
          <a:solidFill>
            <a:schemeClr val="bg1"/>
          </a:solidFill>
        </p:spPr>
        <p:txBody>
          <a:bodyPr wrap="square" rtlCol="0">
            <a:spAutoFit/>
          </a:bodyPr>
          <a:lstStyle/>
          <a:p>
            <a:pPr algn="ctr"/>
            <a:r>
              <a:rPr lang="en-US" sz="3600" b="1" dirty="0" smtClean="0"/>
              <a:t>THE CLME+ PARTNERSHIP</a:t>
            </a:r>
            <a:endParaRPr lang="en-US" sz="1400" b="1" dirty="0"/>
          </a:p>
        </p:txBody>
      </p:sp>
      <p:sp>
        <p:nvSpPr>
          <p:cNvPr id="6" name="TextBox 5"/>
          <p:cNvSpPr txBox="1"/>
          <p:nvPr/>
        </p:nvSpPr>
        <p:spPr>
          <a:xfrm>
            <a:off x="6762059" y="1823151"/>
            <a:ext cx="2216150" cy="3323987"/>
          </a:xfrm>
          <a:prstGeom prst="rect">
            <a:avLst/>
          </a:prstGeom>
          <a:noFill/>
        </p:spPr>
        <p:txBody>
          <a:bodyPr wrap="square" rtlCol="0">
            <a:spAutoFit/>
          </a:bodyPr>
          <a:lstStyle/>
          <a:p>
            <a:pPr marL="285750" indent="-285750">
              <a:buFont typeface="Wingdings" panose="05000000000000000000" pitchFamily="2" charset="2"/>
              <a:buChar char="Ø"/>
            </a:pPr>
            <a:r>
              <a:rPr lang="es-CO" sz="1400" b="1" dirty="0" smtClean="0">
                <a:solidFill>
                  <a:srgbClr val="C00000"/>
                </a:solidFill>
              </a:rPr>
              <a:t>CLME+ SAP, C-SAP, P-SAP</a:t>
            </a:r>
          </a:p>
          <a:p>
            <a:pPr marL="285750" indent="-285750">
              <a:buFont typeface="Wingdings" panose="05000000000000000000" pitchFamily="2" charset="2"/>
              <a:buChar char="Ø"/>
            </a:pPr>
            <a:endParaRPr lang="es-CO" sz="1400" b="1" dirty="0" smtClean="0">
              <a:solidFill>
                <a:srgbClr val="C00000"/>
              </a:solidFill>
            </a:endParaRPr>
          </a:p>
          <a:p>
            <a:pPr marL="285750" indent="-285750">
              <a:buFont typeface="Wingdings" panose="05000000000000000000" pitchFamily="2" charset="2"/>
              <a:buChar char="Ø"/>
            </a:pPr>
            <a:r>
              <a:rPr lang="es-CO" sz="1400" b="1" dirty="0" err="1">
                <a:solidFill>
                  <a:srgbClr val="C00000"/>
                </a:solidFill>
              </a:rPr>
              <a:t>Programmes</a:t>
            </a:r>
            <a:r>
              <a:rPr lang="es-CO" sz="1400" b="1" dirty="0">
                <a:solidFill>
                  <a:srgbClr val="C00000"/>
                </a:solidFill>
              </a:rPr>
              <a:t>, </a:t>
            </a:r>
            <a:r>
              <a:rPr lang="es-CO" sz="1400" b="1" dirty="0" err="1">
                <a:solidFill>
                  <a:srgbClr val="C00000"/>
                </a:solidFill>
              </a:rPr>
              <a:t>Projects</a:t>
            </a:r>
            <a:r>
              <a:rPr lang="es-CO" sz="1400" b="1" dirty="0">
                <a:solidFill>
                  <a:srgbClr val="C00000"/>
                </a:solidFill>
              </a:rPr>
              <a:t> &amp; </a:t>
            </a:r>
            <a:r>
              <a:rPr lang="es-CO" sz="1400" b="1" dirty="0" err="1" smtClean="0">
                <a:solidFill>
                  <a:srgbClr val="C00000"/>
                </a:solidFill>
              </a:rPr>
              <a:t>Initiatives</a:t>
            </a:r>
            <a:endParaRPr lang="es-CO" sz="1400" b="1" dirty="0" smtClean="0">
              <a:solidFill>
                <a:srgbClr val="C00000"/>
              </a:solidFill>
            </a:endParaRPr>
          </a:p>
          <a:p>
            <a:pPr marL="285750" indent="-285750">
              <a:buFont typeface="Wingdings" panose="05000000000000000000" pitchFamily="2" charset="2"/>
              <a:buChar char="Ø"/>
            </a:pPr>
            <a:endParaRPr lang="es-CO" sz="1400" b="1" dirty="0">
              <a:solidFill>
                <a:srgbClr val="C00000"/>
              </a:solidFill>
            </a:endParaRPr>
          </a:p>
          <a:p>
            <a:pPr marL="285750" indent="-285750">
              <a:buFont typeface="Wingdings" panose="05000000000000000000" pitchFamily="2" charset="2"/>
              <a:buChar char="Ø"/>
            </a:pPr>
            <a:r>
              <a:rPr lang="es-CO" sz="1400" b="1" dirty="0" smtClean="0">
                <a:solidFill>
                  <a:srgbClr val="C00000"/>
                </a:solidFill>
              </a:rPr>
              <a:t>Regional </a:t>
            </a:r>
            <a:r>
              <a:rPr lang="es-CO" sz="1400" b="1" dirty="0" err="1" smtClean="0">
                <a:solidFill>
                  <a:srgbClr val="C00000"/>
                </a:solidFill>
              </a:rPr>
              <a:t>Action</a:t>
            </a:r>
            <a:r>
              <a:rPr lang="es-CO" sz="1400" b="1" dirty="0" smtClean="0">
                <a:solidFill>
                  <a:srgbClr val="C00000"/>
                </a:solidFill>
              </a:rPr>
              <a:t> &amp; </a:t>
            </a:r>
            <a:r>
              <a:rPr lang="es-CO" sz="1400" b="1" dirty="0" err="1" smtClean="0">
                <a:solidFill>
                  <a:srgbClr val="C00000"/>
                </a:solidFill>
              </a:rPr>
              <a:t>Investment</a:t>
            </a:r>
            <a:r>
              <a:rPr lang="es-CO" sz="1400" b="1" dirty="0" smtClean="0">
                <a:solidFill>
                  <a:srgbClr val="C00000"/>
                </a:solidFill>
              </a:rPr>
              <a:t> </a:t>
            </a:r>
            <a:r>
              <a:rPr lang="es-CO" sz="1400" b="1" dirty="0" err="1" smtClean="0">
                <a:solidFill>
                  <a:srgbClr val="C00000"/>
                </a:solidFill>
              </a:rPr>
              <a:t>Plans</a:t>
            </a:r>
            <a:endParaRPr lang="es-CO" sz="1400" b="1" dirty="0" smtClean="0">
              <a:solidFill>
                <a:srgbClr val="C00000"/>
              </a:solidFill>
            </a:endParaRPr>
          </a:p>
          <a:p>
            <a:pPr marL="285750" indent="-285750">
              <a:buFont typeface="Wingdings" panose="05000000000000000000" pitchFamily="2" charset="2"/>
              <a:buChar char="Ø"/>
            </a:pPr>
            <a:endParaRPr lang="es-CO" sz="1400" b="1" dirty="0">
              <a:solidFill>
                <a:srgbClr val="C00000"/>
              </a:solidFill>
            </a:endParaRPr>
          </a:p>
          <a:p>
            <a:pPr marL="285750" indent="-285750">
              <a:buFont typeface="Wingdings" panose="05000000000000000000" pitchFamily="2" charset="2"/>
              <a:buChar char="Ø"/>
            </a:pPr>
            <a:r>
              <a:rPr lang="es-CO" sz="1400" b="1" dirty="0" err="1" smtClean="0">
                <a:solidFill>
                  <a:srgbClr val="C00000"/>
                </a:solidFill>
              </a:rPr>
              <a:t>Work</a:t>
            </a:r>
            <a:r>
              <a:rPr lang="es-CO" sz="1400" b="1" dirty="0" smtClean="0">
                <a:solidFill>
                  <a:srgbClr val="C00000"/>
                </a:solidFill>
              </a:rPr>
              <a:t> </a:t>
            </a:r>
            <a:r>
              <a:rPr lang="es-CO" sz="1400" b="1" dirty="0" err="1" smtClean="0">
                <a:solidFill>
                  <a:srgbClr val="C00000"/>
                </a:solidFill>
              </a:rPr>
              <a:t>Programmes</a:t>
            </a:r>
            <a:r>
              <a:rPr lang="es-CO" sz="1400" b="1" dirty="0" smtClean="0">
                <a:solidFill>
                  <a:srgbClr val="C00000"/>
                </a:solidFill>
              </a:rPr>
              <a:t> of the ICM/</a:t>
            </a:r>
            <a:r>
              <a:rPr lang="es-CO" sz="1400" b="1" dirty="0" err="1" smtClean="0">
                <a:solidFill>
                  <a:srgbClr val="C00000"/>
                </a:solidFill>
              </a:rPr>
              <a:t>RGF’s</a:t>
            </a:r>
            <a:r>
              <a:rPr lang="es-CO" sz="1400" b="1" dirty="0" smtClean="0">
                <a:solidFill>
                  <a:srgbClr val="C00000"/>
                </a:solidFill>
              </a:rPr>
              <a:t> </a:t>
            </a:r>
            <a:r>
              <a:rPr lang="es-CO" sz="1400" b="1" dirty="0" err="1" smtClean="0">
                <a:solidFill>
                  <a:srgbClr val="C00000"/>
                </a:solidFill>
              </a:rPr>
              <a:t>IGO’s</a:t>
            </a:r>
            <a:endParaRPr lang="es-CO" sz="1400" b="1" dirty="0" smtClean="0">
              <a:solidFill>
                <a:srgbClr val="C00000"/>
              </a:solidFill>
            </a:endParaRPr>
          </a:p>
          <a:p>
            <a:pPr marL="285750" indent="-285750">
              <a:buFont typeface="Wingdings" panose="05000000000000000000" pitchFamily="2" charset="2"/>
              <a:buChar char="Ø"/>
            </a:pPr>
            <a:endParaRPr lang="es-CO" sz="1400" b="1" dirty="0" smtClean="0">
              <a:solidFill>
                <a:srgbClr val="C00000"/>
              </a:solidFill>
            </a:endParaRPr>
          </a:p>
          <a:p>
            <a:pPr marL="285750" indent="-285750">
              <a:buFont typeface="Wingdings" panose="05000000000000000000" pitchFamily="2" charset="2"/>
              <a:buChar char="Ø"/>
            </a:pPr>
            <a:r>
              <a:rPr lang="es-CO" sz="1400" b="1" dirty="0" smtClean="0">
                <a:solidFill>
                  <a:srgbClr val="C00000"/>
                </a:solidFill>
              </a:rPr>
              <a:t>CLME+ SOMEE</a:t>
            </a:r>
          </a:p>
          <a:p>
            <a:pPr marL="285750" indent="-285750">
              <a:buFont typeface="Wingdings" panose="05000000000000000000" pitchFamily="2" charset="2"/>
              <a:buChar char="Ø"/>
            </a:pPr>
            <a:endParaRPr lang="es-CO" sz="1400" b="1" dirty="0">
              <a:solidFill>
                <a:srgbClr val="C00000"/>
              </a:solidFill>
            </a:endParaRPr>
          </a:p>
          <a:p>
            <a:pPr marL="285750" indent="-285750">
              <a:buFont typeface="Wingdings" panose="05000000000000000000" pitchFamily="2" charset="2"/>
              <a:buChar char="Ø"/>
            </a:pPr>
            <a:r>
              <a:rPr lang="es-CO" sz="1400" b="1" dirty="0" smtClean="0">
                <a:solidFill>
                  <a:srgbClr val="C00000"/>
                </a:solidFill>
              </a:rPr>
              <a:t>CLME+ HUB</a:t>
            </a:r>
            <a:endParaRPr lang="en-US" sz="1400" b="1" dirty="0">
              <a:solidFill>
                <a:srgbClr val="C00000"/>
              </a:solidFill>
            </a:endParaRPr>
          </a:p>
        </p:txBody>
      </p:sp>
      <p:sp>
        <p:nvSpPr>
          <p:cNvPr id="8" name="Oval 7"/>
          <p:cNvSpPr/>
          <p:nvPr/>
        </p:nvSpPr>
        <p:spPr>
          <a:xfrm>
            <a:off x="127986" y="1164822"/>
            <a:ext cx="6554037" cy="4175180"/>
          </a:xfrm>
          <a:prstGeom prst="ellipse">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449" y="1812039"/>
            <a:ext cx="1738289" cy="707886"/>
          </a:xfrm>
          <a:prstGeom prst="rect">
            <a:avLst/>
          </a:prstGeom>
          <a:noFill/>
        </p:spPr>
        <p:txBody>
          <a:bodyPr wrap="square" rtlCol="0">
            <a:spAutoFit/>
          </a:bodyPr>
          <a:lstStyle/>
          <a:p>
            <a:r>
              <a:rPr lang="en-US" sz="2000" b="1" dirty="0" smtClean="0">
                <a:solidFill>
                  <a:srgbClr val="FFFF00"/>
                </a:solidFill>
              </a:rPr>
              <a:t>THE CLME+</a:t>
            </a:r>
          </a:p>
          <a:p>
            <a:r>
              <a:rPr lang="en-US" sz="2000" b="1" dirty="0" smtClean="0">
                <a:solidFill>
                  <a:srgbClr val="FFFF00"/>
                </a:solidFill>
              </a:rPr>
              <a:t>PARTNERSHIP</a:t>
            </a:r>
            <a:endParaRPr lang="en-US" sz="2000" b="1" dirty="0">
              <a:solidFill>
                <a:srgbClr val="FFFF00"/>
              </a:solidFill>
            </a:endParaRPr>
          </a:p>
        </p:txBody>
      </p:sp>
      <p:sp>
        <p:nvSpPr>
          <p:cNvPr id="10" name="Oval 9"/>
          <p:cNvSpPr/>
          <p:nvPr/>
        </p:nvSpPr>
        <p:spPr>
          <a:xfrm>
            <a:off x="2213790" y="2367690"/>
            <a:ext cx="3634033" cy="23189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943365" y="2734771"/>
            <a:ext cx="2041908" cy="1754326"/>
          </a:xfrm>
          <a:prstGeom prst="rect">
            <a:avLst/>
          </a:prstGeom>
          <a:noFill/>
        </p:spPr>
        <p:txBody>
          <a:bodyPr wrap="square" rtlCol="0">
            <a:spAutoFit/>
          </a:bodyPr>
          <a:lstStyle/>
          <a:p>
            <a:pPr algn="ctr"/>
            <a:r>
              <a:rPr lang="en-US" b="1" dirty="0" smtClean="0">
                <a:solidFill>
                  <a:srgbClr val="FFFF00"/>
                </a:solidFill>
              </a:rPr>
              <a:t>CLME+ SAP Interim Coordination Mechanism (ICM)</a:t>
            </a:r>
          </a:p>
          <a:p>
            <a:pPr algn="ctr"/>
            <a:r>
              <a:rPr lang="es-CO" b="1" dirty="0" smtClean="0">
                <a:solidFill>
                  <a:srgbClr val="FFFF00"/>
                </a:solidFill>
              </a:rPr>
              <a:t>+</a:t>
            </a:r>
          </a:p>
          <a:p>
            <a:pPr algn="ctr"/>
            <a:r>
              <a:rPr lang="es-CO" b="1" dirty="0" err="1" smtClean="0">
                <a:solidFill>
                  <a:srgbClr val="FFFF00"/>
                </a:solidFill>
              </a:rPr>
              <a:t>countries</a:t>
            </a:r>
            <a:r>
              <a:rPr lang="es-CO" b="1" dirty="0" smtClean="0">
                <a:solidFill>
                  <a:srgbClr val="FFFF00"/>
                </a:solidFill>
              </a:rPr>
              <a:t> </a:t>
            </a:r>
            <a:r>
              <a:rPr lang="es-CO" b="1" dirty="0" err="1" smtClean="0">
                <a:solidFill>
                  <a:srgbClr val="FFFF00"/>
                </a:solidFill>
              </a:rPr>
              <a:t>that</a:t>
            </a:r>
            <a:r>
              <a:rPr lang="es-CO" b="1" dirty="0" smtClean="0">
                <a:solidFill>
                  <a:srgbClr val="FFFF00"/>
                </a:solidFill>
              </a:rPr>
              <a:t> </a:t>
            </a:r>
            <a:r>
              <a:rPr lang="es-CO" b="1" dirty="0" err="1" smtClean="0">
                <a:solidFill>
                  <a:srgbClr val="FFFF00"/>
                </a:solidFill>
              </a:rPr>
              <a:t>endorsed</a:t>
            </a:r>
            <a:r>
              <a:rPr lang="es-CO" b="1" dirty="0" smtClean="0">
                <a:solidFill>
                  <a:srgbClr val="FFFF00"/>
                </a:solidFill>
              </a:rPr>
              <a:t> the SAP</a:t>
            </a:r>
            <a:endParaRPr lang="en-US" b="1" dirty="0">
              <a:solidFill>
                <a:srgbClr val="FFFF00"/>
              </a:solidFill>
            </a:endParaRPr>
          </a:p>
        </p:txBody>
      </p:sp>
      <p:sp>
        <p:nvSpPr>
          <p:cNvPr id="12" name="TextBox 11"/>
          <p:cNvSpPr txBox="1"/>
          <p:nvPr/>
        </p:nvSpPr>
        <p:spPr>
          <a:xfrm>
            <a:off x="2567738" y="1443676"/>
            <a:ext cx="3709805" cy="738664"/>
          </a:xfrm>
          <a:prstGeom prst="rect">
            <a:avLst/>
          </a:prstGeom>
          <a:noFill/>
        </p:spPr>
        <p:txBody>
          <a:bodyPr wrap="square" rtlCol="0">
            <a:spAutoFit/>
          </a:bodyPr>
          <a:lstStyle/>
          <a:p>
            <a:r>
              <a:rPr lang="en-US" sz="1400" b="1" dirty="0" smtClean="0">
                <a:solidFill>
                  <a:srgbClr val="0070C0"/>
                </a:solidFill>
              </a:rPr>
              <a:t>Partners who </a:t>
            </a:r>
            <a:r>
              <a:rPr lang="en-US" sz="1400" b="1" dirty="0" smtClean="0">
                <a:solidFill>
                  <a:srgbClr val="FFFF00"/>
                </a:solidFill>
              </a:rPr>
              <a:t>FORMALLY AGREE</a:t>
            </a:r>
            <a:r>
              <a:rPr lang="en-US" sz="1400" b="1" dirty="0" smtClean="0">
                <a:solidFill>
                  <a:srgbClr val="0070C0"/>
                </a:solidFill>
              </a:rPr>
              <a:t> to</a:t>
            </a:r>
          </a:p>
          <a:p>
            <a:r>
              <a:rPr lang="en-US" sz="1400" b="1" dirty="0" smtClean="0">
                <a:solidFill>
                  <a:srgbClr val="0070C0"/>
                </a:solidFill>
              </a:rPr>
              <a:t> collaborate and coordinate </a:t>
            </a:r>
          </a:p>
          <a:p>
            <a:r>
              <a:rPr lang="en-US" sz="1400" b="1" dirty="0" smtClean="0">
                <a:solidFill>
                  <a:srgbClr val="0070C0"/>
                </a:solidFill>
              </a:rPr>
              <a:t>with the Core Membership</a:t>
            </a:r>
            <a:endParaRPr lang="en-US" sz="1400" b="1" dirty="0">
              <a:solidFill>
                <a:srgbClr val="0070C0"/>
              </a:solidFill>
            </a:endParaRPr>
          </a:p>
        </p:txBody>
      </p:sp>
      <p:sp>
        <p:nvSpPr>
          <p:cNvPr id="15" name="TextBox 14"/>
          <p:cNvSpPr txBox="1"/>
          <p:nvPr/>
        </p:nvSpPr>
        <p:spPr>
          <a:xfrm>
            <a:off x="494289" y="2819300"/>
            <a:ext cx="1549783" cy="1477328"/>
          </a:xfrm>
          <a:prstGeom prst="rect">
            <a:avLst/>
          </a:prstGeom>
          <a:noFill/>
        </p:spPr>
        <p:txBody>
          <a:bodyPr wrap="square" rtlCol="0">
            <a:spAutoFit/>
          </a:bodyPr>
          <a:lstStyle/>
          <a:p>
            <a:r>
              <a:rPr lang="en-US" dirty="0" smtClean="0">
                <a:solidFill>
                  <a:srgbClr val="0070C0"/>
                </a:solidFill>
              </a:rPr>
              <a:t>NGO’s,</a:t>
            </a:r>
          </a:p>
          <a:p>
            <a:r>
              <a:rPr lang="en-US" dirty="0" smtClean="0">
                <a:solidFill>
                  <a:srgbClr val="0070C0"/>
                </a:solidFill>
              </a:rPr>
              <a:t>Private Sector,</a:t>
            </a:r>
          </a:p>
          <a:p>
            <a:r>
              <a:rPr lang="en-US" dirty="0" smtClean="0">
                <a:solidFill>
                  <a:srgbClr val="0070C0"/>
                </a:solidFill>
              </a:rPr>
              <a:t>Development Banks, Donor community…</a:t>
            </a:r>
            <a:r>
              <a:rPr lang="en-US" b="1" dirty="0" smtClean="0">
                <a:solidFill>
                  <a:srgbClr val="0070C0"/>
                </a:solidFill>
              </a:rPr>
              <a:t> </a:t>
            </a:r>
            <a:endParaRPr lang="en-US" b="1" dirty="0">
              <a:solidFill>
                <a:srgbClr val="0070C0"/>
              </a:solidFill>
            </a:endParaRPr>
          </a:p>
        </p:txBody>
      </p:sp>
      <p:sp>
        <p:nvSpPr>
          <p:cNvPr id="16" name="TextBox 15"/>
          <p:cNvSpPr txBox="1"/>
          <p:nvPr/>
        </p:nvSpPr>
        <p:spPr>
          <a:xfrm>
            <a:off x="3559992" y="2279650"/>
            <a:ext cx="1562100" cy="307777"/>
          </a:xfrm>
          <a:prstGeom prst="rect">
            <a:avLst/>
          </a:prstGeom>
          <a:solidFill>
            <a:schemeClr val="bg1"/>
          </a:solidFill>
          <a:ln>
            <a:solidFill>
              <a:schemeClr val="tx1"/>
            </a:solidFill>
          </a:ln>
        </p:spPr>
        <p:txBody>
          <a:bodyPr wrap="square" rtlCol="0">
            <a:spAutoFit/>
          </a:bodyPr>
          <a:lstStyle/>
          <a:p>
            <a:r>
              <a:rPr lang="es-CO" sz="1400" dirty="0" smtClean="0"/>
              <a:t>Core </a:t>
            </a:r>
            <a:r>
              <a:rPr lang="es-CO" sz="1400" dirty="0" err="1" smtClean="0"/>
              <a:t>membership</a:t>
            </a:r>
            <a:endParaRPr lang="en-US" sz="1400" dirty="0"/>
          </a:p>
        </p:txBody>
      </p:sp>
      <p:sp>
        <p:nvSpPr>
          <p:cNvPr id="17" name="TextBox 16"/>
          <p:cNvSpPr txBox="1"/>
          <p:nvPr/>
        </p:nvSpPr>
        <p:spPr>
          <a:xfrm>
            <a:off x="1435100" y="1082920"/>
            <a:ext cx="3816350" cy="307777"/>
          </a:xfrm>
          <a:prstGeom prst="rect">
            <a:avLst/>
          </a:prstGeom>
          <a:solidFill>
            <a:schemeClr val="bg1"/>
          </a:solidFill>
          <a:ln>
            <a:solidFill>
              <a:schemeClr val="tx1"/>
            </a:solidFill>
          </a:ln>
        </p:spPr>
        <p:txBody>
          <a:bodyPr wrap="square" rtlCol="0">
            <a:spAutoFit/>
          </a:bodyPr>
          <a:lstStyle/>
          <a:p>
            <a:r>
              <a:rPr lang="es-CO" sz="1400" dirty="0" smtClean="0"/>
              <a:t>“</a:t>
            </a:r>
            <a:r>
              <a:rPr lang="es-CO" sz="1400" dirty="0" err="1"/>
              <a:t>s</a:t>
            </a:r>
            <a:r>
              <a:rPr lang="es-CO" sz="1400" dirty="0" err="1" smtClean="0"/>
              <a:t>ubscribing</a:t>
            </a:r>
            <a:r>
              <a:rPr lang="es-CO" sz="1400" dirty="0" smtClean="0"/>
              <a:t>” </a:t>
            </a:r>
            <a:r>
              <a:rPr lang="es-CO" sz="1400" dirty="0" err="1" smtClean="0"/>
              <a:t>members</a:t>
            </a:r>
            <a:r>
              <a:rPr lang="es-CO" sz="1400" dirty="0" smtClean="0"/>
              <a:t> (online </a:t>
            </a:r>
            <a:r>
              <a:rPr lang="es-CO" sz="1400" dirty="0" err="1" smtClean="0"/>
              <a:t>pledge</a:t>
            </a:r>
            <a:r>
              <a:rPr lang="es-CO" sz="1400" dirty="0" smtClean="0"/>
              <a:t> + </a:t>
            </a:r>
            <a:r>
              <a:rPr lang="es-CO" sz="1400" dirty="0" err="1" smtClean="0"/>
              <a:t>TORs</a:t>
            </a:r>
            <a:r>
              <a:rPr lang="es-CO" sz="1400" dirty="0" smtClean="0"/>
              <a:t>)</a:t>
            </a:r>
            <a:endParaRPr lang="en-US" sz="1400" dirty="0"/>
          </a:p>
        </p:txBody>
      </p:sp>
    </p:spTree>
    <p:extLst>
      <p:ext uri="{BB962C8B-B14F-4D97-AF65-F5344CB8AC3E}">
        <p14:creationId xmlns:p14="http://schemas.microsoft.com/office/powerpoint/2010/main" val="35030629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2099" y="732910"/>
            <a:ext cx="8881322" cy="5555367"/>
          </a:xfrm>
          <a:prstGeom prst="rect">
            <a:avLst/>
          </a:prstGeom>
          <a:noFill/>
        </p:spPr>
        <p:txBody>
          <a:bodyPr wrap="square" rtlCol="0">
            <a:spAutoFit/>
          </a:bodyPr>
          <a:lstStyle/>
          <a:p>
            <a:pPr marL="285750" indent="-285750">
              <a:buFont typeface="Arial" panose="020B0604020202020204" pitchFamily="34" charset="0"/>
              <a:buChar char="•"/>
            </a:pPr>
            <a:endParaRPr lang="en-US" dirty="0" smtClean="0"/>
          </a:p>
          <a:p>
            <a:r>
              <a:rPr lang="en-US" sz="2200" b="1" dirty="0" smtClean="0"/>
              <a:t>MEMBERSHIP:</a:t>
            </a:r>
          </a:p>
          <a:p>
            <a:pPr marL="742950" lvl="1" indent="-285750">
              <a:buFont typeface="Arial" panose="020B0604020202020204" pitchFamily="34" charset="0"/>
              <a:buChar char="•"/>
            </a:pPr>
            <a:endParaRPr lang="en-US" sz="1200" dirty="0"/>
          </a:p>
          <a:p>
            <a:pPr marL="742950" lvl="1" indent="-285750">
              <a:buFont typeface="Arial" panose="020B0604020202020204" pitchFamily="34" charset="0"/>
              <a:buChar char="•"/>
            </a:pPr>
            <a:r>
              <a:rPr lang="en-US" sz="2200" dirty="0" smtClean="0"/>
              <a:t>“</a:t>
            </a:r>
            <a:r>
              <a:rPr lang="en-US" sz="2200" b="1" u="sng" dirty="0" smtClean="0">
                <a:solidFill>
                  <a:srgbClr val="0070C0"/>
                </a:solidFill>
              </a:rPr>
              <a:t>Core Members</a:t>
            </a:r>
            <a:r>
              <a:rPr lang="en-US" sz="2200" dirty="0" smtClean="0"/>
              <a:t>”:</a:t>
            </a:r>
          </a:p>
          <a:p>
            <a:pPr marL="1657350" lvl="3" indent="-285750">
              <a:buFont typeface="Arial" panose="020B0604020202020204" pitchFamily="34" charset="0"/>
              <a:buChar char="•"/>
            </a:pPr>
            <a:r>
              <a:rPr lang="en-US" sz="2200" dirty="0" smtClean="0"/>
              <a:t>ICM members</a:t>
            </a:r>
          </a:p>
          <a:p>
            <a:pPr marL="1657350" lvl="3" indent="-285750">
              <a:buFont typeface="Arial" panose="020B0604020202020204" pitchFamily="34" charset="0"/>
              <a:buChar char="•"/>
            </a:pPr>
            <a:r>
              <a:rPr lang="en-US" sz="2200" dirty="0" smtClean="0"/>
              <a:t>Countries that have endorsed the CLME+ SAP</a:t>
            </a:r>
          </a:p>
          <a:p>
            <a:pPr lvl="5"/>
            <a:endParaRPr lang="en-US" sz="1400" dirty="0" smtClean="0"/>
          </a:p>
          <a:p>
            <a:pPr marL="742950" lvl="1" indent="-285750">
              <a:buFont typeface="Arial" panose="020B0604020202020204" pitchFamily="34" charset="0"/>
              <a:buChar char="•"/>
            </a:pPr>
            <a:r>
              <a:rPr lang="en-US" sz="2200" dirty="0" smtClean="0"/>
              <a:t>“</a:t>
            </a:r>
            <a:r>
              <a:rPr lang="en-US" sz="2200" b="1" u="sng" dirty="0" smtClean="0">
                <a:solidFill>
                  <a:srgbClr val="0070C0"/>
                </a:solidFill>
              </a:rPr>
              <a:t>Subscribing Members</a:t>
            </a:r>
            <a:r>
              <a:rPr lang="en-US" sz="2200" dirty="0" smtClean="0"/>
              <a:t>”:</a:t>
            </a:r>
          </a:p>
          <a:p>
            <a:pPr lvl="3"/>
            <a:r>
              <a:rPr lang="en-US" sz="2200" dirty="0" smtClean="0">
                <a:solidFill>
                  <a:srgbClr val="0070C0"/>
                </a:solidFill>
              </a:rPr>
              <a:t>By invitation</a:t>
            </a:r>
            <a:r>
              <a:rPr lang="en-US" sz="2200" dirty="0" smtClean="0"/>
              <a:t>:</a:t>
            </a:r>
          </a:p>
          <a:p>
            <a:pPr marL="1657350" lvl="3" indent="-285750">
              <a:buFont typeface="Arial" panose="020B0604020202020204" pitchFamily="34" charset="0"/>
              <a:buChar char="•"/>
            </a:pPr>
            <a:endParaRPr lang="en-US" sz="1200" dirty="0" smtClean="0"/>
          </a:p>
          <a:p>
            <a:pPr marL="1657350" lvl="3" indent="-285750">
              <a:buFont typeface="Arial" panose="020B0604020202020204" pitchFamily="34" charset="0"/>
              <a:buChar char="•"/>
            </a:pPr>
            <a:r>
              <a:rPr lang="en-US" sz="2200" dirty="0" smtClean="0"/>
              <a:t>ICM Secretariat (CLME+ PCU) invites prospective member</a:t>
            </a:r>
          </a:p>
          <a:p>
            <a:pPr lvl="4"/>
            <a:r>
              <a:rPr lang="en-US" i="1" dirty="0" smtClean="0">
                <a:solidFill>
                  <a:srgbClr val="C00000"/>
                </a:solidFill>
              </a:rPr>
              <a:t>	Based on recommendations from/requests by the ICM/Countries?</a:t>
            </a:r>
          </a:p>
          <a:p>
            <a:pPr lvl="4"/>
            <a:endParaRPr lang="en-US" sz="2200" i="1" dirty="0" smtClean="0">
              <a:solidFill>
                <a:srgbClr val="C00000"/>
              </a:solidFill>
            </a:endParaRPr>
          </a:p>
          <a:p>
            <a:pPr marL="1657350" lvl="3" indent="-285750">
              <a:buFont typeface="Arial" panose="020B0604020202020204" pitchFamily="34" charset="0"/>
              <a:buChar char="•"/>
            </a:pPr>
            <a:r>
              <a:rPr lang="en-US" sz="2200" dirty="0" smtClean="0"/>
              <a:t>Prospective members submit online Membership request</a:t>
            </a:r>
          </a:p>
          <a:p>
            <a:pPr marL="1657350" lvl="3" indent="-285750">
              <a:buFont typeface="Arial" panose="020B0604020202020204" pitchFamily="34" charset="0"/>
              <a:buChar char="•"/>
            </a:pPr>
            <a:endParaRPr lang="en-US" sz="2200" dirty="0" smtClean="0"/>
          </a:p>
          <a:p>
            <a:pPr marL="1657350" lvl="3" indent="-285750">
              <a:buFont typeface="Arial" panose="020B0604020202020204" pitchFamily="34" charset="0"/>
              <a:buChar char="•"/>
            </a:pPr>
            <a:r>
              <a:rPr lang="en-US" sz="2200" dirty="0" smtClean="0"/>
              <a:t>Secretariat screens &amp; approves memberships</a:t>
            </a:r>
          </a:p>
          <a:p>
            <a:pPr marL="1657350" lvl="3" indent="-285750">
              <a:buFont typeface="Arial" panose="020B0604020202020204" pitchFamily="34" charset="0"/>
              <a:buChar char="•"/>
            </a:pPr>
            <a:endParaRPr lang="en-US" sz="1100" dirty="0" smtClean="0"/>
          </a:p>
          <a:p>
            <a:pPr lvl="4"/>
            <a:endParaRPr lang="en-US" dirty="0"/>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n-US" sz="4400" b="1" dirty="0" smtClean="0"/>
              <a:t>PARTNERSHIP TORs</a:t>
            </a:r>
            <a:endParaRPr lang="en-US" b="1" dirty="0"/>
          </a:p>
        </p:txBody>
      </p:sp>
    </p:spTree>
    <p:extLst>
      <p:ext uri="{BB962C8B-B14F-4D97-AF65-F5344CB8AC3E}">
        <p14:creationId xmlns:p14="http://schemas.microsoft.com/office/powerpoint/2010/main" val="14122907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96690" y="2677980"/>
            <a:ext cx="7874457" cy="4708981"/>
          </a:xfrm>
          <a:prstGeom prst="rect">
            <a:avLst/>
          </a:prstGeom>
          <a:noFill/>
        </p:spPr>
        <p:txBody>
          <a:bodyPr wrap="square" rtlCol="0">
            <a:spAutoFit/>
          </a:bodyPr>
          <a:lstStyle/>
          <a:p>
            <a:pPr marL="285750" indent="-285750">
              <a:buFont typeface="Arial" panose="020B0604020202020204" pitchFamily="34" charset="0"/>
              <a:buChar char="•"/>
            </a:pPr>
            <a:r>
              <a:rPr lang="en-US" sz="2000" b="1" dirty="0" smtClean="0"/>
              <a:t>COORDINATING BODY: 	</a:t>
            </a:r>
            <a:r>
              <a:rPr lang="en-US" sz="2000" dirty="0" smtClean="0"/>
              <a:t>	CLME+ SAP ICM</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r>
              <a:rPr lang="en-US" sz="2000" b="1" dirty="0" smtClean="0"/>
              <a:t>SECRETARIAT: </a:t>
            </a:r>
            <a:r>
              <a:rPr lang="en-US" sz="2000" dirty="0" smtClean="0"/>
              <a:t>				CLME+ PCU, </a:t>
            </a:r>
            <a:r>
              <a:rPr lang="en-US" sz="1600" dirty="0" smtClean="0"/>
              <a:t>for the duration of the CLME+ Project</a:t>
            </a:r>
            <a:endParaRPr lang="en-US" sz="2000" dirty="0" smtClean="0"/>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b="1" dirty="0" smtClean="0"/>
              <a:t>PARTNERSHIP TORs:</a:t>
            </a:r>
            <a:r>
              <a:rPr lang="en-US" sz="2000" dirty="0" smtClean="0"/>
              <a:t>		developed by PCU/Secretariat</a:t>
            </a:r>
          </a:p>
          <a:p>
            <a:pPr lvl="1"/>
            <a:r>
              <a:rPr lang="en-US" sz="2000" dirty="0">
                <a:solidFill>
                  <a:srgbClr val="0070C0"/>
                </a:solidFill>
              </a:rPr>
              <a:t>	</a:t>
            </a:r>
            <a:r>
              <a:rPr lang="en-US" sz="2000" dirty="0" smtClean="0">
                <a:solidFill>
                  <a:srgbClr val="0070C0"/>
                </a:solidFill>
              </a:rPr>
              <a:t>					ENDORSED by ICM</a:t>
            </a:r>
          </a:p>
          <a:p>
            <a:pPr lvl="1"/>
            <a:endParaRPr lang="en-US" sz="2000" dirty="0">
              <a:solidFill>
                <a:srgbClr val="0070C0"/>
              </a:solidFill>
            </a:endParaRPr>
          </a:p>
          <a:p>
            <a:pPr marL="285750" indent="-285750">
              <a:buFont typeface="Arial" panose="020B0604020202020204" pitchFamily="34" charset="0"/>
              <a:buChar char="•"/>
            </a:pPr>
            <a:r>
              <a:rPr lang="en-US" sz="2000" b="1" dirty="0" smtClean="0"/>
              <a:t>MEMBERSHIP FORM:</a:t>
            </a:r>
            <a:r>
              <a:rPr lang="en-US" sz="1600" dirty="0" smtClean="0"/>
              <a:t>		</a:t>
            </a:r>
            <a:r>
              <a:rPr lang="en-US" sz="2000" dirty="0" smtClean="0"/>
              <a:t>developed </a:t>
            </a:r>
            <a:r>
              <a:rPr lang="en-US" sz="2000" dirty="0"/>
              <a:t>by PCU/Secretariat</a:t>
            </a:r>
          </a:p>
          <a:p>
            <a:pPr lvl="1"/>
            <a:r>
              <a:rPr lang="en-US" sz="2000" dirty="0">
                <a:solidFill>
                  <a:srgbClr val="0070C0"/>
                </a:solidFill>
              </a:rPr>
              <a:t>						ENDORSED by </a:t>
            </a:r>
            <a:r>
              <a:rPr lang="en-US" sz="2000" dirty="0" smtClean="0">
                <a:solidFill>
                  <a:srgbClr val="0070C0"/>
                </a:solidFill>
              </a:rPr>
              <a:t>ICM</a:t>
            </a:r>
            <a:endParaRPr lang="en-US" sz="2000" dirty="0">
              <a:solidFill>
                <a:srgbClr val="0070C0"/>
              </a:solidFill>
            </a:endParaRPr>
          </a:p>
          <a:p>
            <a:pPr marL="742950" lvl="1" indent="-285750">
              <a:buFont typeface="Arial" panose="020B0604020202020204" pitchFamily="34" charset="0"/>
              <a:buChar char="•"/>
            </a:pPr>
            <a:endParaRPr lang="en-US" sz="1600" dirty="0" smtClean="0"/>
          </a:p>
          <a:p>
            <a:pPr lvl="1"/>
            <a:endParaRPr lang="en-US" sz="1600" dirty="0"/>
          </a:p>
          <a:p>
            <a:pPr lvl="1"/>
            <a:endParaRPr lang="en-US" sz="1600" dirty="0" smtClean="0"/>
          </a:p>
          <a:p>
            <a:endParaRPr lang="en-US" sz="1600" dirty="0" smtClean="0"/>
          </a:p>
          <a:p>
            <a:pPr marL="285750" indent="-285750">
              <a:buFont typeface="Arial" panose="020B0604020202020204" pitchFamily="34" charset="0"/>
              <a:buChar char="•"/>
            </a:pPr>
            <a:endParaRPr lang="en-US" dirty="0" smtClean="0"/>
          </a:p>
          <a:p>
            <a:pPr lvl="4"/>
            <a:endParaRPr lang="en-US" dirty="0"/>
          </a:p>
        </p:txBody>
      </p:sp>
      <p:sp>
        <p:nvSpPr>
          <p:cNvPr id="7" name="TextBox 6"/>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THE CLME+ PARTNERSHIP</a:t>
            </a:r>
            <a:endParaRPr lang="en-US" b="1" dirty="0"/>
          </a:p>
        </p:txBody>
      </p:sp>
      <p:pic>
        <p:nvPicPr>
          <p:cNvPr id="2" name="Picture 1"/>
          <p:cNvPicPr>
            <a:picLocks noChangeAspect="1"/>
          </p:cNvPicPr>
          <p:nvPr/>
        </p:nvPicPr>
        <p:blipFill>
          <a:blip r:embed="rId3"/>
          <a:stretch>
            <a:fillRect/>
          </a:stretch>
        </p:blipFill>
        <p:spPr>
          <a:xfrm>
            <a:off x="7143" y="974796"/>
            <a:ext cx="9144000" cy="1520778"/>
          </a:xfrm>
          <a:prstGeom prst="rect">
            <a:avLst/>
          </a:prstGeom>
        </p:spPr>
      </p:pic>
      <p:cxnSp>
        <p:nvCxnSpPr>
          <p:cNvPr id="8" name="Straight Connector 7"/>
          <p:cNvCxnSpPr/>
          <p:nvPr/>
        </p:nvCxnSpPr>
        <p:spPr>
          <a:xfrm>
            <a:off x="2291024" y="2080009"/>
            <a:ext cx="6657033"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32787" y="2357050"/>
            <a:ext cx="4896897"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29852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SUBSCRIBING MEMBERS</a:t>
            </a:r>
            <a:endParaRPr lang="en-US" b="1" dirty="0"/>
          </a:p>
        </p:txBody>
      </p:sp>
      <p:sp>
        <p:nvSpPr>
          <p:cNvPr id="10" name="TextBox 9"/>
          <p:cNvSpPr txBox="1"/>
          <p:nvPr/>
        </p:nvSpPr>
        <p:spPr>
          <a:xfrm>
            <a:off x="338738" y="1078431"/>
            <a:ext cx="8480809" cy="2862322"/>
          </a:xfrm>
          <a:prstGeom prst="rect">
            <a:avLst/>
          </a:prstGeom>
          <a:noFill/>
        </p:spPr>
        <p:txBody>
          <a:bodyPr wrap="square" rtlCol="0">
            <a:spAutoFit/>
          </a:bodyPr>
          <a:lstStyle/>
          <a:p>
            <a:r>
              <a:rPr lang="en-GB" u="sng" dirty="0"/>
              <a:t>Subscription &amp; Acceptance process:</a:t>
            </a:r>
            <a:endParaRPr lang="en-US" dirty="0"/>
          </a:p>
          <a:p>
            <a:r>
              <a:rPr lang="en-GB" dirty="0"/>
              <a:t> </a:t>
            </a:r>
            <a:endParaRPr lang="en-US" dirty="0"/>
          </a:p>
          <a:p>
            <a:r>
              <a:rPr lang="en-GB" dirty="0">
                <a:solidFill>
                  <a:schemeClr val="bg1">
                    <a:lumMod val="65000"/>
                  </a:schemeClr>
                </a:solidFill>
              </a:rPr>
              <a:t>Save in the case of the Core Members, who </a:t>
            </a:r>
            <a:r>
              <a:rPr lang="en-GB" dirty="0" smtClean="0">
                <a:solidFill>
                  <a:schemeClr val="bg1">
                    <a:lumMod val="65000"/>
                  </a:schemeClr>
                </a:solidFill>
              </a:rPr>
              <a:t>can become </a:t>
            </a:r>
            <a:r>
              <a:rPr lang="en-GB" dirty="0">
                <a:solidFill>
                  <a:schemeClr val="bg1">
                    <a:lumMod val="65000"/>
                  </a:schemeClr>
                </a:solidFill>
              </a:rPr>
              <a:t>members </a:t>
            </a:r>
            <a:r>
              <a:rPr lang="en-GB" dirty="0" smtClean="0">
                <a:solidFill>
                  <a:schemeClr val="bg1">
                    <a:lumMod val="65000"/>
                  </a:schemeClr>
                </a:solidFill>
              </a:rPr>
              <a:t>by </a:t>
            </a:r>
            <a:r>
              <a:rPr lang="en-GB" dirty="0">
                <a:solidFill>
                  <a:schemeClr val="bg1">
                    <a:lumMod val="65000"/>
                  </a:schemeClr>
                </a:solidFill>
              </a:rPr>
              <a:t>virtue of either their endorsement of the CLME+ SAP or their</a:t>
            </a:r>
            <a:r>
              <a:rPr lang="en-GB" b="1" dirty="0">
                <a:solidFill>
                  <a:schemeClr val="bg1">
                    <a:lumMod val="65000"/>
                  </a:schemeClr>
                </a:solidFill>
              </a:rPr>
              <a:t> </a:t>
            </a:r>
            <a:r>
              <a:rPr lang="en-GB" dirty="0">
                <a:solidFill>
                  <a:schemeClr val="bg1">
                    <a:lumMod val="65000"/>
                  </a:schemeClr>
                </a:solidFill>
              </a:rPr>
              <a:t>participation in the CLME+ SAP ICM, </a:t>
            </a:r>
            <a:r>
              <a:rPr lang="en-GB" dirty="0">
                <a:solidFill>
                  <a:srgbClr val="C00000"/>
                </a:solidFill>
              </a:rPr>
              <a:t>Membership of the CLME+ Partnership is formalized through the </a:t>
            </a:r>
            <a:r>
              <a:rPr lang="en-GB" dirty="0" smtClean="0">
                <a:solidFill>
                  <a:srgbClr val="C00000"/>
                </a:solidFill>
              </a:rPr>
              <a:t>online registration by the prospective member of a pledge, called the “</a:t>
            </a:r>
            <a:r>
              <a:rPr lang="en-GB" b="1" dirty="0" smtClean="0">
                <a:solidFill>
                  <a:srgbClr val="C00000"/>
                </a:solidFill>
              </a:rPr>
              <a:t>CLME+ Partnership Membership Pledge</a:t>
            </a:r>
            <a:r>
              <a:rPr lang="en-GB" dirty="0" smtClean="0">
                <a:solidFill>
                  <a:srgbClr val="C00000"/>
                </a:solidFill>
              </a:rPr>
              <a:t>”, </a:t>
            </a:r>
            <a:r>
              <a:rPr lang="en-GB" dirty="0">
                <a:solidFill>
                  <a:srgbClr val="C00000"/>
                </a:solidFill>
              </a:rPr>
              <a:t>and the subsequent </a:t>
            </a:r>
            <a:r>
              <a:rPr lang="en-GB" dirty="0" smtClean="0">
                <a:solidFill>
                  <a:srgbClr val="C00000"/>
                </a:solidFill>
              </a:rPr>
              <a:t>acceptance of this pledge by the Secretariat. </a:t>
            </a:r>
            <a:r>
              <a:rPr lang="en-GB" dirty="0" smtClean="0">
                <a:solidFill>
                  <a:schemeClr val="bg1">
                    <a:lumMod val="65000"/>
                  </a:schemeClr>
                </a:solidFill>
              </a:rPr>
              <a:t>For this purpose, the Secretariat will provide the prospective member with access to an online registration form. </a:t>
            </a:r>
            <a:endParaRPr lang="en-US" dirty="0">
              <a:solidFill>
                <a:schemeClr val="bg1">
                  <a:lumMod val="65000"/>
                </a:schemeClr>
              </a:solidFill>
            </a:endParaRPr>
          </a:p>
          <a:p>
            <a:endParaRPr lang="en-US" dirty="0"/>
          </a:p>
        </p:txBody>
      </p:sp>
      <p:sp>
        <p:nvSpPr>
          <p:cNvPr id="2" name="TextBox 1"/>
          <p:cNvSpPr txBox="1"/>
          <p:nvPr/>
        </p:nvSpPr>
        <p:spPr>
          <a:xfrm>
            <a:off x="990600" y="3967511"/>
            <a:ext cx="3759200" cy="1446550"/>
          </a:xfrm>
          <a:prstGeom prst="rect">
            <a:avLst/>
          </a:prstGeom>
          <a:noFill/>
        </p:spPr>
        <p:txBody>
          <a:bodyPr wrap="square" rtlCol="0">
            <a:spAutoFit/>
          </a:bodyPr>
          <a:lstStyle/>
          <a:p>
            <a:r>
              <a:rPr lang="es-CO" sz="1600" dirty="0" err="1" smtClean="0">
                <a:solidFill>
                  <a:srgbClr val="008000"/>
                </a:solidFill>
              </a:rPr>
              <a:t>Modalities</a:t>
            </a:r>
            <a:r>
              <a:rPr lang="es-CO" sz="1600" dirty="0" smtClean="0">
                <a:solidFill>
                  <a:srgbClr val="008000"/>
                </a:solidFill>
              </a:rPr>
              <a:t> </a:t>
            </a:r>
            <a:r>
              <a:rPr lang="es-CO" sz="1600" dirty="0" err="1" smtClean="0">
                <a:solidFill>
                  <a:srgbClr val="008000"/>
                </a:solidFill>
              </a:rPr>
              <a:t>for</a:t>
            </a:r>
            <a:r>
              <a:rPr lang="es-CO" sz="1600" dirty="0" smtClean="0">
                <a:solidFill>
                  <a:srgbClr val="008000"/>
                </a:solidFill>
              </a:rPr>
              <a:t>: </a:t>
            </a:r>
          </a:p>
          <a:p>
            <a:endParaRPr lang="es-CO" sz="1200" dirty="0">
              <a:solidFill>
                <a:srgbClr val="008000"/>
              </a:solidFill>
            </a:endParaRPr>
          </a:p>
          <a:p>
            <a:pPr marL="742950" lvl="1" indent="-285750">
              <a:buFont typeface="Wingdings" panose="05000000000000000000" pitchFamily="2" charset="2"/>
              <a:buChar char="ü"/>
            </a:pPr>
            <a:r>
              <a:rPr lang="es-CO" sz="1600" i="1" dirty="0" err="1" smtClean="0">
                <a:solidFill>
                  <a:srgbClr val="008000"/>
                </a:solidFill>
              </a:rPr>
              <a:t>renewal</a:t>
            </a:r>
            <a:r>
              <a:rPr lang="es-CO" sz="1600" i="1" dirty="0" smtClean="0">
                <a:solidFill>
                  <a:srgbClr val="008000"/>
                </a:solidFill>
              </a:rPr>
              <a:t> / </a:t>
            </a:r>
            <a:r>
              <a:rPr lang="es-CO" sz="1600" i="1" dirty="0" err="1" smtClean="0">
                <a:solidFill>
                  <a:srgbClr val="008000"/>
                </a:solidFill>
              </a:rPr>
              <a:t>expiration</a:t>
            </a:r>
            <a:endParaRPr lang="es-CO" sz="1600" i="1" dirty="0">
              <a:solidFill>
                <a:srgbClr val="008000"/>
              </a:solidFill>
            </a:endParaRPr>
          </a:p>
          <a:p>
            <a:pPr marL="742950" lvl="1" indent="-285750">
              <a:buFont typeface="Wingdings" panose="05000000000000000000" pitchFamily="2" charset="2"/>
              <a:buChar char="ü"/>
            </a:pPr>
            <a:r>
              <a:rPr lang="es-CO" sz="1600" i="1" dirty="0" err="1" smtClean="0">
                <a:solidFill>
                  <a:srgbClr val="008000"/>
                </a:solidFill>
              </a:rPr>
              <a:t>withdrawal</a:t>
            </a:r>
            <a:r>
              <a:rPr lang="es-CO" sz="1600" i="1" dirty="0" smtClean="0">
                <a:solidFill>
                  <a:srgbClr val="008000"/>
                </a:solidFill>
              </a:rPr>
              <a:t> / </a:t>
            </a:r>
            <a:r>
              <a:rPr lang="es-CO" sz="1600" i="1" dirty="0" err="1" smtClean="0">
                <a:solidFill>
                  <a:srgbClr val="008000"/>
                </a:solidFill>
              </a:rPr>
              <a:t>removal</a:t>
            </a:r>
            <a:endParaRPr lang="es-CO" sz="1600" i="1" dirty="0" smtClean="0">
              <a:solidFill>
                <a:srgbClr val="008000"/>
              </a:solidFill>
            </a:endParaRPr>
          </a:p>
          <a:p>
            <a:endParaRPr lang="es-CO" sz="1200" dirty="0">
              <a:solidFill>
                <a:srgbClr val="008000"/>
              </a:solidFill>
            </a:endParaRPr>
          </a:p>
          <a:p>
            <a:r>
              <a:rPr lang="es-CO" sz="1600" dirty="0" err="1" smtClean="0">
                <a:solidFill>
                  <a:srgbClr val="008000"/>
                </a:solidFill>
              </a:rPr>
              <a:t>defined</a:t>
            </a:r>
            <a:r>
              <a:rPr lang="es-CO" sz="1600" dirty="0" smtClean="0">
                <a:solidFill>
                  <a:srgbClr val="008000"/>
                </a:solidFill>
              </a:rPr>
              <a:t> </a:t>
            </a:r>
            <a:r>
              <a:rPr lang="es-CO" sz="1600" dirty="0" err="1" smtClean="0">
                <a:solidFill>
                  <a:srgbClr val="008000"/>
                </a:solidFill>
              </a:rPr>
              <a:t>under</a:t>
            </a:r>
            <a:r>
              <a:rPr lang="es-CO" sz="1600" dirty="0" smtClean="0">
                <a:solidFill>
                  <a:srgbClr val="008000"/>
                </a:solidFill>
              </a:rPr>
              <a:t> the </a:t>
            </a:r>
            <a:r>
              <a:rPr lang="es-CO" sz="1600" dirty="0" err="1" smtClean="0">
                <a:solidFill>
                  <a:srgbClr val="008000"/>
                </a:solidFill>
              </a:rPr>
              <a:t>Partnership</a:t>
            </a:r>
            <a:r>
              <a:rPr lang="es-CO" sz="1600" dirty="0" smtClean="0">
                <a:solidFill>
                  <a:srgbClr val="008000"/>
                </a:solidFill>
              </a:rPr>
              <a:t> </a:t>
            </a:r>
            <a:r>
              <a:rPr lang="es-CO" sz="1600" dirty="0" err="1" smtClean="0">
                <a:solidFill>
                  <a:srgbClr val="008000"/>
                </a:solidFill>
              </a:rPr>
              <a:t>TORs</a:t>
            </a:r>
            <a:endParaRPr lang="en-US" sz="1600" dirty="0">
              <a:solidFill>
                <a:srgbClr val="008000"/>
              </a:solidFill>
            </a:endParaRPr>
          </a:p>
        </p:txBody>
      </p:sp>
    </p:spTree>
    <p:extLst>
      <p:ext uri="{BB962C8B-B14F-4D97-AF65-F5344CB8AC3E}">
        <p14:creationId xmlns:p14="http://schemas.microsoft.com/office/powerpoint/2010/main" val="1570837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27407" y="1240552"/>
            <a:ext cx="10737273" cy="5109091"/>
          </a:xfrm>
          <a:prstGeom prst="rect">
            <a:avLst/>
          </a:prstGeom>
          <a:noFill/>
        </p:spPr>
        <p:txBody>
          <a:bodyPr wrap="square" rtlCol="0">
            <a:spAutoFit/>
          </a:bodyPr>
          <a:lstStyle/>
          <a:p>
            <a:r>
              <a:rPr lang="en-US" sz="2400" b="1" u="sng" dirty="0" smtClean="0">
                <a:solidFill>
                  <a:srgbClr val="0070C0"/>
                </a:solidFill>
              </a:rPr>
              <a:t>FIRST ROUND OF INVITATIONS (PROPOSAL FOR ICM/PSC):</a:t>
            </a:r>
          </a:p>
          <a:p>
            <a:endParaRPr lang="en-US" sz="2400" b="1" u="sng" dirty="0" smtClean="0"/>
          </a:p>
          <a:p>
            <a:pPr marL="285750" indent="-285750">
              <a:buFont typeface="Arial" panose="020B0604020202020204" pitchFamily="34" charset="0"/>
              <a:buChar char="•"/>
            </a:pPr>
            <a:r>
              <a:rPr lang="en-US" sz="1600" b="1" dirty="0" smtClean="0"/>
              <a:t>UN ORGANIZATIONS:</a:t>
            </a:r>
            <a:r>
              <a:rPr lang="en-US" sz="1600" dirty="0" smtClean="0"/>
              <a:t>		UNDP GEF, </a:t>
            </a:r>
            <a:r>
              <a:rPr lang="en-US" sz="1600" dirty="0" smtClean="0"/>
              <a:t>UN Environment </a:t>
            </a:r>
            <a:r>
              <a:rPr lang="en-US" sz="1600" dirty="0" smtClean="0"/>
              <a:t>ROLAC, UN ECLAC, </a:t>
            </a:r>
            <a:r>
              <a:rPr lang="en-US" sz="1600" dirty="0"/>
              <a:t>UNDP </a:t>
            </a:r>
            <a:r>
              <a:rPr lang="en-US" sz="1600" dirty="0" smtClean="0"/>
              <a:t>SGP</a:t>
            </a:r>
            <a:endParaRPr lang="en-US" sz="1600" dirty="0" smtClean="0">
              <a:solidFill>
                <a:schemeClr val="bg1">
                  <a:lumMod val="50000"/>
                </a:schemeClr>
              </a:solidFill>
            </a:endParaRPr>
          </a:p>
          <a:p>
            <a:pPr marL="1200150" lvl="2"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smtClean="0"/>
              <a:t>other IGO’S:</a:t>
            </a:r>
            <a:r>
              <a:rPr lang="en-US" sz="1600" dirty="0" smtClean="0"/>
              <a:t>				ACS/CSC, 5Cs, CARPHA, </a:t>
            </a:r>
            <a:r>
              <a:rPr lang="en-US" sz="1600" dirty="0" smtClean="0">
                <a:solidFill>
                  <a:srgbClr val="008000"/>
                </a:solidFill>
              </a:rPr>
              <a:t>CBC, COMMONWEALTH</a:t>
            </a:r>
            <a:r>
              <a:rPr lang="en-US" sz="1600" dirty="0" smtClean="0"/>
              <a:t>?</a:t>
            </a:r>
          </a:p>
          <a:p>
            <a:pPr marL="2571750" lvl="5"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DEVELOPMENT BANKS:</a:t>
            </a:r>
            <a:r>
              <a:rPr lang="en-US" sz="1600" dirty="0" smtClean="0"/>
              <a:t>		WORLD BANK, IADB	</a:t>
            </a:r>
            <a:endParaRPr lang="en-US" sz="1600" dirty="0"/>
          </a:p>
          <a:p>
            <a:pPr marL="2114550" lvl="4"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DONORS/FUNDS:</a:t>
            </a:r>
            <a:r>
              <a:rPr lang="en-US" sz="1600" dirty="0" smtClean="0"/>
              <a:t>			GEF, </a:t>
            </a:r>
            <a:r>
              <a:rPr lang="en-US" sz="1600" dirty="0" smtClean="0">
                <a:solidFill>
                  <a:srgbClr val="008000"/>
                </a:solidFill>
              </a:rPr>
              <a:t>CBF</a:t>
            </a:r>
            <a:r>
              <a:rPr lang="en-US" sz="1600" dirty="0" smtClean="0"/>
              <a:t> (EU?) (BILATERALS?)</a:t>
            </a:r>
          </a:p>
          <a:p>
            <a:pPr marL="2571750" lvl="5"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smtClean="0"/>
              <a:t>NGO’S/ACADEMIA:</a:t>
            </a:r>
            <a:r>
              <a:rPr lang="en-US" sz="1600" dirty="0" smtClean="0"/>
              <a:t>		</a:t>
            </a:r>
            <a:r>
              <a:rPr lang="en-US" sz="1600" dirty="0" smtClean="0">
                <a:solidFill>
                  <a:srgbClr val="0070C0"/>
                </a:solidFill>
              </a:rPr>
              <a:t>UWI-CERMES, CANARI, GCFI</a:t>
            </a:r>
            <a:r>
              <a:rPr lang="en-US" sz="1600" dirty="0" smtClean="0"/>
              <a:t>, TNC, WWF, CI, IUCN, INVEMAR,…</a:t>
            </a:r>
            <a:endParaRPr lang="en-US" sz="1600" dirty="0"/>
          </a:p>
          <a:p>
            <a:pPr marL="742950" lvl="1" indent="-285750">
              <a:buFont typeface="Arial" panose="020B0604020202020204" pitchFamily="34" charset="0"/>
              <a:buChar char="•"/>
            </a:pPr>
            <a:endParaRPr lang="en-US" sz="1600" dirty="0" smtClean="0"/>
          </a:p>
          <a:p>
            <a:pPr marL="285750" indent="-285750">
              <a:buFont typeface="Arial" panose="020B0604020202020204" pitchFamily="34" charset="0"/>
              <a:buChar char="•"/>
            </a:pPr>
            <a:r>
              <a:rPr lang="en-US" sz="1600" b="1" dirty="0" smtClean="0"/>
              <a:t>PRIVATE SECTOR:</a:t>
            </a:r>
            <a:r>
              <a:rPr lang="en-US" sz="1600" dirty="0" smtClean="0"/>
              <a:t>			CNFO,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smtClean="0">
                <a:solidFill>
                  <a:srgbClr val="0070C0"/>
                </a:solidFill>
              </a:rPr>
              <a:t>PROJECTS???</a:t>
            </a:r>
          </a:p>
          <a:p>
            <a:pPr marL="285750" indent="-285750">
              <a:buFont typeface="Arial" panose="020B0604020202020204" pitchFamily="34" charset="0"/>
              <a:buChar char="•"/>
            </a:pPr>
            <a:endParaRPr lang="en-US" sz="1600" b="1" dirty="0" smtClean="0"/>
          </a:p>
          <a:p>
            <a:pPr marL="285750" indent="-285750">
              <a:buFont typeface="Arial" panose="020B0604020202020204" pitchFamily="34" charset="0"/>
              <a:buChar char="•"/>
            </a:pPr>
            <a:r>
              <a:rPr lang="en-US" sz="1600" b="1" dirty="0" smtClean="0"/>
              <a:t>INFLUENTIAL INDIVIDUALS:	</a:t>
            </a:r>
            <a:r>
              <a:rPr lang="en-US" dirty="0" smtClean="0"/>
              <a:t>	</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7" name="TextBox 6"/>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SUBSCRIBING MEMBERS</a:t>
            </a:r>
            <a:endParaRPr lang="en-US" b="1" dirty="0"/>
          </a:p>
        </p:txBody>
      </p:sp>
      <p:sp>
        <p:nvSpPr>
          <p:cNvPr id="8" name="TextBox 7"/>
          <p:cNvSpPr txBox="1"/>
          <p:nvPr/>
        </p:nvSpPr>
        <p:spPr>
          <a:xfrm>
            <a:off x="7429012" y="2881710"/>
            <a:ext cx="1098620" cy="369332"/>
          </a:xfrm>
          <a:prstGeom prst="rect">
            <a:avLst/>
          </a:prstGeom>
          <a:solidFill>
            <a:srgbClr val="FFFF00"/>
          </a:solidFill>
        </p:spPr>
        <p:txBody>
          <a:bodyPr wrap="square" rtlCol="0">
            <a:spAutoFit/>
          </a:bodyPr>
          <a:lstStyle/>
          <a:p>
            <a:r>
              <a:rPr lang="en-US" dirty="0" smtClean="0">
                <a:solidFill>
                  <a:srgbClr val="C00000"/>
                </a:solidFill>
              </a:rPr>
              <a:t>OTHERS?</a:t>
            </a:r>
            <a:endParaRPr lang="en-US" dirty="0">
              <a:solidFill>
                <a:srgbClr val="C00000"/>
              </a:solidFill>
            </a:endParaRPr>
          </a:p>
        </p:txBody>
      </p:sp>
      <p:sp>
        <p:nvSpPr>
          <p:cNvPr id="6" name="TextBox 5"/>
          <p:cNvSpPr txBox="1"/>
          <p:nvPr/>
        </p:nvSpPr>
        <p:spPr>
          <a:xfrm>
            <a:off x="6523630" y="3393743"/>
            <a:ext cx="2233683" cy="307777"/>
          </a:xfrm>
          <a:prstGeom prst="rect">
            <a:avLst/>
          </a:prstGeom>
          <a:noFill/>
        </p:spPr>
        <p:txBody>
          <a:bodyPr wrap="square" rtlCol="0">
            <a:spAutoFit/>
          </a:bodyPr>
          <a:lstStyle/>
          <a:p>
            <a:r>
              <a:rPr lang="es-CO" sz="1400" dirty="0" smtClean="0">
                <a:solidFill>
                  <a:srgbClr val="0070C0"/>
                </a:solidFill>
              </a:rPr>
              <a:t>Blue </a:t>
            </a:r>
            <a:r>
              <a:rPr lang="es-CO" sz="1400" dirty="0" err="1" smtClean="0">
                <a:solidFill>
                  <a:srgbClr val="0070C0"/>
                </a:solidFill>
              </a:rPr>
              <a:t>Innovation</a:t>
            </a:r>
            <a:r>
              <a:rPr lang="es-CO" sz="1400" dirty="0" smtClean="0">
                <a:solidFill>
                  <a:srgbClr val="0070C0"/>
                </a:solidFill>
              </a:rPr>
              <a:t> </a:t>
            </a:r>
            <a:r>
              <a:rPr lang="es-CO" sz="1400" dirty="0" err="1" smtClean="0">
                <a:solidFill>
                  <a:srgbClr val="0070C0"/>
                </a:solidFill>
              </a:rPr>
              <a:t>Institute</a:t>
            </a:r>
            <a:r>
              <a:rPr lang="en-US" sz="1400" dirty="0">
                <a:solidFill>
                  <a:srgbClr val="0070C0"/>
                </a:solidFill>
              </a:rPr>
              <a:t>?</a:t>
            </a:r>
          </a:p>
        </p:txBody>
      </p:sp>
    </p:spTree>
    <p:extLst>
      <p:ext uri="{BB962C8B-B14F-4D97-AF65-F5344CB8AC3E}">
        <p14:creationId xmlns:p14="http://schemas.microsoft.com/office/powerpoint/2010/main" val="29502130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80560" y="1206665"/>
            <a:ext cx="7797166" cy="5909310"/>
          </a:xfrm>
          <a:prstGeom prst="rect">
            <a:avLst/>
          </a:prstGeom>
          <a:noFill/>
        </p:spPr>
        <p:txBody>
          <a:bodyPr wrap="square" rtlCol="0">
            <a:spAutoFit/>
          </a:bodyPr>
          <a:lstStyle/>
          <a:p>
            <a:r>
              <a:rPr lang="en-US" sz="2400" b="1" dirty="0" smtClean="0"/>
              <a:t>LAUNCHING THE PARTNERSHIP:</a:t>
            </a:r>
          </a:p>
          <a:p>
            <a:endParaRPr lang="en-US" b="1" dirty="0" smtClean="0"/>
          </a:p>
          <a:p>
            <a:pPr marL="742950" lvl="1" indent="-285750">
              <a:buFont typeface="Arial" panose="020B0604020202020204" pitchFamily="34" charset="0"/>
              <a:buChar char="•"/>
            </a:pPr>
            <a:r>
              <a:rPr lang="en-US" dirty="0" smtClean="0"/>
              <a:t>ESTABLISH CLME+ SAP ICM					</a:t>
            </a:r>
          </a:p>
          <a:p>
            <a:pPr marL="742950" lvl="1" indent="-285750">
              <a:buFont typeface="Arial" panose="020B0604020202020204" pitchFamily="34" charset="0"/>
              <a:buChar char="•"/>
            </a:pPr>
            <a:endParaRPr lang="es-CO" i="1" dirty="0" smtClean="0">
              <a:solidFill>
                <a:schemeClr val="accent3">
                  <a:lumMod val="75000"/>
                </a:schemeClr>
              </a:solidFill>
            </a:endParaRPr>
          </a:p>
          <a:p>
            <a:pPr marL="742950" lvl="1" indent="-285750">
              <a:buFont typeface="Arial" panose="020B0604020202020204" pitchFamily="34" charset="0"/>
              <a:buChar char="•"/>
            </a:pPr>
            <a:r>
              <a:rPr lang="es-CO" i="1" dirty="0" smtClean="0">
                <a:solidFill>
                  <a:schemeClr val="accent3">
                    <a:lumMod val="75000"/>
                  </a:schemeClr>
                </a:solidFill>
              </a:rPr>
              <a:t>ACCEPTANCE OF TORS BY </a:t>
            </a:r>
            <a:r>
              <a:rPr lang="es-CO" i="1" dirty="0" smtClean="0">
                <a:solidFill>
                  <a:schemeClr val="accent3">
                    <a:lumMod val="75000"/>
                  </a:schemeClr>
                </a:solidFill>
              </a:rPr>
              <a:t>MIC/CORE </a:t>
            </a:r>
            <a:r>
              <a:rPr lang="es-CO" i="1" dirty="0" smtClean="0">
                <a:solidFill>
                  <a:schemeClr val="accent3">
                    <a:lumMod val="75000"/>
                  </a:schemeClr>
                </a:solidFill>
              </a:rPr>
              <a:t>MEMBERSHIP</a:t>
            </a:r>
            <a:endParaRPr lang="en-US" dirty="0" smtClean="0"/>
          </a:p>
          <a:p>
            <a:pPr marL="742950" lvl="1" indent="-285750">
              <a:buFont typeface="Arial" panose="020B0604020202020204" pitchFamily="34" charset="0"/>
              <a:buChar char="•"/>
            </a:pPr>
            <a:r>
              <a:rPr lang="es-CO" i="1" dirty="0">
                <a:solidFill>
                  <a:schemeClr val="accent3">
                    <a:lumMod val="75000"/>
                  </a:schemeClr>
                </a:solidFill>
              </a:rPr>
              <a:t>ACCEPTANCE OF </a:t>
            </a:r>
            <a:r>
              <a:rPr lang="es-CO" i="1" dirty="0" smtClean="0">
                <a:solidFill>
                  <a:schemeClr val="accent3">
                    <a:lumMod val="75000"/>
                  </a:schemeClr>
                </a:solidFill>
              </a:rPr>
              <a:t>SUBSCRIPTION FORM </a:t>
            </a:r>
            <a:r>
              <a:rPr lang="es-CO" i="1" dirty="0">
                <a:solidFill>
                  <a:schemeClr val="accent3">
                    <a:lumMod val="75000"/>
                  </a:schemeClr>
                </a:solidFill>
              </a:rPr>
              <a:t>BY </a:t>
            </a:r>
            <a:r>
              <a:rPr lang="es-CO" i="1" dirty="0" smtClean="0">
                <a:solidFill>
                  <a:schemeClr val="accent3">
                    <a:lumMod val="75000"/>
                  </a:schemeClr>
                </a:solidFill>
              </a:rPr>
              <a:t>MIC/CORE </a:t>
            </a:r>
            <a:r>
              <a:rPr lang="es-CO" i="1" dirty="0" smtClean="0">
                <a:solidFill>
                  <a:schemeClr val="accent3">
                    <a:lumMod val="75000"/>
                  </a:schemeClr>
                </a:solidFill>
              </a:rPr>
              <a:t>MEMBERSHIP</a:t>
            </a:r>
          </a:p>
          <a:p>
            <a:pPr lvl="1"/>
            <a:r>
              <a:rPr lang="es-CO" i="1" dirty="0" smtClean="0">
                <a:solidFill>
                  <a:schemeClr val="accent3">
                    <a:lumMod val="75000"/>
                  </a:schemeClr>
                </a:solidFill>
              </a:rPr>
              <a:t> </a:t>
            </a:r>
            <a:r>
              <a:rPr lang="en-US" dirty="0" smtClean="0"/>
              <a:t>		</a:t>
            </a:r>
          </a:p>
          <a:p>
            <a:pPr marL="742950" lvl="1" indent="-285750">
              <a:buFont typeface="Arial" panose="020B0604020202020204" pitchFamily="34" charset="0"/>
              <a:buChar char="•"/>
            </a:pPr>
            <a:r>
              <a:rPr lang="en-US" i="1" dirty="0" smtClean="0"/>
              <a:t>COMMUNICATE LAUNCH TO SELECTED PROSPECTIVE PARTNERS, AND PROVIDE OPPORTUNITY TO SUBSCRIBE</a:t>
            </a:r>
          </a:p>
          <a:p>
            <a:pPr marL="742950" lvl="1" indent="-285750">
              <a:buFont typeface="Arial" panose="020B0604020202020204" pitchFamily="34" charset="0"/>
              <a:buChar char="•"/>
            </a:pPr>
            <a:endParaRPr lang="en-US" i="1" dirty="0" smtClean="0">
              <a:solidFill>
                <a:srgbClr val="C00000"/>
              </a:solidFill>
            </a:endParaRPr>
          </a:p>
          <a:p>
            <a:pPr marL="742950" lvl="1" indent="-285750">
              <a:buFont typeface="Arial" panose="020B0604020202020204" pitchFamily="34" charset="0"/>
              <a:buChar char="•"/>
            </a:pPr>
            <a:r>
              <a:rPr lang="en-US" i="1" dirty="0" smtClean="0">
                <a:solidFill>
                  <a:srgbClr val="002060"/>
                </a:solidFill>
              </a:rPr>
              <a:t>IMPLEMENT CLME+ HUB SOLUTIONS ALLOWING PARTNERSHIP MEMBERS TO FEATURE THEIR WORK</a:t>
            </a:r>
          </a:p>
          <a:p>
            <a:pPr marL="742950" lvl="1" indent="-285750">
              <a:buFont typeface="Arial" panose="020B0604020202020204" pitchFamily="34" charset="0"/>
              <a:buChar char="•"/>
            </a:pPr>
            <a:endParaRPr lang="en-US" i="1" dirty="0" smtClean="0">
              <a:solidFill>
                <a:srgbClr val="002060"/>
              </a:solidFill>
            </a:endParaRPr>
          </a:p>
          <a:p>
            <a:pPr marL="742950" lvl="1" indent="-285750">
              <a:buFont typeface="Arial" panose="020B0604020202020204" pitchFamily="34" charset="0"/>
              <a:buChar char="•"/>
            </a:pPr>
            <a:r>
              <a:rPr lang="en-US" i="1" dirty="0" smtClean="0">
                <a:solidFill>
                  <a:srgbClr val="002060"/>
                </a:solidFill>
              </a:rPr>
              <a:t>M&amp;E MECHANISM</a:t>
            </a:r>
          </a:p>
          <a:p>
            <a:pPr marL="742950" lvl="1" indent="-285750">
              <a:buFont typeface="Arial" panose="020B0604020202020204" pitchFamily="34" charset="0"/>
              <a:buChar char="•"/>
            </a:pPr>
            <a:endParaRPr lang="en-US" sz="1200" i="1" dirty="0">
              <a:solidFill>
                <a:srgbClr val="002060"/>
              </a:solidFill>
            </a:endParaRPr>
          </a:p>
          <a:p>
            <a:pPr marL="742950" lvl="1" indent="-285750">
              <a:buFont typeface="Arial" panose="020B0604020202020204" pitchFamily="34" charset="0"/>
              <a:buChar char="•"/>
            </a:pPr>
            <a:r>
              <a:rPr lang="en-US" i="1" dirty="0" smtClean="0">
                <a:solidFill>
                  <a:srgbClr val="C00000"/>
                </a:solidFill>
              </a:rPr>
              <a:t>LINK WITH OTHER GLOBAL INITIATIVES/COMMITMENTS?</a:t>
            </a:r>
            <a:endParaRPr lang="en-US" i="1" dirty="0">
              <a:solidFill>
                <a:srgbClr val="C00000"/>
              </a:solidFill>
            </a:endParaRPr>
          </a:p>
          <a:p>
            <a:pPr marL="742950" lvl="1" indent="-285750">
              <a:buFont typeface="Arial" panose="020B0604020202020204" pitchFamily="34" charset="0"/>
              <a:buChar char="•"/>
            </a:pPr>
            <a:endParaRPr lang="en-US" i="1" dirty="0" smtClean="0">
              <a:solidFill>
                <a:srgbClr val="C00000"/>
              </a:solidFill>
            </a:endParaRPr>
          </a:p>
          <a:p>
            <a:pPr marL="742950" lvl="1" indent="-285750">
              <a:buFont typeface="Arial" panose="020B0604020202020204" pitchFamily="34" charset="0"/>
              <a:buChar char="•"/>
            </a:pPr>
            <a:endParaRPr lang="en-US" dirty="0" smtClean="0"/>
          </a:p>
          <a:p>
            <a:pPr lvl="4"/>
            <a:r>
              <a:rPr lang="en-US" dirty="0" smtClean="0"/>
              <a:t>	</a:t>
            </a:r>
          </a:p>
          <a:p>
            <a:pPr marL="1200150" lvl="2"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sp>
        <p:nvSpPr>
          <p:cNvPr id="8" name="TextBox 7"/>
          <p:cNvSpPr txBox="1"/>
          <p:nvPr/>
        </p:nvSpPr>
        <p:spPr>
          <a:xfrm>
            <a:off x="184728" y="205355"/>
            <a:ext cx="6602934" cy="769441"/>
          </a:xfrm>
          <a:prstGeom prst="rect">
            <a:avLst/>
          </a:prstGeom>
          <a:solidFill>
            <a:schemeClr val="bg1"/>
          </a:solidFill>
        </p:spPr>
        <p:txBody>
          <a:bodyPr wrap="square" rtlCol="0">
            <a:spAutoFit/>
          </a:bodyPr>
          <a:lstStyle/>
          <a:p>
            <a:r>
              <a:rPr lang="en-US" sz="4400" b="1" dirty="0" smtClean="0"/>
              <a:t>THE CLME+ PARTNERSHIP</a:t>
            </a:r>
            <a:endParaRPr lang="en-US" b="1" dirty="0"/>
          </a:p>
        </p:txBody>
      </p:sp>
    </p:spTree>
    <p:extLst>
      <p:ext uri="{BB962C8B-B14F-4D97-AF65-F5344CB8AC3E}">
        <p14:creationId xmlns:p14="http://schemas.microsoft.com/office/powerpoint/2010/main" val="37259316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09683"/>
            <a:ext cx="9240803" cy="5207396"/>
          </a:xfrm>
          <a:prstGeom prst="rect">
            <a:avLst/>
          </a:prstGeom>
        </p:spPr>
      </p:pic>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7424" y="24483"/>
            <a:ext cx="9074826" cy="646331"/>
          </a:xfrm>
          <a:prstGeom prst="rect">
            <a:avLst/>
          </a:prstGeom>
          <a:solidFill>
            <a:schemeClr val="bg1"/>
          </a:solidFill>
        </p:spPr>
        <p:txBody>
          <a:bodyPr wrap="square" rtlCol="0">
            <a:spAutoFit/>
          </a:bodyPr>
          <a:lstStyle/>
          <a:p>
            <a:pPr algn="ctr"/>
            <a:r>
              <a:rPr lang="en-US" sz="3600" b="1" dirty="0" smtClean="0"/>
              <a:t>THE CLME+ PARTNERSHIP vs. (&amp;) ALLIANCE</a:t>
            </a:r>
            <a:endParaRPr lang="en-US" sz="1400" b="1" dirty="0"/>
          </a:p>
        </p:txBody>
      </p:sp>
    </p:spTree>
    <p:extLst>
      <p:ext uri="{BB962C8B-B14F-4D97-AF65-F5344CB8AC3E}">
        <p14:creationId xmlns:p14="http://schemas.microsoft.com/office/powerpoint/2010/main" val="2953736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6833" y="1588848"/>
            <a:ext cx="8881322" cy="3970318"/>
          </a:xfrm>
          <a:prstGeom prst="rect">
            <a:avLst/>
          </a:prstGeom>
          <a:noFill/>
        </p:spPr>
        <p:txBody>
          <a:bodyPr wrap="square" rtlCol="0">
            <a:spAutoFit/>
          </a:bodyPr>
          <a:lstStyle/>
          <a:p>
            <a:r>
              <a:rPr lang="en-GB" b="1" dirty="0"/>
              <a:t>[name prospective member]:</a:t>
            </a:r>
            <a:endParaRPr lang="en-US" dirty="0"/>
          </a:p>
          <a:p>
            <a:r>
              <a:rPr lang="en-GB" b="1" dirty="0"/>
              <a:t> </a:t>
            </a:r>
            <a:endParaRPr lang="en-US" dirty="0"/>
          </a:p>
          <a:p>
            <a:pPr marL="285750" lvl="0" indent="-285750">
              <a:buFont typeface="Courier New" panose="02070309020205020404" pitchFamily="49" charset="0"/>
              <a:buChar char="o"/>
            </a:pPr>
            <a:r>
              <a:rPr lang="en-US" dirty="0"/>
              <a:t>subscribes to the </a:t>
            </a:r>
            <a:r>
              <a:rPr lang="en-US" b="1" dirty="0"/>
              <a:t>long-term vision</a:t>
            </a:r>
            <a:r>
              <a:rPr lang="en-US" dirty="0"/>
              <a:t> for the CLME+ region, articulated in full under the 10-year CLME+ Strategic Action Programme (CLME+ SAP) as: “</a:t>
            </a:r>
            <a:r>
              <a:rPr lang="en-US" i="1" dirty="0">
                <a:solidFill>
                  <a:srgbClr val="0070C0"/>
                </a:solidFill>
              </a:rPr>
              <a:t>healthy marine ecosystems </a:t>
            </a:r>
            <a:r>
              <a:rPr lang="en-US" i="1" dirty="0" smtClean="0">
                <a:solidFill>
                  <a:srgbClr val="0070C0"/>
                </a:solidFill>
              </a:rPr>
              <a:t>(….) which (…) maximizes (…)the </a:t>
            </a:r>
            <a:r>
              <a:rPr lang="en-US" i="1" dirty="0">
                <a:solidFill>
                  <a:srgbClr val="0070C0"/>
                </a:solidFill>
              </a:rPr>
              <a:t>provision of goods and services </a:t>
            </a:r>
            <a:r>
              <a:rPr lang="en-US" i="1" dirty="0" smtClean="0">
                <a:solidFill>
                  <a:srgbClr val="0070C0"/>
                </a:solidFill>
              </a:rPr>
              <a:t>(…) enhanced </a:t>
            </a:r>
            <a:r>
              <a:rPr lang="en-US" i="1" dirty="0">
                <a:solidFill>
                  <a:srgbClr val="0070C0"/>
                </a:solidFill>
              </a:rPr>
              <a:t>livelihoods and human well-being</a:t>
            </a:r>
            <a:r>
              <a:rPr lang="en-US" dirty="0" smtClean="0"/>
              <a:t>”;</a:t>
            </a:r>
          </a:p>
          <a:p>
            <a:pPr lvl="0"/>
            <a:endParaRPr lang="en-US" dirty="0"/>
          </a:p>
          <a:p>
            <a:pPr marL="285750" lvl="0" indent="-285750">
              <a:buFont typeface="Courier New" panose="02070309020205020404" pitchFamily="49" charset="0"/>
              <a:buChar char="o"/>
            </a:pPr>
            <a:r>
              <a:rPr lang="en-US" dirty="0"/>
              <a:t>commits to </a:t>
            </a:r>
            <a:r>
              <a:rPr lang="en-US" b="1" dirty="0"/>
              <a:t>support implementation </a:t>
            </a:r>
            <a:r>
              <a:rPr lang="en-US" dirty="0"/>
              <a:t>of the United Nation’s </a:t>
            </a:r>
            <a:r>
              <a:rPr lang="en-US" dirty="0">
                <a:solidFill>
                  <a:srgbClr val="0070C0"/>
                </a:solidFill>
              </a:rPr>
              <a:t>2030 </a:t>
            </a:r>
            <a:r>
              <a:rPr lang="en-US" b="1" dirty="0">
                <a:solidFill>
                  <a:srgbClr val="0070C0"/>
                </a:solidFill>
              </a:rPr>
              <a:t>Agenda for Sustainable Development</a:t>
            </a:r>
            <a:r>
              <a:rPr lang="en-US" dirty="0"/>
              <a:t>, in particular (but not limited to) incremental progress towards </a:t>
            </a:r>
            <a:r>
              <a:rPr lang="en-US" b="1" dirty="0" smtClean="0"/>
              <a:t>SDG </a:t>
            </a:r>
            <a:r>
              <a:rPr lang="en-US" b="1" dirty="0"/>
              <a:t>14 </a:t>
            </a:r>
            <a:r>
              <a:rPr lang="en-US" dirty="0" smtClean="0"/>
              <a:t>(…);</a:t>
            </a:r>
            <a:endParaRPr lang="en-US" dirty="0"/>
          </a:p>
          <a:p>
            <a:endParaRPr lang="en-US" dirty="0"/>
          </a:p>
          <a:p>
            <a:pPr marL="285750" lvl="0" indent="-285750">
              <a:buFont typeface="Courier New" panose="02070309020205020404" pitchFamily="49" charset="0"/>
              <a:buChar char="o"/>
            </a:pPr>
            <a:r>
              <a:rPr lang="en-US" dirty="0"/>
              <a:t>pledges to </a:t>
            </a:r>
            <a:r>
              <a:rPr lang="en-US" b="1" dirty="0"/>
              <a:t>actively contribute</a:t>
            </a:r>
            <a:r>
              <a:rPr lang="en-US" dirty="0"/>
              <a:t> to the improved </a:t>
            </a:r>
            <a:r>
              <a:rPr lang="en-US" b="1" dirty="0"/>
              <a:t>health of the marine ecosystems</a:t>
            </a:r>
            <a:r>
              <a:rPr lang="en-US" dirty="0"/>
              <a:t> in the CLME+ region and the </a:t>
            </a:r>
            <a:r>
              <a:rPr lang="en-US" b="1" dirty="0"/>
              <a:t>sustainable use and/or protection of associated living resources</a:t>
            </a:r>
            <a:r>
              <a:rPr lang="en-US" dirty="0"/>
              <a:t>, as well as to support, and/or undertake actions, to ensure the continuity of essential ecosystem services provided by the region’s marine environment;</a:t>
            </a:r>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n-US" sz="4400" b="1" dirty="0" smtClean="0"/>
              <a:t>ALLIANCE </a:t>
            </a:r>
            <a:r>
              <a:rPr lang="en-US" sz="3600" b="1" u="sng" dirty="0" smtClean="0">
                <a:solidFill>
                  <a:srgbClr val="C00000"/>
                </a:solidFill>
              </a:rPr>
              <a:t>and</a:t>
            </a:r>
            <a:r>
              <a:rPr lang="en-US" sz="4400" b="1" dirty="0" smtClean="0"/>
              <a:t> PARTNERSHIP</a:t>
            </a:r>
            <a:endParaRPr lang="en-US" b="1" dirty="0"/>
          </a:p>
        </p:txBody>
      </p:sp>
      <p:sp>
        <p:nvSpPr>
          <p:cNvPr id="2" name="TextBox 1"/>
          <p:cNvSpPr txBox="1"/>
          <p:nvPr/>
        </p:nvSpPr>
        <p:spPr>
          <a:xfrm>
            <a:off x="1710814" y="991823"/>
            <a:ext cx="5902835" cy="400110"/>
          </a:xfrm>
          <a:prstGeom prst="rect">
            <a:avLst/>
          </a:prstGeom>
          <a:noFill/>
        </p:spPr>
        <p:txBody>
          <a:bodyPr wrap="square" rtlCol="0">
            <a:spAutoFit/>
          </a:bodyPr>
          <a:lstStyle/>
          <a:p>
            <a:pPr algn="ctr"/>
            <a:r>
              <a:rPr lang="en-US" sz="2000" b="1" dirty="0" smtClean="0">
                <a:solidFill>
                  <a:srgbClr val="0070C0"/>
                </a:solidFill>
              </a:rPr>
              <a:t>PLEDGE / SUBSCRIPTION FORM (non-Core Members)</a:t>
            </a:r>
            <a:endParaRPr lang="en-US" b="1" dirty="0">
              <a:solidFill>
                <a:srgbClr val="0070C0"/>
              </a:solidFill>
            </a:endParaRPr>
          </a:p>
        </p:txBody>
      </p:sp>
    </p:spTree>
    <p:extLst>
      <p:ext uri="{BB962C8B-B14F-4D97-AF65-F5344CB8AC3E}">
        <p14:creationId xmlns:p14="http://schemas.microsoft.com/office/powerpoint/2010/main" val="132134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050" r="20050"/>
          <a:stretch>
            <a:fillRect/>
          </a:stretch>
        </p:blipFill>
        <p:spPr bwMode="auto">
          <a:xfrm>
            <a:off x="488950" y="1576388"/>
            <a:ext cx="3532188"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pic>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221445" y="225451"/>
            <a:ext cx="4635066" cy="5578450"/>
          </a:xfrm>
          <a:prstGeom prst="rect">
            <a:avLst/>
          </a:prstGeom>
          <a:noFill/>
        </p:spPr>
        <p:txBody>
          <a:bodyPr wrap="square" rtlCol="0">
            <a:spAutoFit/>
          </a:bodyPr>
          <a:lstStyle/>
          <a:p>
            <a:r>
              <a:rPr lang="en-US" sz="2800" b="1" dirty="0" smtClean="0">
                <a:solidFill>
                  <a:srgbClr val="002060"/>
                </a:solidFill>
              </a:rPr>
              <a:t>Outline</a:t>
            </a:r>
            <a:endParaRPr lang="en-US" dirty="0" smtClean="0"/>
          </a:p>
          <a:p>
            <a:pPr>
              <a:lnSpc>
                <a:spcPts val="2700"/>
              </a:lnSpc>
            </a:pPr>
            <a:endParaRPr lang="en-US" dirty="0"/>
          </a:p>
          <a:p>
            <a:pPr marL="285750" indent="-285750">
              <a:lnSpc>
                <a:spcPct val="200000"/>
              </a:lnSpc>
              <a:buFont typeface="Wingdings" panose="05000000000000000000" pitchFamily="2" charset="2"/>
              <a:buChar char="q"/>
            </a:pPr>
            <a:r>
              <a:rPr lang="en-US" dirty="0" smtClean="0"/>
              <a:t>Mandate</a:t>
            </a:r>
          </a:p>
          <a:p>
            <a:pPr marL="285750" indent="-285750">
              <a:lnSpc>
                <a:spcPct val="200000"/>
              </a:lnSpc>
              <a:buFont typeface="Wingdings" panose="05000000000000000000" pitchFamily="2" charset="2"/>
              <a:buChar char="q"/>
            </a:pPr>
            <a:r>
              <a:rPr lang="en-US" dirty="0"/>
              <a:t>Existing global experiences</a:t>
            </a:r>
          </a:p>
          <a:p>
            <a:pPr marL="285750" indent="-285750">
              <a:lnSpc>
                <a:spcPct val="200000"/>
              </a:lnSpc>
              <a:buFont typeface="Wingdings" panose="05000000000000000000" pitchFamily="2" charset="2"/>
              <a:buChar char="q"/>
            </a:pPr>
            <a:r>
              <a:rPr lang="en-US" dirty="0" smtClean="0"/>
              <a:t>Partnership &amp; Alliance explained</a:t>
            </a:r>
          </a:p>
          <a:p>
            <a:pPr marL="285750" indent="-285750">
              <a:lnSpc>
                <a:spcPct val="200000"/>
              </a:lnSpc>
              <a:buFont typeface="Wingdings" panose="05000000000000000000" pitchFamily="2" charset="2"/>
              <a:buChar char="q"/>
            </a:pPr>
            <a:r>
              <a:rPr lang="es-CO" dirty="0" err="1" smtClean="0"/>
              <a:t>Partnership</a:t>
            </a:r>
            <a:r>
              <a:rPr lang="es-CO" dirty="0" smtClean="0"/>
              <a:t>: Core and </a:t>
            </a:r>
            <a:r>
              <a:rPr lang="es-CO" dirty="0" err="1" smtClean="0"/>
              <a:t>Subscribing</a:t>
            </a:r>
            <a:r>
              <a:rPr lang="es-CO" dirty="0" smtClean="0"/>
              <a:t> </a:t>
            </a:r>
            <a:r>
              <a:rPr lang="es-CO" dirty="0" err="1" smtClean="0"/>
              <a:t>Members</a:t>
            </a:r>
            <a:endParaRPr lang="en-US" dirty="0" smtClean="0"/>
          </a:p>
          <a:p>
            <a:pPr marL="285750" indent="-285750">
              <a:lnSpc>
                <a:spcPct val="200000"/>
              </a:lnSpc>
              <a:buFont typeface="Wingdings" panose="05000000000000000000" pitchFamily="2" charset="2"/>
              <a:buChar char="q"/>
            </a:pPr>
            <a:r>
              <a:rPr lang="en-US" dirty="0" smtClean="0"/>
              <a:t>Terms of Reference (TORs)</a:t>
            </a:r>
            <a:endParaRPr lang="en-US" i="1" dirty="0" smtClean="0"/>
          </a:p>
          <a:p>
            <a:pPr marL="285750" indent="-285750">
              <a:lnSpc>
                <a:spcPct val="200000"/>
              </a:lnSpc>
              <a:buFont typeface="Wingdings" panose="05000000000000000000" pitchFamily="2" charset="2"/>
              <a:buChar char="q"/>
            </a:pPr>
            <a:r>
              <a:rPr lang="en-US" dirty="0"/>
              <a:t>Current Status</a:t>
            </a:r>
          </a:p>
          <a:p>
            <a:pPr marL="285750" indent="-285750">
              <a:lnSpc>
                <a:spcPct val="200000"/>
              </a:lnSpc>
              <a:buFont typeface="Wingdings" panose="05000000000000000000" pitchFamily="2" charset="2"/>
              <a:buChar char="q"/>
            </a:pPr>
            <a:r>
              <a:rPr lang="en-US" dirty="0" smtClean="0"/>
              <a:t>Prospective Partnership Members</a:t>
            </a:r>
          </a:p>
          <a:p>
            <a:pPr marL="285750" indent="-285750">
              <a:lnSpc>
                <a:spcPct val="200000"/>
              </a:lnSpc>
              <a:buFont typeface="Wingdings" panose="05000000000000000000" pitchFamily="2" charset="2"/>
              <a:buChar char="q"/>
            </a:pPr>
            <a:r>
              <a:rPr lang="es-CO" dirty="0" smtClean="0"/>
              <a:t>1st CLME+ </a:t>
            </a:r>
            <a:r>
              <a:rPr lang="es-CO" dirty="0" err="1" smtClean="0"/>
              <a:t>Partnership</a:t>
            </a:r>
            <a:r>
              <a:rPr lang="es-CO" dirty="0" smtClean="0"/>
              <a:t> Forum </a:t>
            </a:r>
            <a:r>
              <a:rPr lang="es-CO" sz="1100" dirty="0" smtClean="0"/>
              <a:t>–</a:t>
            </a:r>
            <a:r>
              <a:rPr lang="es-CO" sz="1400" dirty="0" smtClean="0"/>
              <a:t> </a:t>
            </a:r>
            <a:r>
              <a:rPr lang="es-CO" sz="1400" dirty="0" err="1" smtClean="0">
                <a:solidFill>
                  <a:srgbClr val="0070C0"/>
                </a:solidFill>
              </a:rPr>
              <a:t>September</a:t>
            </a:r>
            <a:r>
              <a:rPr lang="es-CO" sz="1400" dirty="0" smtClean="0">
                <a:solidFill>
                  <a:srgbClr val="0070C0"/>
                </a:solidFill>
              </a:rPr>
              <a:t> 2018</a:t>
            </a:r>
            <a:endParaRPr lang="en-US" dirty="0" smtClean="0">
              <a:solidFill>
                <a:srgbClr val="0070C0"/>
              </a:solidFill>
            </a:endParaRPr>
          </a:p>
          <a:p>
            <a:r>
              <a:rPr lang="en-US" dirty="0" smtClean="0"/>
              <a: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075" y="1222083"/>
            <a:ext cx="8881322" cy="4524315"/>
          </a:xfrm>
          <a:prstGeom prst="rect">
            <a:avLst/>
          </a:prstGeom>
          <a:noFill/>
        </p:spPr>
        <p:txBody>
          <a:bodyPr wrap="square" rtlCol="0">
            <a:spAutoFit/>
          </a:bodyPr>
          <a:lstStyle/>
          <a:p>
            <a:pPr marL="285750" lvl="0" indent="-285750">
              <a:buFont typeface="Courier New" panose="02070309020205020404" pitchFamily="49" charset="0"/>
              <a:buChar char="o"/>
            </a:pPr>
            <a:r>
              <a:rPr lang="en-US" dirty="0"/>
              <a:t>agrees to </a:t>
            </a:r>
            <a:r>
              <a:rPr lang="en-US" b="1" dirty="0">
                <a:solidFill>
                  <a:srgbClr val="0070C0"/>
                </a:solidFill>
              </a:rPr>
              <a:t>become a Subscribing Member </a:t>
            </a:r>
            <a:r>
              <a:rPr lang="en-US" dirty="0"/>
              <a:t>of the CLME+ Partnership, and hereby commits to engage, actively support and/or </a:t>
            </a:r>
            <a:r>
              <a:rPr lang="en-US" b="1" dirty="0">
                <a:solidFill>
                  <a:srgbClr val="0070C0"/>
                </a:solidFill>
              </a:rPr>
              <a:t>collaborate with the Core Membership </a:t>
            </a:r>
            <a:r>
              <a:rPr lang="en-US" dirty="0"/>
              <a:t>and other Subscribing Members towards the achievement of the Partnership’s Mission, Goal and Objectives;</a:t>
            </a:r>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n-US" dirty="0"/>
              <a:t>acknowledges that the </a:t>
            </a:r>
            <a:r>
              <a:rPr lang="en-US" b="1" dirty="0" smtClean="0">
                <a:solidFill>
                  <a:srgbClr val="0070C0"/>
                </a:solidFill>
              </a:rPr>
              <a:t>Terms of Reference (TORs)</a:t>
            </a:r>
            <a:r>
              <a:rPr lang="en-US" b="1" dirty="0" smtClean="0"/>
              <a:t> </a:t>
            </a:r>
            <a:r>
              <a:rPr lang="en-US" dirty="0" smtClean="0"/>
              <a:t>for </a:t>
            </a:r>
            <a:r>
              <a:rPr lang="en-US" dirty="0"/>
              <a:t>the Global Partnership for the Sustainable Management, Use and </a:t>
            </a:r>
            <a:r>
              <a:rPr lang="en-US" dirty="0" smtClean="0"/>
              <a:t>Protection </a:t>
            </a:r>
            <a:r>
              <a:rPr lang="en-US" dirty="0"/>
              <a:t>of the </a:t>
            </a:r>
            <a:r>
              <a:rPr lang="en-US" dirty="0" smtClean="0"/>
              <a:t>CLME+ region (…) establish </a:t>
            </a:r>
            <a:r>
              <a:rPr lang="en-US" dirty="0"/>
              <a:t>and </a:t>
            </a:r>
            <a:r>
              <a:rPr lang="en-US" b="1" dirty="0"/>
              <a:t>specify the general conditions </a:t>
            </a:r>
            <a:r>
              <a:rPr lang="en-US" dirty="0"/>
              <a:t>that govern the Membership and operations of the CLME+ Partnership; </a:t>
            </a:r>
          </a:p>
          <a:p>
            <a:endParaRPr lang="en-US" dirty="0"/>
          </a:p>
          <a:p>
            <a:pPr marL="285750" lvl="0" indent="-285750">
              <a:buFont typeface="Courier New" panose="02070309020205020404" pitchFamily="49" charset="0"/>
              <a:buChar char="o"/>
            </a:pPr>
            <a:r>
              <a:rPr lang="en-US" dirty="0" smtClean="0"/>
              <a:t>accepts (…) to </a:t>
            </a:r>
            <a:r>
              <a:rPr lang="en-US" dirty="0"/>
              <a:t>respect and </a:t>
            </a:r>
            <a:r>
              <a:rPr lang="en-US" b="1" dirty="0"/>
              <a:t>act in accordance </a:t>
            </a:r>
            <a:r>
              <a:rPr lang="en-US" dirty="0"/>
              <a:t>with these </a:t>
            </a:r>
            <a:r>
              <a:rPr lang="en-US" dirty="0" err="1"/>
              <a:t>ToRs</a:t>
            </a:r>
            <a:r>
              <a:rPr lang="en-US" dirty="0"/>
              <a:t>;</a:t>
            </a:r>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n-US" dirty="0"/>
              <a:t>understands that </a:t>
            </a:r>
            <a:r>
              <a:rPr lang="en-US" dirty="0" smtClean="0"/>
              <a:t>(…) the </a:t>
            </a:r>
            <a:r>
              <a:rPr lang="en-US" dirty="0"/>
              <a:t>Partnership relies on the </a:t>
            </a:r>
            <a:r>
              <a:rPr lang="en-US" sz="2000" b="1" dirty="0">
                <a:solidFill>
                  <a:srgbClr val="0070C0"/>
                </a:solidFill>
              </a:rPr>
              <a:t>spirit of mutual trust and respect</a:t>
            </a:r>
            <a:r>
              <a:rPr lang="en-US" dirty="0"/>
              <a:t>, and on open dialogue as well as on collaboration among multiple stakeholders </a:t>
            </a:r>
            <a:r>
              <a:rPr lang="en-US" dirty="0" smtClean="0"/>
              <a:t>(…);</a:t>
            </a:r>
            <a:endParaRPr lang="en-US" dirty="0"/>
          </a:p>
          <a:p>
            <a:pPr marL="285750" indent="-285750">
              <a:buFont typeface="Courier New" panose="02070309020205020404" pitchFamily="49" charset="0"/>
              <a:buChar char="o"/>
            </a:pPr>
            <a:endParaRPr lang="en-US" dirty="0"/>
          </a:p>
          <a:p>
            <a:pPr marL="285750" lvl="0" indent="-285750">
              <a:buFont typeface="Courier New" panose="02070309020205020404" pitchFamily="49" charset="0"/>
              <a:buChar char="o"/>
            </a:pPr>
            <a:r>
              <a:rPr lang="en-US" dirty="0"/>
              <a:t>commits to this spirit and shared values</a:t>
            </a:r>
            <a:r>
              <a:rPr lang="en-US" dirty="0" smtClean="0"/>
              <a:t>;</a:t>
            </a:r>
            <a:endParaRPr lang="en-US" dirty="0"/>
          </a:p>
        </p:txBody>
      </p:sp>
      <p:sp>
        <p:nvSpPr>
          <p:cNvPr id="7" name="TextBox 6"/>
          <p:cNvSpPr txBox="1"/>
          <p:nvPr/>
        </p:nvSpPr>
        <p:spPr>
          <a:xfrm>
            <a:off x="0" y="25467"/>
            <a:ext cx="6602934" cy="769441"/>
          </a:xfrm>
          <a:prstGeom prst="rect">
            <a:avLst/>
          </a:prstGeom>
          <a:solidFill>
            <a:schemeClr val="bg1"/>
          </a:solidFill>
        </p:spPr>
        <p:txBody>
          <a:bodyPr wrap="square" rtlCol="0">
            <a:spAutoFit/>
          </a:bodyPr>
          <a:lstStyle/>
          <a:p>
            <a:r>
              <a:rPr lang="en-US" sz="4400" b="1" dirty="0" smtClean="0"/>
              <a:t>PARTNERSHIP </a:t>
            </a:r>
            <a:r>
              <a:rPr lang="en-US" sz="3600" b="1" u="sng" dirty="0" smtClean="0">
                <a:solidFill>
                  <a:srgbClr val="C00000"/>
                </a:solidFill>
              </a:rPr>
              <a:t>only</a:t>
            </a:r>
            <a:endParaRPr lang="en-US" b="1" u="sng" dirty="0">
              <a:solidFill>
                <a:srgbClr val="C00000"/>
              </a:solidFill>
            </a:endParaRPr>
          </a:p>
        </p:txBody>
      </p:sp>
    </p:spTree>
    <p:extLst>
      <p:ext uri="{BB962C8B-B14F-4D97-AF65-F5344CB8AC3E}">
        <p14:creationId xmlns:p14="http://schemas.microsoft.com/office/powerpoint/2010/main" val="4292486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075" y="1222083"/>
            <a:ext cx="8881322" cy="5324535"/>
          </a:xfrm>
          <a:prstGeom prst="rect">
            <a:avLst/>
          </a:prstGeom>
          <a:noFill/>
        </p:spPr>
        <p:txBody>
          <a:bodyPr wrap="square" rtlCol="0">
            <a:spAutoFit/>
          </a:bodyPr>
          <a:lstStyle/>
          <a:p>
            <a:pPr marL="742950" lvl="1" indent="-285750">
              <a:buFont typeface="Courier New" panose="02070309020205020404" pitchFamily="49" charset="0"/>
              <a:buChar char="o"/>
            </a:pPr>
            <a:r>
              <a:rPr lang="es-CO" sz="2400" dirty="0" smtClean="0"/>
              <a:t>24-25 </a:t>
            </a:r>
            <a:r>
              <a:rPr lang="es-CO" sz="2400" dirty="0" err="1" smtClean="0"/>
              <a:t>September</a:t>
            </a:r>
            <a:r>
              <a:rPr lang="es-CO" sz="2400" dirty="0" smtClean="0"/>
              <a:t> 2018: PPCM &amp; SFP </a:t>
            </a:r>
            <a:r>
              <a:rPr lang="es-CO" sz="2400" dirty="0" err="1" smtClean="0"/>
              <a:t>consultation</a:t>
            </a:r>
            <a:r>
              <a:rPr lang="es-CO" sz="2400" dirty="0" smtClean="0"/>
              <a:t> </a:t>
            </a:r>
            <a:r>
              <a:rPr lang="es-CO" sz="2400" dirty="0" err="1" smtClean="0"/>
              <a:t>with</a:t>
            </a:r>
            <a:r>
              <a:rPr lang="es-CO" sz="2400" dirty="0" smtClean="0"/>
              <a:t> CLME+ </a:t>
            </a:r>
            <a:r>
              <a:rPr lang="es-CO" sz="2400" dirty="0" err="1" smtClean="0"/>
              <a:t>countries</a:t>
            </a:r>
            <a:endParaRPr lang="es-CO" sz="2400" dirty="0" smtClean="0"/>
          </a:p>
          <a:p>
            <a:pPr marL="742950" lvl="1" indent="-285750">
              <a:buFont typeface="Courier New" panose="02070309020205020404" pitchFamily="49" charset="0"/>
              <a:buChar char="o"/>
            </a:pPr>
            <a:endParaRPr lang="es-CO" sz="2400" dirty="0" smtClean="0"/>
          </a:p>
          <a:p>
            <a:pPr marL="742950" lvl="1" indent="-285750">
              <a:buFont typeface="Courier New" panose="02070309020205020404" pitchFamily="49" charset="0"/>
              <a:buChar char="o"/>
            </a:pPr>
            <a:r>
              <a:rPr lang="es-CO" sz="2400" dirty="0" smtClean="0"/>
              <a:t>26-27-28 </a:t>
            </a:r>
            <a:r>
              <a:rPr lang="es-CO" sz="2400" dirty="0" err="1" smtClean="0"/>
              <a:t>September</a:t>
            </a:r>
            <a:r>
              <a:rPr lang="es-CO" sz="2400" dirty="0" smtClean="0"/>
              <a:t> 2018: </a:t>
            </a:r>
            <a:r>
              <a:rPr lang="es-CO" sz="2400" dirty="0" err="1" smtClean="0"/>
              <a:t>Partnership</a:t>
            </a:r>
            <a:r>
              <a:rPr lang="es-CO" sz="2400" dirty="0" smtClean="0"/>
              <a:t> Forum</a:t>
            </a:r>
          </a:p>
          <a:p>
            <a:pPr marL="742950" lvl="1" indent="-285750">
              <a:buFont typeface="Courier New" panose="02070309020205020404" pitchFamily="49" charset="0"/>
              <a:buChar char="o"/>
            </a:pPr>
            <a:endParaRPr lang="es-CO" sz="2400" dirty="0"/>
          </a:p>
          <a:p>
            <a:pPr marL="1714500" lvl="3" indent="-342900">
              <a:buFont typeface="Wingdings" panose="05000000000000000000" pitchFamily="2" charset="2"/>
              <a:buChar char="ü"/>
            </a:pPr>
            <a:r>
              <a:rPr lang="es-CO" sz="2400" dirty="0" err="1" smtClean="0"/>
              <a:t>Keynotes</a:t>
            </a:r>
            <a:endParaRPr lang="es-CO" sz="2400" dirty="0" smtClean="0"/>
          </a:p>
          <a:p>
            <a:pPr marL="1714500" lvl="3" indent="-342900">
              <a:buFont typeface="Wingdings" panose="05000000000000000000" pitchFamily="2" charset="2"/>
              <a:buChar char="ü"/>
            </a:pPr>
            <a:r>
              <a:rPr lang="es-CO" sz="2400" dirty="0" err="1" smtClean="0"/>
              <a:t>Plenaries</a:t>
            </a:r>
            <a:endParaRPr lang="es-CO" sz="2400" dirty="0" smtClean="0"/>
          </a:p>
          <a:p>
            <a:pPr marL="1714500" lvl="3" indent="-342900">
              <a:buFont typeface="Wingdings" panose="05000000000000000000" pitchFamily="2" charset="2"/>
              <a:buChar char="ü"/>
            </a:pPr>
            <a:r>
              <a:rPr lang="es-CO" sz="2400" dirty="0" err="1" smtClean="0"/>
              <a:t>Work</a:t>
            </a:r>
            <a:r>
              <a:rPr lang="es-CO" sz="2400" dirty="0" smtClean="0"/>
              <a:t> </a:t>
            </a:r>
            <a:r>
              <a:rPr lang="es-CO" sz="2400" dirty="0" err="1" smtClean="0"/>
              <a:t>Sessions</a:t>
            </a:r>
            <a:r>
              <a:rPr lang="es-CO" sz="2400" dirty="0" smtClean="0"/>
              <a:t>:</a:t>
            </a:r>
          </a:p>
          <a:p>
            <a:pPr marL="4000500" lvl="8" indent="-342900">
              <a:buFont typeface="Wingdings" panose="05000000000000000000" pitchFamily="2" charset="2"/>
              <a:buChar char="§"/>
            </a:pPr>
            <a:r>
              <a:rPr lang="es-CO" dirty="0" smtClean="0"/>
              <a:t>CLME+ SOMEE</a:t>
            </a:r>
          </a:p>
          <a:p>
            <a:pPr marL="4000500" lvl="8" indent="-342900">
              <a:buFont typeface="Wingdings" panose="05000000000000000000" pitchFamily="2" charset="2"/>
              <a:buChar char="§"/>
            </a:pPr>
            <a:r>
              <a:rPr lang="es-CO" dirty="0" smtClean="0"/>
              <a:t>Regional </a:t>
            </a:r>
            <a:r>
              <a:rPr lang="es-CO" dirty="0" err="1" smtClean="0"/>
              <a:t>Action</a:t>
            </a:r>
            <a:r>
              <a:rPr lang="es-CO" dirty="0" smtClean="0"/>
              <a:t> &amp; </a:t>
            </a:r>
            <a:r>
              <a:rPr lang="es-CO" dirty="0" err="1" smtClean="0"/>
              <a:t>Investment</a:t>
            </a:r>
            <a:r>
              <a:rPr lang="es-CO" dirty="0" smtClean="0"/>
              <a:t> </a:t>
            </a:r>
            <a:r>
              <a:rPr lang="es-CO" dirty="0" err="1" smtClean="0"/>
              <a:t>Plans</a:t>
            </a:r>
            <a:endParaRPr lang="es-CO" dirty="0" smtClean="0"/>
          </a:p>
          <a:p>
            <a:pPr marL="4000500" lvl="8" indent="-342900">
              <a:buFont typeface="Wingdings" panose="05000000000000000000" pitchFamily="2" charset="2"/>
              <a:buChar char="§"/>
            </a:pPr>
            <a:r>
              <a:rPr lang="es-CO" dirty="0" smtClean="0"/>
              <a:t>Private Sector </a:t>
            </a:r>
            <a:r>
              <a:rPr lang="es-CO" dirty="0" err="1" smtClean="0"/>
              <a:t>Engagement</a:t>
            </a:r>
            <a:endParaRPr lang="es-CO" dirty="0" smtClean="0"/>
          </a:p>
          <a:p>
            <a:pPr marL="4000500" lvl="8" indent="-342900">
              <a:buFont typeface="Wingdings" panose="05000000000000000000" pitchFamily="2" charset="2"/>
              <a:buChar char="§"/>
            </a:pPr>
            <a:r>
              <a:rPr lang="es-CO" dirty="0" smtClean="0"/>
              <a:t>MSP</a:t>
            </a:r>
          </a:p>
          <a:p>
            <a:pPr marL="4000500" lvl="8" indent="-342900">
              <a:buFont typeface="Wingdings" panose="05000000000000000000" pitchFamily="2" charset="2"/>
              <a:buChar char="§"/>
            </a:pPr>
            <a:r>
              <a:rPr lang="es-CO" dirty="0" smtClean="0"/>
              <a:t>…</a:t>
            </a:r>
          </a:p>
          <a:p>
            <a:pPr marL="4000500" lvl="8" indent="-342900">
              <a:buFont typeface="Wingdings" panose="05000000000000000000" pitchFamily="2" charset="2"/>
              <a:buChar char="ü"/>
            </a:pPr>
            <a:endParaRPr lang="es-CO" sz="2400" dirty="0" smtClean="0"/>
          </a:p>
          <a:p>
            <a:pPr marL="1714500" lvl="3" indent="-342900">
              <a:buFont typeface="Wingdings" panose="05000000000000000000" pitchFamily="2" charset="2"/>
              <a:buChar char="ü"/>
            </a:pPr>
            <a:endParaRPr lang="en-US" sz="2400" dirty="0"/>
          </a:p>
        </p:txBody>
      </p:sp>
      <p:sp>
        <p:nvSpPr>
          <p:cNvPr id="7" name="TextBox 6"/>
          <p:cNvSpPr txBox="1"/>
          <p:nvPr/>
        </p:nvSpPr>
        <p:spPr>
          <a:xfrm>
            <a:off x="596286" y="215604"/>
            <a:ext cx="7962900" cy="769441"/>
          </a:xfrm>
          <a:prstGeom prst="rect">
            <a:avLst/>
          </a:prstGeom>
          <a:solidFill>
            <a:srgbClr val="FFFF00">
              <a:alpha val="57000"/>
            </a:srgbClr>
          </a:solidFill>
        </p:spPr>
        <p:txBody>
          <a:bodyPr wrap="square" rtlCol="0">
            <a:spAutoFit/>
          </a:bodyPr>
          <a:lstStyle/>
          <a:p>
            <a:r>
              <a:rPr lang="en-US" sz="4400" b="1" dirty="0" smtClean="0"/>
              <a:t>1</a:t>
            </a:r>
            <a:r>
              <a:rPr lang="en-US" sz="4400" b="1" baseline="30000" dirty="0" smtClean="0"/>
              <a:t>st</a:t>
            </a:r>
            <a:r>
              <a:rPr lang="en-US" sz="4400" b="1" dirty="0" smtClean="0"/>
              <a:t> CLME+ </a:t>
            </a:r>
            <a:r>
              <a:rPr lang="en-US" sz="4400" b="1" dirty="0"/>
              <a:t>PARTNERSHIP FORUM</a:t>
            </a:r>
          </a:p>
        </p:txBody>
      </p:sp>
      <p:sp>
        <p:nvSpPr>
          <p:cNvPr id="2" name="TextBox 1"/>
          <p:cNvSpPr txBox="1"/>
          <p:nvPr/>
        </p:nvSpPr>
        <p:spPr>
          <a:xfrm>
            <a:off x="5829300" y="2984500"/>
            <a:ext cx="2870200" cy="923330"/>
          </a:xfrm>
          <a:prstGeom prst="rect">
            <a:avLst/>
          </a:prstGeom>
          <a:solidFill>
            <a:srgbClr val="FFFF00">
              <a:alpha val="36000"/>
            </a:srgbClr>
          </a:solidFill>
        </p:spPr>
        <p:txBody>
          <a:bodyPr wrap="square" rtlCol="0">
            <a:spAutoFit/>
          </a:bodyPr>
          <a:lstStyle/>
          <a:p>
            <a:pPr algn="ctr"/>
            <a:r>
              <a:rPr lang="es-CO" b="1" dirty="0" smtClean="0">
                <a:solidFill>
                  <a:srgbClr val="0070C0"/>
                </a:solidFill>
              </a:rPr>
              <a:t>TWINNING WITH PEMSEA SUPPORTED THROUGH IW:LEARN</a:t>
            </a:r>
            <a:endParaRPr lang="en-US" b="1" dirty="0">
              <a:solidFill>
                <a:srgbClr val="0070C0"/>
              </a:solidFill>
            </a:endParaRPr>
          </a:p>
        </p:txBody>
      </p:sp>
    </p:spTree>
    <p:extLst>
      <p:ext uri="{BB962C8B-B14F-4D97-AF65-F5344CB8AC3E}">
        <p14:creationId xmlns:p14="http://schemas.microsoft.com/office/powerpoint/2010/main" val="1537139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9077" b="9077"/>
          <a:stretch>
            <a:fillRect/>
          </a:stretch>
        </p:blipFill>
        <p:spPr/>
      </p:pic>
      <p:sp>
        <p:nvSpPr>
          <p:cNvPr id="6" name="Rectangle 5"/>
          <p:cNvSpPr>
            <a:spLocks noChangeArrowheads="1"/>
          </p:cNvSpPr>
          <p:nvPr/>
        </p:nvSpPr>
        <p:spPr bwMode="auto">
          <a:xfrm>
            <a:off x="-52388" y="2228850"/>
            <a:ext cx="9231313" cy="1651000"/>
          </a:xfrm>
          <a:prstGeom prst="rect">
            <a:avLst/>
          </a:prstGeom>
          <a:solidFill>
            <a:schemeClr val="tx1">
              <a:lumMod val="50000"/>
              <a:lumOff val="50000"/>
              <a:alpha val="73000"/>
            </a:schemeClr>
          </a:solidFill>
          <a:ln>
            <a:noFill/>
          </a:ln>
          <a:effectLst/>
        </p:spPr>
        <p:txBody>
          <a:bodyPr anchor="ctr"/>
          <a:lstStyle/>
          <a:p>
            <a:pPr algn="ctr" eaLnBrk="1" hangingPunct="1">
              <a:defRPr/>
            </a:pPr>
            <a:endParaRPr lang="en-US" altLang="en-US">
              <a:solidFill>
                <a:srgbClr val="FFFFFF"/>
              </a:solidFill>
              <a:cs typeface="MS PGothic" charset="0"/>
            </a:endParaRPr>
          </a:p>
        </p:txBody>
      </p:sp>
      <p:sp>
        <p:nvSpPr>
          <p:cNvPr id="8" name="Freeform 7"/>
          <p:cNvSpPr>
            <a:spLocks noChangeArrowheads="1"/>
          </p:cNvSpPr>
          <p:nvPr/>
        </p:nvSpPr>
        <p:spPr bwMode="auto">
          <a:xfrm>
            <a:off x="-20638" y="5630863"/>
            <a:ext cx="9199563" cy="1227137"/>
          </a:xfrm>
          <a:custGeom>
            <a:avLst/>
            <a:gdLst>
              <a:gd name="T0" fmla="*/ 9199151 w 22351"/>
              <a:gd name="T1" fmla="*/ 1223910 h 2552"/>
              <a:gd name="T2" fmla="*/ 9199151 w 22351"/>
              <a:gd name="T3" fmla="*/ 275452 h 2552"/>
              <a:gd name="T4" fmla="*/ 3476333 w 22351"/>
              <a:gd name="T5" fmla="*/ 435050 h 2552"/>
              <a:gd name="T6" fmla="*/ 0 w 22351"/>
              <a:gd name="T7" fmla="*/ 318236 h 2552"/>
              <a:gd name="T8" fmla="*/ 0 w 22351"/>
              <a:gd name="T9" fmla="*/ 1226313 h 2552"/>
              <a:gd name="T10" fmla="*/ 9199151 w 22351"/>
              <a:gd name="T11" fmla="*/ 1223910 h 25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TextBox 8"/>
          <p:cNvSpPr txBox="1"/>
          <p:nvPr/>
        </p:nvSpPr>
        <p:spPr bwMode="auto">
          <a:xfrm>
            <a:off x="982127" y="6405563"/>
            <a:ext cx="7179747" cy="238527"/>
          </a:xfrm>
          <a:prstGeom prst="rect">
            <a:avLst/>
          </a:prstGeom>
          <a:noFill/>
        </p:spPr>
        <p:txBody>
          <a:bodyPr wrap="square">
            <a:spAutoFit/>
          </a:bodyPr>
          <a:lstStyle/>
          <a:p>
            <a:pPr>
              <a:defRPr/>
            </a:pPr>
            <a:r>
              <a:rPr lang="es-CO" sz="950" b="1" i="1" dirty="0" err="1">
                <a:solidFill>
                  <a:schemeClr val="tx1">
                    <a:lumMod val="50000"/>
                    <a:lumOff val="50000"/>
                  </a:schemeClr>
                </a:solidFill>
                <a:latin typeface="Avenir Heavy" charset="0"/>
                <a:ea typeface="Avenir Heavy" charset="0"/>
                <a:cs typeface="Avenir Heavy" charset="0"/>
              </a:rPr>
              <a:t>Catalyzing</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implementation</a:t>
            </a:r>
            <a:r>
              <a:rPr lang="es-CO" sz="950" b="1" i="1" dirty="0">
                <a:solidFill>
                  <a:schemeClr val="tx1">
                    <a:lumMod val="50000"/>
                    <a:lumOff val="50000"/>
                  </a:schemeClr>
                </a:solidFill>
                <a:latin typeface="Avenir Heavy" charset="0"/>
                <a:ea typeface="Avenir Heavy" charset="0"/>
                <a:cs typeface="Avenir Heavy" charset="0"/>
              </a:rPr>
              <a:t> of the </a:t>
            </a:r>
            <a:r>
              <a:rPr lang="es-CO" sz="950" b="1" i="1" dirty="0" err="1">
                <a:solidFill>
                  <a:schemeClr val="tx1">
                    <a:lumMod val="50000"/>
                    <a:lumOff val="50000"/>
                  </a:schemeClr>
                </a:solidFill>
                <a:latin typeface="Avenir Heavy" charset="0"/>
                <a:ea typeface="Avenir Heavy" charset="0"/>
                <a:cs typeface="Avenir Heavy" charset="0"/>
              </a:rPr>
              <a:t>Strategic</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Action</a:t>
            </a:r>
            <a:r>
              <a:rPr lang="es-CO" sz="950" b="1" i="1" dirty="0">
                <a:solidFill>
                  <a:schemeClr val="tx1">
                    <a:lumMod val="50000"/>
                    <a:lumOff val="50000"/>
                  </a:schemeClr>
                </a:solidFill>
                <a:latin typeface="Avenir Heavy" charset="0"/>
                <a:ea typeface="Avenir Heavy" charset="0"/>
                <a:cs typeface="Avenir Heavy" charset="0"/>
              </a:rPr>
              <a:t> Programme </a:t>
            </a:r>
            <a:r>
              <a:rPr lang="es-CO" sz="950" b="1" i="1" dirty="0" err="1">
                <a:solidFill>
                  <a:schemeClr val="tx1">
                    <a:lumMod val="50000"/>
                    <a:lumOff val="50000"/>
                  </a:schemeClr>
                </a:solidFill>
                <a:latin typeface="Avenir Heavy" charset="0"/>
                <a:ea typeface="Avenir Heavy" charset="0"/>
                <a:cs typeface="Avenir Heavy" charset="0"/>
              </a:rPr>
              <a:t>for</a:t>
            </a:r>
            <a:r>
              <a:rPr lang="es-CO" sz="950" b="1" i="1" dirty="0">
                <a:solidFill>
                  <a:schemeClr val="tx1">
                    <a:lumMod val="50000"/>
                    <a:lumOff val="50000"/>
                  </a:schemeClr>
                </a:solidFill>
                <a:latin typeface="Avenir Heavy" charset="0"/>
                <a:ea typeface="Avenir Heavy" charset="0"/>
                <a:cs typeface="Avenir Heavy" charset="0"/>
              </a:rPr>
              <a:t> the Caribbean and North </a:t>
            </a:r>
            <a:r>
              <a:rPr lang="es-CO" sz="950" b="1" i="1" dirty="0" err="1">
                <a:solidFill>
                  <a:schemeClr val="tx1">
                    <a:lumMod val="50000"/>
                    <a:lumOff val="50000"/>
                  </a:schemeClr>
                </a:solidFill>
                <a:latin typeface="Avenir Heavy" charset="0"/>
                <a:ea typeface="Avenir Heavy" charset="0"/>
                <a:cs typeface="Avenir Heavy" charset="0"/>
              </a:rPr>
              <a:t>Brazil</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Shelf</a:t>
            </a:r>
            <a:r>
              <a:rPr lang="es-CO" sz="950" b="1" i="1" dirty="0">
                <a:solidFill>
                  <a:schemeClr val="tx1">
                    <a:lumMod val="50000"/>
                    <a:lumOff val="50000"/>
                  </a:schemeClr>
                </a:solidFill>
                <a:latin typeface="Avenir Heavy" charset="0"/>
                <a:ea typeface="Avenir Heavy" charset="0"/>
                <a:cs typeface="Avenir Heavy" charset="0"/>
              </a:rPr>
              <a:t> </a:t>
            </a:r>
            <a:r>
              <a:rPr lang="es-CO" sz="950" b="1" i="1" dirty="0" err="1">
                <a:solidFill>
                  <a:schemeClr val="tx1">
                    <a:lumMod val="50000"/>
                    <a:lumOff val="50000"/>
                  </a:schemeClr>
                </a:solidFill>
                <a:latin typeface="Avenir Heavy" charset="0"/>
                <a:ea typeface="Avenir Heavy" charset="0"/>
                <a:cs typeface="Avenir Heavy" charset="0"/>
              </a:rPr>
              <a:t>LME’s</a:t>
            </a:r>
            <a:r>
              <a:rPr lang="es-CO" sz="950" b="1" i="1" dirty="0">
                <a:solidFill>
                  <a:schemeClr val="tx1">
                    <a:lumMod val="50000"/>
                    <a:lumOff val="50000"/>
                  </a:schemeClr>
                </a:solidFill>
                <a:latin typeface="Avenir Heavy" charset="0"/>
                <a:ea typeface="Avenir Heavy" charset="0"/>
                <a:cs typeface="Avenir Heavy" charset="0"/>
              </a:rPr>
              <a:t> (2015-2020)</a:t>
            </a:r>
            <a:endParaRPr lang="en-US" sz="950" b="1" i="1" dirty="0">
              <a:solidFill>
                <a:schemeClr val="tx1">
                  <a:lumMod val="50000"/>
                  <a:lumOff val="50000"/>
                </a:schemeClr>
              </a:solidFill>
              <a:latin typeface="Avenir Heavy" charset="0"/>
              <a:ea typeface="Avenir Heavy" charset="0"/>
              <a:cs typeface="Avenir Heavy" charset="0"/>
            </a:endParaRPr>
          </a:p>
        </p:txBody>
      </p:sp>
      <p:sp>
        <p:nvSpPr>
          <p:cNvPr id="10" name="Rectangle 9"/>
          <p:cNvSpPr/>
          <p:nvPr/>
        </p:nvSpPr>
        <p:spPr>
          <a:xfrm>
            <a:off x="3145654" y="2287441"/>
            <a:ext cx="2572114" cy="1400383"/>
          </a:xfrm>
          <a:prstGeom prst="rect">
            <a:avLst/>
          </a:prstGeom>
        </p:spPr>
        <p:txBody>
          <a:bodyPr wrap="none">
            <a:spAutoFit/>
          </a:bodyPr>
          <a:lstStyle/>
          <a:p>
            <a:pPr algn="ctr" eaLnBrk="1" hangingPunct="1">
              <a:spcBef>
                <a:spcPts val="0"/>
              </a:spcBef>
              <a:spcAft>
                <a:spcPts val="0"/>
              </a:spcAft>
            </a:pPr>
            <a:r>
              <a:rPr lang="en-US" sz="3200" dirty="0">
                <a:solidFill>
                  <a:srgbClr val="FFFFFF"/>
                </a:solidFill>
                <a:latin typeface="Avenir Heavy" charset="0"/>
                <a:ea typeface="ＭＳ Ｐゴシック" charset="-128"/>
                <a:cs typeface="Avenir Heavy" charset="0"/>
              </a:rPr>
              <a:t>THANK </a:t>
            </a:r>
            <a:r>
              <a:rPr lang="en-US" sz="3200" dirty="0" smtClean="0">
                <a:solidFill>
                  <a:srgbClr val="FFFFFF"/>
                </a:solidFill>
                <a:latin typeface="Avenir Heavy" charset="0"/>
                <a:ea typeface="ＭＳ Ｐゴシック" charset="-128"/>
                <a:cs typeface="Avenir Heavy" charset="0"/>
              </a:rPr>
              <a:t>YOU</a:t>
            </a:r>
          </a:p>
          <a:p>
            <a:pPr algn="ctr" eaLnBrk="1" hangingPunct="1">
              <a:spcBef>
                <a:spcPts val="0"/>
              </a:spcBef>
              <a:spcAft>
                <a:spcPts val="0"/>
              </a:spcAft>
            </a:pPr>
            <a:endParaRPr lang="en-US" sz="1100" dirty="0">
              <a:solidFill>
                <a:srgbClr val="FFFFFF"/>
              </a:solidFill>
              <a:latin typeface="Avenir Heavy" charset="0"/>
              <a:ea typeface="ＭＳ Ｐゴシック" charset="-128"/>
              <a:cs typeface="Avenir Heavy" charset="0"/>
            </a:endParaRPr>
          </a:p>
          <a:p>
            <a:pPr algn="ctr" eaLnBrk="1" hangingPunct="1">
              <a:spcBef>
                <a:spcPts val="0"/>
              </a:spcBef>
              <a:spcAft>
                <a:spcPts val="0"/>
              </a:spcAft>
            </a:pPr>
            <a:r>
              <a:rPr lang="en-US" dirty="0">
                <a:solidFill>
                  <a:srgbClr val="FFFFFF"/>
                </a:solidFill>
                <a:latin typeface="Avenir Heavy" charset="0"/>
                <a:ea typeface="ＭＳ Ｐゴシック" charset="-128"/>
                <a:cs typeface="Avenir Heavy" charset="0"/>
              </a:rPr>
              <a:t>Patrick Debels</a:t>
            </a:r>
          </a:p>
          <a:p>
            <a:pPr algn="ctr" eaLnBrk="1" hangingPunct="1">
              <a:spcBef>
                <a:spcPts val="0"/>
              </a:spcBef>
              <a:spcAft>
                <a:spcPts val="0"/>
              </a:spcAft>
            </a:pPr>
            <a:r>
              <a:rPr lang="en-US" sz="1200" dirty="0">
                <a:solidFill>
                  <a:srgbClr val="FFFFFF"/>
                </a:solidFill>
                <a:latin typeface="Avenir Heavy" charset="0"/>
                <a:ea typeface="ＭＳ Ｐゴシック" charset="-128"/>
                <a:cs typeface="Avenir Heavy" charset="0"/>
              </a:rPr>
              <a:t>CLME+ Regional Coordinator</a:t>
            </a:r>
          </a:p>
          <a:p>
            <a:pPr algn="ctr" eaLnBrk="1" hangingPunct="1">
              <a:spcBef>
                <a:spcPts val="0"/>
              </a:spcBef>
              <a:spcAft>
                <a:spcPts val="0"/>
              </a:spcAft>
            </a:pPr>
            <a:r>
              <a:rPr lang="en-US" sz="1200" dirty="0">
                <a:solidFill>
                  <a:srgbClr val="FFFFFF"/>
                </a:solidFill>
                <a:latin typeface="Avenir Heavy" charset="0"/>
                <a:ea typeface="ＭＳ Ｐゴシック" charset="-128"/>
                <a:cs typeface="Avenir Heavy" charset="0"/>
              </a:rPr>
              <a:t>PatrickD@unops.org</a:t>
            </a:r>
          </a:p>
        </p:txBody>
      </p:sp>
    </p:spTree>
    <p:extLst>
      <p:ext uri="{BB962C8B-B14F-4D97-AF65-F5344CB8AC3E}">
        <p14:creationId xmlns:p14="http://schemas.microsoft.com/office/powerpoint/2010/main" val="1690037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n-US" sz="2800" b="1" dirty="0" smtClean="0"/>
              <a:t>MANDATE</a:t>
            </a:r>
            <a:endParaRPr lang="en-US" sz="2800" b="1" dirty="0"/>
          </a:p>
        </p:txBody>
      </p:sp>
      <p:sp>
        <p:nvSpPr>
          <p:cNvPr id="7" name="TextBox 6"/>
          <p:cNvSpPr txBox="1"/>
          <p:nvPr/>
        </p:nvSpPr>
        <p:spPr>
          <a:xfrm>
            <a:off x="127000" y="895892"/>
            <a:ext cx="8911108" cy="461665"/>
          </a:xfrm>
          <a:prstGeom prst="rect">
            <a:avLst/>
          </a:prstGeom>
          <a:solidFill>
            <a:schemeClr val="bg1">
              <a:lumMod val="85000"/>
            </a:schemeClr>
          </a:solidFill>
        </p:spPr>
        <p:txBody>
          <a:bodyPr wrap="square" rtlCol="0">
            <a:spAutoFit/>
          </a:bodyPr>
          <a:lstStyle/>
          <a:p>
            <a:pPr algn="ctr"/>
            <a:r>
              <a:rPr lang="es-CO" sz="2400" b="1" dirty="0" smtClean="0">
                <a:solidFill>
                  <a:srgbClr val="0070C0"/>
                </a:solidFill>
              </a:rPr>
              <a:t>The CLME+ SAP</a:t>
            </a:r>
            <a:endParaRPr lang="en-US" sz="2400" b="1" dirty="0">
              <a:solidFill>
                <a:srgbClr val="0070C0"/>
              </a:solidFill>
            </a:endParaRPr>
          </a:p>
        </p:txBody>
      </p:sp>
      <p:sp>
        <p:nvSpPr>
          <p:cNvPr id="8" name="TextBox 7"/>
          <p:cNvSpPr txBox="1"/>
          <p:nvPr/>
        </p:nvSpPr>
        <p:spPr>
          <a:xfrm>
            <a:off x="590550" y="1911350"/>
            <a:ext cx="7962900" cy="2646878"/>
          </a:xfrm>
          <a:prstGeom prst="rect">
            <a:avLst/>
          </a:prstGeom>
          <a:noFill/>
        </p:spPr>
        <p:txBody>
          <a:bodyPr wrap="square" rtlCol="0">
            <a:spAutoFit/>
          </a:bodyPr>
          <a:lstStyle/>
          <a:p>
            <a:pPr algn="ctr"/>
            <a:endParaRPr lang="en-US" sz="2000" dirty="0"/>
          </a:p>
          <a:p>
            <a:pPr algn="ctr"/>
            <a:r>
              <a:rPr lang="en-US" sz="2000" dirty="0" smtClean="0"/>
              <a:t>The CLME+ SAP </a:t>
            </a:r>
          </a:p>
          <a:p>
            <a:pPr algn="ctr"/>
            <a:r>
              <a:rPr lang="en-US" sz="2000" dirty="0" smtClean="0"/>
              <a:t>“</a:t>
            </a:r>
            <a:r>
              <a:rPr lang="en-US" sz="2000" dirty="0"/>
              <a:t>has been developed as an umbrella Programme (…). </a:t>
            </a:r>
            <a:endParaRPr lang="en-US" sz="2000" dirty="0" smtClean="0"/>
          </a:p>
          <a:p>
            <a:pPr algn="ctr"/>
            <a:endParaRPr lang="en-US" sz="1200" dirty="0" smtClean="0"/>
          </a:p>
          <a:p>
            <a:pPr algn="ctr"/>
            <a:r>
              <a:rPr lang="en-US" sz="2000" b="1" dirty="0" smtClean="0"/>
              <a:t>By </a:t>
            </a:r>
            <a:r>
              <a:rPr lang="en-US" sz="2000" b="1" dirty="0"/>
              <a:t>enhancing the </a:t>
            </a:r>
            <a:r>
              <a:rPr lang="en-US" sz="2400" b="1" dirty="0"/>
              <a:t>cooperation </a:t>
            </a:r>
            <a:r>
              <a:rPr lang="en-US" sz="2000" b="1" dirty="0"/>
              <a:t>and </a:t>
            </a:r>
            <a:r>
              <a:rPr lang="en-US" sz="2400" b="1" dirty="0"/>
              <a:t>coordination </a:t>
            </a:r>
            <a:r>
              <a:rPr lang="en-US" sz="2000" b="1" dirty="0"/>
              <a:t>across the region and among </a:t>
            </a:r>
            <a:r>
              <a:rPr lang="en-US" sz="2200" b="1" dirty="0" err="1"/>
              <a:t>organisations</a:t>
            </a:r>
            <a:r>
              <a:rPr lang="en-US" sz="2200" b="1" dirty="0"/>
              <a:t>, countries, sectors </a:t>
            </a:r>
            <a:r>
              <a:rPr lang="en-US" sz="2000" b="1" dirty="0"/>
              <a:t>and </a:t>
            </a:r>
            <a:r>
              <a:rPr lang="en-US" sz="2200" b="1" dirty="0"/>
              <a:t>people</a:t>
            </a:r>
            <a:r>
              <a:rPr lang="en-US" sz="2000" b="1" dirty="0"/>
              <a:t>, it will establish the enabling conditions for </a:t>
            </a:r>
            <a:r>
              <a:rPr lang="en-US" sz="2800" b="1" dirty="0"/>
              <a:t>substantial synergies</a:t>
            </a:r>
            <a:r>
              <a:rPr lang="en-US" sz="2000" dirty="0"/>
              <a:t>.” </a:t>
            </a:r>
            <a:endParaRPr lang="en-US" sz="2000" dirty="0" smtClean="0"/>
          </a:p>
          <a:p>
            <a:pPr algn="ctr"/>
            <a:endParaRPr lang="en-US" sz="2000" dirty="0"/>
          </a:p>
        </p:txBody>
      </p:sp>
    </p:spTree>
    <p:extLst>
      <p:ext uri="{BB962C8B-B14F-4D97-AF65-F5344CB8AC3E}">
        <p14:creationId xmlns:p14="http://schemas.microsoft.com/office/powerpoint/2010/main" val="258423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n-US" sz="2800" b="1" dirty="0" smtClean="0"/>
              <a:t>MANDATE</a:t>
            </a:r>
            <a:endParaRPr lang="en-US" sz="2800" b="1" dirty="0"/>
          </a:p>
        </p:txBody>
      </p:sp>
      <p:sp>
        <p:nvSpPr>
          <p:cNvPr id="7" name="TextBox 6"/>
          <p:cNvSpPr txBox="1"/>
          <p:nvPr/>
        </p:nvSpPr>
        <p:spPr>
          <a:xfrm>
            <a:off x="127000" y="895892"/>
            <a:ext cx="8911108" cy="461665"/>
          </a:xfrm>
          <a:prstGeom prst="rect">
            <a:avLst/>
          </a:prstGeom>
          <a:solidFill>
            <a:schemeClr val="bg1">
              <a:lumMod val="85000"/>
            </a:schemeClr>
          </a:solidFill>
        </p:spPr>
        <p:txBody>
          <a:bodyPr wrap="square" rtlCol="0">
            <a:spAutoFit/>
          </a:bodyPr>
          <a:lstStyle/>
          <a:p>
            <a:pPr algn="ctr"/>
            <a:r>
              <a:rPr lang="es-CO" sz="2400" b="1" dirty="0" smtClean="0">
                <a:solidFill>
                  <a:srgbClr val="0070C0"/>
                </a:solidFill>
              </a:rPr>
              <a:t>The CLME+ PROJECT DOCUMENT</a:t>
            </a:r>
            <a:endParaRPr lang="en-US" sz="2400" b="1" dirty="0">
              <a:solidFill>
                <a:srgbClr val="0070C0"/>
              </a:solidFill>
            </a:endParaRPr>
          </a:p>
        </p:txBody>
      </p:sp>
      <p:sp>
        <p:nvSpPr>
          <p:cNvPr id="2" name="TextBox 1"/>
          <p:cNvSpPr txBox="1"/>
          <p:nvPr/>
        </p:nvSpPr>
        <p:spPr>
          <a:xfrm>
            <a:off x="604043" y="1746250"/>
            <a:ext cx="7950200" cy="3416320"/>
          </a:xfrm>
          <a:prstGeom prst="rect">
            <a:avLst/>
          </a:prstGeom>
          <a:noFill/>
        </p:spPr>
        <p:txBody>
          <a:bodyPr wrap="square" rtlCol="0">
            <a:spAutoFit/>
          </a:bodyPr>
          <a:lstStyle/>
          <a:p>
            <a:pPr algn="ctr"/>
            <a:r>
              <a:rPr lang="en-US" dirty="0"/>
              <a:t>“</a:t>
            </a:r>
            <a:r>
              <a:rPr lang="en-US" b="1" dirty="0"/>
              <a:t>Insufficient communication, coordination and information exchange </a:t>
            </a:r>
            <a:r>
              <a:rPr lang="en-US" dirty="0"/>
              <a:t>among primary </a:t>
            </a:r>
            <a:r>
              <a:rPr lang="en-US" b="1" dirty="0"/>
              <a:t>stakeholders </a:t>
            </a:r>
            <a:r>
              <a:rPr lang="en-US" dirty="0"/>
              <a:t>and among the </a:t>
            </a:r>
            <a:r>
              <a:rPr lang="en-US" b="1" dirty="0"/>
              <a:t>myriad of existing and planned projects, activities and initiatives </a:t>
            </a:r>
            <a:r>
              <a:rPr lang="en-US" dirty="0"/>
              <a:t>in the region constitutes an </a:t>
            </a:r>
            <a:r>
              <a:rPr lang="en-US" b="1" dirty="0">
                <a:solidFill>
                  <a:srgbClr val="C00000"/>
                </a:solidFill>
              </a:rPr>
              <a:t>important barrier </a:t>
            </a:r>
            <a:r>
              <a:rPr lang="en-US" dirty="0"/>
              <a:t>to fully achieving </a:t>
            </a:r>
            <a:r>
              <a:rPr lang="en-US" dirty="0" smtClean="0"/>
              <a:t>societal </a:t>
            </a:r>
            <a:r>
              <a:rPr lang="en-US" dirty="0"/>
              <a:t>and environmental </a:t>
            </a:r>
            <a:r>
              <a:rPr lang="en-US" dirty="0" smtClean="0"/>
              <a:t>benefits. </a:t>
            </a:r>
          </a:p>
          <a:p>
            <a:pPr algn="ctr"/>
            <a:endParaRPr lang="en-US" sz="2400" dirty="0"/>
          </a:p>
          <a:p>
            <a:pPr algn="ctr"/>
            <a:r>
              <a:rPr lang="en-US" sz="2400" dirty="0" smtClean="0">
                <a:solidFill>
                  <a:srgbClr val="0070C0"/>
                </a:solidFill>
              </a:rPr>
              <a:t>The </a:t>
            </a:r>
            <a:r>
              <a:rPr lang="en-US" sz="2400" dirty="0">
                <a:solidFill>
                  <a:srgbClr val="0070C0"/>
                </a:solidFill>
              </a:rPr>
              <a:t>establishment of a “</a:t>
            </a:r>
            <a:r>
              <a:rPr lang="en-US" sz="2400" b="1" dirty="0">
                <a:solidFill>
                  <a:srgbClr val="0070C0"/>
                </a:solidFill>
              </a:rPr>
              <a:t>Global Partnership for the implementation of the CLME+ Strategic Action Programme</a:t>
            </a:r>
            <a:r>
              <a:rPr lang="en-US" sz="2400" dirty="0">
                <a:solidFill>
                  <a:srgbClr val="0070C0"/>
                </a:solidFill>
              </a:rPr>
              <a:t>” (the “</a:t>
            </a:r>
            <a:r>
              <a:rPr lang="en-US" sz="2400" b="1" dirty="0">
                <a:solidFill>
                  <a:srgbClr val="0070C0"/>
                </a:solidFill>
              </a:rPr>
              <a:t>CLME+ Partnership</a:t>
            </a:r>
            <a:r>
              <a:rPr lang="en-US" sz="2400" dirty="0">
                <a:solidFill>
                  <a:srgbClr val="0070C0"/>
                </a:solidFill>
              </a:rPr>
              <a:t>”) </a:t>
            </a:r>
            <a:r>
              <a:rPr lang="en-US" sz="2400" dirty="0" smtClean="0">
                <a:solidFill>
                  <a:srgbClr val="0070C0"/>
                </a:solidFill>
              </a:rPr>
              <a:t>is </a:t>
            </a:r>
            <a:r>
              <a:rPr lang="en-US" sz="2400" dirty="0">
                <a:solidFill>
                  <a:srgbClr val="0070C0"/>
                </a:solidFill>
              </a:rPr>
              <a:t>therefore </a:t>
            </a:r>
            <a:r>
              <a:rPr lang="en-US" sz="2400" dirty="0" smtClean="0">
                <a:solidFill>
                  <a:srgbClr val="0070C0"/>
                </a:solidFill>
              </a:rPr>
              <a:t>explicitly called </a:t>
            </a:r>
            <a:r>
              <a:rPr lang="en-US" sz="2400" dirty="0">
                <a:solidFill>
                  <a:srgbClr val="0070C0"/>
                </a:solidFill>
              </a:rPr>
              <a:t>for under </a:t>
            </a:r>
            <a:endParaRPr lang="en-US" sz="2400" dirty="0" smtClean="0">
              <a:solidFill>
                <a:srgbClr val="0070C0"/>
              </a:solidFill>
            </a:endParaRPr>
          </a:p>
          <a:p>
            <a:pPr algn="ctr"/>
            <a:r>
              <a:rPr lang="en-US" sz="2400" b="1" dirty="0" smtClean="0">
                <a:solidFill>
                  <a:srgbClr val="0070C0"/>
                </a:solidFill>
              </a:rPr>
              <a:t>COMPONENT </a:t>
            </a:r>
            <a:r>
              <a:rPr lang="en-US" sz="2400" b="1" dirty="0">
                <a:solidFill>
                  <a:srgbClr val="0070C0"/>
                </a:solidFill>
              </a:rPr>
              <a:t>5 </a:t>
            </a:r>
            <a:r>
              <a:rPr lang="en-US" sz="2400" dirty="0">
                <a:solidFill>
                  <a:srgbClr val="0070C0"/>
                </a:solidFill>
              </a:rPr>
              <a:t>of the </a:t>
            </a:r>
            <a:r>
              <a:rPr lang="en-US" sz="2400" b="1" dirty="0">
                <a:solidFill>
                  <a:srgbClr val="0070C0"/>
                </a:solidFill>
              </a:rPr>
              <a:t>CLME+ Project Results </a:t>
            </a:r>
            <a:r>
              <a:rPr lang="en-US" sz="2400" b="1" dirty="0" smtClean="0">
                <a:solidFill>
                  <a:srgbClr val="0070C0"/>
                </a:solidFill>
              </a:rPr>
              <a:t>Framework</a:t>
            </a:r>
            <a:endParaRPr lang="en-US" sz="2400" dirty="0">
              <a:solidFill>
                <a:srgbClr val="0070C0"/>
              </a:solidFill>
            </a:endParaRPr>
          </a:p>
        </p:txBody>
      </p:sp>
    </p:spTree>
    <p:extLst>
      <p:ext uri="{BB962C8B-B14F-4D97-AF65-F5344CB8AC3E}">
        <p14:creationId xmlns:p14="http://schemas.microsoft.com/office/powerpoint/2010/main" val="2511830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11499" y="301451"/>
            <a:ext cx="3753059" cy="523220"/>
          </a:xfrm>
          <a:prstGeom prst="rect">
            <a:avLst/>
          </a:prstGeom>
          <a:noFill/>
        </p:spPr>
        <p:txBody>
          <a:bodyPr wrap="square" rtlCol="0">
            <a:spAutoFit/>
          </a:bodyPr>
          <a:lstStyle/>
          <a:p>
            <a:r>
              <a:rPr lang="en-US" sz="2800" b="1" dirty="0" smtClean="0"/>
              <a:t>MANDATE</a:t>
            </a:r>
            <a:endParaRPr lang="en-US" sz="2800" b="1" dirty="0"/>
          </a:p>
        </p:txBody>
      </p:sp>
      <p:pic>
        <p:nvPicPr>
          <p:cNvPr id="3" name="Picture 2"/>
          <p:cNvPicPr>
            <a:picLocks noChangeAspect="1"/>
          </p:cNvPicPr>
          <p:nvPr/>
        </p:nvPicPr>
        <p:blipFill>
          <a:blip r:embed="rId3"/>
          <a:stretch>
            <a:fillRect/>
          </a:stretch>
        </p:blipFill>
        <p:spPr>
          <a:xfrm>
            <a:off x="34925" y="3640911"/>
            <a:ext cx="8956675" cy="1706936"/>
          </a:xfrm>
          <a:prstGeom prst="rect">
            <a:avLst/>
          </a:prstGeom>
        </p:spPr>
      </p:pic>
      <p:pic>
        <p:nvPicPr>
          <p:cNvPr id="6" name="Picture 5"/>
          <p:cNvPicPr>
            <a:picLocks noChangeAspect="1"/>
          </p:cNvPicPr>
          <p:nvPr/>
        </p:nvPicPr>
        <p:blipFill>
          <a:blip r:embed="rId4"/>
          <a:stretch>
            <a:fillRect/>
          </a:stretch>
        </p:blipFill>
        <p:spPr>
          <a:xfrm>
            <a:off x="7143" y="1467470"/>
            <a:ext cx="8984457" cy="1961529"/>
          </a:xfrm>
          <a:prstGeom prst="rect">
            <a:avLst/>
          </a:prstGeom>
        </p:spPr>
      </p:pic>
      <p:sp>
        <p:nvSpPr>
          <p:cNvPr id="2" name="Rounded Rectangle 1"/>
          <p:cNvSpPr/>
          <p:nvPr/>
        </p:nvSpPr>
        <p:spPr bwMode="auto">
          <a:xfrm>
            <a:off x="200967" y="3682721"/>
            <a:ext cx="8863658" cy="1728316"/>
          </a:xfrm>
          <a:prstGeom prst="roundRect">
            <a:avLst/>
          </a:prstGeom>
          <a:noFill/>
          <a:ln w="19050">
            <a:solidFill>
              <a:schemeClr val="tx1"/>
            </a:solidFill>
          </a:ln>
          <a:effectLst/>
        </p:spPr>
        <p:txBody>
          <a:bodyPr wrap="none" rtlCol="0" anchor="ctr"/>
          <a:lstStyle/>
          <a:p>
            <a:pPr algn="ctr"/>
            <a:endParaRPr lang="en-US"/>
          </a:p>
        </p:txBody>
      </p:sp>
      <p:sp>
        <p:nvSpPr>
          <p:cNvPr id="7" name="TextBox 6"/>
          <p:cNvSpPr txBox="1"/>
          <p:nvPr/>
        </p:nvSpPr>
        <p:spPr>
          <a:xfrm>
            <a:off x="127000" y="895892"/>
            <a:ext cx="8911108" cy="461665"/>
          </a:xfrm>
          <a:prstGeom prst="rect">
            <a:avLst/>
          </a:prstGeom>
          <a:solidFill>
            <a:schemeClr val="bg1">
              <a:lumMod val="85000"/>
            </a:schemeClr>
          </a:solidFill>
        </p:spPr>
        <p:txBody>
          <a:bodyPr wrap="square" rtlCol="0">
            <a:spAutoFit/>
          </a:bodyPr>
          <a:lstStyle/>
          <a:p>
            <a:pPr algn="ctr"/>
            <a:r>
              <a:rPr lang="es-CO" sz="2400" b="1" dirty="0" smtClean="0">
                <a:solidFill>
                  <a:srgbClr val="0070C0"/>
                </a:solidFill>
              </a:rPr>
              <a:t>DECISIONS FROM THE 1st CLME+ PROJECT STEERING COMMITTEE</a:t>
            </a:r>
            <a:endParaRPr lang="en-US" sz="2400" b="1" dirty="0">
              <a:solidFill>
                <a:srgbClr val="0070C0"/>
              </a:solidFill>
            </a:endParaRPr>
          </a:p>
        </p:txBody>
      </p:sp>
    </p:spTree>
    <p:extLst>
      <p:ext uri="{BB962C8B-B14F-4D97-AF65-F5344CB8AC3E}">
        <p14:creationId xmlns:p14="http://schemas.microsoft.com/office/powerpoint/2010/main" val="4066546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3276" y="1232859"/>
            <a:ext cx="8905773" cy="5078313"/>
          </a:xfrm>
          <a:prstGeom prst="rect">
            <a:avLst/>
          </a:prstGeom>
          <a:noFill/>
        </p:spPr>
        <p:txBody>
          <a:bodyPr wrap="square" rtlCol="0">
            <a:spAutoFit/>
          </a:bodyPr>
          <a:lstStyle/>
          <a:p>
            <a:pPr marL="914400" lvl="1" indent="-457200">
              <a:spcAft>
                <a:spcPts val="600"/>
              </a:spcAft>
              <a:buFont typeface="Wingdings" panose="05000000000000000000" pitchFamily="2" charset="2"/>
              <a:buChar char="q"/>
            </a:pPr>
            <a:r>
              <a:rPr lang="en-US" sz="1600" dirty="0" smtClean="0"/>
              <a:t>Sargasso Sea </a:t>
            </a:r>
            <a:r>
              <a:rPr lang="en-US" sz="1600" b="1" dirty="0" smtClean="0"/>
              <a:t>Alliance</a:t>
            </a:r>
            <a:r>
              <a:rPr lang="en-US" sz="1600" dirty="0" smtClean="0"/>
              <a:t>/Commission</a:t>
            </a:r>
          </a:p>
          <a:p>
            <a:pPr marL="914400" lvl="1" indent="-457200">
              <a:spcAft>
                <a:spcPts val="600"/>
              </a:spcAft>
              <a:buFont typeface="Wingdings" panose="05000000000000000000" pitchFamily="2" charset="2"/>
              <a:buChar char="q"/>
            </a:pPr>
            <a:r>
              <a:rPr lang="en-GB" sz="2000" b="1" dirty="0">
                <a:solidFill>
                  <a:srgbClr val="0070C0"/>
                </a:solidFill>
              </a:rPr>
              <a:t>Partnerships</a:t>
            </a:r>
            <a:r>
              <a:rPr lang="en-GB" sz="2000" dirty="0">
                <a:solidFill>
                  <a:srgbClr val="0070C0"/>
                </a:solidFill>
              </a:rPr>
              <a:t> in Environmental Management for the Seas of East Asia (</a:t>
            </a:r>
            <a:r>
              <a:rPr lang="en-GB" sz="2000" b="1" dirty="0">
                <a:solidFill>
                  <a:srgbClr val="0070C0"/>
                </a:solidFill>
              </a:rPr>
              <a:t>PEMSEA</a:t>
            </a:r>
            <a:r>
              <a:rPr lang="en-GB" sz="2000" dirty="0" smtClean="0">
                <a:solidFill>
                  <a:srgbClr val="0070C0"/>
                </a:solidFill>
              </a:rPr>
              <a:t>)</a:t>
            </a:r>
            <a:endParaRPr lang="en-GB" sz="1600" dirty="0" smtClean="0">
              <a:solidFill>
                <a:srgbClr val="0070C0"/>
              </a:solidFill>
            </a:endParaRPr>
          </a:p>
          <a:p>
            <a:pPr marL="914400" lvl="1" indent="-457200">
              <a:spcAft>
                <a:spcPts val="600"/>
              </a:spcAft>
              <a:buFont typeface="Wingdings" panose="05000000000000000000" pitchFamily="2" charset="2"/>
              <a:buChar char="q"/>
            </a:pPr>
            <a:r>
              <a:rPr lang="en-GB" sz="1600" dirty="0"/>
              <a:t>Western Indian Ocean Sustainable Ecosystem </a:t>
            </a:r>
            <a:r>
              <a:rPr lang="en-GB" sz="1600" b="1" dirty="0" smtClean="0"/>
              <a:t>Alliance</a:t>
            </a:r>
          </a:p>
          <a:p>
            <a:pPr marL="914400" lvl="1" indent="-457200">
              <a:spcAft>
                <a:spcPts val="600"/>
              </a:spcAft>
              <a:buFont typeface="Wingdings" panose="05000000000000000000" pitchFamily="2" charset="2"/>
              <a:buChar char="q"/>
            </a:pPr>
            <a:r>
              <a:rPr lang="en-GB" sz="1600" dirty="0" err="1" smtClean="0"/>
              <a:t>Med</a:t>
            </a:r>
            <a:r>
              <a:rPr lang="en-GB" sz="1600" b="1" dirty="0" err="1" smtClean="0"/>
              <a:t>Partnership</a:t>
            </a:r>
            <a:endParaRPr lang="en-GB" sz="1600" b="1" dirty="0" smtClean="0"/>
          </a:p>
          <a:p>
            <a:pPr marL="914400" lvl="1" indent="-457200">
              <a:spcAft>
                <a:spcPts val="600"/>
              </a:spcAft>
              <a:buFont typeface="Wingdings" panose="05000000000000000000" pitchFamily="2" charset="2"/>
              <a:buChar char="q"/>
            </a:pPr>
            <a:r>
              <a:rPr lang="en-GB" sz="1600" dirty="0" smtClean="0"/>
              <a:t>SIDS </a:t>
            </a:r>
            <a:r>
              <a:rPr lang="en-GB" sz="1600" b="1" dirty="0" smtClean="0"/>
              <a:t>Partnership</a:t>
            </a:r>
          </a:p>
          <a:p>
            <a:pPr marL="914400" lvl="1" indent="-457200">
              <a:spcAft>
                <a:spcPts val="600"/>
              </a:spcAft>
              <a:buFont typeface="Wingdings" panose="05000000000000000000" pitchFamily="2" charset="2"/>
              <a:buChar char="q"/>
            </a:pPr>
            <a:r>
              <a:rPr lang="en-GB" sz="1600" dirty="0" smtClean="0"/>
              <a:t>OSPAR</a:t>
            </a:r>
          </a:p>
          <a:p>
            <a:pPr marL="914400" lvl="1" indent="-457200">
              <a:spcAft>
                <a:spcPts val="600"/>
              </a:spcAft>
              <a:buFont typeface="Wingdings" panose="05000000000000000000" pitchFamily="2" charset="2"/>
              <a:buChar char="q"/>
            </a:pPr>
            <a:r>
              <a:rPr lang="en-GB" sz="1600" dirty="0" smtClean="0"/>
              <a:t>Antarctic Ocean </a:t>
            </a:r>
            <a:r>
              <a:rPr lang="en-GB" sz="1600" b="1" dirty="0" smtClean="0"/>
              <a:t>Alliance</a:t>
            </a:r>
          </a:p>
          <a:p>
            <a:pPr marL="914400" lvl="1" indent="-457200">
              <a:spcAft>
                <a:spcPts val="600"/>
              </a:spcAft>
              <a:buFont typeface="Wingdings" panose="05000000000000000000" pitchFamily="2" charset="2"/>
              <a:buChar char="q"/>
            </a:pPr>
            <a:r>
              <a:rPr lang="en-GB" sz="1600" dirty="0" smtClean="0"/>
              <a:t>Antarctic and Southern Ocean Coalition</a:t>
            </a:r>
          </a:p>
          <a:p>
            <a:pPr marL="914400" lvl="1" indent="-457200">
              <a:spcAft>
                <a:spcPts val="600"/>
              </a:spcAft>
              <a:buFont typeface="Wingdings" panose="05000000000000000000" pitchFamily="2" charset="2"/>
              <a:buChar char="q"/>
            </a:pPr>
            <a:r>
              <a:rPr lang="en-GB" sz="1600" dirty="0" smtClean="0"/>
              <a:t>High Seas </a:t>
            </a:r>
            <a:r>
              <a:rPr lang="en-GB" sz="1600" b="1" dirty="0" smtClean="0"/>
              <a:t>Alliance</a:t>
            </a:r>
          </a:p>
          <a:p>
            <a:pPr marL="914400" lvl="1" indent="-457200">
              <a:spcAft>
                <a:spcPts val="600"/>
              </a:spcAft>
              <a:buFont typeface="Wingdings" panose="05000000000000000000" pitchFamily="2" charset="2"/>
              <a:buChar char="q"/>
            </a:pPr>
            <a:r>
              <a:rPr lang="en-GB" sz="1600" dirty="0" smtClean="0"/>
              <a:t>Deep Sea Conservation </a:t>
            </a:r>
            <a:r>
              <a:rPr lang="en-GB" sz="1600" dirty="0" err="1" smtClean="0"/>
              <a:t>Coallition</a:t>
            </a:r>
            <a:endParaRPr lang="en-GB" sz="1600" dirty="0" smtClean="0"/>
          </a:p>
          <a:p>
            <a:pPr marL="914400" lvl="1" indent="-457200">
              <a:spcAft>
                <a:spcPts val="600"/>
              </a:spcAft>
              <a:buFont typeface="Wingdings" panose="05000000000000000000" pitchFamily="2" charset="2"/>
              <a:buChar char="q"/>
            </a:pPr>
            <a:r>
              <a:rPr lang="en-GB" sz="1600" dirty="0" smtClean="0"/>
              <a:t>ALLFISH</a:t>
            </a:r>
            <a:endParaRPr lang="en-US" sz="1600" dirty="0"/>
          </a:p>
          <a:p>
            <a:pPr marL="457200" indent="-457200">
              <a:spcAft>
                <a:spcPts val="600"/>
              </a:spcAft>
              <a:buFont typeface="Wingdings" panose="05000000000000000000" pitchFamily="2" charset="2"/>
              <a:buChar char="q"/>
            </a:pPr>
            <a:endParaRPr lang="en-US" sz="2800" dirty="0"/>
          </a:p>
          <a:p>
            <a:pPr marL="285750" indent="-285750">
              <a:buFont typeface="Arial" panose="020B0604020202020204" pitchFamily="34" charset="0"/>
              <a:buChar char="•"/>
            </a:pPr>
            <a:endParaRPr lang="en-US" dirty="0"/>
          </a:p>
          <a:p>
            <a:pPr marL="2114550" lvl="4" indent="-285750">
              <a:buFont typeface="Arial" panose="020B0604020202020204" pitchFamily="34" charset="0"/>
              <a:buChar char="•"/>
            </a:pPr>
            <a:endParaRPr lang="en-US" dirty="0"/>
          </a:p>
        </p:txBody>
      </p:sp>
      <p:sp>
        <p:nvSpPr>
          <p:cNvPr id="22" name="TextBox 21"/>
          <p:cNvSpPr txBox="1"/>
          <p:nvPr/>
        </p:nvSpPr>
        <p:spPr>
          <a:xfrm>
            <a:off x="184727" y="205355"/>
            <a:ext cx="8327291" cy="769441"/>
          </a:xfrm>
          <a:prstGeom prst="rect">
            <a:avLst/>
          </a:prstGeom>
          <a:solidFill>
            <a:schemeClr val="bg1"/>
          </a:solidFill>
        </p:spPr>
        <p:txBody>
          <a:bodyPr wrap="square" rtlCol="0">
            <a:spAutoFit/>
          </a:bodyPr>
          <a:lstStyle/>
          <a:p>
            <a:r>
              <a:rPr lang="en-US" sz="4400" b="1" dirty="0" smtClean="0"/>
              <a:t>REVIEW OF EXISTING EXPERIENCES</a:t>
            </a:r>
            <a:endParaRPr lang="en-US" b="1" dirty="0"/>
          </a:p>
        </p:txBody>
      </p:sp>
      <p:pic>
        <p:nvPicPr>
          <p:cNvPr id="2" name="Picture 1"/>
          <p:cNvPicPr>
            <a:picLocks noChangeAspect="1"/>
          </p:cNvPicPr>
          <p:nvPr/>
        </p:nvPicPr>
        <p:blipFill>
          <a:blip r:embed="rId3"/>
          <a:stretch>
            <a:fillRect/>
          </a:stretch>
        </p:blipFill>
        <p:spPr>
          <a:xfrm>
            <a:off x="5772307" y="2146744"/>
            <a:ext cx="2739712" cy="3270250"/>
          </a:xfrm>
          <a:prstGeom prst="rect">
            <a:avLst/>
          </a:prstGeom>
          <a:ln w="28575">
            <a:solidFill>
              <a:schemeClr val="accent1"/>
            </a:solidFill>
          </a:ln>
        </p:spPr>
      </p:pic>
    </p:spTree>
    <p:extLst>
      <p:ext uri="{BB962C8B-B14F-4D97-AF65-F5344CB8AC3E}">
        <p14:creationId xmlns:p14="http://schemas.microsoft.com/office/powerpoint/2010/main" val="337557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p:nvSpPr>
        <p:spPr>
          <a:xfrm>
            <a:off x="184727" y="1182164"/>
            <a:ext cx="8737342" cy="1092607"/>
          </a:xfrm>
          <a:prstGeom prst="rect">
            <a:avLst/>
          </a:prstGeom>
          <a:noFill/>
        </p:spPr>
        <p:txBody>
          <a:bodyPr wrap="square" rtlCol="0">
            <a:spAutoFit/>
          </a:bodyPr>
          <a:lstStyle/>
          <a:p>
            <a:pPr lvl="1">
              <a:spcAft>
                <a:spcPts val="600"/>
              </a:spcAft>
            </a:pPr>
            <a:r>
              <a:rPr lang="en-GB" sz="2400" dirty="0" smtClean="0"/>
              <a:t>A </a:t>
            </a:r>
            <a:r>
              <a:rPr lang="en-GB" sz="2400" b="1" dirty="0"/>
              <a:t>partnership </a:t>
            </a:r>
            <a:r>
              <a:rPr lang="en-GB" sz="2400" dirty="0"/>
              <a:t>of </a:t>
            </a:r>
            <a:r>
              <a:rPr lang="en-GB" sz="2400" b="1" dirty="0">
                <a:solidFill>
                  <a:srgbClr val="0070C0"/>
                </a:solidFill>
              </a:rPr>
              <a:t>public</a:t>
            </a:r>
            <a:r>
              <a:rPr lang="en-GB" sz="2400" dirty="0">
                <a:solidFill>
                  <a:srgbClr val="0070C0"/>
                </a:solidFill>
              </a:rPr>
              <a:t>, </a:t>
            </a:r>
            <a:r>
              <a:rPr lang="en-GB" sz="2400" b="1" dirty="0">
                <a:solidFill>
                  <a:srgbClr val="0070C0"/>
                </a:solidFill>
              </a:rPr>
              <a:t>civil society</a:t>
            </a:r>
            <a:r>
              <a:rPr lang="en-GB" sz="2400" dirty="0">
                <a:solidFill>
                  <a:srgbClr val="0070C0"/>
                </a:solidFill>
              </a:rPr>
              <a:t>, </a:t>
            </a:r>
            <a:r>
              <a:rPr lang="en-GB" sz="2400" b="1" dirty="0">
                <a:solidFill>
                  <a:srgbClr val="0070C0"/>
                </a:solidFill>
              </a:rPr>
              <a:t>corporate </a:t>
            </a:r>
            <a:r>
              <a:rPr lang="en-GB" sz="2400" dirty="0"/>
              <a:t>and </a:t>
            </a:r>
            <a:r>
              <a:rPr lang="en-GB" sz="2400" b="1" dirty="0">
                <a:solidFill>
                  <a:srgbClr val="0070C0"/>
                </a:solidFill>
              </a:rPr>
              <a:t>other stakeholders</a:t>
            </a:r>
            <a:r>
              <a:rPr lang="en-GB" sz="2400" dirty="0"/>
              <a:t>. </a:t>
            </a:r>
            <a:endParaRPr lang="en-GB" sz="2400" dirty="0" smtClean="0"/>
          </a:p>
          <a:p>
            <a:pPr lvl="1">
              <a:spcAft>
                <a:spcPts val="600"/>
              </a:spcAft>
            </a:pPr>
            <a:endParaRPr lang="en-GB" sz="1200" dirty="0" smtClean="0"/>
          </a:p>
        </p:txBody>
      </p:sp>
      <p:sp>
        <p:nvSpPr>
          <p:cNvPr id="22" name="TextBox 21"/>
          <p:cNvSpPr txBox="1"/>
          <p:nvPr/>
        </p:nvSpPr>
        <p:spPr>
          <a:xfrm>
            <a:off x="184727" y="205355"/>
            <a:ext cx="8879897" cy="769441"/>
          </a:xfrm>
          <a:prstGeom prst="rect">
            <a:avLst/>
          </a:prstGeom>
          <a:solidFill>
            <a:schemeClr val="bg1"/>
          </a:solidFill>
        </p:spPr>
        <p:txBody>
          <a:bodyPr wrap="square" rtlCol="0">
            <a:spAutoFit/>
          </a:bodyPr>
          <a:lstStyle/>
          <a:p>
            <a:r>
              <a:rPr lang="en-US" sz="4400" b="1" dirty="0" smtClean="0"/>
              <a:t>PEMSEA </a:t>
            </a:r>
            <a:r>
              <a:rPr lang="en-US" b="1" dirty="0" smtClean="0"/>
              <a:t>= </a:t>
            </a:r>
            <a:r>
              <a:rPr lang="en-US" b="1" u="sng" dirty="0" smtClean="0"/>
              <a:t>P</a:t>
            </a:r>
            <a:r>
              <a:rPr lang="en-US" b="1" dirty="0" smtClean="0"/>
              <a:t>artnerships in </a:t>
            </a:r>
            <a:r>
              <a:rPr lang="en-US" b="1" u="sng" dirty="0" smtClean="0"/>
              <a:t>E</a:t>
            </a:r>
            <a:r>
              <a:rPr lang="en-US" b="1" dirty="0" smtClean="0"/>
              <a:t>nvironmental </a:t>
            </a:r>
            <a:r>
              <a:rPr lang="en-US" b="1" u="sng" dirty="0" smtClean="0"/>
              <a:t>M</a:t>
            </a:r>
            <a:r>
              <a:rPr lang="en-US" b="1" dirty="0" smtClean="0"/>
              <a:t>anagement of the </a:t>
            </a:r>
            <a:r>
              <a:rPr lang="en-US" b="1" u="sng" dirty="0" smtClean="0"/>
              <a:t>S</a:t>
            </a:r>
            <a:r>
              <a:rPr lang="en-US" b="1" dirty="0" smtClean="0"/>
              <a:t>eas of </a:t>
            </a:r>
            <a:r>
              <a:rPr lang="en-US" b="1" u="sng" dirty="0" smtClean="0"/>
              <a:t>E</a:t>
            </a:r>
            <a:r>
              <a:rPr lang="en-US" b="1" dirty="0" smtClean="0"/>
              <a:t>ast </a:t>
            </a:r>
            <a:r>
              <a:rPr lang="en-US" b="1" u="sng" dirty="0" smtClean="0"/>
              <a:t>A</a:t>
            </a:r>
            <a:r>
              <a:rPr lang="en-US" b="1" dirty="0" smtClean="0"/>
              <a:t>sia</a:t>
            </a:r>
            <a:endParaRPr lang="en-US" b="1" dirty="0"/>
          </a:p>
        </p:txBody>
      </p:sp>
      <p:sp>
        <p:nvSpPr>
          <p:cNvPr id="6" name="TextBox 5"/>
          <p:cNvSpPr txBox="1"/>
          <p:nvPr/>
        </p:nvSpPr>
        <p:spPr>
          <a:xfrm>
            <a:off x="272018" y="2416056"/>
            <a:ext cx="8737342" cy="3139321"/>
          </a:xfrm>
          <a:prstGeom prst="rect">
            <a:avLst/>
          </a:prstGeom>
          <a:noFill/>
        </p:spPr>
        <p:txBody>
          <a:bodyPr wrap="square" rtlCol="0">
            <a:spAutoFit/>
          </a:bodyPr>
          <a:lstStyle/>
          <a:p>
            <a:r>
              <a:rPr lang="en-GB" sz="2000" b="1" u="sng" dirty="0" smtClean="0"/>
              <a:t>PEMSEA MEMBERSHIP</a:t>
            </a:r>
            <a:endParaRPr lang="en-GB" sz="1600" b="1" u="sng" dirty="0" smtClean="0"/>
          </a:p>
          <a:p>
            <a:endParaRPr lang="en-US" sz="2000" dirty="0"/>
          </a:p>
          <a:p>
            <a:r>
              <a:rPr lang="en-GB" sz="2000" b="1" dirty="0">
                <a:solidFill>
                  <a:srgbClr val="0070C0"/>
                </a:solidFill>
              </a:rPr>
              <a:t>Country Partners</a:t>
            </a:r>
            <a:r>
              <a:rPr lang="en-GB" sz="2000" dirty="0">
                <a:solidFill>
                  <a:srgbClr val="0070C0"/>
                </a:solidFill>
              </a:rPr>
              <a:t>:</a:t>
            </a:r>
            <a:r>
              <a:rPr lang="en-GB" sz="2000" dirty="0"/>
              <a:t> </a:t>
            </a:r>
            <a:r>
              <a:rPr lang="en-GB" sz="1400" dirty="0"/>
              <a:t>Cambodia, China, Indonesia, Japan, Laos, North Korea, Philippines, South Korea, Singapore, Thailand, Timor-Leste, </a:t>
            </a:r>
            <a:r>
              <a:rPr lang="en-GB" sz="1400" dirty="0" smtClean="0"/>
              <a:t>Vietnam</a:t>
            </a:r>
          </a:p>
          <a:p>
            <a:endParaRPr lang="en-US" sz="2000" dirty="0"/>
          </a:p>
          <a:p>
            <a:r>
              <a:rPr lang="en-GB" sz="2000" b="1" dirty="0">
                <a:solidFill>
                  <a:srgbClr val="0070C0"/>
                </a:solidFill>
              </a:rPr>
              <a:t>Non-Country Partners</a:t>
            </a:r>
            <a:r>
              <a:rPr lang="en-GB" sz="2000" dirty="0"/>
              <a:t>: </a:t>
            </a:r>
            <a:r>
              <a:rPr lang="en-GB" sz="1400" dirty="0"/>
              <a:t>ASEAN </a:t>
            </a:r>
            <a:r>
              <a:rPr lang="en-GB" sz="1400" dirty="0" err="1"/>
              <a:t>Center</a:t>
            </a:r>
            <a:r>
              <a:rPr lang="en-GB" sz="1400" dirty="0"/>
              <a:t> for Biodiversity, </a:t>
            </a:r>
            <a:r>
              <a:rPr lang="en-GB" sz="1400" dirty="0">
                <a:solidFill>
                  <a:srgbClr val="00B050"/>
                </a:solidFill>
              </a:rPr>
              <a:t>Conservation International</a:t>
            </a:r>
            <a:r>
              <a:rPr lang="en-GB" sz="1400" dirty="0"/>
              <a:t> Philippines, Coastal Management </a:t>
            </a:r>
            <a:r>
              <a:rPr lang="en-GB" sz="1400" dirty="0" err="1"/>
              <a:t>Center</a:t>
            </a:r>
            <a:r>
              <a:rPr lang="en-GB" sz="1400" dirty="0"/>
              <a:t>, </a:t>
            </a:r>
            <a:r>
              <a:rPr lang="en-GB" sz="1400" dirty="0">
                <a:solidFill>
                  <a:schemeClr val="accent6">
                    <a:lumMod val="75000"/>
                  </a:schemeClr>
                </a:solidFill>
              </a:rPr>
              <a:t>IOC Sub-Commission for the Western Pacific</a:t>
            </a:r>
            <a:r>
              <a:rPr lang="en-GB" sz="1400" dirty="0"/>
              <a:t>, International Ocean Institute, International Environmental Management of Enclosed Coastal Seas </a:t>
            </a:r>
            <a:r>
              <a:rPr lang="en-GB" sz="1400" dirty="0" err="1"/>
              <a:t>Center</a:t>
            </a:r>
            <a:r>
              <a:rPr lang="en-GB" sz="1400" dirty="0"/>
              <a:t>, </a:t>
            </a:r>
            <a:r>
              <a:rPr lang="en-GB" sz="1400" dirty="0">
                <a:solidFill>
                  <a:srgbClr val="00B050"/>
                </a:solidFill>
              </a:rPr>
              <a:t>International Union for Conservation of Nature</a:t>
            </a:r>
            <a:r>
              <a:rPr lang="en-GB" sz="1400" dirty="0"/>
              <a:t> (Asia Regional Office), Korea Environment Institute, Korea Maritime Institute, Korea Ocean Research and Development Institute, Northwest Pacific Action Plan, Ocean Policy and Research Foundation, Oil Spill Response, Plymouth Marine Laboratory,  Swedish Environmental Secretariat for Asia, UNDP/GEF Small Grants Programme, UNEP Global Programme of Action, UNDP/GEF Yellow Sea LME Project.</a:t>
            </a:r>
            <a:endParaRPr lang="en-US" sz="1400" dirty="0"/>
          </a:p>
        </p:txBody>
      </p:sp>
    </p:spTree>
    <p:extLst>
      <p:ext uri="{BB962C8B-B14F-4D97-AF65-F5344CB8AC3E}">
        <p14:creationId xmlns:p14="http://schemas.microsoft.com/office/powerpoint/2010/main" val="2046664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63021" y="2791159"/>
            <a:ext cx="9684327" cy="2923877"/>
          </a:xfrm>
          <a:prstGeom prst="rect">
            <a:avLst/>
          </a:prstGeom>
          <a:noFill/>
        </p:spPr>
        <p:txBody>
          <a:bodyPr wrap="square" rtlCol="0">
            <a:spAutoFit/>
          </a:bodyPr>
          <a:lstStyle/>
          <a:p>
            <a:pPr algn="ctr"/>
            <a:r>
              <a:rPr lang="en-US" sz="3600" dirty="0" smtClean="0"/>
              <a:t>GLOBAL </a:t>
            </a:r>
            <a:r>
              <a:rPr lang="en-US" sz="4400" dirty="0" smtClean="0">
                <a:solidFill>
                  <a:srgbClr val="0070C0"/>
                </a:solidFill>
              </a:rPr>
              <a:t>PARTNERSHIP</a:t>
            </a:r>
            <a:r>
              <a:rPr lang="en-US" sz="3600" dirty="0"/>
              <a:t> </a:t>
            </a:r>
            <a:r>
              <a:rPr lang="en-US" sz="3600" i="1" dirty="0"/>
              <a:t>&amp; </a:t>
            </a:r>
            <a:r>
              <a:rPr lang="en-US" sz="3600" i="1" dirty="0" smtClean="0">
                <a:solidFill>
                  <a:srgbClr val="C00000"/>
                </a:solidFill>
              </a:rPr>
              <a:t>ALLIANCE</a:t>
            </a:r>
            <a:endParaRPr lang="en-US" sz="3600" i="1" dirty="0" smtClean="0"/>
          </a:p>
          <a:p>
            <a:pPr algn="ctr"/>
            <a:r>
              <a:rPr lang="en-US" sz="2800" dirty="0" smtClean="0"/>
              <a:t>FOR THE SUSTAINABLE MANAGEMENT, </a:t>
            </a:r>
          </a:p>
          <a:p>
            <a:pPr algn="ctr"/>
            <a:r>
              <a:rPr lang="en-US" sz="2800" dirty="0" smtClean="0"/>
              <a:t>USE AND PROTECTION </a:t>
            </a:r>
          </a:p>
          <a:p>
            <a:pPr algn="ctr"/>
            <a:r>
              <a:rPr lang="en-US" sz="2800" dirty="0" smtClean="0"/>
              <a:t>OF THE CARIBBEAN </a:t>
            </a:r>
          </a:p>
          <a:p>
            <a:pPr algn="ctr"/>
            <a:r>
              <a:rPr lang="en-US" sz="2800" dirty="0" smtClean="0"/>
              <a:t>AND NORTH BRAZIL SHELF </a:t>
            </a:r>
          </a:p>
          <a:p>
            <a:pPr algn="ctr"/>
            <a:r>
              <a:rPr lang="en-US" sz="2800" dirty="0" smtClean="0"/>
              <a:t>LARGE MARINE ECOSYSTEMS</a:t>
            </a:r>
            <a:endParaRPr lang="en-US" sz="2800" dirty="0"/>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3339851" y="286378"/>
            <a:ext cx="2302300" cy="240519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a:spLocks noChangeArrowheads="1"/>
          </p:cNvSpPr>
          <p:nvPr/>
        </p:nvSpPr>
        <p:spPr bwMode="auto">
          <a:xfrm>
            <a:off x="-20638" y="5630863"/>
            <a:ext cx="9199563" cy="1227137"/>
          </a:xfrm>
          <a:custGeom>
            <a:avLst/>
            <a:gdLst>
              <a:gd name="T0" fmla="*/ 22350 w 22351"/>
              <a:gd name="T1" fmla="*/ 2546 h 2552"/>
              <a:gd name="T2" fmla="*/ 22350 w 22351"/>
              <a:gd name="T3" fmla="*/ 573 h 2552"/>
              <a:gd name="T4" fmla="*/ 8446 w 22351"/>
              <a:gd name="T5" fmla="*/ 905 h 2552"/>
              <a:gd name="T6" fmla="*/ 0 w 22351"/>
              <a:gd name="T7" fmla="*/ 662 h 2552"/>
              <a:gd name="T8" fmla="*/ 0 w 22351"/>
              <a:gd name="T9" fmla="*/ 2551 h 2552"/>
              <a:gd name="T10" fmla="*/ 22350 w 22351"/>
              <a:gd name="T11" fmla="*/ 2546 h 2552"/>
            </a:gdLst>
            <a:ahLst/>
            <a:cxnLst>
              <a:cxn ang="0">
                <a:pos x="T0" y="T1"/>
              </a:cxn>
              <a:cxn ang="0">
                <a:pos x="T2" y="T3"/>
              </a:cxn>
              <a:cxn ang="0">
                <a:pos x="T4" y="T5"/>
              </a:cxn>
              <a:cxn ang="0">
                <a:pos x="T6" y="T7"/>
              </a:cxn>
              <a:cxn ang="0">
                <a:pos x="T8" y="T9"/>
              </a:cxn>
              <a:cxn ang="0">
                <a:pos x="T10" y="T11"/>
              </a:cxn>
            </a:cxnLst>
            <a:rect l="0" t="0" r="r" b="b"/>
            <a:pathLst>
              <a:path w="22351" h="2552">
                <a:moveTo>
                  <a:pt x="22350" y="2546"/>
                </a:moveTo>
                <a:lnTo>
                  <a:pt x="22350" y="573"/>
                </a:lnTo>
                <a:cubicBezTo>
                  <a:pt x="19540" y="110"/>
                  <a:pt x="15136" y="0"/>
                  <a:pt x="8446" y="905"/>
                </a:cubicBezTo>
                <a:cubicBezTo>
                  <a:pt x="2266" y="1740"/>
                  <a:pt x="473" y="999"/>
                  <a:pt x="0" y="662"/>
                </a:cubicBezTo>
                <a:lnTo>
                  <a:pt x="0" y="2551"/>
                </a:lnTo>
                <a:lnTo>
                  <a:pt x="22350" y="2546"/>
                </a:lnTo>
              </a:path>
            </a:pathLst>
          </a:custGeom>
          <a:solidFill>
            <a:schemeClr val="bg1">
              <a:lumMod val="85000"/>
            </a:schemeClr>
          </a:solidFill>
          <a:ln>
            <a:noFill/>
          </a:ln>
          <a:effectLst/>
        </p:spPr>
        <p:txBody>
          <a:bodyPr wrap="none" anchor="ctr"/>
          <a:lstStyle/>
          <a:p>
            <a:pPr>
              <a:defRPr/>
            </a:pPr>
            <a:endParaRPr lang="en-US">
              <a:ea typeface="MS PGothic" charset="0"/>
              <a:cs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00913" y="5976938"/>
            <a:ext cx="176371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18078" y="36908"/>
            <a:ext cx="8241722" cy="769441"/>
          </a:xfrm>
          <a:prstGeom prst="rect">
            <a:avLst/>
          </a:prstGeom>
          <a:solidFill>
            <a:schemeClr val="bg1"/>
          </a:solidFill>
        </p:spPr>
        <p:txBody>
          <a:bodyPr wrap="square" rtlCol="0">
            <a:spAutoFit/>
          </a:bodyPr>
          <a:lstStyle/>
          <a:p>
            <a:r>
              <a:rPr lang="en-US" sz="2400" b="1" i="1" dirty="0" smtClean="0">
                <a:solidFill>
                  <a:srgbClr val="0070C0"/>
                </a:solidFill>
              </a:rPr>
              <a:t>At the Core of the</a:t>
            </a:r>
            <a:r>
              <a:rPr lang="en-US" sz="2800" b="1" dirty="0" smtClean="0"/>
              <a:t> </a:t>
            </a:r>
            <a:r>
              <a:rPr lang="en-US" sz="4400" b="1" dirty="0" smtClean="0"/>
              <a:t>CLME+ PARTNERSHIP</a:t>
            </a:r>
            <a:endParaRPr lang="en-US" b="1" dirty="0"/>
          </a:p>
        </p:txBody>
      </p:sp>
      <p:pic>
        <p:nvPicPr>
          <p:cNvPr id="2" name="Picture 1"/>
          <p:cNvPicPr>
            <a:picLocks noChangeAspect="1"/>
          </p:cNvPicPr>
          <p:nvPr/>
        </p:nvPicPr>
        <p:blipFill>
          <a:blip r:embed="rId3"/>
          <a:stretch>
            <a:fillRect/>
          </a:stretch>
        </p:blipFill>
        <p:spPr>
          <a:xfrm>
            <a:off x="184728" y="941286"/>
            <a:ext cx="8812404" cy="4689577"/>
          </a:xfrm>
          <a:prstGeom prst="rect">
            <a:avLst/>
          </a:prstGeom>
          <a:ln w="57150">
            <a:solidFill>
              <a:srgbClr val="FFFF00"/>
            </a:solidFill>
          </a:ln>
        </p:spPr>
      </p:pic>
      <p:sp>
        <p:nvSpPr>
          <p:cNvPr id="5" name="TextBox 4"/>
          <p:cNvSpPr txBox="1"/>
          <p:nvPr/>
        </p:nvSpPr>
        <p:spPr>
          <a:xfrm>
            <a:off x="565150" y="1000196"/>
            <a:ext cx="1593850" cy="276999"/>
          </a:xfrm>
          <a:prstGeom prst="rect">
            <a:avLst/>
          </a:prstGeom>
          <a:noFill/>
        </p:spPr>
        <p:txBody>
          <a:bodyPr wrap="square" rtlCol="0">
            <a:spAutoFit/>
          </a:bodyPr>
          <a:lstStyle/>
          <a:p>
            <a:r>
              <a:rPr lang="es-CO" sz="1200" dirty="0" err="1" smtClean="0"/>
              <a:t>established</a:t>
            </a:r>
            <a:r>
              <a:rPr lang="es-CO" sz="1200" dirty="0" smtClean="0"/>
              <a:t> </a:t>
            </a:r>
            <a:r>
              <a:rPr lang="es-CO" sz="1200" dirty="0" err="1" smtClean="0"/>
              <a:t>July</a:t>
            </a:r>
            <a:r>
              <a:rPr lang="es-CO" sz="1200" dirty="0" smtClean="0"/>
              <a:t> 2017:</a:t>
            </a:r>
            <a:endParaRPr lang="en-US" sz="1200" dirty="0"/>
          </a:p>
        </p:txBody>
      </p:sp>
    </p:spTree>
    <p:extLst>
      <p:ext uri="{BB962C8B-B14F-4D97-AF65-F5344CB8AC3E}">
        <p14:creationId xmlns:p14="http://schemas.microsoft.com/office/powerpoint/2010/main" val="4723333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extLst>
              <a:ext uri="{28A0092B-C50C-407E-A947-70E740481C1C}">
                <a14:useLocalDpi xmlns:a14="http://schemas.microsoft.com/office/drawing/2010/main" val="0"/>
              </a:ext>
            </a:extLst>
          </a:blip>
          <a:stretch>
            <a:fillRect/>
          </a:stretch>
        </a:blipFill>
        <a:ln>
          <a:noFill/>
        </a:ln>
        <a:effectLst/>
      </a:spPr>
      <a:bodyPr wrap="none" anchor="ct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6" id="{E296C017-2D57-5A44-8CFE-CBFA8C165753}" vid="{74321D34-4779-9542-96FE-4022094BE9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TotalTime>
  <Words>878</Words>
  <Application>Microsoft Office PowerPoint</Application>
  <PresentationFormat>On-screen Show (4:3)</PresentationFormat>
  <Paragraphs>206</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MS PGothic</vt:lpstr>
      <vt:lpstr>MS PGothic</vt:lpstr>
      <vt:lpstr>Arial</vt:lpstr>
      <vt:lpstr>Avenir Heavy</vt:lpstr>
      <vt:lpstr>Calibri</vt:lpstr>
      <vt:lpstr>Courier New</vt:lpstr>
      <vt:lpstr>Times New Roman</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Patricia Ventura</dc:creator>
  <cp:lastModifiedBy>RPC CLMEPROJECT</cp:lastModifiedBy>
  <cp:revision>83</cp:revision>
  <dcterms:created xsi:type="dcterms:W3CDTF">2017-09-18T17:42:48Z</dcterms:created>
  <dcterms:modified xsi:type="dcterms:W3CDTF">2018-06-16T22:42:54Z</dcterms:modified>
</cp:coreProperties>
</file>