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2" r:id="rId3"/>
    <p:sldId id="258" r:id="rId4"/>
    <p:sldId id="256" r:id="rId5"/>
    <p:sldId id="260" r:id="rId6"/>
    <p:sldId id="264" r:id="rId7"/>
    <p:sldId id="285" r:id="rId8"/>
    <p:sldId id="286" r:id="rId9"/>
    <p:sldId id="287" r:id="rId10"/>
    <p:sldId id="288" r:id="rId11"/>
    <p:sldId id="291" r:id="rId12"/>
    <p:sldId id="265" r:id="rId13"/>
    <p:sldId id="272" r:id="rId14"/>
    <p:sldId id="273" r:id="rId15"/>
    <p:sldId id="276" r:id="rId16"/>
    <p:sldId id="289" r:id="rId17"/>
    <p:sldId id="292" r:id="rId18"/>
    <p:sldId id="290" r:id="rId19"/>
    <p:sldId id="277" r:id="rId20"/>
    <p:sldId id="279"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canari.org" initials="m" lastIdx="0" clrIdx="0">
    <p:extLst>
      <p:ext uri="{19B8F6BF-5375-455C-9EA6-DF929625EA0E}">
        <p15:presenceInfo xmlns:p15="http://schemas.microsoft.com/office/powerpoint/2012/main" userId="melanie@canari.org" providerId="None"/>
      </p:ext>
    </p:extLst>
  </p:cmAuthor>
  <p:cmAuthor id="2" name="Nicole Leotaud" initials="NL" lastIdx="2" clrIdx="1">
    <p:extLst>
      <p:ext uri="{19B8F6BF-5375-455C-9EA6-DF929625EA0E}">
        <p15:presenceInfo xmlns:p15="http://schemas.microsoft.com/office/powerpoint/2012/main" userId="S-1-5-21-3284757476-1337494282-2433187575-1170" providerId="AD"/>
      </p:ext>
    </p:extLst>
  </p:cmAuthor>
  <p:cmAuthor id="3" name="canari" initials="c" lastIdx="1" clrIdx="2">
    <p:extLst>
      <p:ext uri="{19B8F6BF-5375-455C-9EA6-DF929625EA0E}">
        <p15:presenceInfo xmlns:p15="http://schemas.microsoft.com/office/powerpoint/2012/main" userId="canari" providerId="None"/>
      </p:ext>
    </p:extLst>
  </p:cmAuthor>
  <p:cmAuthor id="4" name="TransHispaniola 1" initials="T" lastIdx="3" clrIdx="3">
    <p:extLst>
      <p:ext uri="{19B8F6BF-5375-455C-9EA6-DF929625EA0E}">
        <p15:presenceInfo xmlns:p15="http://schemas.microsoft.com/office/powerpoint/2012/main" userId="TransHispaniola 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63" autoAdjust="0"/>
    <p:restoredTop sz="94660"/>
  </p:normalViewPr>
  <p:slideViewPr>
    <p:cSldViewPr snapToGrid="0">
      <p:cViewPr varScale="1">
        <p:scale>
          <a:sx n="93" d="100"/>
          <a:sy n="93" d="100"/>
        </p:scale>
        <p:origin x="240"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8-06-07T21:54:33.017" idx="2">
    <p:pos x="106" y="298"/>
    <p:text>OJO</p:text>
    <p:extLst>
      <p:ext uri="{C676402C-5697-4E1C-873F-D02D1690AC5C}">
        <p15:threadingInfo xmlns:p15="http://schemas.microsoft.com/office/powerpoint/2012/main" timeZoneBias="0"/>
      </p:ext>
    </p:extLst>
  </p:cm>
  <p:cm authorId="4" dt="2018-06-07T21:54:41.076" idx="1">
    <p:pos x="10" y="202"/>
    <p:text>OJO</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8-06-07T23:55:24.650" idx="3">
    <p:pos x="10" y="202"/>
    <p:text>¿nativas?</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8-06-01T10:01:34.183" idx="1">
    <p:pos x="10" y="10"/>
    <p:text>USE C-SAP STRATEGY 1</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2A452-6D10-40EE-BAC8-C16B7632F68E}" type="doc">
      <dgm:prSet loTypeId="urn:microsoft.com/office/officeart/2008/layout/LinedList" loCatId="list" qsTypeId="urn:microsoft.com/office/officeart/2005/8/quickstyle/simple3" qsCatId="simple" csTypeId="urn:microsoft.com/office/officeart/2005/8/colors/colorful2" csCatId="colorful" phldr="1"/>
      <dgm:spPr/>
      <dgm:t>
        <a:bodyPr/>
        <a:lstStyle/>
        <a:p>
          <a:endParaRPr lang="en-US"/>
        </a:p>
      </dgm:t>
    </dgm:pt>
    <dgm:pt modelId="{0A1CD79E-43EA-4201-91D0-A5EF4BF1B901}">
      <dgm:prSet custT="1"/>
      <dgm:spPr/>
      <dgm:t>
        <a:bodyPr/>
        <a:lstStyle/>
        <a:p>
          <a:r>
            <a:rPr lang="es-419" sz="2000" b="1" dirty="0"/>
            <a:t>OSC regionales (incluidas OSC internacionales) </a:t>
          </a:r>
          <a:r>
            <a:rPr lang="es-419" sz="2000" dirty="0"/>
            <a:t>p. ej., CANARI, Conservación Internacional. Hay una serie de OSC regionales indígenas que trabajan en áreas pertinentes al manejo de los recurso costeros y marinos en la región del CLME+.</a:t>
          </a:r>
        </a:p>
      </dgm:t>
    </dgm:pt>
    <dgm:pt modelId="{07F7DC3B-4189-4383-BD43-F9FAF0C44075}" type="parTrans" cxnId="{BDD2AD9D-8B36-4D6E-9A5B-E8022BFA3494}">
      <dgm:prSet/>
      <dgm:spPr/>
      <dgm:t>
        <a:bodyPr/>
        <a:lstStyle/>
        <a:p>
          <a:endParaRPr lang="en-US" sz="2000"/>
        </a:p>
      </dgm:t>
    </dgm:pt>
    <dgm:pt modelId="{FC91998A-EF25-4DC4-BE13-781D77937646}" type="sibTrans" cxnId="{BDD2AD9D-8B36-4D6E-9A5B-E8022BFA3494}">
      <dgm:prSet/>
      <dgm:spPr/>
      <dgm:t>
        <a:bodyPr/>
        <a:lstStyle/>
        <a:p>
          <a:endParaRPr lang="en-US" sz="2000"/>
        </a:p>
      </dgm:t>
    </dgm:pt>
    <dgm:pt modelId="{286EE36F-E0B3-4442-941B-0873F8312DE8}">
      <dgm:prSet custT="1"/>
      <dgm:spPr/>
      <dgm:t>
        <a:bodyPr/>
        <a:lstStyle/>
        <a:p>
          <a:r>
            <a:rPr lang="es-419" sz="2000" b="1"/>
            <a:t>OSC nacionales</a:t>
          </a:r>
          <a:r>
            <a:rPr lang="es-419" sz="2000"/>
            <a:t>, como la Belize Federation of Fishers, Environmental Awareness Group (EAG). Estas varían ampliamente dependiendo de su área de enfoque (p. ej., la conservación de la biodiversidad, el desarrollo comunitario). </a:t>
          </a:r>
        </a:p>
      </dgm:t>
    </dgm:pt>
    <dgm:pt modelId="{8D56A229-78C6-4558-8125-CB856ECD6C26}" type="parTrans" cxnId="{F8E9ABE8-1F68-43C8-9C3E-959FFE040343}">
      <dgm:prSet/>
      <dgm:spPr/>
      <dgm:t>
        <a:bodyPr/>
        <a:lstStyle/>
        <a:p>
          <a:endParaRPr lang="en-US" sz="2000"/>
        </a:p>
      </dgm:t>
    </dgm:pt>
    <dgm:pt modelId="{54AF8B75-5EEA-4876-AF23-FE22E38DC846}" type="sibTrans" cxnId="{F8E9ABE8-1F68-43C8-9C3E-959FFE040343}">
      <dgm:prSet/>
      <dgm:spPr/>
      <dgm:t>
        <a:bodyPr/>
        <a:lstStyle/>
        <a:p>
          <a:endParaRPr lang="en-US" sz="2000"/>
        </a:p>
      </dgm:t>
    </dgm:pt>
    <dgm:pt modelId="{3183C207-63E0-4749-BD65-294AF4DF2C43}">
      <dgm:prSet custT="1"/>
      <dgm:spPr/>
      <dgm:t>
        <a:bodyPr/>
        <a:lstStyle/>
        <a:p>
          <a:r>
            <a:rPr lang="es-419" sz="2000" b="1"/>
            <a:t>OSC locales</a:t>
          </a:r>
          <a:r>
            <a:rPr lang="es-419" sz="2000"/>
            <a:t>, como CoopeMolusChomes RL, Toledo Tourism Association. Incluyen organizaciones de pescadores locales y asociaciones de usuarios de otros tipos de recursos. </a:t>
          </a:r>
        </a:p>
      </dgm:t>
    </dgm:pt>
    <dgm:pt modelId="{A1960534-3C7B-457C-83B0-AA5BF4235B0F}" type="parTrans" cxnId="{486D7644-9AA2-444C-B67F-4AC0A74C2F27}">
      <dgm:prSet/>
      <dgm:spPr/>
      <dgm:t>
        <a:bodyPr/>
        <a:lstStyle/>
        <a:p>
          <a:endParaRPr lang="en-US" sz="2000"/>
        </a:p>
      </dgm:t>
    </dgm:pt>
    <dgm:pt modelId="{61BF5C8A-C6FB-441B-9B4B-C18E58B1FD2E}" type="sibTrans" cxnId="{486D7644-9AA2-444C-B67F-4AC0A74C2F27}">
      <dgm:prSet/>
      <dgm:spPr/>
      <dgm:t>
        <a:bodyPr/>
        <a:lstStyle/>
        <a:p>
          <a:endParaRPr lang="en-US" sz="2000"/>
        </a:p>
      </dgm:t>
    </dgm:pt>
    <dgm:pt modelId="{027A6B41-A208-42D1-B0BD-4FE2431E0D6F}">
      <dgm:prSet custT="1"/>
      <dgm:spPr/>
      <dgm:t>
        <a:bodyPr/>
        <a:lstStyle/>
        <a:p>
          <a:r>
            <a:rPr lang="es-419" sz="2000" b="1"/>
            <a:t>MEPE de base comunitaria y Asociaciones de MEPE</a:t>
          </a:r>
          <a:r>
            <a:rPr lang="es-419" sz="2000"/>
            <a:t>. Las MEPE en la región del CLME+ varían en tamaño desde operaciones de una persona a empresas con varios empleados a tiempo completo. </a:t>
          </a:r>
        </a:p>
      </dgm:t>
    </dgm:pt>
    <dgm:pt modelId="{1EF6739C-BD34-4E0F-9762-D14B9D2D89F9}" type="parTrans" cxnId="{D090FFDC-C8AD-4EE5-8123-A02BDBAD18EA}">
      <dgm:prSet/>
      <dgm:spPr/>
      <dgm:t>
        <a:bodyPr/>
        <a:lstStyle/>
        <a:p>
          <a:endParaRPr lang="en-US" sz="2000"/>
        </a:p>
      </dgm:t>
    </dgm:pt>
    <dgm:pt modelId="{C9C88AE0-3015-4347-A3CA-04AAFF38896B}" type="sibTrans" cxnId="{D090FFDC-C8AD-4EE5-8123-A02BDBAD18EA}">
      <dgm:prSet/>
      <dgm:spPr/>
      <dgm:t>
        <a:bodyPr/>
        <a:lstStyle/>
        <a:p>
          <a:endParaRPr lang="en-US" sz="2000"/>
        </a:p>
      </dgm:t>
    </dgm:pt>
    <dgm:pt modelId="{6A4CE6B6-528E-45D6-AA4E-E2420143872E}" type="pres">
      <dgm:prSet presAssocID="{B2A2A452-6D10-40EE-BAC8-C16B7632F68E}" presName="vert0" presStyleCnt="0">
        <dgm:presLayoutVars>
          <dgm:dir/>
          <dgm:animOne val="branch"/>
          <dgm:animLvl val="lvl"/>
        </dgm:presLayoutVars>
      </dgm:prSet>
      <dgm:spPr/>
    </dgm:pt>
    <dgm:pt modelId="{792C5833-3730-4CB3-9562-11DD95CE1424}" type="pres">
      <dgm:prSet presAssocID="{0A1CD79E-43EA-4201-91D0-A5EF4BF1B901}" presName="thickLine" presStyleLbl="alignNode1" presStyleIdx="0" presStyleCnt="4"/>
      <dgm:spPr/>
    </dgm:pt>
    <dgm:pt modelId="{9BC61D7B-8726-4DE3-ABE4-26F17EF0CE6E}" type="pres">
      <dgm:prSet presAssocID="{0A1CD79E-43EA-4201-91D0-A5EF4BF1B901}" presName="horz1" presStyleCnt="0"/>
      <dgm:spPr/>
    </dgm:pt>
    <dgm:pt modelId="{185CC4B7-8AEA-4F9F-9050-E228E34ABB58}" type="pres">
      <dgm:prSet presAssocID="{0A1CD79E-43EA-4201-91D0-A5EF4BF1B901}" presName="tx1" presStyleLbl="revTx" presStyleIdx="0" presStyleCnt="4"/>
      <dgm:spPr/>
    </dgm:pt>
    <dgm:pt modelId="{38C66D88-2E83-4A96-8470-3073A982352F}" type="pres">
      <dgm:prSet presAssocID="{0A1CD79E-43EA-4201-91D0-A5EF4BF1B901}" presName="vert1" presStyleCnt="0"/>
      <dgm:spPr/>
    </dgm:pt>
    <dgm:pt modelId="{B35A5584-2BA0-4AD8-BEB3-25B8B8B8625E}" type="pres">
      <dgm:prSet presAssocID="{286EE36F-E0B3-4442-941B-0873F8312DE8}" presName="thickLine" presStyleLbl="alignNode1" presStyleIdx="1" presStyleCnt="4"/>
      <dgm:spPr/>
    </dgm:pt>
    <dgm:pt modelId="{0DB8D818-7CD7-41D7-A018-9B05BF3B9417}" type="pres">
      <dgm:prSet presAssocID="{286EE36F-E0B3-4442-941B-0873F8312DE8}" presName="horz1" presStyleCnt="0"/>
      <dgm:spPr/>
    </dgm:pt>
    <dgm:pt modelId="{DB7760D0-74DE-40A1-B43D-C012D71D5122}" type="pres">
      <dgm:prSet presAssocID="{286EE36F-E0B3-4442-941B-0873F8312DE8}" presName="tx1" presStyleLbl="revTx" presStyleIdx="1" presStyleCnt="4"/>
      <dgm:spPr/>
    </dgm:pt>
    <dgm:pt modelId="{E05EE6A4-665C-4B3D-B0B7-D7DBB072657F}" type="pres">
      <dgm:prSet presAssocID="{286EE36F-E0B3-4442-941B-0873F8312DE8}" presName="vert1" presStyleCnt="0"/>
      <dgm:spPr/>
    </dgm:pt>
    <dgm:pt modelId="{5BD0D80B-15A3-49FE-93E9-F97509CF8071}" type="pres">
      <dgm:prSet presAssocID="{3183C207-63E0-4749-BD65-294AF4DF2C43}" presName="thickLine" presStyleLbl="alignNode1" presStyleIdx="2" presStyleCnt="4"/>
      <dgm:spPr/>
    </dgm:pt>
    <dgm:pt modelId="{1F18985B-8F52-4D3E-BF7D-BA2B8E877B50}" type="pres">
      <dgm:prSet presAssocID="{3183C207-63E0-4749-BD65-294AF4DF2C43}" presName="horz1" presStyleCnt="0"/>
      <dgm:spPr/>
    </dgm:pt>
    <dgm:pt modelId="{5918E159-54F2-446A-98E6-5EA862418652}" type="pres">
      <dgm:prSet presAssocID="{3183C207-63E0-4749-BD65-294AF4DF2C43}" presName="tx1" presStyleLbl="revTx" presStyleIdx="2" presStyleCnt="4"/>
      <dgm:spPr/>
    </dgm:pt>
    <dgm:pt modelId="{08AC71F2-1F33-4DA2-9E33-2AF6777C8A46}" type="pres">
      <dgm:prSet presAssocID="{3183C207-63E0-4749-BD65-294AF4DF2C43}" presName="vert1" presStyleCnt="0"/>
      <dgm:spPr/>
    </dgm:pt>
    <dgm:pt modelId="{64804BC8-9C6C-47EA-9A73-CE9FC86CF0BD}" type="pres">
      <dgm:prSet presAssocID="{027A6B41-A208-42D1-B0BD-4FE2431E0D6F}" presName="thickLine" presStyleLbl="alignNode1" presStyleIdx="3" presStyleCnt="4"/>
      <dgm:spPr/>
    </dgm:pt>
    <dgm:pt modelId="{1154B584-7FFC-4BE1-B938-A7D20ADC40B1}" type="pres">
      <dgm:prSet presAssocID="{027A6B41-A208-42D1-B0BD-4FE2431E0D6F}" presName="horz1" presStyleCnt="0"/>
      <dgm:spPr/>
    </dgm:pt>
    <dgm:pt modelId="{D8469F50-C866-46C5-9870-97FD045FABFE}" type="pres">
      <dgm:prSet presAssocID="{027A6B41-A208-42D1-B0BD-4FE2431E0D6F}" presName="tx1" presStyleLbl="revTx" presStyleIdx="3" presStyleCnt="4"/>
      <dgm:spPr/>
    </dgm:pt>
    <dgm:pt modelId="{BA5CF23E-CC6D-47EF-ABF2-693DA1BED856}" type="pres">
      <dgm:prSet presAssocID="{027A6B41-A208-42D1-B0BD-4FE2431E0D6F}" presName="vert1" presStyleCnt="0"/>
      <dgm:spPr/>
    </dgm:pt>
  </dgm:ptLst>
  <dgm:cxnLst>
    <dgm:cxn modelId="{786A8532-0D2E-4E15-8D14-EFB1D516374A}" type="presOf" srcId="{286EE36F-E0B3-4442-941B-0873F8312DE8}" destId="{DB7760D0-74DE-40A1-B43D-C012D71D5122}" srcOrd="0" destOrd="0" presId="urn:microsoft.com/office/officeart/2008/layout/LinedList"/>
    <dgm:cxn modelId="{3494733E-16BF-4F9E-AB6F-E6A8A4B8262C}" type="presOf" srcId="{3183C207-63E0-4749-BD65-294AF4DF2C43}" destId="{5918E159-54F2-446A-98E6-5EA862418652}" srcOrd="0" destOrd="0" presId="urn:microsoft.com/office/officeart/2008/layout/LinedList"/>
    <dgm:cxn modelId="{486D7644-9AA2-444C-B67F-4AC0A74C2F27}" srcId="{B2A2A452-6D10-40EE-BAC8-C16B7632F68E}" destId="{3183C207-63E0-4749-BD65-294AF4DF2C43}" srcOrd="2" destOrd="0" parTransId="{A1960534-3C7B-457C-83B0-AA5BF4235B0F}" sibTransId="{61BF5C8A-C6FB-441B-9B4B-C18E58B1FD2E}"/>
    <dgm:cxn modelId="{A79D6878-F60A-47C8-B9DF-241D2E4F1968}" type="presOf" srcId="{0A1CD79E-43EA-4201-91D0-A5EF4BF1B901}" destId="{185CC4B7-8AEA-4F9F-9050-E228E34ABB58}" srcOrd="0" destOrd="0" presId="urn:microsoft.com/office/officeart/2008/layout/LinedList"/>
    <dgm:cxn modelId="{B8AEC58E-9F86-4BA8-9FEA-ED1B0ADB5603}" type="presOf" srcId="{027A6B41-A208-42D1-B0BD-4FE2431E0D6F}" destId="{D8469F50-C866-46C5-9870-97FD045FABFE}" srcOrd="0" destOrd="0" presId="urn:microsoft.com/office/officeart/2008/layout/LinedList"/>
    <dgm:cxn modelId="{BDD2AD9D-8B36-4D6E-9A5B-E8022BFA3494}" srcId="{B2A2A452-6D10-40EE-BAC8-C16B7632F68E}" destId="{0A1CD79E-43EA-4201-91D0-A5EF4BF1B901}" srcOrd="0" destOrd="0" parTransId="{07F7DC3B-4189-4383-BD43-F9FAF0C44075}" sibTransId="{FC91998A-EF25-4DC4-BE13-781D77937646}"/>
    <dgm:cxn modelId="{D090FFDC-C8AD-4EE5-8123-A02BDBAD18EA}" srcId="{B2A2A452-6D10-40EE-BAC8-C16B7632F68E}" destId="{027A6B41-A208-42D1-B0BD-4FE2431E0D6F}" srcOrd="3" destOrd="0" parTransId="{1EF6739C-BD34-4E0F-9762-D14B9D2D89F9}" sibTransId="{C9C88AE0-3015-4347-A3CA-04AAFF38896B}"/>
    <dgm:cxn modelId="{F8E9ABE8-1F68-43C8-9C3E-959FFE040343}" srcId="{B2A2A452-6D10-40EE-BAC8-C16B7632F68E}" destId="{286EE36F-E0B3-4442-941B-0873F8312DE8}" srcOrd="1" destOrd="0" parTransId="{8D56A229-78C6-4558-8125-CB856ECD6C26}" sibTransId="{54AF8B75-5EEA-4876-AF23-FE22E38DC846}"/>
    <dgm:cxn modelId="{7F3C01EA-FBB4-4041-A1C5-AA3EF1DF697A}" type="presOf" srcId="{B2A2A452-6D10-40EE-BAC8-C16B7632F68E}" destId="{6A4CE6B6-528E-45D6-AA4E-E2420143872E}" srcOrd="0" destOrd="0" presId="urn:microsoft.com/office/officeart/2008/layout/LinedList"/>
    <dgm:cxn modelId="{AA82582D-5C42-4461-B71F-48CF90878A05}" type="presParOf" srcId="{6A4CE6B6-528E-45D6-AA4E-E2420143872E}" destId="{792C5833-3730-4CB3-9562-11DD95CE1424}" srcOrd="0" destOrd="0" presId="urn:microsoft.com/office/officeart/2008/layout/LinedList"/>
    <dgm:cxn modelId="{63576F3A-9E3F-46F6-80F0-E7A56D9AB5E2}" type="presParOf" srcId="{6A4CE6B6-528E-45D6-AA4E-E2420143872E}" destId="{9BC61D7B-8726-4DE3-ABE4-26F17EF0CE6E}" srcOrd="1" destOrd="0" presId="urn:microsoft.com/office/officeart/2008/layout/LinedList"/>
    <dgm:cxn modelId="{03B0B5DB-FCE1-4A65-9FF7-D1D72EE739A3}" type="presParOf" srcId="{9BC61D7B-8726-4DE3-ABE4-26F17EF0CE6E}" destId="{185CC4B7-8AEA-4F9F-9050-E228E34ABB58}" srcOrd="0" destOrd="0" presId="urn:microsoft.com/office/officeart/2008/layout/LinedList"/>
    <dgm:cxn modelId="{CFFF4118-F277-4253-9608-CA49E4A8B81E}" type="presParOf" srcId="{9BC61D7B-8726-4DE3-ABE4-26F17EF0CE6E}" destId="{38C66D88-2E83-4A96-8470-3073A982352F}" srcOrd="1" destOrd="0" presId="urn:microsoft.com/office/officeart/2008/layout/LinedList"/>
    <dgm:cxn modelId="{E25994E1-986F-45CF-BACD-905950E00B9E}" type="presParOf" srcId="{6A4CE6B6-528E-45D6-AA4E-E2420143872E}" destId="{B35A5584-2BA0-4AD8-BEB3-25B8B8B8625E}" srcOrd="2" destOrd="0" presId="urn:microsoft.com/office/officeart/2008/layout/LinedList"/>
    <dgm:cxn modelId="{88749CE0-FDBC-4E0E-8BFE-9CC72AEC5AD1}" type="presParOf" srcId="{6A4CE6B6-528E-45D6-AA4E-E2420143872E}" destId="{0DB8D818-7CD7-41D7-A018-9B05BF3B9417}" srcOrd="3" destOrd="0" presId="urn:microsoft.com/office/officeart/2008/layout/LinedList"/>
    <dgm:cxn modelId="{DDC7F4F1-E3DA-4F4B-8E66-7AE68E4444A1}" type="presParOf" srcId="{0DB8D818-7CD7-41D7-A018-9B05BF3B9417}" destId="{DB7760D0-74DE-40A1-B43D-C012D71D5122}" srcOrd="0" destOrd="0" presId="urn:microsoft.com/office/officeart/2008/layout/LinedList"/>
    <dgm:cxn modelId="{F0A07187-1C33-484B-9540-3560C2FB5291}" type="presParOf" srcId="{0DB8D818-7CD7-41D7-A018-9B05BF3B9417}" destId="{E05EE6A4-665C-4B3D-B0B7-D7DBB072657F}" srcOrd="1" destOrd="0" presId="urn:microsoft.com/office/officeart/2008/layout/LinedList"/>
    <dgm:cxn modelId="{B7DDFEB0-C3F0-4A0D-B22C-30EC79D72D8F}" type="presParOf" srcId="{6A4CE6B6-528E-45D6-AA4E-E2420143872E}" destId="{5BD0D80B-15A3-49FE-93E9-F97509CF8071}" srcOrd="4" destOrd="0" presId="urn:microsoft.com/office/officeart/2008/layout/LinedList"/>
    <dgm:cxn modelId="{CA3FF28B-AFF5-4038-8740-4BE0C4EBB610}" type="presParOf" srcId="{6A4CE6B6-528E-45D6-AA4E-E2420143872E}" destId="{1F18985B-8F52-4D3E-BF7D-BA2B8E877B50}" srcOrd="5" destOrd="0" presId="urn:microsoft.com/office/officeart/2008/layout/LinedList"/>
    <dgm:cxn modelId="{863C5BCC-6DED-4662-B8DA-6A9052878A19}" type="presParOf" srcId="{1F18985B-8F52-4D3E-BF7D-BA2B8E877B50}" destId="{5918E159-54F2-446A-98E6-5EA862418652}" srcOrd="0" destOrd="0" presId="urn:microsoft.com/office/officeart/2008/layout/LinedList"/>
    <dgm:cxn modelId="{3DFF645B-F874-41C2-8CDE-58DA9DBAA807}" type="presParOf" srcId="{1F18985B-8F52-4D3E-BF7D-BA2B8E877B50}" destId="{08AC71F2-1F33-4DA2-9E33-2AF6777C8A46}" srcOrd="1" destOrd="0" presId="urn:microsoft.com/office/officeart/2008/layout/LinedList"/>
    <dgm:cxn modelId="{2CEA5DB8-C267-45D3-B6D8-3E761889B8C3}" type="presParOf" srcId="{6A4CE6B6-528E-45D6-AA4E-E2420143872E}" destId="{64804BC8-9C6C-47EA-9A73-CE9FC86CF0BD}" srcOrd="6" destOrd="0" presId="urn:microsoft.com/office/officeart/2008/layout/LinedList"/>
    <dgm:cxn modelId="{464BAE9A-196B-478D-A459-B3F7D4F6592F}" type="presParOf" srcId="{6A4CE6B6-528E-45D6-AA4E-E2420143872E}" destId="{1154B584-7FFC-4BE1-B938-A7D20ADC40B1}" srcOrd="7" destOrd="0" presId="urn:microsoft.com/office/officeart/2008/layout/LinedList"/>
    <dgm:cxn modelId="{8FAE4427-F77D-4F80-81B2-102437F84A75}" type="presParOf" srcId="{1154B584-7FFC-4BE1-B938-A7D20ADC40B1}" destId="{D8469F50-C866-46C5-9870-97FD045FABFE}" srcOrd="0" destOrd="0" presId="urn:microsoft.com/office/officeart/2008/layout/LinedList"/>
    <dgm:cxn modelId="{352423E9-E68A-47DA-9380-8242A4E68653}" type="presParOf" srcId="{1154B584-7FFC-4BE1-B938-A7D20ADC40B1}" destId="{BA5CF23E-CC6D-47EF-ABF2-693DA1BED8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0507D-2A59-4B94-BADA-F7FC56F3BE73}" type="doc">
      <dgm:prSet loTypeId="urn:microsoft.com/office/officeart/2016/7/layout/VerticalSolidActionList" loCatId="List" qsTypeId="urn:microsoft.com/office/officeart/2005/8/quickstyle/simple3" qsCatId="simple" csTypeId="urn:microsoft.com/office/officeart/2005/8/colors/colorful2" csCatId="colorful" phldr="1"/>
      <dgm:spPr/>
      <dgm:t>
        <a:bodyPr/>
        <a:lstStyle/>
        <a:p>
          <a:endParaRPr lang="en-US"/>
        </a:p>
      </dgm:t>
    </dgm:pt>
    <dgm:pt modelId="{0CDB9131-D52E-4FA4-829F-1F8418A41875}">
      <dgm:prSet/>
      <dgm:spPr/>
      <dgm:t>
        <a:bodyPr/>
        <a:lstStyle/>
        <a:p>
          <a:r>
            <a:rPr lang="es-419"/>
            <a:t>1.</a:t>
          </a:r>
        </a:p>
      </dgm:t>
    </dgm:pt>
    <dgm:pt modelId="{2E110AE9-068E-4F58-A8F0-8911F2F920B8}" type="parTrans" cxnId="{7F0EF86E-C27F-47D2-888F-7548650A43C4}">
      <dgm:prSet/>
      <dgm:spPr/>
      <dgm:t>
        <a:bodyPr/>
        <a:lstStyle/>
        <a:p>
          <a:endParaRPr lang="en-US"/>
        </a:p>
      </dgm:t>
    </dgm:pt>
    <dgm:pt modelId="{6C7D5E60-52A4-4AEC-81F7-FB877284F353}" type="sibTrans" cxnId="{7F0EF86E-C27F-47D2-888F-7548650A43C4}">
      <dgm:prSet/>
      <dgm:spPr/>
      <dgm:t>
        <a:bodyPr/>
        <a:lstStyle/>
        <a:p>
          <a:endParaRPr lang="en-US"/>
        </a:p>
      </dgm:t>
    </dgm:pt>
    <dgm:pt modelId="{EF230F3B-4371-4E52-8A31-C3E6C8EA295A}">
      <dgm:prSet custT="1"/>
      <dgm:spPr/>
      <dgm:t>
        <a:bodyPr/>
        <a:lstStyle/>
        <a:p>
          <a:r>
            <a:rPr lang="es-419" sz="1450" dirty="0"/>
            <a:t>Aplicar el manejo basado en los ecosistemas a los arrecifes y ecosistemas asociados (como las praderas de pastos marinos, los manglares, los taludes de arrecife y las lagunas costeras) </a:t>
          </a:r>
        </a:p>
      </dgm:t>
    </dgm:pt>
    <dgm:pt modelId="{AB5A92FD-EB91-486D-A32F-E198513C0F3A}" type="parTrans" cxnId="{8DFF80D2-6323-456F-8863-3A79530D8C0D}">
      <dgm:prSet/>
      <dgm:spPr/>
      <dgm:t>
        <a:bodyPr/>
        <a:lstStyle/>
        <a:p>
          <a:endParaRPr lang="en-US"/>
        </a:p>
      </dgm:t>
    </dgm:pt>
    <dgm:pt modelId="{CA7BC186-0C3F-46A0-BCBF-F2467C184801}" type="sibTrans" cxnId="{8DFF80D2-6323-456F-8863-3A79530D8C0D}">
      <dgm:prSet/>
      <dgm:spPr/>
      <dgm:t>
        <a:bodyPr/>
        <a:lstStyle/>
        <a:p>
          <a:endParaRPr lang="en-US"/>
        </a:p>
      </dgm:t>
    </dgm:pt>
    <dgm:pt modelId="{C5F28E6F-4F55-4E95-B8C6-523343352B5F}">
      <dgm:prSet/>
      <dgm:spPr/>
      <dgm:t>
        <a:bodyPr/>
        <a:lstStyle/>
        <a:p>
          <a:r>
            <a:rPr lang="es-419"/>
            <a:t>2.</a:t>
          </a:r>
        </a:p>
      </dgm:t>
    </dgm:pt>
    <dgm:pt modelId="{D825F5C4-B1D9-4B62-AE3F-F25828E27AB2}" type="parTrans" cxnId="{5B66AE77-9886-4DAD-A232-F45D48042117}">
      <dgm:prSet/>
      <dgm:spPr/>
      <dgm:t>
        <a:bodyPr/>
        <a:lstStyle/>
        <a:p>
          <a:endParaRPr lang="en-US"/>
        </a:p>
      </dgm:t>
    </dgm:pt>
    <dgm:pt modelId="{2CD00FD9-89B6-4508-9220-7660FC1CEDD3}" type="sibTrans" cxnId="{5B66AE77-9886-4DAD-A232-F45D48042117}">
      <dgm:prSet/>
      <dgm:spPr/>
      <dgm:t>
        <a:bodyPr/>
        <a:lstStyle/>
        <a:p>
          <a:endParaRPr lang="en-US"/>
        </a:p>
      </dgm:t>
    </dgm:pt>
    <dgm:pt modelId="{12A6DDA1-4F01-42D3-A904-1559AAB10841}">
      <dgm:prSet custT="1"/>
      <dgm:spPr/>
      <dgm:t>
        <a:bodyPr/>
        <a:lstStyle/>
        <a:p>
          <a:r>
            <a:rPr lang="es-419" sz="1450" dirty="0"/>
            <a:t>Aplicar un enfoque de ecosistema a la pesca pelágica </a:t>
          </a:r>
        </a:p>
      </dgm:t>
    </dgm:pt>
    <dgm:pt modelId="{0F35624B-71B9-4DC6-AAC8-6DBBF6EB307D}" type="parTrans" cxnId="{528A8773-4C1C-4526-BE43-83B4E926B91C}">
      <dgm:prSet/>
      <dgm:spPr/>
      <dgm:t>
        <a:bodyPr/>
        <a:lstStyle/>
        <a:p>
          <a:endParaRPr lang="en-US"/>
        </a:p>
      </dgm:t>
    </dgm:pt>
    <dgm:pt modelId="{12B37570-DCCD-4211-B2AE-0B792AEC14DA}" type="sibTrans" cxnId="{528A8773-4C1C-4526-BE43-83B4E926B91C}">
      <dgm:prSet/>
      <dgm:spPr/>
      <dgm:t>
        <a:bodyPr/>
        <a:lstStyle/>
        <a:p>
          <a:endParaRPr lang="en-US"/>
        </a:p>
      </dgm:t>
    </dgm:pt>
    <dgm:pt modelId="{91B62B94-3117-4FE5-B2E6-FAAD2FF36CA0}">
      <dgm:prSet/>
      <dgm:spPr/>
      <dgm:t>
        <a:bodyPr/>
        <a:lstStyle/>
        <a:p>
          <a:r>
            <a:rPr lang="es-419"/>
            <a:t>3.</a:t>
          </a:r>
        </a:p>
      </dgm:t>
    </dgm:pt>
    <dgm:pt modelId="{ABD538A4-20FC-4170-8A82-F494F6CAD9B2}" type="parTrans" cxnId="{ECBDEE68-379E-4349-8048-868CF28A7F6C}">
      <dgm:prSet/>
      <dgm:spPr/>
      <dgm:t>
        <a:bodyPr/>
        <a:lstStyle/>
        <a:p>
          <a:endParaRPr lang="en-US"/>
        </a:p>
      </dgm:t>
    </dgm:pt>
    <dgm:pt modelId="{AD442544-DB5A-48B3-9070-299447BB4D05}" type="sibTrans" cxnId="{ECBDEE68-379E-4349-8048-868CF28A7F6C}">
      <dgm:prSet/>
      <dgm:spPr/>
      <dgm:t>
        <a:bodyPr/>
        <a:lstStyle/>
        <a:p>
          <a:endParaRPr lang="en-US"/>
        </a:p>
      </dgm:t>
    </dgm:pt>
    <dgm:pt modelId="{04B49CA2-7D7A-43AA-AE32-64AF59C091E7}">
      <dgm:prSet custT="1"/>
      <dgm:spPr/>
      <dgm:t>
        <a:bodyPr/>
        <a:lstStyle/>
        <a:p>
          <a:r>
            <a:rPr lang="es-419" sz="1450"/>
            <a:t>Aplicar un enfoque de MBE/EEP en la plataforma continental de Brasil-Guayana especialmente dirigido a la pesca del camarón y de las especies demersales </a:t>
          </a:r>
        </a:p>
      </dgm:t>
    </dgm:pt>
    <dgm:pt modelId="{728DEB86-AF1D-4F4B-888E-D5656CA92A9D}" type="parTrans" cxnId="{A6747230-69A8-4EBF-B0B0-06E7699C6196}">
      <dgm:prSet/>
      <dgm:spPr/>
      <dgm:t>
        <a:bodyPr/>
        <a:lstStyle/>
        <a:p>
          <a:endParaRPr lang="en-US"/>
        </a:p>
      </dgm:t>
    </dgm:pt>
    <dgm:pt modelId="{171A0696-E0DD-4B5D-B02F-7FE79E821C17}" type="sibTrans" cxnId="{A6747230-69A8-4EBF-B0B0-06E7699C6196}">
      <dgm:prSet/>
      <dgm:spPr/>
      <dgm:t>
        <a:bodyPr/>
        <a:lstStyle/>
        <a:p>
          <a:endParaRPr lang="en-US"/>
        </a:p>
      </dgm:t>
    </dgm:pt>
    <dgm:pt modelId="{D1883688-43CD-4305-9DF9-853419EC93B8}">
      <dgm:prSet/>
      <dgm:spPr/>
      <dgm:t>
        <a:bodyPr/>
        <a:lstStyle/>
        <a:p>
          <a:r>
            <a:rPr lang="es-419"/>
            <a:t>4.</a:t>
          </a:r>
        </a:p>
      </dgm:t>
    </dgm:pt>
    <dgm:pt modelId="{7AEEF40D-1BE1-4CCF-8CDC-C18E8E6F31C4}" type="parTrans" cxnId="{A122C12D-A456-4BE1-87F2-2C883E000A90}">
      <dgm:prSet/>
      <dgm:spPr/>
      <dgm:t>
        <a:bodyPr/>
        <a:lstStyle/>
        <a:p>
          <a:endParaRPr lang="en-US"/>
        </a:p>
      </dgm:t>
    </dgm:pt>
    <dgm:pt modelId="{A74CF883-E6F6-4C51-94DD-A7D6CA86A202}" type="sibTrans" cxnId="{A122C12D-A456-4BE1-87F2-2C883E000A90}">
      <dgm:prSet/>
      <dgm:spPr/>
      <dgm:t>
        <a:bodyPr/>
        <a:lstStyle/>
        <a:p>
          <a:endParaRPr lang="en-US"/>
        </a:p>
      </dgm:t>
    </dgm:pt>
    <dgm:pt modelId="{A74EB07B-99F3-44EB-A34B-30303A40F833}">
      <dgm:prSet custT="1"/>
      <dgm:spPr/>
      <dgm:t>
        <a:bodyPr/>
        <a:lstStyle/>
        <a:p>
          <a:r>
            <a:rPr lang="es-419" sz="1450"/>
            <a:t>Fortalecer el papel de la sociedad civil en la realización y participación en investigaciones y monitoreo para el manejo del medio ambiente costero y marino</a:t>
          </a:r>
        </a:p>
      </dgm:t>
    </dgm:pt>
    <dgm:pt modelId="{0C07C9D6-B6E6-4565-A0FC-6872A12C6132}" type="parTrans" cxnId="{664E30EE-F5F9-49C3-B0C9-F7DF9411E47C}">
      <dgm:prSet/>
      <dgm:spPr/>
      <dgm:t>
        <a:bodyPr/>
        <a:lstStyle/>
        <a:p>
          <a:endParaRPr lang="en-US"/>
        </a:p>
      </dgm:t>
    </dgm:pt>
    <dgm:pt modelId="{32C8F1E1-2273-4858-A2D0-2602DE2A6FA1}" type="sibTrans" cxnId="{664E30EE-F5F9-49C3-B0C9-F7DF9411E47C}">
      <dgm:prSet/>
      <dgm:spPr/>
      <dgm:t>
        <a:bodyPr/>
        <a:lstStyle/>
        <a:p>
          <a:endParaRPr lang="en-US"/>
        </a:p>
      </dgm:t>
    </dgm:pt>
    <dgm:pt modelId="{9667E74C-1C91-48C6-B900-6D512067362F}">
      <dgm:prSet/>
      <dgm:spPr/>
      <dgm:t>
        <a:bodyPr/>
        <a:lstStyle/>
        <a:p>
          <a:r>
            <a:rPr lang="es-419"/>
            <a:t>5.</a:t>
          </a:r>
        </a:p>
      </dgm:t>
    </dgm:pt>
    <dgm:pt modelId="{F7448350-852F-401B-AC14-1F21D1EAC6F9}" type="parTrans" cxnId="{EB0DF236-0A1F-4D7A-83AB-BAE24763BD67}">
      <dgm:prSet/>
      <dgm:spPr/>
      <dgm:t>
        <a:bodyPr/>
        <a:lstStyle/>
        <a:p>
          <a:endParaRPr lang="en-US"/>
        </a:p>
      </dgm:t>
    </dgm:pt>
    <dgm:pt modelId="{A149ACFD-0489-4332-89B0-8E11B1731337}" type="sibTrans" cxnId="{EB0DF236-0A1F-4D7A-83AB-BAE24763BD67}">
      <dgm:prSet/>
      <dgm:spPr/>
      <dgm:t>
        <a:bodyPr/>
        <a:lstStyle/>
        <a:p>
          <a:endParaRPr lang="en-US"/>
        </a:p>
      </dgm:t>
    </dgm:pt>
    <dgm:pt modelId="{AB2F1AB0-6F8E-446F-9D9E-4A5766CA3B49}">
      <dgm:prSet custT="1"/>
      <dgm:spPr/>
      <dgm:t>
        <a:bodyPr/>
        <a:lstStyle/>
        <a:p>
          <a:r>
            <a:rPr lang="es-419" sz="1450"/>
            <a:t>Fortalecer la participación de la sociedad civil en la gobernanza del medio ambiente costero y marino</a:t>
          </a:r>
        </a:p>
      </dgm:t>
    </dgm:pt>
    <dgm:pt modelId="{FF5C506A-AFBD-48DA-839A-18187BAE9A85}" type="parTrans" cxnId="{C2C148A3-D17C-434D-AAF9-253ECEE956C2}">
      <dgm:prSet/>
      <dgm:spPr/>
      <dgm:t>
        <a:bodyPr/>
        <a:lstStyle/>
        <a:p>
          <a:endParaRPr lang="en-US"/>
        </a:p>
      </dgm:t>
    </dgm:pt>
    <dgm:pt modelId="{AE7F4CB3-AE85-469A-9657-F2D8F57DE89A}" type="sibTrans" cxnId="{C2C148A3-D17C-434D-AAF9-253ECEE956C2}">
      <dgm:prSet/>
      <dgm:spPr/>
      <dgm:t>
        <a:bodyPr/>
        <a:lstStyle/>
        <a:p>
          <a:endParaRPr lang="en-US"/>
        </a:p>
      </dgm:t>
    </dgm:pt>
    <dgm:pt modelId="{30152781-7D3B-4C45-97CC-D0FF358FCC4F}">
      <dgm:prSet/>
      <dgm:spPr/>
      <dgm:t>
        <a:bodyPr/>
        <a:lstStyle/>
        <a:p>
          <a:r>
            <a:rPr lang="es-419"/>
            <a:t>6.</a:t>
          </a:r>
        </a:p>
      </dgm:t>
    </dgm:pt>
    <dgm:pt modelId="{4CA795EA-1A69-4343-8FBC-594E3332D257}" type="parTrans" cxnId="{874451C1-2088-4FEF-BC12-32488E798D7D}">
      <dgm:prSet/>
      <dgm:spPr/>
      <dgm:t>
        <a:bodyPr/>
        <a:lstStyle/>
        <a:p>
          <a:endParaRPr lang="en-US"/>
        </a:p>
      </dgm:t>
    </dgm:pt>
    <dgm:pt modelId="{FA883458-58BE-4B33-9DC6-220D90A3BA96}" type="sibTrans" cxnId="{874451C1-2088-4FEF-BC12-32488E798D7D}">
      <dgm:prSet/>
      <dgm:spPr/>
      <dgm:t>
        <a:bodyPr/>
        <a:lstStyle/>
        <a:p>
          <a:endParaRPr lang="en-US"/>
        </a:p>
      </dgm:t>
    </dgm:pt>
    <dgm:pt modelId="{B6B74478-23C5-46DC-ACCB-DF2B5FB8BC40}">
      <dgm:prSet custT="1"/>
      <dgm:spPr/>
      <dgm:t>
        <a:bodyPr/>
        <a:lstStyle/>
        <a:p>
          <a:r>
            <a:rPr lang="es-419" sz="1450"/>
            <a:t>Desarrollar y mejorar los medios de vida sobre la base de un uso sostenible de los recursos costeros y marinos</a:t>
          </a:r>
        </a:p>
      </dgm:t>
    </dgm:pt>
    <dgm:pt modelId="{927E293D-4777-4316-A908-230821CE574B}" type="parTrans" cxnId="{CA08CB1C-94D7-4D42-BAE5-89A6B8E1C279}">
      <dgm:prSet/>
      <dgm:spPr/>
      <dgm:t>
        <a:bodyPr/>
        <a:lstStyle/>
        <a:p>
          <a:endParaRPr lang="en-US"/>
        </a:p>
      </dgm:t>
    </dgm:pt>
    <dgm:pt modelId="{8D004D85-887A-4FC5-83DA-5A2223D337E6}" type="sibTrans" cxnId="{CA08CB1C-94D7-4D42-BAE5-89A6B8E1C279}">
      <dgm:prSet/>
      <dgm:spPr/>
      <dgm:t>
        <a:bodyPr/>
        <a:lstStyle/>
        <a:p>
          <a:endParaRPr lang="en-US"/>
        </a:p>
      </dgm:t>
    </dgm:pt>
    <dgm:pt modelId="{DFF00518-828F-4C66-A7C5-DC4229A08393}">
      <dgm:prSet/>
      <dgm:spPr/>
      <dgm:t>
        <a:bodyPr/>
        <a:lstStyle/>
        <a:p>
          <a:r>
            <a:rPr lang="es-419"/>
            <a:t>7.</a:t>
          </a:r>
        </a:p>
      </dgm:t>
    </dgm:pt>
    <dgm:pt modelId="{30CEBA7B-F109-4E12-A2AA-E9A05472B62A}" type="parTrans" cxnId="{AF14EC7D-E7AB-470A-A79D-7E31784A51C0}">
      <dgm:prSet/>
      <dgm:spPr/>
      <dgm:t>
        <a:bodyPr/>
        <a:lstStyle/>
        <a:p>
          <a:endParaRPr lang="en-US"/>
        </a:p>
      </dgm:t>
    </dgm:pt>
    <dgm:pt modelId="{355E9A7F-82E1-4432-8BBE-0EAB582DAC56}" type="sibTrans" cxnId="{AF14EC7D-E7AB-470A-A79D-7E31784A51C0}">
      <dgm:prSet/>
      <dgm:spPr/>
      <dgm:t>
        <a:bodyPr/>
        <a:lstStyle/>
        <a:p>
          <a:endParaRPr lang="en-US"/>
        </a:p>
      </dgm:t>
    </dgm:pt>
    <dgm:pt modelId="{C24EDE63-6385-4F8A-BAEF-DE607C845C36}">
      <dgm:prSet custT="1"/>
      <dgm:spPr/>
      <dgm:t>
        <a:bodyPr/>
        <a:lstStyle/>
        <a:p>
          <a:r>
            <a:rPr lang="es-419" sz="1450"/>
            <a:t>Mejorar la comunicación para concientizar y abogar por la solución de problemas que afectan el medio ambiente costero y marino</a:t>
          </a:r>
        </a:p>
      </dgm:t>
    </dgm:pt>
    <dgm:pt modelId="{E3ED4A4C-B567-4FE2-85E4-46DF4CC30CCA}" type="parTrans" cxnId="{31E6B828-B8A8-41A1-B2B6-CAA0EAB49392}">
      <dgm:prSet/>
      <dgm:spPr/>
      <dgm:t>
        <a:bodyPr/>
        <a:lstStyle/>
        <a:p>
          <a:endParaRPr lang="en-US"/>
        </a:p>
      </dgm:t>
    </dgm:pt>
    <dgm:pt modelId="{E7D23926-25B0-44CE-B5E1-AA2F49EE3F23}" type="sibTrans" cxnId="{31E6B828-B8A8-41A1-B2B6-CAA0EAB49392}">
      <dgm:prSet/>
      <dgm:spPr/>
      <dgm:t>
        <a:bodyPr/>
        <a:lstStyle/>
        <a:p>
          <a:endParaRPr lang="en-US"/>
        </a:p>
      </dgm:t>
    </dgm:pt>
    <dgm:pt modelId="{64AE4279-FD82-4ABB-A686-73C174A422DA}">
      <dgm:prSet/>
      <dgm:spPr/>
      <dgm:t>
        <a:bodyPr/>
        <a:lstStyle/>
        <a:p>
          <a:r>
            <a:rPr lang="es-419"/>
            <a:t>8.</a:t>
          </a:r>
        </a:p>
      </dgm:t>
    </dgm:pt>
    <dgm:pt modelId="{B6CAA046-1633-44F7-B4FE-51AB6EF4138B}" type="parTrans" cxnId="{55AE51E5-1945-42EB-8D1E-69E178894BF8}">
      <dgm:prSet/>
      <dgm:spPr/>
      <dgm:t>
        <a:bodyPr/>
        <a:lstStyle/>
        <a:p>
          <a:endParaRPr lang="en-US"/>
        </a:p>
      </dgm:t>
    </dgm:pt>
    <dgm:pt modelId="{469C1E9E-42F6-4570-95BA-FB974A273BF1}" type="sibTrans" cxnId="{55AE51E5-1945-42EB-8D1E-69E178894BF8}">
      <dgm:prSet/>
      <dgm:spPr/>
      <dgm:t>
        <a:bodyPr/>
        <a:lstStyle/>
        <a:p>
          <a:endParaRPr lang="en-US"/>
        </a:p>
      </dgm:t>
    </dgm:pt>
    <dgm:pt modelId="{09A41A35-EC31-45C0-8EBC-03CAEBE68FA4}">
      <dgm:prSet custT="1"/>
      <dgm:spPr/>
      <dgm:t>
        <a:bodyPr/>
        <a:lstStyle/>
        <a:p>
          <a:r>
            <a:rPr lang="es-419" sz="1450"/>
            <a:t>Facilitar la ejecución, monitoreo, evaluación y aprendizaje del C-SAP del CLME+</a:t>
          </a:r>
        </a:p>
      </dgm:t>
    </dgm:pt>
    <dgm:pt modelId="{09D3596A-A843-46B5-A085-6426BDFDD9DB}" type="parTrans" cxnId="{F94C863C-0007-44B4-BDD5-5C4A68C60CC8}">
      <dgm:prSet/>
      <dgm:spPr/>
      <dgm:t>
        <a:bodyPr/>
        <a:lstStyle/>
        <a:p>
          <a:endParaRPr lang="en-US"/>
        </a:p>
      </dgm:t>
    </dgm:pt>
    <dgm:pt modelId="{30B7DB27-91DC-4C8C-BA33-B9CE392984B3}" type="sibTrans" cxnId="{F94C863C-0007-44B4-BDD5-5C4A68C60CC8}">
      <dgm:prSet/>
      <dgm:spPr/>
      <dgm:t>
        <a:bodyPr/>
        <a:lstStyle/>
        <a:p>
          <a:endParaRPr lang="en-US"/>
        </a:p>
      </dgm:t>
    </dgm:pt>
    <dgm:pt modelId="{3AAA62F7-8B93-4798-A7D3-3D0434D5ADB0}" type="pres">
      <dgm:prSet presAssocID="{43B0507D-2A59-4B94-BADA-F7FC56F3BE73}" presName="Name0" presStyleCnt="0">
        <dgm:presLayoutVars>
          <dgm:dir/>
          <dgm:animLvl val="lvl"/>
          <dgm:resizeHandles val="exact"/>
        </dgm:presLayoutVars>
      </dgm:prSet>
      <dgm:spPr/>
    </dgm:pt>
    <dgm:pt modelId="{3BB81748-EA69-471E-BC99-27930D7E254A}" type="pres">
      <dgm:prSet presAssocID="{0CDB9131-D52E-4FA4-829F-1F8418A41875}" presName="linNode" presStyleCnt="0"/>
      <dgm:spPr/>
    </dgm:pt>
    <dgm:pt modelId="{A8A517F0-70E3-47BE-B075-25211CEB6988}" type="pres">
      <dgm:prSet presAssocID="{0CDB9131-D52E-4FA4-829F-1F8418A41875}" presName="parentText" presStyleLbl="alignNode1" presStyleIdx="0" presStyleCnt="8">
        <dgm:presLayoutVars>
          <dgm:chMax val="1"/>
          <dgm:bulletEnabled/>
        </dgm:presLayoutVars>
      </dgm:prSet>
      <dgm:spPr/>
    </dgm:pt>
    <dgm:pt modelId="{30AB8F21-E1A4-49D3-861B-0D1FCD88F9D1}" type="pres">
      <dgm:prSet presAssocID="{0CDB9131-D52E-4FA4-829F-1F8418A41875}" presName="descendantText" presStyleLbl="alignAccFollowNode1" presStyleIdx="0" presStyleCnt="8">
        <dgm:presLayoutVars>
          <dgm:bulletEnabled/>
        </dgm:presLayoutVars>
      </dgm:prSet>
      <dgm:spPr/>
    </dgm:pt>
    <dgm:pt modelId="{3461E27C-1B6C-436E-8960-EF6356C38D26}" type="pres">
      <dgm:prSet presAssocID="{6C7D5E60-52A4-4AEC-81F7-FB877284F353}" presName="sp" presStyleCnt="0"/>
      <dgm:spPr/>
    </dgm:pt>
    <dgm:pt modelId="{9CE2B198-DEC8-419C-A4A4-6D637DFA2C57}" type="pres">
      <dgm:prSet presAssocID="{C5F28E6F-4F55-4E95-B8C6-523343352B5F}" presName="linNode" presStyleCnt="0"/>
      <dgm:spPr/>
    </dgm:pt>
    <dgm:pt modelId="{4317BD76-3C64-4602-8ABF-CC913C9A2CF1}" type="pres">
      <dgm:prSet presAssocID="{C5F28E6F-4F55-4E95-B8C6-523343352B5F}" presName="parentText" presStyleLbl="alignNode1" presStyleIdx="1" presStyleCnt="8">
        <dgm:presLayoutVars>
          <dgm:chMax val="1"/>
          <dgm:bulletEnabled/>
        </dgm:presLayoutVars>
      </dgm:prSet>
      <dgm:spPr/>
    </dgm:pt>
    <dgm:pt modelId="{6DF550A7-402D-4F8F-A1F0-08DFF9B5F61A}" type="pres">
      <dgm:prSet presAssocID="{C5F28E6F-4F55-4E95-B8C6-523343352B5F}" presName="descendantText" presStyleLbl="alignAccFollowNode1" presStyleIdx="1" presStyleCnt="8">
        <dgm:presLayoutVars>
          <dgm:bulletEnabled/>
        </dgm:presLayoutVars>
      </dgm:prSet>
      <dgm:spPr/>
    </dgm:pt>
    <dgm:pt modelId="{4A0251DC-151B-436E-89A4-C1A78F49E087}" type="pres">
      <dgm:prSet presAssocID="{2CD00FD9-89B6-4508-9220-7660FC1CEDD3}" presName="sp" presStyleCnt="0"/>
      <dgm:spPr/>
    </dgm:pt>
    <dgm:pt modelId="{D179B4F1-6EB4-438C-8AB1-1BE8AEC428F1}" type="pres">
      <dgm:prSet presAssocID="{91B62B94-3117-4FE5-B2E6-FAAD2FF36CA0}" presName="linNode" presStyleCnt="0"/>
      <dgm:spPr/>
    </dgm:pt>
    <dgm:pt modelId="{CEC01DE8-1E06-492D-98B6-8ABE9051755B}" type="pres">
      <dgm:prSet presAssocID="{91B62B94-3117-4FE5-B2E6-FAAD2FF36CA0}" presName="parentText" presStyleLbl="alignNode1" presStyleIdx="2" presStyleCnt="8">
        <dgm:presLayoutVars>
          <dgm:chMax val="1"/>
          <dgm:bulletEnabled/>
        </dgm:presLayoutVars>
      </dgm:prSet>
      <dgm:spPr/>
    </dgm:pt>
    <dgm:pt modelId="{4E47EE8B-3E98-48E9-A801-3CF9CA2E4D90}" type="pres">
      <dgm:prSet presAssocID="{91B62B94-3117-4FE5-B2E6-FAAD2FF36CA0}" presName="descendantText" presStyleLbl="alignAccFollowNode1" presStyleIdx="2" presStyleCnt="8">
        <dgm:presLayoutVars>
          <dgm:bulletEnabled/>
        </dgm:presLayoutVars>
      </dgm:prSet>
      <dgm:spPr/>
    </dgm:pt>
    <dgm:pt modelId="{F3CA97C5-6BDC-4388-ACA5-1BFABFD4D24E}" type="pres">
      <dgm:prSet presAssocID="{AD442544-DB5A-48B3-9070-299447BB4D05}" presName="sp" presStyleCnt="0"/>
      <dgm:spPr/>
    </dgm:pt>
    <dgm:pt modelId="{B1428B12-7D8D-4B06-B7B1-F1F609788197}" type="pres">
      <dgm:prSet presAssocID="{D1883688-43CD-4305-9DF9-853419EC93B8}" presName="linNode" presStyleCnt="0"/>
      <dgm:spPr/>
    </dgm:pt>
    <dgm:pt modelId="{54997DF1-4A63-42FC-A3C1-4D0DF9525012}" type="pres">
      <dgm:prSet presAssocID="{D1883688-43CD-4305-9DF9-853419EC93B8}" presName="parentText" presStyleLbl="alignNode1" presStyleIdx="3" presStyleCnt="8">
        <dgm:presLayoutVars>
          <dgm:chMax val="1"/>
          <dgm:bulletEnabled/>
        </dgm:presLayoutVars>
      </dgm:prSet>
      <dgm:spPr/>
    </dgm:pt>
    <dgm:pt modelId="{AA09473B-EEE5-4436-B8DA-B01AA7F86A87}" type="pres">
      <dgm:prSet presAssocID="{D1883688-43CD-4305-9DF9-853419EC93B8}" presName="descendantText" presStyleLbl="alignAccFollowNode1" presStyleIdx="3" presStyleCnt="8">
        <dgm:presLayoutVars>
          <dgm:bulletEnabled/>
        </dgm:presLayoutVars>
      </dgm:prSet>
      <dgm:spPr/>
    </dgm:pt>
    <dgm:pt modelId="{25B9CF0F-9E92-410A-A001-4C89341E68DD}" type="pres">
      <dgm:prSet presAssocID="{A74CF883-E6F6-4C51-94DD-A7D6CA86A202}" presName="sp" presStyleCnt="0"/>
      <dgm:spPr/>
    </dgm:pt>
    <dgm:pt modelId="{99345D51-5F7D-479F-B462-6885BB12A34A}" type="pres">
      <dgm:prSet presAssocID="{9667E74C-1C91-48C6-B900-6D512067362F}" presName="linNode" presStyleCnt="0"/>
      <dgm:spPr/>
    </dgm:pt>
    <dgm:pt modelId="{F070C2B5-9B8F-4805-B84A-678A42C7C412}" type="pres">
      <dgm:prSet presAssocID="{9667E74C-1C91-48C6-B900-6D512067362F}" presName="parentText" presStyleLbl="alignNode1" presStyleIdx="4" presStyleCnt="8">
        <dgm:presLayoutVars>
          <dgm:chMax val="1"/>
          <dgm:bulletEnabled/>
        </dgm:presLayoutVars>
      </dgm:prSet>
      <dgm:spPr/>
    </dgm:pt>
    <dgm:pt modelId="{6EAFDBE6-6182-43D7-BA5F-86BDD682D730}" type="pres">
      <dgm:prSet presAssocID="{9667E74C-1C91-48C6-B900-6D512067362F}" presName="descendantText" presStyleLbl="alignAccFollowNode1" presStyleIdx="4" presStyleCnt="8">
        <dgm:presLayoutVars>
          <dgm:bulletEnabled/>
        </dgm:presLayoutVars>
      </dgm:prSet>
      <dgm:spPr/>
    </dgm:pt>
    <dgm:pt modelId="{0CE9DDE7-92F6-486A-9E60-CF22B988207B}" type="pres">
      <dgm:prSet presAssocID="{A149ACFD-0489-4332-89B0-8E11B1731337}" presName="sp" presStyleCnt="0"/>
      <dgm:spPr/>
    </dgm:pt>
    <dgm:pt modelId="{48441598-F927-4F0B-9040-632F3443EF4C}" type="pres">
      <dgm:prSet presAssocID="{30152781-7D3B-4C45-97CC-D0FF358FCC4F}" presName="linNode" presStyleCnt="0"/>
      <dgm:spPr/>
    </dgm:pt>
    <dgm:pt modelId="{F5DB89E5-512F-4235-A634-6481216BA9E5}" type="pres">
      <dgm:prSet presAssocID="{30152781-7D3B-4C45-97CC-D0FF358FCC4F}" presName="parentText" presStyleLbl="alignNode1" presStyleIdx="5" presStyleCnt="8">
        <dgm:presLayoutVars>
          <dgm:chMax val="1"/>
          <dgm:bulletEnabled/>
        </dgm:presLayoutVars>
      </dgm:prSet>
      <dgm:spPr/>
    </dgm:pt>
    <dgm:pt modelId="{FF386FB1-A454-43D2-B0EE-621737A9DA53}" type="pres">
      <dgm:prSet presAssocID="{30152781-7D3B-4C45-97CC-D0FF358FCC4F}" presName="descendantText" presStyleLbl="alignAccFollowNode1" presStyleIdx="5" presStyleCnt="8">
        <dgm:presLayoutVars>
          <dgm:bulletEnabled/>
        </dgm:presLayoutVars>
      </dgm:prSet>
      <dgm:spPr/>
    </dgm:pt>
    <dgm:pt modelId="{1546B9DE-EF0B-4F9E-92F5-DE8B82B094AA}" type="pres">
      <dgm:prSet presAssocID="{FA883458-58BE-4B33-9DC6-220D90A3BA96}" presName="sp" presStyleCnt="0"/>
      <dgm:spPr/>
    </dgm:pt>
    <dgm:pt modelId="{EF224CE7-847F-4743-953B-2F5B377D1F38}" type="pres">
      <dgm:prSet presAssocID="{DFF00518-828F-4C66-A7C5-DC4229A08393}" presName="linNode" presStyleCnt="0"/>
      <dgm:spPr/>
    </dgm:pt>
    <dgm:pt modelId="{080B2C17-8F0E-436F-B5D4-39186F1283ED}" type="pres">
      <dgm:prSet presAssocID="{DFF00518-828F-4C66-A7C5-DC4229A08393}" presName="parentText" presStyleLbl="alignNode1" presStyleIdx="6" presStyleCnt="8">
        <dgm:presLayoutVars>
          <dgm:chMax val="1"/>
          <dgm:bulletEnabled/>
        </dgm:presLayoutVars>
      </dgm:prSet>
      <dgm:spPr/>
    </dgm:pt>
    <dgm:pt modelId="{C83A2D4F-0EAA-4892-A7CA-7E81D0C7AF5A}" type="pres">
      <dgm:prSet presAssocID="{DFF00518-828F-4C66-A7C5-DC4229A08393}" presName="descendantText" presStyleLbl="alignAccFollowNode1" presStyleIdx="6" presStyleCnt="8">
        <dgm:presLayoutVars>
          <dgm:bulletEnabled/>
        </dgm:presLayoutVars>
      </dgm:prSet>
      <dgm:spPr/>
    </dgm:pt>
    <dgm:pt modelId="{32E8A123-C306-463D-AD03-A7F35E74A58C}" type="pres">
      <dgm:prSet presAssocID="{355E9A7F-82E1-4432-8BBE-0EAB582DAC56}" presName="sp" presStyleCnt="0"/>
      <dgm:spPr/>
    </dgm:pt>
    <dgm:pt modelId="{139659C8-7951-4B11-98AD-42188EE88831}" type="pres">
      <dgm:prSet presAssocID="{64AE4279-FD82-4ABB-A686-73C174A422DA}" presName="linNode" presStyleCnt="0"/>
      <dgm:spPr/>
    </dgm:pt>
    <dgm:pt modelId="{1D552A1F-72AD-4CFC-B5E6-2F3BACF33EF8}" type="pres">
      <dgm:prSet presAssocID="{64AE4279-FD82-4ABB-A686-73C174A422DA}" presName="parentText" presStyleLbl="alignNode1" presStyleIdx="7" presStyleCnt="8" custLinFactNeighborX="567" custLinFactNeighborY="319">
        <dgm:presLayoutVars>
          <dgm:chMax val="1"/>
          <dgm:bulletEnabled/>
        </dgm:presLayoutVars>
      </dgm:prSet>
      <dgm:spPr/>
    </dgm:pt>
    <dgm:pt modelId="{EB6E4187-762B-4377-A430-1BDCB5AD0DDA}" type="pres">
      <dgm:prSet presAssocID="{64AE4279-FD82-4ABB-A686-73C174A422DA}" presName="descendantText" presStyleLbl="alignAccFollowNode1" presStyleIdx="7" presStyleCnt="8">
        <dgm:presLayoutVars>
          <dgm:bulletEnabled/>
        </dgm:presLayoutVars>
      </dgm:prSet>
      <dgm:spPr/>
    </dgm:pt>
  </dgm:ptLst>
  <dgm:cxnLst>
    <dgm:cxn modelId="{68DC1118-ED47-4F90-BBEC-318AE763B339}" type="presOf" srcId="{04B49CA2-7D7A-43AA-AE32-64AF59C091E7}" destId="{4E47EE8B-3E98-48E9-A801-3CF9CA2E4D90}" srcOrd="0" destOrd="0" presId="urn:microsoft.com/office/officeart/2016/7/layout/VerticalSolidActionList"/>
    <dgm:cxn modelId="{DADE7B19-284D-4C6D-9FA8-35904478D766}" type="presOf" srcId="{43B0507D-2A59-4B94-BADA-F7FC56F3BE73}" destId="{3AAA62F7-8B93-4798-A7D3-3D0434D5ADB0}" srcOrd="0" destOrd="0" presId="urn:microsoft.com/office/officeart/2016/7/layout/VerticalSolidActionList"/>
    <dgm:cxn modelId="{CA08CB1C-94D7-4D42-BAE5-89A6B8E1C279}" srcId="{30152781-7D3B-4C45-97CC-D0FF358FCC4F}" destId="{B6B74478-23C5-46DC-ACCB-DF2B5FB8BC40}" srcOrd="0" destOrd="0" parTransId="{927E293D-4777-4316-A908-230821CE574B}" sibTransId="{8D004D85-887A-4FC5-83DA-5A2223D337E6}"/>
    <dgm:cxn modelId="{AED1B424-5D09-4EE9-9741-EBE9CCBC91E7}" type="presOf" srcId="{AB2F1AB0-6F8E-446F-9D9E-4A5766CA3B49}" destId="{6EAFDBE6-6182-43D7-BA5F-86BDD682D730}" srcOrd="0" destOrd="0" presId="urn:microsoft.com/office/officeart/2016/7/layout/VerticalSolidActionList"/>
    <dgm:cxn modelId="{31E6B828-B8A8-41A1-B2B6-CAA0EAB49392}" srcId="{DFF00518-828F-4C66-A7C5-DC4229A08393}" destId="{C24EDE63-6385-4F8A-BAEF-DE607C845C36}" srcOrd="0" destOrd="0" parTransId="{E3ED4A4C-B567-4FE2-85E4-46DF4CC30CCA}" sibTransId="{E7D23926-25B0-44CE-B5E1-AA2F49EE3F23}"/>
    <dgm:cxn modelId="{A122C12D-A456-4BE1-87F2-2C883E000A90}" srcId="{43B0507D-2A59-4B94-BADA-F7FC56F3BE73}" destId="{D1883688-43CD-4305-9DF9-853419EC93B8}" srcOrd="3" destOrd="0" parTransId="{7AEEF40D-1BE1-4CCF-8CDC-C18E8E6F31C4}" sibTransId="{A74CF883-E6F6-4C51-94DD-A7D6CA86A202}"/>
    <dgm:cxn modelId="{A6747230-69A8-4EBF-B0B0-06E7699C6196}" srcId="{91B62B94-3117-4FE5-B2E6-FAAD2FF36CA0}" destId="{04B49CA2-7D7A-43AA-AE32-64AF59C091E7}" srcOrd="0" destOrd="0" parTransId="{728DEB86-AF1D-4F4B-888E-D5656CA92A9D}" sibTransId="{171A0696-E0DD-4B5D-B02F-7FE79E821C17}"/>
    <dgm:cxn modelId="{A2982533-2D29-4B44-A1FB-7424518E074C}" type="presOf" srcId="{12A6DDA1-4F01-42D3-A904-1559AAB10841}" destId="{6DF550A7-402D-4F8F-A1F0-08DFF9B5F61A}" srcOrd="0" destOrd="0" presId="urn:microsoft.com/office/officeart/2016/7/layout/VerticalSolidActionList"/>
    <dgm:cxn modelId="{40F17533-8417-411F-8D23-9C74E1AE5A05}" type="presOf" srcId="{C24EDE63-6385-4F8A-BAEF-DE607C845C36}" destId="{C83A2D4F-0EAA-4892-A7CA-7E81D0C7AF5A}" srcOrd="0" destOrd="0" presId="urn:microsoft.com/office/officeart/2016/7/layout/VerticalSolidActionList"/>
    <dgm:cxn modelId="{EB0DF236-0A1F-4D7A-83AB-BAE24763BD67}" srcId="{43B0507D-2A59-4B94-BADA-F7FC56F3BE73}" destId="{9667E74C-1C91-48C6-B900-6D512067362F}" srcOrd="4" destOrd="0" parTransId="{F7448350-852F-401B-AC14-1F21D1EAC6F9}" sibTransId="{A149ACFD-0489-4332-89B0-8E11B1731337}"/>
    <dgm:cxn modelId="{E7417A3B-4106-4AE4-A534-7C64A989FFAF}" type="presOf" srcId="{EF230F3B-4371-4E52-8A31-C3E6C8EA295A}" destId="{30AB8F21-E1A4-49D3-861B-0D1FCD88F9D1}" srcOrd="0" destOrd="0" presId="urn:microsoft.com/office/officeart/2016/7/layout/VerticalSolidActionList"/>
    <dgm:cxn modelId="{B28D773C-9308-4FF8-B79F-37F0ABCAE4F1}" type="presOf" srcId="{09A41A35-EC31-45C0-8EBC-03CAEBE68FA4}" destId="{EB6E4187-762B-4377-A430-1BDCB5AD0DDA}" srcOrd="0" destOrd="0" presId="urn:microsoft.com/office/officeart/2016/7/layout/VerticalSolidActionList"/>
    <dgm:cxn modelId="{F94C863C-0007-44B4-BDD5-5C4A68C60CC8}" srcId="{64AE4279-FD82-4ABB-A686-73C174A422DA}" destId="{09A41A35-EC31-45C0-8EBC-03CAEBE68FA4}" srcOrd="0" destOrd="0" parTransId="{09D3596A-A843-46B5-A085-6426BDFDD9DB}" sibTransId="{30B7DB27-91DC-4C8C-BA33-B9CE392984B3}"/>
    <dgm:cxn modelId="{5EE16648-891D-41EC-BE6E-7CA419265690}" type="presOf" srcId="{0CDB9131-D52E-4FA4-829F-1F8418A41875}" destId="{A8A517F0-70E3-47BE-B075-25211CEB6988}" srcOrd="0" destOrd="0" presId="urn:microsoft.com/office/officeart/2016/7/layout/VerticalSolidActionList"/>
    <dgm:cxn modelId="{CE47E34D-0401-435A-98CD-1B99D0631A9E}" type="presOf" srcId="{64AE4279-FD82-4ABB-A686-73C174A422DA}" destId="{1D552A1F-72AD-4CFC-B5E6-2F3BACF33EF8}" srcOrd="0" destOrd="0" presId="urn:microsoft.com/office/officeart/2016/7/layout/VerticalSolidActionList"/>
    <dgm:cxn modelId="{65E6B063-73DC-46F6-A126-D824DAA5F43C}" type="presOf" srcId="{B6B74478-23C5-46DC-ACCB-DF2B5FB8BC40}" destId="{FF386FB1-A454-43D2-B0EE-621737A9DA53}" srcOrd="0" destOrd="0" presId="urn:microsoft.com/office/officeart/2016/7/layout/VerticalSolidActionList"/>
    <dgm:cxn modelId="{ECBDEE68-379E-4349-8048-868CF28A7F6C}" srcId="{43B0507D-2A59-4B94-BADA-F7FC56F3BE73}" destId="{91B62B94-3117-4FE5-B2E6-FAAD2FF36CA0}" srcOrd="2" destOrd="0" parTransId="{ABD538A4-20FC-4170-8A82-F494F6CAD9B2}" sibTransId="{AD442544-DB5A-48B3-9070-299447BB4D05}"/>
    <dgm:cxn modelId="{7F0EF86E-C27F-47D2-888F-7548650A43C4}" srcId="{43B0507D-2A59-4B94-BADA-F7FC56F3BE73}" destId="{0CDB9131-D52E-4FA4-829F-1F8418A41875}" srcOrd="0" destOrd="0" parTransId="{2E110AE9-068E-4F58-A8F0-8911F2F920B8}" sibTransId="{6C7D5E60-52A4-4AEC-81F7-FB877284F353}"/>
    <dgm:cxn modelId="{528A8773-4C1C-4526-BE43-83B4E926B91C}" srcId="{C5F28E6F-4F55-4E95-B8C6-523343352B5F}" destId="{12A6DDA1-4F01-42D3-A904-1559AAB10841}" srcOrd="0" destOrd="0" parTransId="{0F35624B-71B9-4DC6-AAC8-6DBBF6EB307D}" sibTransId="{12B37570-DCCD-4211-B2AE-0B792AEC14DA}"/>
    <dgm:cxn modelId="{5B66AE77-9886-4DAD-A232-F45D48042117}" srcId="{43B0507D-2A59-4B94-BADA-F7FC56F3BE73}" destId="{C5F28E6F-4F55-4E95-B8C6-523343352B5F}" srcOrd="1" destOrd="0" parTransId="{D825F5C4-B1D9-4B62-AE3F-F25828E27AB2}" sibTransId="{2CD00FD9-89B6-4508-9220-7660FC1CEDD3}"/>
    <dgm:cxn modelId="{AF14EC7D-E7AB-470A-A79D-7E31784A51C0}" srcId="{43B0507D-2A59-4B94-BADA-F7FC56F3BE73}" destId="{DFF00518-828F-4C66-A7C5-DC4229A08393}" srcOrd="6" destOrd="0" parTransId="{30CEBA7B-F109-4E12-A2AA-E9A05472B62A}" sibTransId="{355E9A7F-82E1-4432-8BBE-0EAB582DAC56}"/>
    <dgm:cxn modelId="{3FA9FE7D-8359-4DDE-80AC-9C4DF703CAF2}" type="presOf" srcId="{D1883688-43CD-4305-9DF9-853419EC93B8}" destId="{54997DF1-4A63-42FC-A3C1-4D0DF9525012}" srcOrd="0" destOrd="0" presId="urn:microsoft.com/office/officeart/2016/7/layout/VerticalSolidActionList"/>
    <dgm:cxn modelId="{9D2D2487-5D76-4746-9D1D-FB8D4F9F8701}" type="presOf" srcId="{91B62B94-3117-4FE5-B2E6-FAAD2FF36CA0}" destId="{CEC01DE8-1E06-492D-98B6-8ABE9051755B}" srcOrd="0" destOrd="0" presId="urn:microsoft.com/office/officeart/2016/7/layout/VerticalSolidActionList"/>
    <dgm:cxn modelId="{4C82A38E-A03E-4642-9ED4-C5BEEB08D5CB}" type="presOf" srcId="{A74EB07B-99F3-44EB-A34B-30303A40F833}" destId="{AA09473B-EEE5-4436-B8DA-B01AA7F86A87}" srcOrd="0" destOrd="0" presId="urn:microsoft.com/office/officeart/2016/7/layout/VerticalSolidActionList"/>
    <dgm:cxn modelId="{FBCA8396-5C76-46E4-BD0A-33C3B3EF941C}" type="presOf" srcId="{30152781-7D3B-4C45-97CC-D0FF358FCC4F}" destId="{F5DB89E5-512F-4235-A634-6481216BA9E5}" srcOrd="0" destOrd="0" presId="urn:microsoft.com/office/officeart/2016/7/layout/VerticalSolidActionList"/>
    <dgm:cxn modelId="{C2C148A3-D17C-434D-AAF9-253ECEE956C2}" srcId="{9667E74C-1C91-48C6-B900-6D512067362F}" destId="{AB2F1AB0-6F8E-446F-9D9E-4A5766CA3B49}" srcOrd="0" destOrd="0" parTransId="{FF5C506A-AFBD-48DA-839A-18187BAE9A85}" sibTransId="{AE7F4CB3-AE85-469A-9657-F2D8F57DE89A}"/>
    <dgm:cxn modelId="{300F06BE-8464-4660-8C98-1B6128DA460F}" type="presOf" srcId="{9667E74C-1C91-48C6-B900-6D512067362F}" destId="{F070C2B5-9B8F-4805-B84A-678A42C7C412}" srcOrd="0" destOrd="0" presId="urn:microsoft.com/office/officeart/2016/7/layout/VerticalSolidActionList"/>
    <dgm:cxn modelId="{874451C1-2088-4FEF-BC12-32488E798D7D}" srcId="{43B0507D-2A59-4B94-BADA-F7FC56F3BE73}" destId="{30152781-7D3B-4C45-97CC-D0FF358FCC4F}" srcOrd="5" destOrd="0" parTransId="{4CA795EA-1A69-4343-8FBC-594E3332D257}" sibTransId="{FA883458-58BE-4B33-9DC6-220D90A3BA96}"/>
    <dgm:cxn modelId="{659B59C8-6994-439C-B967-B95FE52C52A1}" type="presOf" srcId="{DFF00518-828F-4C66-A7C5-DC4229A08393}" destId="{080B2C17-8F0E-436F-B5D4-39186F1283ED}" srcOrd="0" destOrd="0" presId="urn:microsoft.com/office/officeart/2016/7/layout/VerticalSolidActionList"/>
    <dgm:cxn modelId="{8DFF80D2-6323-456F-8863-3A79530D8C0D}" srcId="{0CDB9131-D52E-4FA4-829F-1F8418A41875}" destId="{EF230F3B-4371-4E52-8A31-C3E6C8EA295A}" srcOrd="0" destOrd="0" parTransId="{AB5A92FD-EB91-486D-A32F-E198513C0F3A}" sibTransId="{CA7BC186-0C3F-46A0-BCBF-F2467C184801}"/>
    <dgm:cxn modelId="{55AE51E5-1945-42EB-8D1E-69E178894BF8}" srcId="{43B0507D-2A59-4B94-BADA-F7FC56F3BE73}" destId="{64AE4279-FD82-4ABB-A686-73C174A422DA}" srcOrd="7" destOrd="0" parTransId="{B6CAA046-1633-44F7-B4FE-51AB6EF4138B}" sibTransId="{469C1E9E-42F6-4570-95BA-FB974A273BF1}"/>
    <dgm:cxn modelId="{664E30EE-F5F9-49C3-B0C9-F7DF9411E47C}" srcId="{D1883688-43CD-4305-9DF9-853419EC93B8}" destId="{A74EB07B-99F3-44EB-A34B-30303A40F833}" srcOrd="0" destOrd="0" parTransId="{0C07C9D6-B6E6-4565-A0FC-6872A12C6132}" sibTransId="{32C8F1E1-2273-4858-A2D0-2602DE2A6FA1}"/>
    <dgm:cxn modelId="{BFBBC6F0-300E-4381-9582-6F0EF359FAC9}" type="presOf" srcId="{C5F28E6F-4F55-4E95-B8C6-523343352B5F}" destId="{4317BD76-3C64-4602-8ABF-CC913C9A2CF1}" srcOrd="0" destOrd="0" presId="urn:microsoft.com/office/officeart/2016/7/layout/VerticalSolidActionList"/>
    <dgm:cxn modelId="{55715386-559A-49C3-8F52-AE47257758B1}" type="presParOf" srcId="{3AAA62F7-8B93-4798-A7D3-3D0434D5ADB0}" destId="{3BB81748-EA69-471E-BC99-27930D7E254A}" srcOrd="0" destOrd="0" presId="urn:microsoft.com/office/officeart/2016/7/layout/VerticalSolidActionList"/>
    <dgm:cxn modelId="{47460D7C-58CA-453F-A185-4A2CE24F2280}" type="presParOf" srcId="{3BB81748-EA69-471E-BC99-27930D7E254A}" destId="{A8A517F0-70E3-47BE-B075-25211CEB6988}" srcOrd="0" destOrd="0" presId="urn:microsoft.com/office/officeart/2016/7/layout/VerticalSolidActionList"/>
    <dgm:cxn modelId="{A0377B2A-37EE-4FBE-B2D3-B7BC4756FE8F}" type="presParOf" srcId="{3BB81748-EA69-471E-BC99-27930D7E254A}" destId="{30AB8F21-E1A4-49D3-861B-0D1FCD88F9D1}" srcOrd="1" destOrd="0" presId="urn:microsoft.com/office/officeart/2016/7/layout/VerticalSolidActionList"/>
    <dgm:cxn modelId="{0497FB7C-D08E-4913-84E3-E19E28ECF028}" type="presParOf" srcId="{3AAA62F7-8B93-4798-A7D3-3D0434D5ADB0}" destId="{3461E27C-1B6C-436E-8960-EF6356C38D26}" srcOrd="1" destOrd="0" presId="urn:microsoft.com/office/officeart/2016/7/layout/VerticalSolidActionList"/>
    <dgm:cxn modelId="{364033F3-832D-429E-BF99-02F16341B657}" type="presParOf" srcId="{3AAA62F7-8B93-4798-A7D3-3D0434D5ADB0}" destId="{9CE2B198-DEC8-419C-A4A4-6D637DFA2C57}" srcOrd="2" destOrd="0" presId="urn:microsoft.com/office/officeart/2016/7/layout/VerticalSolidActionList"/>
    <dgm:cxn modelId="{9B68A6B9-FA6A-4D42-AE3F-DFC27A808C52}" type="presParOf" srcId="{9CE2B198-DEC8-419C-A4A4-6D637DFA2C57}" destId="{4317BD76-3C64-4602-8ABF-CC913C9A2CF1}" srcOrd="0" destOrd="0" presId="urn:microsoft.com/office/officeart/2016/7/layout/VerticalSolidActionList"/>
    <dgm:cxn modelId="{F8F0E4C5-010C-46B6-BF9A-FAE9B6AB5CCB}" type="presParOf" srcId="{9CE2B198-DEC8-419C-A4A4-6D637DFA2C57}" destId="{6DF550A7-402D-4F8F-A1F0-08DFF9B5F61A}" srcOrd="1" destOrd="0" presId="urn:microsoft.com/office/officeart/2016/7/layout/VerticalSolidActionList"/>
    <dgm:cxn modelId="{C9638556-BA94-42D5-B6ED-33A01EB67511}" type="presParOf" srcId="{3AAA62F7-8B93-4798-A7D3-3D0434D5ADB0}" destId="{4A0251DC-151B-436E-89A4-C1A78F49E087}" srcOrd="3" destOrd="0" presId="urn:microsoft.com/office/officeart/2016/7/layout/VerticalSolidActionList"/>
    <dgm:cxn modelId="{647A9F57-DB3F-47D3-A2C8-9D44C5EE4409}" type="presParOf" srcId="{3AAA62F7-8B93-4798-A7D3-3D0434D5ADB0}" destId="{D179B4F1-6EB4-438C-8AB1-1BE8AEC428F1}" srcOrd="4" destOrd="0" presId="urn:microsoft.com/office/officeart/2016/7/layout/VerticalSolidActionList"/>
    <dgm:cxn modelId="{40B0CB1A-639D-48D8-ADDE-C9F6A4E6AA49}" type="presParOf" srcId="{D179B4F1-6EB4-438C-8AB1-1BE8AEC428F1}" destId="{CEC01DE8-1E06-492D-98B6-8ABE9051755B}" srcOrd="0" destOrd="0" presId="urn:microsoft.com/office/officeart/2016/7/layout/VerticalSolidActionList"/>
    <dgm:cxn modelId="{A5D301F0-F10A-4B0B-87BF-8F238B686C91}" type="presParOf" srcId="{D179B4F1-6EB4-438C-8AB1-1BE8AEC428F1}" destId="{4E47EE8B-3E98-48E9-A801-3CF9CA2E4D90}" srcOrd="1" destOrd="0" presId="urn:microsoft.com/office/officeart/2016/7/layout/VerticalSolidActionList"/>
    <dgm:cxn modelId="{7B180510-61BE-41A7-B71B-A2555DBD22B4}" type="presParOf" srcId="{3AAA62F7-8B93-4798-A7D3-3D0434D5ADB0}" destId="{F3CA97C5-6BDC-4388-ACA5-1BFABFD4D24E}" srcOrd="5" destOrd="0" presId="urn:microsoft.com/office/officeart/2016/7/layout/VerticalSolidActionList"/>
    <dgm:cxn modelId="{A1D1AC0E-AADE-4055-8422-7EDC02713C5F}" type="presParOf" srcId="{3AAA62F7-8B93-4798-A7D3-3D0434D5ADB0}" destId="{B1428B12-7D8D-4B06-B7B1-F1F609788197}" srcOrd="6" destOrd="0" presId="urn:microsoft.com/office/officeart/2016/7/layout/VerticalSolidActionList"/>
    <dgm:cxn modelId="{4FA4E847-1553-45B8-98E8-6AC0FDF6B21C}" type="presParOf" srcId="{B1428B12-7D8D-4B06-B7B1-F1F609788197}" destId="{54997DF1-4A63-42FC-A3C1-4D0DF9525012}" srcOrd="0" destOrd="0" presId="urn:microsoft.com/office/officeart/2016/7/layout/VerticalSolidActionList"/>
    <dgm:cxn modelId="{A43A6589-611C-45CD-ACD0-BFDC803BD1FF}" type="presParOf" srcId="{B1428B12-7D8D-4B06-B7B1-F1F609788197}" destId="{AA09473B-EEE5-4436-B8DA-B01AA7F86A87}" srcOrd="1" destOrd="0" presId="urn:microsoft.com/office/officeart/2016/7/layout/VerticalSolidActionList"/>
    <dgm:cxn modelId="{34B7F2D5-02C7-415F-9CAF-60B3BDBAD954}" type="presParOf" srcId="{3AAA62F7-8B93-4798-A7D3-3D0434D5ADB0}" destId="{25B9CF0F-9E92-410A-A001-4C89341E68DD}" srcOrd="7" destOrd="0" presId="urn:microsoft.com/office/officeart/2016/7/layout/VerticalSolidActionList"/>
    <dgm:cxn modelId="{E2963FFF-DFC3-498A-B843-2DC93A5BB1D5}" type="presParOf" srcId="{3AAA62F7-8B93-4798-A7D3-3D0434D5ADB0}" destId="{99345D51-5F7D-479F-B462-6885BB12A34A}" srcOrd="8" destOrd="0" presId="urn:microsoft.com/office/officeart/2016/7/layout/VerticalSolidActionList"/>
    <dgm:cxn modelId="{5F8205F3-CDFF-425D-B986-464568EACC30}" type="presParOf" srcId="{99345D51-5F7D-479F-B462-6885BB12A34A}" destId="{F070C2B5-9B8F-4805-B84A-678A42C7C412}" srcOrd="0" destOrd="0" presId="urn:microsoft.com/office/officeart/2016/7/layout/VerticalSolidActionList"/>
    <dgm:cxn modelId="{37E337E6-4D5B-4C8F-8405-E904CCB1FA8F}" type="presParOf" srcId="{99345D51-5F7D-479F-B462-6885BB12A34A}" destId="{6EAFDBE6-6182-43D7-BA5F-86BDD682D730}" srcOrd="1" destOrd="0" presId="urn:microsoft.com/office/officeart/2016/7/layout/VerticalSolidActionList"/>
    <dgm:cxn modelId="{A05494E0-221F-4117-9097-B11AB768325F}" type="presParOf" srcId="{3AAA62F7-8B93-4798-A7D3-3D0434D5ADB0}" destId="{0CE9DDE7-92F6-486A-9E60-CF22B988207B}" srcOrd="9" destOrd="0" presId="urn:microsoft.com/office/officeart/2016/7/layout/VerticalSolidActionList"/>
    <dgm:cxn modelId="{1A703E64-D925-42CC-814F-823DED8A191B}" type="presParOf" srcId="{3AAA62F7-8B93-4798-A7D3-3D0434D5ADB0}" destId="{48441598-F927-4F0B-9040-632F3443EF4C}" srcOrd="10" destOrd="0" presId="urn:microsoft.com/office/officeart/2016/7/layout/VerticalSolidActionList"/>
    <dgm:cxn modelId="{178AB4A5-417B-4503-AA23-8DAE2CCE8929}" type="presParOf" srcId="{48441598-F927-4F0B-9040-632F3443EF4C}" destId="{F5DB89E5-512F-4235-A634-6481216BA9E5}" srcOrd="0" destOrd="0" presId="urn:microsoft.com/office/officeart/2016/7/layout/VerticalSolidActionList"/>
    <dgm:cxn modelId="{E937B374-C3A1-4EEF-A54E-448D3537618A}" type="presParOf" srcId="{48441598-F927-4F0B-9040-632F3443EF4C}" destId="{FF386FB1-A454-43D2-B0EE-621737A9DA53}" srcOrd="1" destOrd="0" presId="urn:microsoft.com/office/officeart/2016/7/layout/VerticalSolidActionList"/>
    <dgm:cxn modelId="{8848FE7B-F17D-4478-9FD5-25ADC7103630}" type="presParOf" srcId="{3AAA62F7-8B93-4798-A7D3-3D0434D5ADB0}" destId="{1546B9DE-EF0B-4F9E-92F5-DE8B82B094AA}" srcOrd="11" destOrd="0" presId="urn:microsoft.com/office/officeart/2016/7/layout/VerticalSolidActionList"/>
    <dgm:cxn modelId="{DA726073-D258-45CD-B4B3-200738E84F14}" type="presParOf" srcId="{3AAA62F7-8B93-4798-A7D3-3D0434D5ADB0}" destId="{EF224CE7-847F-4743-953B-2F5B377D1F38}" srcOrd="12" destOrd="0" presId="urn:microsoft.com/office/officeart/2016/7/layout/VerticalSolidActionList"/>
    <dgm:cxn modelId="{493AEF03-D22B-4F06-800F-28D46EDC4792}" type="presParOf" srcId="{EF224CE7-847F-4743-953B-2F5B377D1F38}" destId="{080B2C17-8F0E-436F-B5D4-39186F1283ED}" srcOrd="0" destOrd="0" presId="urn:microsoft.com/office/officeart/2016/7/layout/VerticalSolidActionList"/>
    <dgm:cxn modelId="{CD5EF9CA-CABD-45BB-B41A-7B57BA1BB953}" type="presParOf" srcId="{EF224CE7-847F-4743-953B-2F5B377D1F38}" destId="{C83A2D4F-0EAA-4892-A7CA-7E81D0C7AF5A}" srcOrd="1" destOrd="0" presId="urn:microsoft.com/office/officeart/2016/7/layout/VerticalSolidActionList"/>
    <dgm:cxn modelId="{F7F9172E-DFC9-4D4C-8C81-B8CB300E8285}" type="presParOf" srcId="{3AAA62F7-8B93-4798-A7D3-3D0434D5ADB0}" destId="{32E8A123-C306-463D-AD03-A7F35E74A58C}" srcOrd="13" destOrd="0" presId="urn:microsoft.com/office/officeart/2016/7/layout/VerticalSolidActionList"/>
    <dgm:cxn modelId="{D0915EB6-BF1A-4237-BD8B-ED79CF4062B0}" type="presParOf" srcId="{3AAA62F7-8B93-4798-A7D3-3D0434D5ADB0}" destId="{139659C8-7951-4B11-98AD-42188EE88831}" srcOrd="14" destOrd="0" presId="urn:microsoft.com/office/officeart/2016/7/layout/VerticalSolidActionList"/>
    <dgm:cxn modelId="{915C6976-F8D3-48BD-B9C3-576DE4CE22CE}" type="presParOf" srcId="{139659C8-7951-4B11-98AD-42188EE88831}" destId="{1D552A1F-72AD-4CFC-B5E6-2F3BACF33EF8}" srcOrd="0" destOrd="0" presId="urn:microsoft.com/office/officeart/2016/7/layout/VerticalSolidActionList"/>
    <dgm:cxn modelId="{C05CD56C-ACA7-4AB5-98A7-17F212FE9080}" type="presParOf" srcId="{139659C8-7951-4B11-98AD-42188EE88831}" destId="{EB6E4187-762B-4377-A430-1BDCB5AD0DD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C5833-3730-4CB3-9562-11DD95CE1424}">
      <dsp:nvSpPr>
        <dsp:cNvPr id="0" name=""/>
        <dsp:cNvSpPr/>
      </dsp:nvSpPr>
      <dsp:spPr>
        <a:xfrm>
          <a:off x="0" y="0"/>
          <a:ext cx="7127973"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85CC4B7-8AEA-4F9F-9050-E228E34ABB58}">
      <dsp:nvSpPr>
        <dsp:cNvPr id="0" name=""/>
        <dsp:cNvSpPr/>
      </dsp:nvSpPr>
      <dsp:spPr>
        <a:xfrm>
          <a:off x="0" y="0"/>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dirty="0"/>
            <a:t>OSC regionales (incluidas OSC internacionales) </a:t>
          </a:r>
          <a:r>
            <a:rPr lang="es-419" sz="2000" kern="1200" dirty="0"/>
            <a:t>p. ej., CANARI, Conservación Internacional. Hay una serie de OSC regionales indígenas que trabajan en áreas pertinentes al manejo de los recurso costeros y marinos en la región del CLME+.</a:t>
          </a:r>
        </a:p>
      </dsp:txBody>
      <dsp:txXfrm>
        <a:off x="0" y="0"/>
        <a:ext cx="7127973" cy="1627414"/>
      </dsp:txXfrm>
    </dsp:sp>
    <dsp:sp modelId="{B35A5584-2BA0-4AD8-BEB3-25B8B8B8625E}">
      <dsp:nvSpPr>
        <dsp:cNvPr id="0" name=""/>
        <dsp:cNvSpPr/>
      </dsp:nvSpPr>
      <dsp:spPr>
        <a:xfrm>
          <a:off x="0" y="1627414"/>
          <a:ext cx="7127973" cy="0"/>
        </a:xfrm>
        <a:prstGeom prst="line">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B7760D0-74DE-40A1-B43D-C012D71D5122}">
      <dsp:nvSpPr>
        <dsp:cNvPr id="0" name=""/>
        <dsp:cNvSpPr/>
      </dsp:nvSpPr>
      <dsp:spPr>
        <a:xfrm>
          <a:off x="0" y="1627414"/>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a:t>OSC nacionales</a:t>
          </a:r>
          <a:r>
            <a:rPr lang="es-419" sz="2000" kern="1200"/>
            <a:t>, como la Belize Federation of Fishers, Environmental Awareness Group (EAG). Estas varían ampliamente dependiendo de su área de enfoque (p. ej., la conservación de la biodiversidad, el desarrollo comunitario). </a:t>
          </a:r>
        </a:p>
      </dsp:txBody>
      <dsp:txXfrm>
        <a:off x="0" y="1627414"/>
        <a:ext cx="7127973" cy="1627414"/>
      </dsp:txXfrm>
    </dsp:sp>
    <dsp:sp modelId="{5BD0D80B-15A3-49FE-93E9-F97509CF8071}">
      <dsp:nvSpPr>
        <dsp:cNvPr id="0" name=""/>
        <dsp:cNvSpPr/>
      </dsp:nvSpPr>
      <dsp:spPr>
        <a:xfrm>
          <a:off x="0" y="3254828"/>
          <a:ext cx="7127973" cy="0"/>
        </a:xfrm>
        <a:prstGeom prst="line">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918E159-54F2-446A-98E6-5EA862418652}">
      <dsp:nvSpPr>
        <dsp:cNvPr id="0" name=""/>
        <dsp:cNvSpPr/>
      </dsp:nvSpPr>
      <dsp:spPr>
        <a:xfrm>
          <a:off x="0" y="3254828"/>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a:t>OSC locales</a:t>
          </a:r>
          <a:r>
            <a:rPr lang="es-419" sz="2000" kern="1200"/>
            <a:t>, como CoopeMolusChomes RL, Toledo Tourism Association. Incluyen organizaciones de pescadores locales y asociaciones de usuarios de otros tipos de recursos. </a:t>
          </a:r>
        </a:p>
      </dsp:txBody>
      <dsp:txXfrm>
        <a:off x="0" y="3254828"/>
        <a:ext cx="7127973" cy="1627414"/>
      </dsp:txXfrm>
    </dsp:sp>
    <dsp:sp modelId="{64804BC8-9C6C-47EA-9A73-CE9FC86CF0BD}">
      <dsp:nvSpPr>
        <dsp:cNvPr id="0" name=""/>
        <dsp:cNvSpPr/>
      </dsp:nvSpPr>
      <dsp:spPr>
        <a:xfrm>
          <a:off x="0" y="4882242"/>
          <a:ext cx="7127973" cy="0"/>
        </a:xfrm>
        <a:prstGeom prst="lin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8469F50-C866-46C5-9870-97FD045FABFE}">
      <dsp:nvSpPr>
        <dsp:cNvPr id="0" name=""/>
        <dsp:cNvSpPr/>
      </dsp:nvSpPr>
      <dsp:spPr>
        <a:xfrm>
          <a:off x="0" y="4882242"/>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b="1" kern="1200"/>
            <a:t>MEPE de base comunitaria y Asociaciones de MEPE</a:t>
          </a:r>
          <a:r>
            <a:rPr lang="es-419" sz="2000" kern="1200"/>
            <a:t>. Las MEPE en la región del CLME+ varían en tamaño desde operaciones de una persona a empresas con varios empleados a tiempo completo. </a:t>
          </a:r>
        </a:p>
      </dsp:txBody>
      <dsp:txXfrm>
        <a:off x="0" y="4882242"/>
        <a:ext cx="7127973" cy="1627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B8F21-E1A4-49D3-861B-0D1FCD88F9D1}">
      <dsp:nvSpPr>
        <dsp:cNvPr id="0" name=""/>
        <dsp:cNvSpPr/>
      </dsp:nvSpPr>
      <dsp:spPr>
        <a:xfrm>
          <a:off x="1282854" y="2975"/>
          <a:ext cx="5131416" cy="74531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dirty="0"/>
            <a:t>Aplicar el manejo basado en los ecosistemas a los arrecifes y ecosistemas asociados (como las praderas de pastos marinos, los manglares, los taludes de arrecife y las lagunas costeras) </a:t>
          </a:r>
        </a:p>
      </dsp:txBody>
      <dsp:txXfrm>
        <a:off x="1282854" y="2975"/>
        <a:ext cx="5131416" cy="745318"/>
      </dsp:txXfrm>
    </dsp:sp>
    <dsp:sp modelId="{A8A517F0-70E3-47BE-B075-25211CEB6988}">
      <dsp:nvSpPr>
        <dsp:cNvPr id="0" name=""/>
        <dsp:cNvSpPr/>
      </dsp:nvSpPr>
      <dsp:spPr>
        <a:xfrm>
          <a:off x="0" y="2975"/>
          <a:ext cx="1282854" cy="74531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1.</a:t>
          </a:r>
        </a:p>
      </dsp:txBody>
      <dsp:txXfrm>
        <a:off x="0" y="2975"/>
        <a:ext cx="1282854" cy="745318"/>
      </dsp:txXfrm>
    </dsp:sp>
    <dsp:sp modelId="{6DF550A7-402D-4F8F-A1F0-08DFF9B5F61A}">
      <dsp:nvSpPr>
        <dsp:cNvPr id="0" name=""/>
        <dsp:cNvSpPr/>
      </dsp:nvSpPr>
      <dsp:spPr>
        <a:xfrm>
          <a:off x="1282854" y="793012"/>
          <a:ext cx="5131416" cy="745318"/>
        </a:xfrm>
        <a:prstGeom prst="rect">
          <a:avLst/>
        </a:prstGeom>
        <a:solidFill>
          <a:schemeClr val="accent2">
            <a:tint val="40000"/>
            <a:alpha val="90000"/>
            <a:hueOff val="-121318"/>
            <a:satOff val="-10764"/>
            <a:lumOff val="-110"/>
            <a:alphaOff val="0"/>
          </a:schemeClr>
        </a:solidFill>
        <a:ln w="6350" cap="flat" cmpd="sng" algn="ctr">
          <a:solidFill>
            <a:schemeClr val="accent2">
              <a:tint val="40000"/>
              <a:alpha val="90000"/>
              <a:hueOff val="-121318"/>
              <a:satOff val="-10764"/>
              <a:lumOff val="-11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dirty="0"/>
            <a:t>Aplicar un enfoque de ecosistema a la pesca pelágica </a:t>
          </a:r>
        </a:p>
      </dsp:txBody>
      <dsp:txXfrm>
        <a:off x="1282854" y="793012"/>
        <a:ext cx="5131416" cy="745318"/>
      </dsp:txXfrm>
    </dsp:sp>
    <dsp:sp modelId="{4317BD76-3C64-4602-8ABF-CC913C9A2CF1}">
      <dsp:nvSpPr>
        <dsp:cNvPr id="0" name=""/>
        <dsp:cNvSpPr/>
      </dsp:nvSpPr>
      <dsp:spPr>
        <a:xfrm>
          <a:off x="0" y="793012"/>
          <a:ext cx="1282854" cy="745318"/>
        </a:xfrm>
        <a:prstGeom prst="rect">
          <a:avLst/>
        </a:prstGeom>
        <a:gradFill rotWithShape="0">
          <a:gsLst>
            <a:gs pos="0">
              <a:schemeClr val="accent2">
                <a:hueOff val="-207909"/>
                <a:satOff val="-11990"/>
                <a:lumOff val="1233"/>
                <a:alphaOff val="0"/>
                <a:lumMod val="110000"/>
                <a:satMod val="105000"/>
                <a:tint val="67000"/>
              </a:schemeClr>
            </a:gs>
            <a:gs pos="50000">
              <a:schemeClr val="accent2">
                <a:hueOff val="-207909"/>
                <a:satOff val="-11990"/>
                <a:lumOff val="1233"/>
                <a:alphaOff val="0"/>
                <a:lumMod val="105000"/>
                <a:satMod val="103000"/>
                <a:tint val="73000"/>
              </a:schemeClr>
            </a:gs>
            <a:gs pos="100000">
              <a:schemeClr val="accent2">
                <a:hueOff val="-207909"/>
                <a:satOff val="-11990"/>
                <a:lumOff val="1233"/>
                <a:alphaOff val="0"/>
                <a:lumMod val="105000"/>
                <a:satMod val="109000"/>
                <a:tint val="81000"/>
              </a:schemeClr>
            </a:gs>
          </a:gsLst>
          <a:lin ang="5400000" scaled="0"/>
        </a:gradFill>
        <a:ln w="6350" cap="flat" cmpd="sng" algn="ctr">
          <a:solidFill>
            <a:schemeClr val="accent2">
              <a:hueOff val="-207909"/>
              <a:satOff val="-11990"/>
              <a:lumOff val="123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2.</a:t>
          </a:r>
        </a:p>
      </dsp:txBody>
      <dsp:txXfrm>
        <a:off x="0" y="793012"/>
        <a:ext cx="1282854" cy="745318"/>
      </dsp:txXfrm>
    </dsp:sp>
    <dsp:sp modelId="{4E47EE8B-3E98-48E9-A801-3CF9CA2E4D90}">
      <dsp:nvSpPr>
        <dsp:cNvPr id="0" name=""/>
        <dsp:cNvSpPr/>
      </dsp:nvSpPr>
      <dsp:spPr>
        <a:xfrm>
          <a:off x="1282854" y="1583050"/>
          <a:ext cx="5131416" cy="745318"/>
        </a:xfrm>
        <a:prstGeom prst="rect">
          <a:avLst/>
        </a:prstGeom>
        <a:solidFill>
          <a:schemeClr val="accent2">
            <a:tint val="40000"/>
            <a:alpha val="90000"/>
            <a:hueOff val="-242636"/>
            <a:satOff val="-21527"/>
            <a:lumOff val="-220"/>
            <a:alphaOff val="0"/>
          </a:schemeClr>
        </a:solidFill>
        <a:ln w="6350" cap="flat" cmpd="sng" algn="ctr">
          <a:solidFill>
            <a:schemeClr val="accent2">
              <a:tint val="40000"/>
              <a:alpha val="90000"/>
              <a:hueOff val="-242636"/>
              <a:satOff val="-21527"/>
              <a:lumOff val="-2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Aplicar un enfoque de MBE/EEP en la plataforma continental de Brasil-Guayana especialmente dirigido a la pesca del camarón y de las especies demersales </a:t>
          </a:r>
        </a:p>
      </dsp:txBody>
      <dsp:txXfrm>
        <a:off x="1282854" y="1583050"/>
        <a:ext cx="5131416" cy="745318"/>
      </dsp:txXfrm>
    </dsp:sp>
    <dsp:sp modelId="{CEC01DE8-1E06-492D-98B6-8ABE9051755B}">
      <dsp:nvSpPr>
        <dsp:cNvPr id="0" name=""/>
        <dsp:cNvSpPr/>
      </dsp:nvSpPr>
      <dsp:spPr>
        <a:xfrm>
          <a:off x="0" y="1583050"/>
          <a:ext cx="1282854" cy="745318"/>
        </a:xfrm>
        <a:prstGeom prst="rect">
          <a:avLst/>
        </a:prstGeom>
        <a:gradFill rotWithShape="0">
          <a:gsLst>
            <a:gs pos="0">
              <a:schemeClr val="accent2">
                <a:hueOff val="-415818"/>
                <a:satOff val="-23979"/>
                <a:lumOff val="2465"/>
                <a:alphaOff val="0"/>
                <a:lumMod val="110000"/>
                <a:satMod val="105000"/>
                <a:tint val="67000"/>
              </a:schemeClr>
            </a:gs>
            <a:gs pos="50000">
              <a:schemeClr val="accent2">
                <a:hueOff val="-415818"/>
                <a:satOff val="-23979"/>
                <a:lumOff val="2465"/>
                <a:alphaOff val="0"/>
                <a:lumMod val="105000"/>
                <a:satMod val="103000"/>
                <a:tint val="73000"/>
              </a:schemeClr>
            </a:gs>
            <a:gs pos="100000">
              <a:schemeClr val="accent2">
                <a:hueOff val="-415818"/>
                <a:satOff val="-23979"/>
                <a:lumOff val="2465"/>
                <a:alphaOff val="0"/>
                <a:lumMod val="105000"/>
                <a:satMod val="109000"/>
                <a:tint val="81000"/>
              </a:schemeClr>
            </a:gs>
          </a:gsLst>
          <a:lin ang="5400000" scaled="0"/>
        </a:gradFill>
        <a:ln w="6350" cap="flat" cmpd="sng" algn="ctr">
          <a:solidFill>
            <a:schemeClr val="accent2">
              <a:hueOff val="-415818"/>
              <a:satOff val="-23979"/>
              <a:lumOff val="24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3.</a:t>
          </a:r>
        </a:p>
      </dsp:txBody>
      <dsp:txXfrm>
        <a:off x="0" y="1583050"/>
        <a:ext cx="1282854" cy="745318"/>
      </dsp:txXfrm>
    </dsp:sp>
    <dsp:sp modelId="{AA09473B-EEE5-4436-B8DA-B01AA7F86A87}">
      <dsp:nvSpPr>
        <dsp:cNvPr id="0" name=""/>
        <dsp:cNvSpPr/>
      </dsp:nvSpPr>
      <dsp:spPr>
        <a:xfrm>
          <a:off x="1282854" y="2373087"/>
          <a:ext cx="5131416" cy="745318"/>
        </a:xfrm>
        <a:prstGeom prst="rect">
          <a:avLst/>
        </a:prstGeom>
        <a:solidFill>
          <a:schemeClr val="accent2">
            <a:tint val="40000"/>
            <a:alpha val="90000"/>
            <a:hueOff val="-363954"/>
            <a:satOff val="-32291"/>
            <a:lumOff val="-330"/>
            <a:alphaOff val="0"/>
          </a:schemeClr>
        </a:solidFill>
        <a:ln w="6350" cap="flat" cmpd="sng" algn="ctr">
          <a:solidFill>
            <a:schemeClr val="accent2">
              <a:tint val="40000"/>
              <a:alpha val="90000"/>
              <a:hueOff val="-363954"/>
              <a:satOff val="-32291"/>
              <a:lumOff val="-3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Fortalecer el papel de la sociedad civil en la realización y participación en investigaciones y monitoreo para el manejo del medio ambiente costero y marino</a:t>
          </a:r>
        </a:p>
      </dsp:txBody>
      <dsp:txXfrm>
        <a:off x="1282854" y="2373087"/>
        <a:ext cx="5131416" cy="745318"/>
      </dsp:txXfrm>
    </dsp:sp>
    <dsp:sp modelId="{54997DF1-4A63-42FC-A3C1-4D0DF9525012}">
      <dsp:nvSpPr>
        <dsp:cNvPr id="0" name=""/>
        <dsp:cNvSpPr/>
      </dsp:nvSpPr>
      <dsp:spPr>
        <a:xfrm>
          <a:off x="0" y="2373087"/>
          <a:ext cx="1282854" cy="745318"/>
        </a:xfrm>
        <a:prstGeom prst="rect">
          <a:avLst/>
        </a:prstGeom>
        <a:gradFill rotWithShape="0">
          <a:gsLst>
            <a:gs pos="0">
              <a:schemeClr val="accent2">
                <a:hueOff val="-623727"/>
                <a:satOff val="-35969"/>
                <a:lumOff val="3698"/>
                <a:alphaOff val="0"/>
                <a:lumMod val="110000"/>
                <a:satMod val="105000"/>
                <a:tint val="67000"/>
              </a:schemeClr>
            </a:gs>
            <a:gs pos="50000">
              <a:schemeClr val="accent2">
                <a:hueOff val="-623727"/>
                <a:satOff val="-35969"/>
                <a:lumOff val="3698"/>
                <a:alphaOff val="0"/>
                <a:lumMod val="105000"/>
                <a:satMod val="103000"/>
                <a:tint val="73000"/>
              </a:schemeClr>
            </a:gs>
            <a:gs pos="100000">
              <a:schemeClr val="accent2">
                <a:hueOff val="-623727"/>
                <a:satOff val="-35969"/>
                <a:lumOff val="3698"/>
                <a:alphaOff val="0"/>
                <a:lumMod val="105000"/>
                <a:satMod val="109000"/>
                <a:tint val="81000"/>
              </a:schemeClr>
            </a:gs>
          </a:gsLst>
          <a:lin ang="5400000" scaled="0"/>
        </a:gradFill>
        <a:ln w="6350" cap="flat" cmpd="sng" algn="ctr">
          <a:solidFill>
            <a:schemeClr val="accent2">
              <a:hueOff val="-623727"/>
              <a:satOff val="-35969"/>
              <a:lumOff val="369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4.</a:t>
          </a:r>
        </a:p>
      </dsp:txBody>
      <dsp:txXfrm>
        <a:off x="0" y="2373087"/>
        <a:ext cx="1282854" cy="745318"/>
      </dsp:txXfrm>
    </dsp:sp>
    <dsp:sp modelId="{6EAFDBE6-6182-43D7-BA5F-86BDD682D730}">
      <dsp:nvSpPr>
        <dsp:cNvPr id="0" name=""/>
        <dsp:cNvSpPr/>
      </dsp:nvSpPr>
      <dsp:spPr>
        <a:xfrm>
          <a:off x="1282854" y="3163125"/>
          <a:ext cx="5131416" cy="745318"/>
        </a:xfrm>
        <a:prstGeom prst="rect">
          <a:avLst/>
        </a:prstGeom>
        <a:solidFill>
          <a:schemeClr val="accent2">
            <a:tint val="40000"/>
            <a:alpha val="90000"/>
            <a:hueOff val="-485272"/>
            <a:satOff val="-43055"/>
            <a:lumOff val="-439"/>
            <a:alphaOff val="0"/>
          </a:schemeClr>
        </a:solidFill>
        <a:ln w="6350" cap="flat" cmpd="sng" algn="ctr">
          <a:solidFill>
            <a:schemeClr val="accent2">
              <a:tint val="40000"/>
              <a:alpha val="90000"/>
              <a:hueOff val="-485272"/>
              <a:satOff val="-43055"/>
              <a:lumOff val="-43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Fortalecer la participación de la sociedad civil en la gobernanza del medio ambiente costero y marino</a:t>
          </a:r>
        </a:p>
      </dsp:txBody>
      <dsp:txXfrm>
        <a:off x="1282854" y="3163125"/>
        <a:ext cx="5131416" cy="745318"/>
      </dsp:txXfrm>
    </dsp:sp>
    <dsp:sp modelId="{F070C2B5-9B8F-4805-B84A-678A42C7C412}">
      <dsp:nvSpPr>
        <dsp:cNvPr id="0" name=""/>
        <dsp:cNvSpPr/>
      </dsp:nvSpPr>
      <dsp:spPr>
        <a:xfrm>
          <a:off x="0" y="3163125"/>
          <a:ext cx="1282854" cy="745318"/>
        </a:xfrm>
        <a:prstGeom prst="rect">
          <a:avLst/>
        </a:prstGeom>
        <a:gradFill rotWithShape="0">
          <a:gsLst>
            <a:gs pos="0">
              <a:schemeClr val="accent2">
                <a:hueOff val="-831636"/>
                <a:satOff val="-47959"/>
                <a:lumOff val="4930"/>
                <a:alphaOff val="0"/>
                <a:lumMod val="110000"/>
                <a:satMod val="105000"/>
                <a:tint val="67000"/>
              </a:schemeClr>
            </a:gs>
            <a:gs pos="50000">
              <a:schemeClr val="accent2">
                <a:hueOff val="-831636"/>
                <a:satOff val="-47959"/>
                <a:lumOff val="4930"/>
                <a:alphaOff val="0"/>
                <a:lumMod val="105000"/>
                <a:satMod val="103000"/>
                <a:tint val="73000"/>
              </a:schemeClr>
            </a:gs>
            <a:gs pos="100000">
              <a:schemeClr val="accent2">
                <a:hueOff val="-831636"/>
                <a:satOff val="-47959"/>
                <a:lumOff val="4930"/>
                <a:alphaOff val="0"/>
                <a:lumMod val="105000"/>
                <a:satMod val="109000"/>
                <a:tint val="81000"/>
              </a:schemeClr>
            </a:gs>
          </a:gsLst>
          <a:lin ang="5400000" scaled="0"/>
        </a:gradFill>
        <a:ln w="6350" cap="flat" cmpd="sng" algn="ctr">
          <a:solidFill>
            <a:schemeClr val="accent2">
              <a:hueOff val="-831636"/>
              <a:satOff val="-47959"/>
              <a:lumOff val="493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5.</a:t>
          </a:r>
        </a:p>
      </dsp:txBody>
      <dsp:txXfrm>
        <a:off x="0" y="3163125"/>
        <a:ext cx="1282854" cy="745318"/>
      </dsp:txXfrm>
    </dsp:sp>
    <dsp:sp modelId="{FF386FB1-A454-43D2-B0EE-621737A9DA53}">
      <dsp:nvSpPr>
        <dsp:cNvPr id="0" name=""/>
        <dsp:cNvSpPr/>
      </dsp:nvSpPr>
      <dsp:spPr>
        <a:xfrm>
          <a:off x="1282854" y="3953162"/>
          <a:ext cx="5131416" cy="745318"/>
        </a:xfrm>
        <a:prstGeom prst="rect">
          <a:avLst/>
        </a:prstGeom>
        <a:solidFill>
          <a:schemeClr val="accent2">
            <a:tint val="40000"/>
            <a:alpha val="90000"/>
            <a:hueOff val="-606590"/>
            <a:satOff val="-53819"/>
            <a:lumOff val="-549"/>
            <a:alphaOff val="0"/>
          </a:schemeClr>
        </a:solidFill>
        <a:ln w="6350" cap="flat" cmpd="sng" algn="ctr">
          <a:solidFill>
            <a:schemeClr val="accent2">
              <a:tint val="40000"/>
              <a:alpha val="90000"/>
              <a:hueOff val="-606590"/>
              <a:satOff val="-53819"/>
              <a:lumOff val="-54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Desarrollar y mejorar los medios de vida sobre la base de un uso sostenible de los recursos costeros y marinos</a:t>
          </a:r>
        </a:p>
      </dsp:txBody>
      <dsp:txXfrm>
        <a:off x="1282854" y="3953162"/>
        <a:ext cx="5131416" cy="745318"/>
      </dsp:txXfrm>
    </dsp:sp>
    <dsp:sp modelId="{F5DB89E5-512F-4235-A634-6481216BA9E5}">
      <dsp:nvSpPr>
        <dsp:cNvPr id="0" name=""/>
        <dsp:cNvSpPr/>
      </dsp:nvSpPr>
      <dsp:spPr>
        <a:xfrm>
          <a:off x="0" y="3953162"/>
          <a:ext cx="1282854" cy="745318"/>
        </a:xfrm>
        <a:prstGeom prst="rect">
          <a:avLst/>
        </a:prstGeom>
        <a:gradFill rotWithShape="0">
          <a:gsLst>
            <a:gs pos="0">
              <a:schemeClr val="accent2">
                <a:hueOff val="-1039545"/>
                <a:satOff val="-59949"/>
                <a:lumOff val="6163"/>
                <a:alphaOff val="0"/>
                <a:lumMod val="110000"/>
                <a:satMod val="105000"/>
                <a:tint val="67000"/>
              </a:schemeClr>
            </a:gs>
            <a:gs pos="50000">
              <a:schemeClr val="accent2">
                <a:hueOff val="-1039545"/>
                <a:satOff val="-59949"/>
                <a:lumOff val="6163"/>
                <a:alphaOff val="0"/>
                <a:lumMod val="105000"/>
                <a:satMod val="103000"/>
                <a:tint val="73000"/>
              </a:schemeClr>
            </a:gs>
            <a:gs pos="100000">
              <a:schemeClr val="accent2">
                <a:hueOff val="-1039545"/>
                <a:satOff val="-59949"/>
                <a:lumOff val="6163"/>
                <a:alphaOff val="0"/>
                <a:lumMod val="105000"/>
                <a:satMod val="109000"/>
                <a:tint val="81000"/>
              </a:schemeClr>
            </a:gs>
          </a:gsLst>
          <a:lin ang="5400000" scaled="0"/>
        </a:gradFill>
        <a:ln w="6350" cap="flat" cmpd="sng" algn="ctr">
          <a:solidFill>
            <a:schemeClr val="accent2">
              <a:hueOff val="-1039545"/>
              <a:satOff val="-59949"/>
              <a:lumOff val="616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6.</a:t>
          </a:r>
        </a:p>
      </dsp:txBody>
      <dsp:txXfrm>
        <a:off x="0" y="3953162"/>
        <a:ext cx="1282854" cy="745318"/>
      </dsp:txXfrm>
    </dsp:sp>
    <dsp:sp modelId="{C83A2D4F-0EAA-4892-A7CA-7E81D0C7AF5A}">
      <dsp:nvSpPr>
        <dsp:cNvPr id="0" name=""/>
        <dsp:cNvSpPr/>
      </dsp:nvSpPr>
      <dsp:spPr>
        <a:xfrm>
          <a:off x="1282854" y="4743200"/>
          <a:ext cx="5131416" cy="745318"/>
        </a:xfrm>
        <a:prstGeom prst="rect">
          <a:avLst/>
        </a:prstGeom>
        <a:solidFill>
          <a:schemeClr val="accent2">
            <a:tint val="40000"/>
            <a:alpha val="90000"/>
            <a:hueOff val="-727908"/>
            <a:satOff val="-64582"/>
            <a:lumOff val="-659"/>
            <a:alphaOff val="0"/>
          </a:schemeClr>
        </a:solidFill>
        <a:ln w="6350" cap="flat" cmpd="sng" algn="ctr">
          <a:solidFill>
            <a:schemeClr val="accent2">
              <a:tint val="40000"/>
              <a:alpha val="90000"/>
              <a:hueOff val="-727908"/>
              <a:satOff val="-64582"/>
              <a:lumOff val="-6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Mejorar la comunicación para concientizar y abogar por la solución de problemas que afectan el medio ambiente costero y marino</a:t>
          </a:r>
        </a:p>
      </dsp:txBody>
      <dsp:txXfrm>
        <a:off x="1282854" y="4743200"/>
        <a:ext cx="5131416" cy="745318"/>
      </dsp:txXfrm>
    </dsp:sp>
    <dsp:sp modelId="{080B2C17-8F0E-436F-B5D4-39186F1283ED}">
      <dsp:nvSpPr>
        <dsp:cNvPr id="0" name=""/>
        <dsp:cNvSpPr/>
      </dsp:nvSpPr>
      <dsp:spPr>
        <a:xfrm>
          <a:off x="0" y="4743200"/>
          <a:ext cx="1282854" cy="745318"/>
        </a:xfrm>
        <a:prstGeom prst="rect">
          <a:avLst/>
        </a:prstGeom>
        <a:gradFill rotWithShape="0">
          <a:gsLst>
            <a:gs pos="0">
              <a:schemeClr val="accent2">
                <a:hueOff val="-1247454"/>
                <a:satOff val="-71938"/>
                <a:lumOff val="7395"/>
                <a:alphaOff val="0"/>
                <a:lumMod val="110000"/>
                <a:satMod val="105000"/>
                <a:tint val="67000"/>
              </a:schemeClr>
            </a:gs>
            <a:gs pos="50000">
              <a:schemeClr val="accent2">
                <a:hueOff val="-1247454"/>
                <a:satOff val="-71938"/>
                <a:lumOff val="7395"/>
                <a:alphaOff val="0"/>
                <a:lumMod val="105000"/>
                <a:satMod val="103000"/>
                <a:tint val="73000"/>
              </a:schemeClr>
            </a:gs>
            <a:gs pos="100000">
              <a:schemeClr val="accent2">
                <a:hueOff val="-1247454"/>
                <a:satOff val="-71938"/>
                <a:lumOff val="7395"/>
                <a:alphaOff val="0"/>
                <a:lumMod val="105000"/>
                <a:satMod val="109000"/>
                <a:tint val="81000"/>
              </a:schemeClr>
            </a:gs>
          </a:gsLst>
          <a:lin ang="5400000" scaled="0"/>
        </a:gradFill>
        <a:ln w="6350" cap="flat" cmpd="sng" algn="ctr">
          <a:solidFill>
            <a:schemeClr val="accent2">
              <a:hueOff val="-1247454"/>
              <a:satOff val="-71938"/>
              <a:lumOff val="739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7.</a:t>
          </a:r>
        </a:p>
      </dsp:txBody>
      <dsp:txXfrm>
        <a:off x="0" y="4743200"/>
        <a:ext cx="1282854" cy="745318"/>
      </dsp:txXfrm>
    </dsp:sp>
    <dsp:sp modelId="{EB6E4187-762B-4377-A430-1BDCB5AD0DDA}">
      <dsp:nvSpPr>
        <dsp:cNvPr id="0" name=""/>
        <dsp:cNvSpPr/>
      </dsp:nvSpPr>
      <dsp:spPr>
        <a:xfrm>
          <a:off x="1282854" y="5533237"/>
          <a:ext cx="5131416" cy="745318"/>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644525">
            <a:lnSpc>
              <a:spcPct val="90000"/>
            </a:lnSpc>
            <a:spcBef>
              <a:spcPct val="0"/>
            </a:spcBef>
            <a:spcAft>
              <a:spcPct val="35000"/>
            </a:spcAft>
            <a:buNone/>
          </a:pPr>
          <a:r>
            <a:rPr lang="es-419" sz="1450" kern="1200"/>
            <a:t>Facilitar la ejecución, monitoreo, evaluación y aprendizaje del C-SAP del CLME+</a:t>
          </a:r>
        </a:p>
      </dsp:txBody>
      <dsp:txXfrm>
        <a:off x="1282854" y="5533237"/>
        <a:ext cx="5131416" cy="745318"/>
      </dsp:txXfrm>
    </dsp:sp>
    <dsp:sp modelId="{1D552A1F-72AD-4CFC-B5E6-2F3BACF33EF8}">
      <dsp:nvSpPr>
        <dsp:cNvPr id="0" name=""/>
        <dsp:cNvSpPr/>
      </dsp:nvSpPr>
      <dsp:spPr>
        <a:xfrm>
          <a:off x="29095" y="5535615"/>
          <a:ext cx="1282854" cy="745318"/>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s-419" sz="2800" kern="1200"/>
            <a:t>8.</a:t>
          </a:r>
        </a:p>
      </dsp:txBody>
      <dsp:txXfrm>
        <a:off x="29095" y="5535615"/>
        <a:ext cx="1282854" cy="7453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011D-CAAE-49BF-8E07-0C90ABA67B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0462D-5ACB-4E51-B303-40700DA81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D40EF-4447-4623-9D1D-E8B6F24F3957}"/>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5A737C67-9D1C-4680-8FF7-BED6CB87A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85833-4EF9-4843-88F3-68DFE87ACFF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0146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5FF0-1BE8-42B6-B7DF-E36F5DF82A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97D0B-A24F-40F4-9057-D8420864BB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6A3CA-4785-4914-82A3-83F73D7379C7}"/>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C85748BC-E61E-46DD-8690-CBE9CD911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F3081-207C-4361-BDF8-B66E47FC34D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81037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8B49E-AA13-476D-950C-70E96873AE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6D6855-DB8D-43BD-9492-2EF4CC6AA9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9D616-60B9-427D-A632-4F8B4ED14202}"/>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8CABF1AF-2817-4470-B475-644C04512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5829-ADE3-4BB5-951E-B0FCC9BD605D}"/>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91314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89F554-F6E9-F54E-9FDF-DC33CB635709}"/>
              </a:ext>
            </a:extLst>
          </p:cNvPr>
          <p:cNvSpPr>
            <a:spLocks noChangeArrowheads="1"/>
          </p:cNvSpPr>
          <p:nvPr userDrawn="1"/>
        </p:nvSpPr>
        <p:spPr bwMode="auto">
          <a:xfrm>
            <a:off x="6815471" y="409834"/>
            <a:ext cx="5376530"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66703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1BFC-02B6-4EC4-9BA7-3465122FE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AA4FB-3123-4AB0-BA0D-32060F244B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EFB6E-2508-422D-9A7E-8672B911E663}"/>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71785C44-5AB2-458C-B50B-E5F421339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95740-E9AE-4C3C-BB3D-2D35992E8C6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28810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B618-2C88-4625-8785-EA07993519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B33919-3D1F-4249-91DD-1AA357796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C3EE64-78BA-405A-B8AB-D09F45B9E9D6}"/>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78C90182-1355-4C12-8762-416AA17E0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C16B-B669-4A32-AE8D-E6587D807390}"/>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14010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243A-4CD4-40A9-A295-86F55B383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690E8F-2611-45AB-9C97-993BC80B2B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507B6-37A4-4CF2-BDE3-6DDE7535E1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E9821C-7816-44F7-8FF8-E675D57FD1FA}"/>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6" name="Footer Placeholder 5">
            <a:extLst>
              <a:ext uri="{FF2B5EF4-FFF2-40B4-BE49-F238E27FC236}">
                <a16:creationId xmlns:a16="http://schemas.microsoft.com/office/drawing/2014/main" id="{7CB6A7D1-125A-4A8C-8788-DBA87BC8C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76C7B-519A-4831-B713-A2A36C6394D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262669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55C9-17E1-4AEE-9B56-B9E78D7C66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58E3C9-8D94-4FC5-A8C5-BD945FC51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2119F4-388E-49A0-8789-1FDA46B7B2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3850D-51AD-4254-B093-BC8DEFF32B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C70DEB-B674-44B2-9993-84892FA681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885F1F-3F27-4BD4-A296-8556817CB1F3}"/>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8" name="Footer Placeholder 7">
            <a:extLst>
              <a:ext uri="{FF2B5EF4-FFF2-40B4-BE49-F238E27FC236}">
                <a16:creationId xmlns:a16="http://schemas.microsoft.com/office/drawing/2014/main" id="{E94F465F-C8E3-4BE1-BD2C-2559FBAD10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36AB5E-DDA0-429C-BE9D-2A79AACFCE7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5437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12AD-785C-49E2-88A2-79CC09579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BE5986-6171-4542-B261-C264F2585611}"/>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4" name="Footer Placeholder 3">
            <a:extLst>
              <a:ext uri="{FF2B5EF4-FFF2-40B4-BE49-F238E27FC236}">
                <a16:creationId xmlns:a16="http://schemas.microsoft.com/office/drawing/2014/main" id="{4D1C3F1D-C181-4E4E-8746-DA416D5D4E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CBC08-E8E0-49F7-9DDB-B3F4B891F02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53756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9C31A2-4412-49FA-8FC3-9DA92FC059BA}"/>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3" name="Footer Placeholder 2">
            <a:extLst>
              <a:ext uri="{FF2B5EF4-FFF2-40B4-BE49-F238E27FC236}">
                <a16:creationId xmlns:a16="http://schemas.microsoft.com/office/drawing/2014/main" id="{9458C145-F4B2-4B41-B8B3-EFD53B777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11BD06-788F-41D5-9912-679B48BBF44B}"/>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14910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8F0C-32EC-4F30-8E88-7A3950C69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548DD6-F751-4BFC-B43B-68C131D27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50F1D-5DDF-4D51-AB3D-CEF495FFF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A72EBF-9A84-46B1-829C-EE20F60D1C23}"/>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6" name="Footer Placeholder 5">
            <a:extLst>
              <a:ext uri="{FF2B5EF4-FFF2-40B4-BE49-F238E27FC236}">
                <a16:creationId xmlns:a16="http://schemas.microsoft.com/office/drawing/2014/main" id="{4119809A-FA41-4543-8A08-6FE328AB4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0732D-93CA-4348-B38F-EB976237E33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5182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8556-A401-4B92-B7B5-1B8A7D9D9C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6327F-7B54-4E45-BA65-94986D07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AA0487-7572-49D5-A319-E0A6F3D5C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A9BC1D-2FE3-4153-8C79-B5271AB34546}"/>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6" name="Footer Placeholder 5">
            <a:extLst>
              <a:ext uri="{FF2B5EF4-FFF2-40B4-BE49-F238E27FC236}">
                <a16:creationId xmlns:a16="http://schemas.microsoft.com/office/drawing/2014/main" id="{43EA4150-5AFE-4786-BD9E-3C1F554DB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575D-43D0-4005-97EC-81F73EEAE574}"/>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09942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0B0C47-54BC-4199-A44E-255F756CF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1AABC-7F38-4C74-9C15-3ECD354558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051BD-FC9D-4713-B6F4-BFC03E10C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F580B26B-F0EE-470C-9624-414527F5E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4D6932-1E91-4A18-A3B9-0B44FA3C88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C9568-2ED5-4389-A453-28E739B1886C}" type="slidenum">
              <a:rPr lang="en-US" smtClean="0"/>
              <a:t>‹#›</a:t>
            </a:fld>
            <a:endParaRPr lang="en-US"/>
          </a:p>
        </p:txBody>
      </p:sp>
    </p:spTree>
    <p:extLst>
      <p:ext uri="{BB962C8B-B14F-4D97-AF65-F5344CB8AC3E}">
        <p14:creationId xmlns:p14="http://schemas.microsoft.com/office/powerpoint/2010/main" val="343558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hyperlink" Target="https://www.clmeproject.org/"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mailto:terrence@canari.org" TargetMode="External"/><Relationship Id="rId2" Type="http://schemas.openxmlformats.org/officeDocument/2006/relationships/hyperlink" Target="http://www.canari.org/clme-csap" TargetMode="Externa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comments" Target="../comments/comment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
            <a:extLst>
              <a:ext uri="{FF2B5EF4-FFF2-40B4-BE49-F238E27FC236}">
                <a16:creationId xmlns:a16="http://schemas.microsoft.com/office/drawing/2014/main" id="{1FC42317-E4A1-2345-9AB5-859A0C6D7F33}"/>
              </a:ext>
            </a:extLst>
          </p:cNvPr>
          <p:cNvPicPr>
            <a:picLocks noChangeAspect="1"/>
          </p:cNvPicPr>
          <p:nvPr/>
        </p:nvPicPr>
        <p:blipFill>
          <a:blip r:embed="rId2"/>
          <a:srcRect t="23344" b="23344"/>
          <a:stretch>
            <a:fillRect/>
          </a:stretch>
        </p:blipFill>
        <p:spPr>
          <a:xfrm>
            <a:off x="-25400" y="1495425"/>
            <a:ext cx="12220575" cy="488632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pic>
      <p:sp>
        <p:nvSpPr>
          <p:cNvPr id="2" name="Freeform 1">
            <a:extLst>
              <a:ext uri="{FF2B5EF4-FFF2-40B4-BE49-F238E27FC236}">
                <a16:creationId xmlns:a16="http://schemas.microsoft.com/office/drawing/2014/main" id="{73F562F9-2973-9D49-8479-4BC6314268B8}"/>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s-419">
              <a:ea typeface="MS PGothic" charset="0"/>
              <a:cs typeface="MS PGothic" charset="0"/>
            </a:endParaRPr>
          </a:p>
        </p:txBody>
      </p:sp>
      <p:pic>
        <p:nvPicPr>
          <p:cNvPr id="3" name="Picture 2">
            <a:extLst>
              <a:ext uri="{FF2B5EF4-FFF2-40B4-BE49-F238E27FC236}">
                <a16:creationId xmlns:a16="http://schemas.microsoft.com/office/drawing/2014/main" id="{4705BD65-DB07-F24E-969E-F62069AB21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BD3AF0-3901-7947-83DE-5002A59CD418}"/>
              </a:ext>
            </a:extLst>
          </p:cNvPr>
          <p:cNvSpPr txBox="1"/>
          <p:nvPr/>
        </p:nvSpPr>
        <p:spPr bwMode="auto">
          <a:xfrm>
            <a:off x="2506126" y="6484536"/>
            <a:ext cx="7179747" cy="238527"/>
          </a:xfrm>
          <a:prstGeom prst="rect">
            <a:avLst/>
          </a:prstGeom>
          <a:noFill/>
        </p:spPr>
        <p:txBody>
          <a:bodyPr wrap="square">
            <a:spAutoFit/>
          </a:bodyPr>
          <a:lstStyle/>
          <a:p>
            <a:pPr>
              <a:defRPr/>
            </a:pPr>
            <a:r>
              <a:rPr lang="es-419" sz="925" b="1" i="1" dirty="0">
                <a:solidFill>
                  <a:schemeClr val="tx1">
                    <a:lumMod val="50000"/>
                    <a:lumOff val="50000"/>
                  </a:schemeClr>
                </a:solidFill>
                <a:latin typeface="Avenir Heavy" charset="0"/>
                <a:ea typeface="Avenir Heavy" charset="0"/>
                <a:cs typeface="Avenir Heavy" charset="0"/>
              </a:rPr>
              <a:t>Catalizar la ejecución del Programa de Acción Estratégica de los GEM del Caribe y la Plataforma Continental del Norte de Brasil (2015-2020)</a:t>
            </a:r>
          </a:p>
        </p:txBody>
      </p:sp>
      <p:sp>
        <p:nvSpPr>
          <p:cNvPr id="5" name="Text Box 10">
            <a:extLst>
              <a:ext uri="{FF2B5EF4-FFF2-40B4-BE49-F238E27FC236}">
                <a16:creationId xmlns:a16="http://schemas.microsoft.com/office/drawing/2014/main" id="{4B153E54-189C-EA49-84EF-5529E5DBC450}"/>
              </a:ext>
            </a:extLst>
          </p:cNvPr>
          <p:cNvSpPr txBox="1"/>
          <p:nvPr/>
        </p:nvSpPr>
        <p:spPr>
          <a:xfrm>
            <a:off x="9919596" y="515321"/>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s-419" sz="1050">
              <a:ea typeface="Calibri" panose="020F0502020204030204" pitchFamily="34" charset="0"/>
              <a:cs typeface="Times New Roman" panose="02020603050405020304" pitchFamily="18" charset="0"/>
            </a:endParaRPr>
          </a:p>
        </p:txBody>
      </p:sp>
      <p:sp>
        <p:nvSpPr>
          <p:cNvPr id="6" name="Text Placeholder 2">
            <a:extLst>
              <a:ext uri="{FF2B5EF4-FFF2-40B4-BE49-F238E27FC236}">
                <a16:creationId xmlns:a16="http://schemas.microsoft.com/office/drawing/2014/main" id="{9CDF65E4-3BBF-0741-A93C-51AC30E69033}"/>
              </a:ext>
            </a:extLst>
          </p:cNvPr>
          <p:cNvSpPr txBox="1">
            <a:spLocks/>
          </p:cNvSpPr>
          <p:nvPr/>
        </p:nvSpPr>
        <p:spPr>
          <a:xfrm>
            <a:off x="0" y="2050367"/>
            <a:ext cx="12192000" cy="1479550"/>
          </a:xfrm>
          <a:prstGeom prst="rect">
            <a:avLst/>
          </a:prstGeom>
          <a:solidFill>
            <a:srgbClr val="530203">
              <a:alpha val="50000"/>
            </a:srgbClr>
          </a:solidFill>
          <a:ln>
            <a:no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s-419" sz="3200" i="1" dirty="0">
              <a:latin typeface="+mn-lt"/>
            </a:endParaRPr>
          </a:p>
          <a:p>
            <a:pPr algn="ctr"/>
            <a:r>
              <a:rPr lang="es-419" sz="3200" i="1" dirty="0">
                <a:latin typeface="Avenir Roman" panose="02000503020000020003" pitchFamily="2" charset="0"/>
              </a:rPr>
              <a:t>Borrador del Programa de Acción de la                                                      Sociedad Civil del CLME+ (C-SAP del CLME+)</a:t>
            </a:r>
          </a:p>
          <a:p>
            <a:pPr algn="ctr"/>
            <a:r>
              <a:rPr lang="es-419" sz="3200" dirty="0">
                <a:latin typeface="Avenir Roman" panose="02000503020000020003" pitchFamily="2" charset="0"/>
              </a:rPr>
              <a:t>[mayo de 2018]</a:t>
            </a:r>
          </a:p>
          <a:p>
            <a:pPr algn="ctr"/>
            <a:endParaRPr lang="es-419" dirty="0"/>
          </a:p>
        </p:txBody>
      </p:sp>
      <p:pic>
        <p:nvPicPr>
          <p:cNvPr id="10" name="Picture 9">
            <a:extLst>
              <a:ext uri="{FF2B5EF4-FFF2-40B4-BE49-F238E27FC236}">
                <a16:creationId xmlns:a16="http://schemas.microsoft.com/office/drawing/2014/main" id="{8459556B-3A93-495A-AE29-CDEA6E9B61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355" y="82529"/>
            <a:ext cx="1104569" cy="1339890"/>
          </a:xfrm>
          <a:prstGeom prst="rect">
            <a:avLst/>
          </a:prstGeom>
        </p:spPr>
      </p:pic>
      <p:sp>
        <p:nvSpPr>
          <p:cNvPr id="13" name="Text Box 10">
            <a:extLst>
              <a:ext uri="{FF2B5EF4-FFF2-40B4-BE49-F238E27FC236}">
                <a16:creationId xmlns:a16="http://schemas.microsoft.com/office/drawing/2014/main" id="{00EA06CB-B6E7-B942-A48C-9E15530FCBAF}"/>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Segunda </a:t>
            </a:r>
            <a:r>
              <a:rPr lang="en-US" sz="1200" b="1" dirty="0" err="1">
                <a:solidFill>
                  <a:schemeClr val="bg1">
                    <a:lumMod val="95000"/>
                  </a:schemeClr>
                </a:solidFill>
                <a:ea typeface="Calibri" panose="020F0502020204030204" pitchFamily="34" charset="0"/>
                <a:cs typeface="Times New Roman" panose="02020603050405020304" pitchFamily="18" charset="0"/>
              </a:rPr>
              <a:t>Reunión</a:t>
            </a:r>
            <a:r>
              <a:rPr lang="en-US" sz="1200" b="1" dirty="0">
                <a:solidFill>
                  <a:schemeClr val="bg1">
                    <a:lumMod val="95000"/>
                  </a:schemeClr>
                </a:solidFill>
                <a:ea typeface="Calibri" panose="020F0502020204030204" pitchFamily="34" charset="0"/>
                <a:cs typeface="Times New Roman" panose="02020603050405020304" pitchFamily="18" charset="0"/>
              </a:rPr>
              <a:t> del </a:t>
            </a:r>
            <a:r>
              <a:rPr lang="en-US" sz="1200" b="1" dirty="0" err="1">
                <a:solidFill>
                  <a:schemeClr val="bg1">
                    <a:lumMod val="95000"/>
                  </a:schemeClr>
                </a:solidFill>
                <a:ea typeface="Calibri" panose="020F0502020204030204" pitchFamily="34" charset="0"/>
                <a:cs typeface="Times New Roman" panose="02020603050405020304" pitchFamily="18" charset="0"/>
              </a:rPr>
              <a:t>Comité</a:t>
            </a:r>
            <a:r>
              <a:rPr lang="en-US" sz="1200" b="1" dirty="0">
                <a:solidFill>
                  <a:schemeClr val="bg1">
                    <a:lumMod val="95000"/>
                  </a:schemeClr>
                </a:solidFill>
                <a:ea typeface="Calibri" panose="020F0502020204030204" pitchFamily="34" charset="0"/>
                <a:cs typeface="Times New Roman" panose="02020603050405020304" pitchFamily="18" charset="0"/>
              </a:rPr>
              <a:t> </a:t>
            </a:r>
            <a:r>
              <a:rPr lang="en-US" sz="1200" b="1" dirty="0" err="1">
                <a:solidFill>
                  <a:schemeClr val="bg1">
                    <a:lumMod val="95000"/>
                  </a:schemeClr>
                </a:solidFill>
                <a:ea typeface="Calibri" panose="020F0502020204030204" pitchFamily="34" charset="0"/>
                <a:cs typeface="Times New Roman" panose="02020603050405020304" pitchFamily="18" charset="0"/>
              </a:rPr>
              <a:t>Directivo</a:t>
            </a:r>
            <a:r>
              <a:rPr lang="en-US" sz="1200" b="1" dirty="0">
                <a:solidFill>
                  <a:schemeClr val="bg1">
                    <a:lumMod val="95000"/>
                  </a:schemeClr>
                </a:solidFill>
                <a:ea typeface="Calibri" panose="020F0502020204030204" pitchFamily="34" charset="0"/>
                <a:cs typeface="Times New Roman" panose="02020603050405020304" pitchFamily="18" charset="0"/>
              </a:rPr>
              <a:t> del Proyecto CLME+</a:t>
            </a:r>
          </a:p>
        </p:txBody>
      </p:sp>
    </p:spTree>
    <p:extLst>
      <p:ext uri="{BB962C8B-B14F-4D97-AF65-F5344CB8AC3E}">
        <p14:creationId xmlns:p14="http://schemas.microsoft.com/office/powerpoint/2010/main" val="13514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8D11B01-592F-4B87-807F-EC4A842690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89" r="1596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185530" y="365125"/>
            <a:ext cx="5120114" cy="1692794"/>
          </a:xfrm>
        </p:spPr>
        <p:txBody>
          <a:bodyPr>
            <a:normAutofit/>
          </a:bodyPr>
          <a:lstStyle/>
          <a:p>
            <a:r>
              <a:rPr lang="es-419" sz="2800" b="1" dirty="0"/>
              <a:t>Estrategias y acciones para OSC y MEPE en la ejecución del PAE del CLME+ </a:t>
            </a:r>
            <a:br>
              <a:rPr lang="es-419" sz="2800" b="1" dirty="0"/>
            </a:br>
            <a:endParaRPr lang="es-419" sz="2800" b="1" dirty="0"/>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185530" y="2057919"/>
            <a:ext cx="5693319" cy="4581420"/>
          </a:xfrm>
        </p:spPr>
        <p:txBody>
          <a:bodyPr>
            <a:normAutofit fontScale="92500"/>
          </a:bodyPr>
          <a:lstStyle/>
          <a:p>
            <a:endParaRPr lang="en-TT" sz="1300" dirty="0"/>
          </a:p>
          <a:p>
            <a:r>
              <a:rPr lang="es-419" sz="1800" dirty="0"/>
              <a:t>8 estrategias y 88 acciones asociadas del C-SAP del CLME+</a:t>
            </a:r>
          </a:p>
          <a:p>
            <a:r>
              <a:rPr lang="es-419" sz="1800" dirty="0"/>
              <a:t>Las estrategias 1 a 3 se centran en la participación y la potenciación de la sociedad civil para que contribuya en la aplicación de enfoques de MBE/EEP en el manejo de los tres tipos de ecosistema clave identificados en el PAE del CLME+</a:t>
            </a:r>
          </a:p>
          <a:p>
            <a:r>
              <a:rPr lang="es-419" sz="1800" dirty="0"/>
              <a:t>Las estrategias 4 a 7 se enfocan en el fortalecimiento del papel que desempeña de la sociedad civil en la gobernanza y el manejo participativos de los tres tipos de ecosistema  </a:t>
            </a:r>
          </a:p>
          <a:p>
            <a:r>
              <a:rPr lang="es-419" sz="1800" dirty="0"/>
              <a:t>La estrategia 8 está dirigida a la ejecución del C-SAP</a:t>
            </a:r>
          </a:p>
          <a:p>
            <a:r>
              <a:rPr lang="es-419" sz="1800" dirty="0"/>
              <a:t>El C-SAP del CLME+ incluye una combinación de estrategias y acciones de base amplia y específicas para enfrentar la diversidad de problemas y desafíos que afectan el medio ambiente costero y marino en la región del CLME+.</a:t>
            </a:r>
          </a:p>
          <a:p>
            <a:pPr marL="0" indent="0">
              <a:buNone/>
            </a:pPr>
            <a:endParaRPr lang="en-TT" sz="1300" dirty="0"/>
          </a:p>
          <a:p>
            <a:pPr marL="0" indent="0">
              <a:buNone/>
            </a:pPr>
            <a:endParaRPr lang="en-US" sz="1300" dirty="0"/>
          </a:p>
        </p:txBody>
      </p:sp>
    </p:spTree>
    <p:extLst>
      <p:ext uri="{BB962C8B-B14F-4D97-AF65-F5344CB8AC3E}">
        <p14:creationId xmlns:p14="http://schemas.microsoft.com/office/powerpoint/2010/main" val="426320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D3B7D3-7C47-4084-BDBC-92D47F13E828}"/>
              </a:ext>
            </a:extLst>
          </p:cNvPr>
          <p:cNvSpPr/>
          <p:nvPr/>
        </p:nvSpPr>
        <p:spPr>
          <a:xfrm>
            <a:off x="3048000" y="2705725"/>
            <a:ext cx="6096000" cy="215444"/>
          </a:xfrm>
          <a:prstGeom prst="rect">
            <a:avLst/>
          </a:prstGeom>
        </p:spPr>
        <p:txBody>
          <a:bodyPr>
            <a:spAutoFit/>
          </a:bodyPr>
          <a:lstStyle/>
          <a:p>
            <a:pPr marL="342900" indent="-342900">
              <a:buFont typeface="+mj-lt"/>
              <a:buAutoNum type="arabicPeriod"/>
            </a:pPr>
            <a:endParaRPr lang="en-TT" sz="800" dirty="0"/>
          </a:p>
        </p:txBody>
      </p:sp>
      <p:sp>
        <p:nvSpPr>
          <p:cNvPr id="2" name="Title 1">
            <a:extLst>
              <a:ext uri="{FF2B5EF4-FFF2-40B4-BE49-F238E27FC236}">
                <a16:creationId xmlns:a16="http://schemas.microsoft.com/office/drawing/2014/main" id="{16607879-DBA4-4801-98ED-D24A9D8D62BB}"/>
              </a:ext>
            </a:extLst>
          </p:cNvPr>
          <p:cNvSpPr>
            <a:spLocks noGrp="1"/>
          </p:cNvSpPr>
          <p:nvPr>
            <p:ph type="title"/>
          </p:nvPr>
        </p:nvSpPr>
        <p:spPr>
          <a:xfrm>
            <a:off x="838200" y="811161"/>
            <a:ext cx="3335594" cy="5403370"/>
          </a:xfrm>
        </p:spPr>
        <p:txBody>
          <a:bodyPr>
            <a:normAutofit/>
          </a:bodyPr>
          <a:lstStyle/>
          <a:p>
            <a:r>
              <a:rPr lang="es-419">
                <a:solidFill>
                  <a:srgbClr val="FFFFFF"/>
                </a:solidFill>
              </a:rPr>
              <a:t>Las ocho estrategias del C-SAP del CLME+ son:</a:t>
            </a:r>
            <a:br>
              <a:rPr lang="es-419">
                <a:solidFill>
                  <a:srgbClr val="FFFFFF"/>
                </a:solidFill>
              </a:rPr>
            </a:br>
            <a:endParaRPr lang="es-419">
              <a:solidFill>
                <a:srgbClr val="FFFFFF"/>
              </a:solidFill>
            </a:endParaRPr>
          </a:p>
        </p:txBody>
      </p:sp>
      <p:graphicFrame>
        <p:nvGraphicFramePr>
          <p:cNvPr id="10" name="Content Placeholder 4">
            <a:extLst>
              <a:ext uri="{FF2B5EF4-FFF2-40B4-BE49-F238E27FC236}">
                <a16:creationId xmlns:a16="http://schemas.microsoft.com/office/drawing/2014/main" id="{ED7A7D17-807B-4B3E-9F29-0EAD67B10658}"/>
              </a:ext>
            </a:extLst>
          </p:cNvPr>
          <p:cNvGraphicFramePr>
            <a:graphicFrameLocks noGrp="1"/>
          </p:cNvGraphicFramePr>
          <p:nvPr>
            <p:ph idx="1"/>
            <p:extLst>
              <p:ext uri="{D42A27DB-BD31-4B8C-83A1-F6EECF244321}">
                <p14:modId xmlns:p14="http://schemas.microsoft.com/office/powerpoint/2010/main" val="2731290510"/>
              </p:ext>
            </p:extLst>
          </p:nvPr>
        </p:nvGraphicFramePr>
        <p:xfrm>
          <a:off x="5134792" y="397565"/>
          <a:ext cx="6414271" cy="6281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434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DAE932EB-5586-43D7-9034-CDAAF14C1881}"/>
              </a:ext>
            </a:extLst>
          </p:cNvPr>
          <p:cNvPicPr>
            <a:picLocks noGrp="1" noChangeAspect="1"/>
          </p:cNvPicPr>
          <p:nvPr>
            <p:ph idx="1"/>
          </p:nvPr>
        </p:nvPicPr>
        <p:blipFill rotWithShape="1">
          <a:blip r:embed="rId2"/>
          <a:srcRect l="5952" t="30937" r="7346" b="10374"/>
          <a:stretch/>
        </p:blipFill>
        <p:spPr>
          <a:xfrm>
            <a:off x="886265" y="926432"/>
            <a:ext cx="10381957" cy="5148775"/>
          </a:xfrm>
          <a:prstGeom prst="rect">
            <a:avLst/>
          </a:prstGeom>
        </p:spPr>
      </p:pic>
    </p:spTree>
    <p:extLst>
      <p:ext uri="{BB962C8B-B14F-4D97-AF65-F5344CB8AC3E}">
        <p14:creationId xmlns:p14="http://schemas.microsoft.com/office/powerpoint/2010/main" val="247664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E5FBAA-04F8-49E5-B80E-9CD318EC60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2" b="7928"/>
          <a:stretch/>
        </p:blipFill>
        <p:spPr>
          <a:xfrm>
            <a:off x="0" y="-91856"/>
            <a:ext cx="12192000" cy="6857990"/>
          </a:xfrm>
          <a:prstGeom prst="rect">
            <a:avLst/>
          </a:prstGeom>
        </p:spPr>
      </p:pic>
      <p:sp>
        <p:nvSpPr>
          <p:cNvPr id="10"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8F2240-24F9-406C-80EF-7A36A007CD7C}"/>
              </a:ext>
            </a:extLst>
          </p:cNvPr>
          <p:cNvSpPr>
            <a:spLocks noGrp="1"/>
          </p:cNvSpPr>
          <p:nvPr>
            <p:ph type="title"/>
          </p:nvPr>
        </p:nvSpPr>
        <p:spPr>
          <a:xfrm>
            <a:off x="820414" y="1823586"/>
            <a:ext cx="3982201" cy="1290884"/>
          </a:xfrm>
        </p:spPr>
        <p:txBody>
          <a:bodyPr>
            <a:normAutofit/>
          </a:bodyPr>
          <a:lstStyle/>
          <a:p>
            <a:pPr algn="ctr"/>
            <a:r>
              <a:rPr lang="es-419" sz="2800" b="1"/>
              <a:t>Necesidades de capacidad de la sociedad civil</a:t>
            </a:r>
            <a:br>
              <a:rPr lang="es-419" sz="2000"/>
            </a:br>
            <a:endParaRPr lang="es-419" sz="2000"/>
          </a:p>
        </p:txBody>
      </p:sp>
      <p:sp>
        <p:nvSpPr>
          <p:cNvPr id="3" name="Content Placeholder 2">
            <a:extLst>
              <a:ext uri="{FF2B5EF4-FFF2-40B4-BE49-F238E27FC236}">
                <a16:creationId xmlns:a16="http://schemas.microsoft.com/office/drawing/2014/main" id="{6254042E-BBCB-4FDB-AD79-ADDC05263B26}"/>
              </a:ext>
            </a:extLst>
          </p:cNvPr>
          <p:cNvSpPr>
            <a:spLocks noGrp="1"/>
          </p:cNvSpPr>
          <p:nvPr>
            <p:ph idx="1"/>
          </p:nvPr>
        </p:nvSpPr>
        <p:spPr>
          <a:xfrm>
            <a:off x="267286" y="3114470"/>
            <a:ext cx="5261317" cy="3201924"/>
          </a:xfrm>
        </p:spPr>
        <p:txBody>
          <a:bodyPr anchor="ctr">
            <a:normAutofit/>
          </a:bodyPr>
          <a:lstStyle/>
          <a:p>
            <a:pPr marL="0" indent="0">
              <a:buNone/>
            </a:pPr>
            <a:r>
              <a:rPr lang="es-419" sz="1800" b="1"/>
              <a:t>Para desempeñar un papel eficaz en la ejecución del PAE del CLME+, las OSC y MEPE necesitan: </a:t>
            </a:r>
          </a:p>
          <a:p>
            <a:pPr marL="342900" indent="-342900">
              <a:buAutoNum type="arabicParenBoth"/>
            </a:pPr>
            <a:r>
              <a:rPr lang="es-419" sz="1800" b="1"/>
              <a:t>capacidades técnicas, conocimiento y recursos</a:t>
            </a:r>
          </a:p>
          <a:p>
            <a:pPr marL="342900" indent="-342900">
              <a:buAutoNum type="arabicParenBoth"/>
            </a:pPr>
            <a:r>
              <a:rPr lang="es-419" sz="1800" b="1"/>
              <a:t>capacidades para funcionar como organizaciones sólidas que operen de manera eficaz</a:t>
            </a:r>
          </a:p>
          <a:p>
            <a:pPr marL="342900" indent="-342900">
              <a:buAutoNum type="arabicParenBoth"/>
            </a:pPr>
            <a:r>
              <a:rPr lang="es-419" sz="1800" b="1"/>
              <a:t>capacidades para apoyar la intervención efectiva en la gobernanza y el manejo participativos </a:t>
            </a:r>
          </a:p>
        </p:txBody>
      </p:sp>
    </p:spTree>
    <p:extLst>
      <p:ext uri="{BB962C8B-B14F-4D97-AF65-F5344CB8AC3E}">
        <p14:creationId xmlns:p14="http://schemas.microsoft.com/office/powerpoint/2010/main" val="845672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F6B56D-4C5B-4C63-AB44-299ED5622353}"/>
              </a:ext>
            </a:extLst>
          </p:cNvPr>
          <p:cNvSpPr>
            <a:spLocks noGrp="1"/>
          </p:cNvSpPr>
          <p:nvPr>
            <p:ph type="title"/>
          </p:nvPr>
        </p:nvSpPr>
        <p:spPr>
          <a:xfrm>
            <a:off x="354549" y="1294738"/>
            <a:ext cx="3945194" cy="1889177"/>
          </a:xfrm>
        </p:spPr>
        <p:txBody>
          <a:bodyPr>
            <a:normAutofit fontScale="90000"/>
          </a:bodyPr>
          <a:lstStyle/>
          <a:p>
            <a:r>
              <a:rPr lang="es-419" sz="2700" dirty="0">
                <a:solidFill>
                  <a:schemeClr val="bg1"/>
                </a:solidFill>
              </a:rPr>
              <a:t>Ejemplos de capacidades técnicas, participativas y organizativas de las OSC y MEPE en la región CLME+ necesarias para facilitar la ejecución del PAE del CLME+ </a:t>
            </a:r>
            <a:br>
              <a:rPr lang="es-419" dirty="0">
                <a:solidFill>
                  <a:schemeClr val="bg1"/>
                </a:solidFill>
              </a:rPr>
            </a:br>
            <a:endParaRPr lang="es-419" dirty="0">
              <a:solidFill>
                <a:schemeClr val="bg1"/>
              </a:solidFill>
            </a:endParaRPr>
          </a:p>
        </p:txBody>
      </p:sp>
      <p:pic>
        <p:nvPicPr>
          <p:cNvPr id="7" name="Picture 6">
            <a:extLst>
              <a:ext uri="{FF2B5EF4-FFF2-40B4-BE49-F238E27FC236}">
                <a16:creationId xmlns:a16="http://schemas.microsoft.com/office/drawing/2014/main" id="{423C1BBD-E06A-4B1F-B4E7-F23040D8D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5088"/>
            <a:ext cx="4654293" cy="2662911"/>
          </a:xfrm>
          <a:prstGeom prst="rect">
            <a:avLst/>
          </a:prstGeom>
        </p:spPr>
      </p:pic>
      <p:sp>
        <p:nvSpPr>
          <p:cNvPr id="4" name="Rectangle 3">
            <a:extLst>
              <a:ext uri="{FF2B5EF4-FFF2-40B4-BE49-F238E27FC236}">
                <a16:creationId xmlns:a16="http://schemas.microsoft.com/office/drawing/2014/main" id="{60A30A7A-896E-4623-8687-EF814E6BD633}"/>
              </a:ext>
            </a:extLst>
          </p:cNvPr>
          <p:cNvSpPr/>
          <p:nvPr/>
        </p:nvSpPr>
        <p:spPr>
          <a:xfrm>
            <a:off x="5150917" y="396617"/>
            <a:ext cx="6802544" cy="6863417"/>
          </a:xfrm>
          <a:prstGeom prst="rect">
            <a:avLst/>
          </a:prstGeom>
        </p:spPr>
        <p:txBody>
          <a:bodyPr wrap="square">
            <a:spAutoFit/>
          </a:bodyPr>
          <a:lstStyle/>
          <a:p>
            <a:pPr marL="285750" indent="-285750">
              <a:spcBef>
                <a:spcPts val="600"/>
              </a:spcBef>
              <a:buFont typeface="Arial" panose="020B0604020202020204" pitchFamily="34" charset="0"/>
              <a:buChar char="•"/>
            </a:pPr>
            <a:r>
              <a:rPr lang="es-419" sz="2000">
                <a:latin typeface="&amp;quot"/>
              </a:rPr>
              <a:t>Capacidades y conocimientos de MBE/EEP </a:t>
            </a:r>
          </a:p>
          <a:p>
            <a:pPr>
              <a:spcBef>
                <a:spcPts val="600"/>
              </a:spcBef>
            </a:pPr>
            <a:endParaRPr lang="en-TT" sz="2000" b="0" i="0" u="none" strike="noStrike" dirty="0">
              <a:effectLst/>
              <a:latin typeface="&amp;quot"/>
            </a:endParaRPr>
          </a:p>
          <a:p>
            <a:pPr marL="285750" indent="-285750">
              <a:spcBef>
                <a:spcPts val="600"/>
              </a:spcBef>
              <a:buFont typeface="Arial" panose="020B0604020202020204" pitchFamily="34" charset="0"/>
              <a:buChar char="•"/>
            </a:pPr>
            <a:r>
              <a:rPr lang="es-419" sz="2000"/>
              <a:t>Capacidades y conocimientos de técnicas de investigación participativas</a:t>
            </a:r>
          </a:p>
          <a:p>
            <a:pPr>
              <a:spcBef>
                <a:spcPts val="600"/>
              </a:spcBef>
            </a:pPr>
            <a:r>
              <a:rPr lang="es-419" sz="2000"/>
              <a:t> </a:t>
            </a:r>
          </a:p>
          <a:p>
            <a:pPr marL="285750" indent="-285750">
              <a:spcBef>
                <a:spcPts val="600"/>
              </a:spcBef>
              <a:buFont typeface="Arial" panose="020B0604020202020204" pitchFamily="34" charset="0"/>
              <a:buChar char="•"/>
            </a:pPr>
            <a:r>
              <a:rPr lang="es-419" sz="2000"/>
              <a:t>Capacidades para la planificación estratégica </a:t>
            </a:r>
          </a:p>
          <a:p>
            <a:pPr>
              <a:spcBef>
                <a:spcPts val="600"/>
              </a:spcBef>
            </a:pPr>
            <a:endParaRPr lang="en-TT" sz="2000" dirty="0"/>
          </a:p>
          <a:p>
            <a:pPr marL="285750" indent="-285750">
              <a:spcBef>
                <a:spcPts val="600"/>
              </a:spcBef>
              <a:buFont typeface="Arial" panose="020B0604020202020204" pitchFamily="34" charset="0"/>
              <a:buChar char="•"/>
            </a:pPr>
            <a:r>
              <a:rPr lang="es-419" sz="2000"/>
              <a:t>Capacidades para la movilización de recursos/recaudación de fondos, incluida la redacción de propuestas </a:t>
            </a:r>
          </a:p>
          <a:p>
            <a:pPr>
              <a:spcBef>
                <a:spcPts val="600"/>
              </a:spcBef>
            </a:pPr>
            <a:endParaRPr lang="en-TT" sz="2000" dirty="0"/>
          </a:p>
          <a:p>
            <a:pPr marL="285750" indent="-285750">
              <a:spcBef>
                <a:spcPts val="600"/>
              </a:spcBef>
              <a:buFont typeface="Arial" panose="020B0604020202020204" pitchFamily="34" charset="0"/>
              <a:buChar char="•"/>
            </a:pPr>
            <a:r>
              <a:rPr lang="es-419" sz="2000"/>
              <a:t>Creación de asociaciones e involucramiento de actores </a:t>
            </a:r>
          </a:p>
          <a:p>
            <a:pPr>
              <a:spcBef>
                <a:spcPts val="600"/>
              </a:spcBef>
            </a:pPr>
            <a:endParaRPr lang="en-TT" sz="2000" dirty="0"/>
          </a:p>
          <a:p>
            <a:pPr marL="285750" indent="-285750">
              <a:spcBef>
                <a:spcPts val="600"/>
              </a:spcBef>
              <a:buFont typeface="Arial" panose="020B0604020202020204" pitchFamily="34" charset="0"/>
              <a:buChar char="•"/>
            </a:pPr>
            <a:r>
              <a:rPr lang="es-419" sz="2000"/>
              <a:t>Recursos materiales, incluidas la financiación, equipo y tecnología, para apoyar la ejecución/intervención en procesos participativos </a:t>
            </a:r>
          </a:p>
          <a:p>
            <a:endParaRPr lang="en-TT" dirty="0"/>
          </a:p>
          <a:p>
            <a:endParaRPr lang="en-TT" dirty="0"/>
          </a:p>
          <a:p>
            <a:endParaRPr lang="en-TT" dirty="0"/>
          </a:p>
          <a:p>
            <a:endParaRPr lang="en-TT" dirty="0"/>
          </a:p>
          <a:p>
            <a:endParaRPr lang="en-TT" b="0" i="0" u="none" strike="noStrike" dirty="0">
              <a:effectLst/>
              <a:latin typeface="&amp;quot"/>
            </a:endParaRPr>
          </a:p>
        </p:txBody>
      </p:sp>
    </p:spTree>
    <p:extLst>
      <p:ext uri="{BB962C8B-B14F-4D97-AF65-F5344CB8AC3E}">
        <p14:creationId xmlns:p14="http://schemas.microsoft.com/office/powerpoint/2010/main" val="231025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43B27-8398-4161-9CD3-1F44BF7D1B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88" r="47092" b="-1"/>
          <a:stretch/>
        </p:blipFill>
        <p:spPr>
          <a:xfrm>
            <a:off x="20" y="10"/>
            <a:ext cx="4635571" cy="6857990"/>
          </a:xfrm>
          <a:prstGeom prst="rect">
            <a:avLst/>
          </a:prstGeom>
          <a:effectLst/>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4965430" y="275771"/>
            <a:ext cx="6586491" cy="1059544"/>
          </a:xfrm>
        </p:spPr>
        <p:txBody>
          <a:bodyPr>
            <a:normAutofit fontScale="90000"/>
          </a:bodyPr>
          <a:lstStyle/>
          <a:p>
            <a:r>
              <a:rPr lang="es-419" sz="3700" b="1" dirty="0">
                <a:latin typeface="+mn-lt"/>
              </a:rPr>
              <a:t>Estrategia de creación de capacidad - Contexto</a:t>
            </a:r>
            <a:r>
              <a:rPr lang="es-419" sz="3700" dirty="0"/>
              <a:t> </a:t>
            </a:r>
            <a:br>
              <a:rPr lang="es-419" sz="3700" dirty="0"/>
            </a:br>
            <a:endParaRPr lang="es-419" sz="3700" dirty="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4965430" y="1070271"/>
            <a:ext cx="6586489" cy="5582320"/>
          </a:xfrm>
        </p:spPr>
        <p:txBody>
          <a:bodyPr>
            <a:normAutofit lnSpcReduction="10000"/>
          </a:bodyPr>
          <a:lstStyle/>
          <a:p>
            <a:pPr marL="0" indent="0">
              <a:buNone/>
            </a:pPr>
            <a:r>
              <a:rPr lang="es-419" sz="1800" b="1" dirty="0"/>
              <a:t>Una estrategia de creación de capacidad para OSC y MEPE debe basarse en el entendimiento de las necesidades organizativas y técnicas identificadas por las OSC y MEPE.  </a:t>
            </a:r>
          </a:p>
          <a:p>
            <a:pPr marL="0" indent="0">
              <a:buNone/>
            </a:pPr>
            <a:r>
              <a:rPr lang="es-419" sz="1800" b="1" dirty="0"/>
              <a:t>La estrategia reconoce que:</a:t>
            </a:r>
          </a:p>
          <a:p>
            <a:r>
              <a:rPr lang="es-419" sz="1800" b="1" dirty="0"/>
              <a:t>Las OSC pueden contribuir a la ejecución del PAE del CLME+, pero el fortalecimiento organizativo y estratégico aumentaría su eficacia.</a:t>
            </a:r>
          </a:p>
          <a:p>
            <a:r>
              <a:rPr lang="es-419" sz="1800" b="1" dirty="0"/>
              <a:t>Las OSC se encuentran en distintas etapas de desarrollo, y hay muy pocas organizaciones con gran capacidad. </a:t>
            </a:r>
          </a:p>
          <a:p>
            <a:r>
              <a:rPr lang="es-419" sz="1800" b="1" dirty="0"/>
              <a:t>Las fortalezas y debilidades de las organizaciones varían, por lo cual se necesita un enfoque adaptado/específico.</a:t>
            </a:r>
          </a:p>
          <a:p>
            <a:r>
              <a:rPr lang="es-419" sz="1800" b="1" dirty="0"/>
              <a:t>La mayoría de las OSC no tiene plena consciencia de sus debilidades, por lo cual se necesitan evaluaciones de necesidades particulares</a:t>
            </a:r>
          </a:p>
          <a:p>
            <a:r>
              <a:rPr lang="es-419" sz="1800" b="1" dirty="0"/>
              <a:t>Abordar todas las áreas de capacidades es fundamental para crear una organización eficaz y sostenible, pero cada OSC tendrá prioridades específicas y se requiere un proceso planificado.</a:t>
            </a:r>
          </a:p>
          <a:p>
            <a:r>
              <a:rPr lang="es-419" sz="1800" b="1" dirty="0"/>
              <a:t>La mayoría de las OSC no cuenta con recursos suficientes para dedicarlos al fortalecimiento de su capacidad organizativa.</a:t>
            </a:r>
          </a:p>
          <a:p>
            <a:pPr marL="0" indent="0">
              <a:buNone/>
            </a:pPr>
            <a:endParaRPr lang="en-US" sz="1100" dirty="0"/>
          </a:p>
        </p:txBody>
      </p:sp>
    </p:spTree>
    <p:extLst>
      <p:ext uri="{BB962C8B-B14F-4D97-AF65-F5344CB8AC3E}">
        <p14:creationId xmlns:p14="http://schemas.microsoft.com/office/powerpoint/2010/main" val="386486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D3CC1F-3259-42C9-A4A2-AE29C6A2B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12" r="2325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337931" y="299743"/>
            <a:ext cx="5314536" cy="1325563"/>
          </a:xfrm>
        </p:spPr>
        <p:txBody>
          <a:bodyPr>
            <a:normAutofit/>
          </a:bodyPr>
          <a:lstStyle/>
          <a:p>
            <a:r>
              <a:rPr lang="es-419" sz="2800" b="1"/>
              <a:t>Estrategia de creación de capacidad - Establecer prioridades </a:t>
            </a:r>
            <a:br>
              <a:rPr lang="es-419" sz="2800"/>
            </a:br>
            <a:endParaRPr lang="es-419" sz="280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272472" y="1298713"/>
            <a:ext cx="6226628" cy="5194852"/>
          </a:xfrm>
        </p:spPr>
        <p:txBody>
          <a:bodyPr anchor="t">
            <a:normAutofit/>
          </a:bodyPr>
          <a:lstStyle/>
          <a:p>
            <a:pPr marL="0" indent="0">
              <a:buNone/>
            </a:pPr>
            <a:r>
              <a:rPr lang="es-419" sz="1800" b="1"/>
              <a:t> </a:t>
            </a:r>
          </a:p>
          <a:p>
            <a:pPr marL="0" indent="0">
              <a:buNone/>
            </a:pPr>
            <a:r>
              <a:rPr lang="es-419" sz="1800" b="1"/>
              <a:t>Dados los recursos limitados y la necesidad de establecer prioridades en el modelo de creación de capacidad para tan amplia gama de beneficiarios en la región del CLME+, se recomiendan las siguientes estrategias:</a:t>
            </a:r>
          </a:p>
          <a:p>
            <a:pPr marL="0" indent="0">
              <a:buNone/>
            </a:pPr>
            <a:endParaRPr lang="en-TT" sz="1800" b="1" dirty="0"/>
          </a:p>
          <a:p>
            <a:pPr marL="457200" indent="-457200">
              <a:buFont typeface="+mj-lt"/>
              <a:buAutoNum type="arabicPeriod"/>
            </a:pPr>
            <a:r>
              <a:rPr lang="es-419" sz="1800" b="1"/>
              <a:t>Debe darse prioridad al fomento de las capacidades de las redes de OSC y MEPE (p. ej., CNFO, CONFEPESCA, Nature Caribé) que a su vez ayudarán a aumentar las capacidades de sus miembros.</a:t>
            </a:r>
          </a:p>
          <a:p>
            <a:pPr marL="457200" indent="-457200">
              <a:buFont typeface="+mj-lt"/>
              <a:buAutoNum type="arabicPeriod"/>
            </a:pPr>
            <a:endParaRPr lang="en-TT" sz="1800" b="1" dirty="0"/>
          </a:p>
          <a:p>
            <a:pPr marL="457200" indent="-457200">
              <a:buFont typeface="+mj-lt"/>
              <a:buAutoNum type="arabicPeriod"/>
            </a:pPr>
            <a:r>
              <a:rPr lang="es-419" sz="1800" b="1"/>
              <a:t>Debe darse prioridad a los modelos de formación de formadores  a fin de aumentar la capacidad de mentores y líderes con sede en los distintos países de la región CLME+.  </a:t>
            </a:r>
          </a:p>
          <a:p>
            <a:pPr marL="0" indent="0">
              <a:buNone/>
            </a:pPr>
            <a:endParaRPr lang="en-US" sz="1300" dirty="0"/>
          </a:p>
        </p:txBody>
      </p:sp>
    </p:spTree>
    <p:extLst>
      <p:ext uri="{BB962C8B-B14F-4D97-AF65-F5344CB8AC3E}">
        <p14:creationId xmlns:p14="http://schemas.microsoft.com/office/powerpoint/2010/main" val="29662687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FCA34D-21F9-469D-A233-357B2B7E41EA}"/>
              </a:ext>
            </a:extLst>
          </p:cNvPr>
          <p:cNvSpPr>
            <a:spLocks noGrp="1"/>
          </p:cNvSpPr>
          <p:nvPr>
            <p:ph type="title"/>
          </p:nvPr>
        </p:nvSpPr>
        <p:spPr/>
        <p:txBody>
          <a:bodyPr>
            <a:normAutofit/>
          </a:bodyPr>
          <a:lstStyle/>
          <a:p>
            <a:r>
              <a:rPr lang="es-419" b="1" dirty="0"/>
              <a:t>Estrategia de creación de capacidad - Establecer prioridades / </a:t>
            </a:r>
            <a:r>
              <a:rPr lang="es-419" sz="3600" b="1" dirty="0"/>
              <a:t>continuación</a:t>
            </a:r>
          </a:p>
        </p:txBody>
      </p:sp>
      <p:sp>
        <p:nvSpPr>
          <p:cNvPr id="3" name="Content Placeholder 2">
            <a:extLst>
              <a:ext uri="{FF2B5EF4-FFF2-40B4-BE49-F238E27FC236}">
                <a16:creationId xmlns:a16="http://schemas.microsoft.com/office/drawing/2014/main" id="{57560805-B218-4BD2-91C4-E211B6E892E3}"/>
              </a:ext>
            </a:extLst>
          </p:cNvPr>
          <p:cNvSpPr>
            <a:spLocks noGrp="1"/>
          </p:cNvSpPr>
          <p:nvPr>
            <p:ph idx="1"/>
          </p:nvPr>
        </p:nvSpPr>
        <p:spPr/>
        <p:txBody>
          <a:bodyPr>
            <a:normAutofit/>
          </a:bodyPr>
          <a:lstStyle/>
          <a:p>
            <a:pPr marL="514350" indent="-514350">
              <a:buFont typeface="+mj-lt"/>
              <a:buAutoNum type="arabicPeriod" startAt="3"/>
            </a:pPr>
            <a:r>
              <a:rPr lang="es-419" sz="2600" b="1" dirty="0"/>
              <a:t>Se deben aprovechar los esfuerzos existentes de creación de capacidad, y los esfuerzos dedicarse a la promoción de prioridades identificadas en el C-SAP del CLME+ para esos proveedores.  </a:t>
            </a:r>
          </a:p>
          <a:p>
            <a:pPr marL="0" indent="0">
              <a:buNone/>
            </a:pPr>
            <a:endParaRPr lang="en-TT" sz="2600" b="1" dirty="0"/>
          </a:p>
          <a:p>
            <a:pPr marL="457200" indent="-457200">
              <a:buFont typeface="+mj-lt"/>
              <a:buAutoNum type="arabicPeriod" startAt="3"/>
            </a:pPr>
            <a:r>
              <a:rPr lang="es-419" sz="2600" b="1" dirty="0"/>
              <a:t>Se deben facilitar la coordinación e intercambio de información a través de las intervenciones de creación de capacidad para identificar brechas y oportunidades para sinergias.</a:t>
            </a:r>
          </a:p>
          <a:p>
            <a:pPr marL="0" indent="0">
              <a:buNone/>
            </a:pPr>
            <a:endParaRPr lang="en-TT" sz="2600" b="1" dirty="0"/>
          </a:p>
          <a:p>
            <a:pPr marL="457200" indent="-457200">
              <a:buFont typeface="+mj-lt"/>
              <a:buAutoNum type="arabicPeriod" startAt="3"/>
            </a:pPr>
            <a:r>
              <a:rPr lang="es-419" sz="2600" b="1" dirty="0"/>
              <a:t>El enfoque debe basarse en el monitoreo, evaluación, aprendizaje y adaptación participativos.  </a:t>
            </a:r>
          </a:p>
        </p:txBody>
      </p:sp>
    </p:spTree>
    <p:extLst>
      <p:ext uri="{BB962C8B-B14F-4D97-AF65-F5344CB8AC3E}">
        <p14:creationId xmlns:p14="http://schemas.microsoft.com/office/powerpoint/2010/main" val="23991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BE182BB-3065-4AEB-9E7A-6DCAA7C45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04" r="916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278296" y="247364"/>
            <a:ext cx="5314536" cy="1325563"/>
          </a:xfrm>
        </p:spPr>
        <p:txBody>
          <a:bodyPr>
            <a:normAutofit fontScale="90000"/>
          </a:bodyPr>
          <a:lstStyle/>
          <a:p>
            <a:r>
              <a:rPr lang="es-419" sz="2800" b="1"/>
              <a:t>Estrategia de creación de capacidad - Uso de una combinación de métodos</a:t>
            </a:r>
            <a:br>
              <a:rPr lang="es-419" sz="2800"/>
            </a:br>
            <a:endParaRPr lang="es-419" sz="280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278296" y="1235034"/>
            <a:ext cx="6016487" cy="5049652"/>
          </a:xfrm>
        </p:spPr>
        <p:txBody>
          <a:bodyPr anchor="t">
            <a:normAutofit fontScale="92500" lnSpcReduction="10000"/>
          </a:bodyPr>
          <a:lstStyle/>
          <a:p>
            <a:pPr marL="0" indent="0">
              <a:buNone/>
            </a:pPr>
            <a:r>
              <a:rPr lang="es-419" sz="1600" b="1" dirty="0"/>
              <a:t>La creación de capacidad de las OSC y MEPE debe utilizar un enfoque integrado y flexible que involucre una combinación de herramientas tales como capacitación, adiestramiento y mentoría, aprendizaje a través de la acción e intercambios de buenas prácticas entre pares.  </a:t>
            </a:r>
          </a:p>
          <a:p>
            <a:pPr marL="0" indent="0">
              <a:buNone/>
            </a:pPr>
            <a:r>
              <a:rPr lang="es-419" sz="1600" b="1" dirty="0"/>
              <a:t>Este enfoque requiere "aprendizaje mediante la práctica", para que los actores obtengan conocimientos, así como experiencia y capacidades prácticas.  </a:t>
            </a:r>
          </a:p>
          <a:p>
            <a:pPr marL="0" indent="0">
              <a:buNone/>
            </a:pPr>
            <a:r>
              <a:rPr lang="es-419" sz="1600" b="1" dirty="0"/>
              <a:t>El modelo debe incluir además:</a:t>
            </a:r>
          </a:p>
          <a:p>
            <a:pPr marL="0" indent="0">
              <a:buNone/>
            </a:pPr>
            <a:endParaRPr lang="en-TT" sz="1600" b="1" dirty="0"/>
          </a:p>
          <a:p>
            <a:pPr marL="457200" indent="-457200">
              <a:buFont typeface="+mj-lt"/>
              <a:buAutoNum type="arabicPeriod"/>
            </a:pPr>
            <a:r>
              <a:rPr lang="es-419" sz="1600" b="1" dirty="0"/>
              <a:t>Realizar evaluaciones de la capacidad detalladas que se centren en la creación de capacidad </a:t>
            </a:r>
          </a:p>
          <a:p>
            <a:pPr marL="457200" indent="-457200">
              <a:buFont typeface="+mj-lt"/>
              <a:buAutoNum type="arabicPeriod"/>
            </a:pPr>
            <a:r>
              <a:rPr lang="es-419" sz="1600" b="1" dirty="0"/>
              <a:t>Llevar a cabo actividades de mentoría de las OSC y MEPE para proporcionar creación de capacidad adaptada basada en las necesidades individuales, apoyada por un combinación de capacitación y adiestramiento</a:t>
            </a:r>
          </a:p>
          <a:p>
            <a:pPr marL="457200" indent="-457200">
              <a:buFont typeface="+mj-lt"/>
              <a:buAutoNum type="arabicPeriod"/>
            </a:pPr>
            <a:r>
              <a:rPr lang="es-419" sz="1600" b="1" dirty="0"/>
              <a:t>Documentar e intercambiar herramientas y ejemplos de buenas prácticas de OSC y MEPE en la región CLME+</a:t>
            </a:r>
          </a:p>
          <a:p>
            <a:pPr marL="457200" indent="-457200">
              <a:buFont typeface="+mj-lt"/>
              <a:buAutoNum type="arabicPeriod"/>
            </a:pPr>
            <a:r>
              <a:rPr lang="es-419" sz="1600" b="1" dirty="0"/>
              <a:t>Facilitar el aprendizaje entre pares y los intercambios entre OSC y MEPE  </a:t>
            </a:r>
          </a:p>
          <a:p>
            <a:pPr marL="457200" indent="-457200">
              <a:buFont typeface="+mj-lt"/>
              <a:buAutoNum type="arabicPeriod"/>
            </a:pPr>
            <a:r>
              <a:rPr lang="es-419" sz="1600" b="1" dirty="0"/>
              <a:t>Diseñar y ejecutar proyectos locales de aprendizaje a través de la acción </a:t>
            </a:r>
          </a:p>
        </p:txBody>
      </p:sp>
    </p:spTree>
    <p:extLst>
      <p:ext uri="{BB962C8B-B14F-4D97-AF65-F5344CB8AC3E}">
        <p14:creationId xmlns:p14="http://schemas.microsoft.com/office/powerpoint/2010/main" val="30695656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95B82D5-A8BB-45BF-BED8-C7B2068921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294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296C61EC-FBF4-4216-BE67-6C864D30A0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7C6006-BC63-4076-934E-C1F73A14889A}"/>
              </a:ext>
            </a:extLst>
          </p:cNvPr>
          <p:cNvPicPr>
            <a:picLocks noChangeAspect="1"/>
          </p:cNvPicPr>
          <p:nvPr/>
        </p:nvPicPr>
        <p:blipFill>
          <a:blip r:embed="rId2"/>
          <a:stretch>
            <a:fillRect/>
          </a:stretch>
        </p:blipFill>
        <p:spPr>
          <a:xfrm>
            <a:off x="1246665" y="803049"/>
            <a:ext cx="2142677" cy="2470743"/>
          </a:xfrm>
          <a:prstGeom prst="rect">
            <a:avLst/>
          </a:prstGeom>
          <a:effectLst/>
        </p:spPr>
      </p:pic>
      <p:pic>
        <p:nvPicPr>
          <p:cNvPr id="5" name="Picture 4">
            <a:extLst>
              <a:ext uri="{FF2B5EF4-FFF2-40B4-BE49-F238E27FC236}">
                <a16:creationId xmlns:a16="http://schemas.microsoft.com/office/drawing/2014/main" id="{A9EFB6FD-2A45-42A6-8EB8-737FB0CD0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72" y="3670395"/>
            <a:ext cx="3026663" cy="2020297"/>
          </a:xfrm>
          <a:prstGeom prst="rect">
            <a:avLst/>
          </a:prstGeom>
        </p:spPr>
      </p:pic>
      <p:sp>
        <p:nvSpPr>
          <p:cNvPr id="2" name="Title 1">
            <a:extLst>
              <a:ext uri="{FF2B5EF4-FFF2-40B4-BE49-F238E27FC236}">
                <a16:creationId xmlns:a16="http://schemas.microsoft.com/office/drawing/2014/main" id="{00805DA7-B4D7-4320-8251-5D50C08372CC}"/>
              </a:ext>
            </a:extLst>
          </p:cNvPr>
          <p:cNvSpPr>
            <a:spLocks noGrp="1"/>
          </p:cNvSpPr>
          <p:nvPr>
            <p:ph type="title"/>
          </p:nvPr>
        </p:nvSpPr>
        <p:spPr>
          <a:xfrm>
            <a:off x="5120640" y="484632"/>
            <a:ext cx="6422849" cy="1232453"/>
          </a:xfrm>
        </p:spPr>
        <p:txBody>
          <a:bodyPr>
            <a:normAutofit fontScale="90000"/>
          </a:bodyPr>
          <a:lstStyle/>
          <a:p>
            <a:br>
              <a:rPr lang="es-419" sz="2400"/>
            </a:br>
            <a:r>
              <a:rPr lang="es-419" sz="2700" b="1"/>
              <a:t>Fortalecimiento del entorno propicio de apoyo a la contribución de la sociedad civil a la ejecución de las estrategias del PAE del CLME+</a:t>
            </a:r>
            <a:br>
              <a:rPr lang="es-419" sz="2700" b="1"/>
            </a:br>
            <a:br>
              <a:rPr lang="es-419" sz="2400" b="1"/>
            </a:br>
            <a:endParaRPr lang="es-419" sz="2400" b="1"/>
          </a:p>
        </p:txBody>
      </p:sp>
      <p:sp>
        <p:nvSpPr>
          <p:cNvPr id="3" name="Content Placeholder 2">
            <a:extLst>
              <a:ext uri="{FF2B5EF4-FFF2-40B4-BE49-F238E27FC236}">
                <a16:creationId xmlns:a16="http://schemas.microsoft.com/office/drawing/2014/main" id="{B154AA71-AEC4-43B9-9734-F9DF6017AB06}"/>
              </a:ext>
            </a:extLst>
          </p:cNvPr>
          <p:cNvSpPr>
            <a:spLocks noGrp="1"/>
          </p:cNvSpPr>
          <p:nvPr>
            <p:ph idx="1"/>
          </p:nvPr>
        </p:nvSpPr>
        <p:spPr>
          <a:xfrm>
            <a:off x="5449030" y="1767679"/>
            <a:ext cx="6094459" cy="5311222"/>
          </a:xfrm>
        </p:spPr>
        <p:txBody>
          <a:bodyPr>
            <a:noAutofit/>
          </a:bodyPr>
          <a:lstStyle/>
          <a:p>
            <a:pPr marL="0" indent="0">
              <a:buNone/>
            </a:pPr>
            <a:r>
              <a:rPr lang="es-419" sz="2000" b="1"/>
              <a:t>Un entorno propicio que apoye y proteja a la sociedad civil permitiría que el sector desempeñara un papel importante en el logro de la visión para la región del CLME+.  </a:t>
            </a:r>
          </a:p>
          <a:p>
            <a:pPr marL="0" indent="0">
              <a:buNone/>
            </a:pPr>
            <a:r>
              <a:rPr lang="es-419" sz="2000" b="1"/>
              <a:t>Las acciones recomendadas para fortalecer los sistemas potenciadores incluyen:</a:t>
            </a:r>
          </a:p>
          <a:p>
            <a:pPr marL="0" indent="0">
              <a:buNone/>
            </a:pPr>
            <a:endParaRPr lang="en-TT" sz="2000" b="1" dirty="0"/>
          </a:p>
          <a:p>
            <a:r>
              <a:rPr lang="es-419" sz="2000" b="1"/>
              <a:t>Políticas, leyes, regulaciones y estructuras nacionales</a:t>
            </a:r>
          </a:p>
          <a:p>
            <a:endParaRPr lang="en-US" sz="2000" b="1" dirty="0"/>
          </a:p>
          <a:p>
            <a:r>
              <a:rPr lang="es-419" sz="2000" b="1"/>
              <a:t>La toma de decisiones de carácter regional</a:t>
            </a:r>
          </a:p>
          <a:p>
            <a:endParaRPr lang="en-US" sz="2000" b="1" dirty="0"/>
          </a:p>
          <a:p>
            <a:r>
              <a:rPr lang="es-419" sz="2000" b="1"/>
              <a:t>Los apoyos financiero y técnico</a:t>
            </a:r>
          </a:p>
        </p:txBody>
      </p:sp>
    </p:spTree>
    <p:extLst>
      <p:ext uri="{BB962C8B-B14F-4D97-AF65-F5344CB8AC3E}">
        <p14:creationId xmlns:p14="http://schemas.microsoft.com/office/powerpoint/2010/main" val="266567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49">
            <a:extLst>
              <a:ext uri="{FF2B5EF4-FFF2-40B4-BE49-F238E27FC236}">
                <a16:creationId xmlns:a16="http://schemas.microsoft.com/office/drawing/2014/main" id="{EF9B8DF2-C3F5-49A2-94D2-F7B65A0F1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reef">
            <a:extLst>
              <a:ext uri="{FF2B5EF4-FFF2-40B4-BE49-F238E27FC236}">
                <a16:creationId xmlns:a16="http://schemas.microsoft.com/office/drawing/2014/main" id="{F0EB1FF7-13CB-4DC1-AB5B-160BAC6DCB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77" r="19448" b="1"/>
          <a:stretch/>
        </p:blipFill>
        <p:spPr bwMode="auto">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5FA5A9-148B-414B-AF36-FCD233CD658F}"/>
              </a:ext>
            </a:extLst>
          </p:cNvPr>
          <p:cNvSpPr>
            <a:spLocks noGrp="1"/>
          </p:cNvSpPr>
          <p:nvPr>
            <p:ph type="title"/>
          </p:nvPr>
        </p:nvSpPr>
        <p:spPr>
          <a:xfrm>
            <a:off x="125849" y="97781"/>
            <a:ext cx="5277333" cy="662782"/>
          </a:xfrm>
        </p:spPr>
        <p:txBody>
          <a:bodyPr>
            <a:normAutofit fontScale="90000"/>
          </a:bodyPr>
          <a:lstStyle/>
          <a:p>
            <a:r>
              <a:rPr lang="es-419" sz="3200" b="1"/>
              <a:t>Marco de referencia: necesidad</a:t>
            </a:r>
          </a:p>
        </p:txBody>
      </p:sp>
      <p:sp>
        <p:nvSpPr>
          <p:cNvPr id="3" name="Content Placeholder 2">
            <a:extLst>
              <a:ext uri="{FF2B5EF4-FFF2-40B4-BE49-F238E27FC236}">
                <a16:creationId xmlns:a16="http://schemas.microsoft.com/office/drawing/2014/main" id="{DA0FFEFD-D24B-4828-BBA2-07A0397F2F7E}"/>
              </a:ext>
            </a:extLst>
          </p:cNvPr>
          <p:cNvSpPr>
            <a:spLocks noGrp="1"/>
          </p:cNvSpPr>
          <p:nvPr>
            <p:ph idx="1"/>
          </p:nvPr>
        </p:nvSpPr>
        <p:spPr>
          <a:xfrm>
            <a:off x="125849" y="886264"/>
            <a:ext cx="6203699" cy="5726571"/>
          </a:xfrm>
        </p:spPr>
        <p:txBody>
          <a:bodyPr anchor="t">
            <a:normAutofit fontScale="55000" lnSpcReduction="20000"/>
          </a:bodyPr>
          <a:lstStyle/>
          <a:p>
            <a:pPr marL="0" indent="0">
              <a:buNone/>
            </a:pPr>
            <a:endParaRPr lang="en-US" sz="3300" b="1" dirty="0"/>
          </a:p>
          <a:p>
            <a:r>
              <a:rPr lang="es-419" sz="3300" b="1" dirty="0">
                <a:solidFill>
                  <a:srgbClr val="FFFFFF"/>
                </a:solidFill>
              </a:rPr>
              <a:t>El propósito del C-SAP del CLME+ es lograr </a:t>
            </a:r>
            <a:r>
              <a:rPr lang="es-419" sz="3300" b="1" i="1" dirty="0">
                <a:solidFill>
                  <a:srgbClr val="FFFFFF"/>
                </a:solidFill>
              </a:rPr>
              <a:t>“un ambiente marino sano en el CLME+ que proporcione beneficios y medios de vida para el bienestar de los pueblos de la región”</a:t>
            </a:r>
            <a:endParaRPr lang="es-419" sz="3300" b="1" dirty="0">
              <a:solidFill>
                <a:srgbClr val="FFFFFF"/>
              </a:solidFill>
            </a:endParaRPr>
          </a:p>
          <a:p>
            <a:pPr marL="0" indent="0">
              <a:buNone/>
            </a:pPr>
            <a:endParaRPr lang="en-TT" sz="3300" b="1" dirty="0"/>
          </a:p>
          <a:p>
            <a:r>
              <a:rPr lang="es-419" sz="3300" b="1" dirty="0"/>
              <a:t>En el curso del desarrollo del C-SAP del CLME+, se hicieron esfuerzos para asegurar que tuvieran lugar amplias consultar con todos los actores sociales relevantes</a:t>
            </a:r>
          </a:p>
          <a:p>
            <a:pPr marL="0" indent="0">
              <a:buNone/>
            </a:pPr>
            <a:r>
              <a:rPr lang="es-419" sz="3300" b="1" dirty="0"/>
              <a:t>  </a:t>
            </a:r>
          </a:p>
          <a:p>
            <a:r>
              <a:rPr lang="es-419" sz="3300" b="1" dirty="0"/>
              <a:t>A pesar de esos esfuerzos, el C-SAP del CLME+ consta principalmente de acciones prioritarias que se llevarían a cabo desde una perspectiva del gobierno/sector privado</a:t>
            </a:r>
          </a:p>
          <a:p>
            <a:pPr marL="0" indent="0">
              <a:buNone/>
            </a:pPr>
            <a:endParaRPr lang="en-US" sz="3300" b="1" dirty="0"/>
          </a:p>
          <a:p>
            <a:r>
              <a:rPr lang="es-419" sz="3300" b="1" dirty="0"/>
              <a:t>La exitosa gobernanza de los recursos marinos vivos compartidos de la región exige el involucramiento no sólo de los actores del sector público, sino también de los grupos de la sociedad que tengan un interés directo en el manejo y uso de los recursos marinos vivos compartidos</a:t>
            </a:r>
          </a:p>
          <a:p>
            <a:pPr marL="0" indent="0">
              <a:buNone/>
            </a:pPr>
            <a:endParaRPr lang="en-US" sz="1000" dirty="0"/>
          </a:p>
        </p:txBody>
      </p:sp>
    </p:spTree>
    <p:extLst>
      <p:ext uri="{BB962C8B-B14F-4D97-AF65-F5344CB8AC3E}">
        <p14:creationId xmlns:p14="http://schemas.microsoft.com/office/powerpoint/2010/main" val="83708746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22DE16-DE61-41B4-90E0-68EB1F7DB9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05" r="9761"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Content Placeholder 2">
            <a:extLst>
              <a:ext uri="{FF2B5EF4-FFF2-40B4-BE49-F238E27FC236}">
                <a16:creationId xmlns:a16="http://schemas.microsoft.com/office/drawing/2014/main" id="{9867DD66-32B6-4BA1-9DDF-2298191BD9A0}"/>
              </a:ext>
            </a:extLst>
          </p:cNvPr>
          <p:cNvSpPr>
            <a:spLocks noGrp="1"/>
          </p:cNvSpPr>
          <p:nvPr>
            <p:ph idx="1"/>
          </p:nvPr>
        </p:nvSpPr>
        <p:spPr>
          <a:xfrm>
            <a:off x="318052" y="323850"/>
            <a:ext cx="5936974" cy="6115050"/>
          </a:xfrm>
        </p:spPr>
        <p:txBody>
          <a:bodyPr anchor="t">
            <a:normAutofit fontScale="92500"/>
          </a:bodyPr>
          <a:lstStyle/>
          <a:p>
            <a:pPr marL="0" indent="0">
              <a:buNone/>
            </a:pPr>
            <a:r>
              <a:rPr lang="es-419" sz="2000" b="1" dirty="0">
                <a:solidFill>
                  <a:schemeClr val="accent2">
                    <a:lumMod val="75000"/>
                  </a:schemeClr>
                </a:solidFill>
              </a:rPr>
              <a:t>Ejecutar, monitorear, evaluar y actualizar el C-SAP</a:t>
            </a:r>
          </a:p>
          <a:p>
            <a:pPr marL="0" indent="0">
              <a:buNone/>
            </a:pPr>
            <a:endParaRPr lang="en-TT" sz="2000" b="1" dirty="0">
              <a:solidFill>
                <a:schemeClr val="accent2">
                  <a:lumMod val="75000"/>
                </a:schemeClr>
              </a:solidFill>
            </a:endParaRPr>
          </a:p>
          <a:p>
            <a:pPr marL="0" indent="0">
              <a:buNone/>
            </a:pPr>
            <a:r>
              <a:rPr lang="es-419" sz="1900" b="1" dirty="0"/>
              <a:t> </a:t>
            </a:r>
            <a:r>
              <a:rPr lang="es-419" sz="2400" b="1" dirty="0"/>
              <a:t>El C-SAP:</a:t>
            </a:r>
          </a:p>
          <a:p>
            <a:r>
              <a:rPr lang="es-419" sz="2400" b="1" dirty="0"/>
              <a:t> fue creado por la sociedad civil para la sociedad civil, por esa razón, su ejecución será dirigida por las OSC y MEPE en la región del CLME+ en colaboración con otros actores</a:t>
            </a:r>
          </a:p>
          <a:p>
            <a:r>
              <a:rPr lang="es-419" sz="2400" b="1" dirty="0"/>
              <a:t>se ejecutará conjuntamente con el PAE del CLME+ de 10 años (2015-2025) durante un período de 12 años de 2018 a 2030</a:t>
            </a:r>
          </a:p>
          <a:p>
            <a:r>
              <a:rPr lang="es-419" sz="2400" b="1" dirty="0"/>
              <a:t> su ejecución será apoyada mediante el establecimiento de un Mecanismo de Coordinación de Pequeñas Donaciones (MCPD) </a:t>
            </a:r>
          </a:p>
          <a:p>
            <a:r>
              <a:rPr lang="es-419" b="1" dirty="0"/>
              <a:t>utilizará monitoreo, evaluación y aprendizaje participativos para hacer seguimiento del progreso.</a:t>
            </a:r>
            <a:r>
              <a:rPr lang="es-419" sz="1900" b="1" dirty="0"/>
              <a:t>  </a:t>
            </a:r>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US" sz="2000" b="1" dirty="0"/>
          </a:p>
        </p:txBody>
      </p:sp>
    </p:spTree>
    <p:extLst>
      <p:ext uri="{BB962C8B-B14F-4D97-AF65-F5344CB8AC3E}">
        <p14:creationId xmlns:p14="http://schemas.microsoft.com/office/powerpoint/2010/main" val="26592830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7CF9424-21FE-4079-9662-09621ED1E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48" r="1" b="5774"/>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4E5D2583-32BB-4844-B49D-8A256BD63EBC}"/>
              </a:ext>
            </a:extLst>
          </p:cNvPr>
          <p:cNvSpPr>
            <a:spLocks noGrp="1"/>
          </p:cNvSpPr>
          <p:nvPr>
            <p:ph type="title"/>
          </p:nvPr>
        </p:nvSpPr>
        <p:spPr>
          <a:xfrm>
            <a:off x="524256" y="4767072"/>
            <a:ext cx="6767193" cy="1625210"/>
          </a:xfrm>
        </p:spPr>
        <p:txBody>
          <a:bodyPr>
            <a:noAutofit/>
          </a:bodyPr>
          <a:lstStyle/>
          <a:p>
            <a:pPr algn="r"/>
            <a:r>
              <a:rPr lang="es-419" sz="3700" b="1" dirty="0">
                <a:solidFill>
                  <a:srgbClr val="FFFFFF"/>
                </a:solidFill>
              </a:rPr>
              <a:t>Próximos pasos para elaborar el </a:t>
            </a:r>
            <a:br>
              <a:rPr lang="es-419" sz="3700" b="1" dirty="0">
                <a:solidFill>
                  <a:srgbClr val="FFFFFF"/>
                </a:solidFill>
              </a:rPr>
            </a:br>
            <a:r>
              <a:rPr lang="es-419" sz="3700" b="1" dirty="0">
                <a:solidFill>
                  <a:srgbClr val="FFFFFF"/>
                </a:solidFill>
              </a:rPr>
              <a:t>documento del C-SAP del CLME+</a:t>
            </a:r>
          </a:p>
        </p:txBody>
      </p:sp>
      <p:sp>
        <p:nvSpPr>
          <p:cNvPr id="3" name="Content Placeholder 2">
            <a:extLst>
              <a:ext uri="{FF2B5EF4-FFF2-40B4-BE49-F238E27FC236}">
                <a16:creationId xmlns:a16="http://schemas.microsoft.com/office/drawing/2014/main" id="{958E7BA2-E259-4986-AE6F-3713BD0AABC5}"/>
              </a:ext>
            </a:extLst>
          </p:cNvPr>
          <p:cNvSpPr>
            <a:spLocks noGrp="1"/>
          </p:cNvSpPr>
          <p:nvPr>
            <p:ph idx="1"/>
          </p:nvPr>
        </p:nvSpPr>
        <p:spPr>
          <a:xfrm>
            <a:off x="7534656" y="321732"/>
            <a:ext cx="4335612" cy="6214534"/>
          </a:xfrm>
        </p:spPr>
        <p:txBody>
          <a:bodyPr anchor="ctr">
            <a:normAutofit/>
          </a:bodyPr>
          <a:lstStyle/>
          <a:p>
            <a:pPr marL="0" indent="0">
              <a:buNone/>
            </a:pPr>
            <a:endParaRPr lang="en-TT" sz="1100" dirty="0">
              <a:solidFill>
                <a:schemeClr val="bg1"/>
              </a:solidFill>
            </a:endParaRPr>
          </a:p>
          <a:p>
            <a:r>
              <a:rPr lang="es-419" sz="1700" b="1" dirty="0">
                <a:solidFill>
                  <a:schemeClr val="bg1"/>
                </a:solidFill>
              </a:rPr>
              <a:t>Solicitar comentarios y reacciones al borrador del C-SAP de mayo de 2018 a los participantes en el taller de enero de 2018.</a:t>
            </a:r>
          </a:p>
          <a:p>
            <a:r>
              <a:rPr lang="es-419" sz="1700" b="1" dirty="0">
                <a:solidFill>
                  <a:schemeClr val="bg1"/>
                </a:solidFill>
              </a:rPr>
              <a:t>Solicitar comentarios y reacciones a los invitados al taller de enero de 2018 que no pudieron asistir.</a:t>
            </a:r>
          </a:p>
          <a:p>
            <a:r>
              <a:rPr lang="es-419" sz="1700" b="1" dirty="0">
                <a:solidFill>
                  <a:schemeClr val="bg1"/>
                </a:solidFill>
              </a:rPr>
              <a:t>Establecer un panel de revisión compuesto por participantes del taller que revise y pula el documento. </a:t>
            </a:r>
          </a:p>
          <a:p>
            <a:r>
              <a:rPr lang="es-419" sz="1700" b="1" dirty="0">
                <a:solidFill>
                  <a:schemeClr val="bg1"/>
                </a:solidFill>
              </a:rPr>
              <a:t>Llevar a cabo una serie de webinarios, en inglés y español, uno a finales de junio y otro a mediados de julio de 2018, para obtener aún más comentarios y reacciones sobre el C-SAP del CLME+ de OSC y MEPE de la región del CLME+. </a:t>
            </a:r>
          </a:p>
          <a:p>
            <a:r>
              <a:rPr lang="es-419" sz="1700" b="1" dirty="0">
                <a:solidFill>
                  <a:schemeClr val="bg1"/>
                </a:solidFill>
              </a:rPr>
              <a:t>Compartir información sobre el C-SAP del CLME+ en foros pertinentes de los niveles regional, nacional y local a fin de promoverlo y obtener comentarios y reacciones.</a:t>
            </a:r>
          </a:p>
          <a:p>
            <a:pPr marL="0" indent="0">
              <a:buNone/>
            </a:pPr>
            <a:endParaRPr lang="en-US" sz="1400" b="1" dirty="0">
              <a:solidFill>
                <a:srgbClr val="FF0000"/>
              </a:solidFill>
            </a:endParaRPr>
          </a:p>
        </p:txBody>
      </p:sp>
    </p:spTree>
    <p:extLst>
      <p:ext uri="{BB962C8B-B14F-4D97-AF65-F5344CB8AC3E}">
        <p14:creationId xmlns:p14="http://schemas.microsoft.com/office/powerpoint/2010/main" val="136817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09931B-83FD-4833-8FA9-B02B54A2BBE5}"/>
              </a:ext>
            </a:extLst>
          </p:cNvPr>
          <p:cNvSpPr>
            <a:spLocks noGrp="1"/>
          </p:cNvSpPr>
          <p:nvPr>
            <p:ph idx="1"/>
          </p:nvPr>
        </p:nvSpPr>
        <p:spPr>
          <a:xfrm>
            <a:off x="1047022" y="2021324"/>
            <a:ext cx="10097955" cy="4038673"/>
          </a:xfrm>
        </p:spPr>
        <p:txBody>
          <a:bodyPr>
            <a:normAutofit/>
          </a:bodyPr>
          <a:lstStyle/>
          <a:p>
            <a:pPr marL="0" indent="0" algn="ctr">
              <a:buNone/>
            </a:pPr>
            <a:r>
              <a:rPr lang="es-419" sz="1400" b="1" i="1" dirty="0"/>
              <a:t>El desarrollo del C-SAP es una actividad que forma parte del </a:t>
            </a:r>
            <a:r>
              <a:rPr lang="es-419" sz="1400" b="1" i="1" dirty="0">
                <a:hlinkClick r:id="rId2"/>
              </a:rPr>
              <a:t>proyecto Integración de la Sociedad Civil en la Ejecución del PAE del CLME+</a:t>
            </a:r>
            <a:r>
              <a:rPr lang="es-419" sz="1400" b="1" i="1" dirty="0"/>
              <a:t>, que ejecuta el Instituto de Recursos Naturales del Caribe (CANARI) como componente del </a:t>
            </a:r>
            <a:r>
              <a:rPr lang="es-419" sz="1400" b="1" i="1" dirty="0">
                <a:hlinkClick r:id="rId3"/>
              </a:rPr>
              <a:t>Proyecto CLME+</a:t>
            </a:r>
            <a:r>
              <a:rPr lang="es-419" sz="1400" b="1" i="1" dirty="0"/>
              <a:t>. El Proyecto CLME+ de cinco años (2015 – 2020) es ejecutado por el Programa de las Naciones Unidas para el Desarrollo (PNUD) y cofinanciado por el Fondo para el Medio Ambiente Mundial (FMAM).</a:t>
            </a:r>
          </a:p>
          <a:p>
            <a:pPr marL="0" indent="0" algn="ctr">
              <a:buNone/>
            </a:pPr>
            <a:endParaRPr lang="en-TT" sz="1400" b="1" i="1" dirty="0"/>
          </a:p>
          <a:p>
            <a:pPr marL="0" indent="0" algn="ctr">
              <a:buNone/>
            </a:pPr>
            <a:r>
              <a:rPr lang="es-419" sz="1400" b="1" i="1" dirty="0"/>
              <a:t>Asociados en la coejecución del Proyecto CLME+:</a:t>
            </a:r>
          </a:p>
        </p:txBody>
      </p:sp>
      <p:grpSp>
        <p:nvGrpSpPr>
          <p:cNvPr id="4" name="Group 3">
            <a:extLst>
              <a:ext uri="{FF2B5EF4-FFF2-40B4-BE49-F238E27FC236}">
                <a16:creationId xmlns:a16="http://schemas.microsoft.com/office/drawing/2014/main" id="{DBE7ED8B-4BD3-4A5D-88FA-0164E0A3C1BD}"/>
              </a:ext>
            </a:extLst>
          </p:cNvPr>
          <p:cNvGrpSpPr/>
          <p:nvPr/>
        </p:nvGrpSpPr>
        <p:grpSpPr>
          <a:xfrm>
            <a:off x="3107302" y="382355"/>
            <a:ext cx="5464175" cy="1491810"/>
            <a:chOff x="0" y="0"/>
            <a:chExt cx="5464603" cy="1561465"/>
          </a:xfrm>
        </p:grpSpPr>
        <p:pic>
          <p:nvPicPr>
            <p:cNvPr id="5" name="Picture 4" descr="C:\Users\terrence.CANARI2016\Documents\CANARILogo &amp; Letterhead November 2013\CANARI logo colour (hi res)NLNov1413.jpg">
              <a:extLst>
                <a:ext uri="{FF2B5EF4-FFF2-40B4-BE49-F238E27FC236}">
                  <a16:creationId xmlns:a16="http://schemas.microsoft.com/office/drawing/2014/main" id="{4C5E538B-DE57-4A56-90CE-88E127602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023" y="106326"/>
              <a:ext cx="1211580" cy="1329690"/>
            </a:xfrm>
            <a:prstGeom prst="rect">
              <a:avLst/>
            </a:prstGeom>
            <a:noFill/>
            <a:ln>
              <a:noFill/>
            </a:ln>
          </p:spPr>
        </p:pic>
        <p:pic>
          <p:nvPicPr>
            <p:cNvPr id="6" name="Picture 5" descr="C:\Users\terrence.CANARI2016\Documents\CLME+ Comm Strat Dev May 2016\New CLME+ Logo Dec 2016\CLME+-UNDP-GEF-logos20161220.jpg">
              <a:extLst>
                <a:ext uri="{FF2B5EF4-FFF2-40B4-BE49-F238E27FC236}">
                  <a16:creationId xmlns:a16="http://schemas.microsoft.com/office/drawing/2014/main" id="{20D7A94C-A23B-4E82-80C1-7C07252388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124960" cy="1561465"/>
            </a:xfrm>
            <a:prstGeom prst="rect">
              <a:avLst/>
            </a:prstGeom>
            <a:noFill/>
            <a:ln>
              <a:noFill/>
            </a:ln>
          </p:spPr>
        </p:pic>
      </p:grpSp>
      <p:grpSp>
        <p:nvGrpSpPr>
          <p:cNvPr id="7" name="Group 6">
            <a:extLst>
              <a:ext uri="{FF2B5EF4-FFF2-40B4-BE49-F238E27FC236}">
                <a16:creationId xmlns:a16="http://schemas.microsoft.com/office/drawing/2014/main" id="{F55D1214-4C5C-4A7E-A04C-D8A478B5435C}"/>
              </a:ext>
            </a:extLst>
          </p:cNvPr>
          <p:cNvGrpSpPr/>
          <p:nvPr/>
        </p:nvGrpSpPr>
        <p:grpSpPr>
          <a:xfrm>
            <a:off x="1047023" y="3503029"/>
            <a:ext cx="9734842" cy="720566"/>
            <a:chOff x="5977" y="394855"/>
            <a:chExt cx="6849110" cy="554990"/>
          </a:xfrm>
        </p:grpSpPr>
        <p:pic>
          <p:nvPicPr>
            <p:cNvPr id="8" name="Picture 7">
              <a:extLst>
                <a:ext uri="{FF2B5EF4-FFF2-40B4-BE49-F238E27FC236}">
                  <a16:creationId xmlns:a16="http://schemas.microsoft.com/office/drawing/2014/main" id="{699C593C-C345-440C-8E8B-0C7417AECC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732" r="2429"/>
            <a:stretch/>
          </p:blipFill>
          <p:spPr bwMode="auto">
            <a:xfrm>
              <a:off x="5977" y="394855"/>
              <a:ext cx="504825" cy="53276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22FBC57-F8FA-4735-B971-615C80D3C4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6197227" y="547255"/>
              <a:ext cx="657860" cy="24320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434D8A7-F816-4E59-89DE-109E491F2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653677" y="528205"/>
              <a:ext cx="781050" cy="32893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9617C0B-EA2B-415A-9BDA-C4F1B0A266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1558552" y="509155"/>
              <a:ext cx="799465" cy="36639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A8114575-1E1A-40FD-915A-8091215272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2330077" y="480580"/>
              <a:ext cx="834390" cy="423545"/>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BC51A32-AE5A-4203-8C71-F580D31FA8B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3234952" y="509155"/>
              <a:ext cx="302260" cy="36639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8C9C044-9370-4AD9-9E10-4CAF00C7313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bwMode="auto">
            <a:xfrm>
              <a:off x="3615952" y="490105"/>
              <a:ext cx="460375" cy="45974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C165B31-BC04-4A00-A763-812AF2592D0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4073152" y="528205"/>
              <a:ext cx="843915" cy="3365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297F4B6F-3CCD-43CC-B53C-359A65CE88C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bwMode="auto">
            <a:xfrm>
              <a:off x="4968502" y="509155"/>
              <a:ext cx="466090" cy="36449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71FC81C6-A383-40D9-AA7D-94FFB36668A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5473327" y="575830"/>
              <a:ext cx="685165" cy="236855"/>
            </a:xfrm>
            <a:prstGeom prst="rect">
              <a:avLst/>
            </a:prstGeom>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id="{DB12507D-FFFB-40BE-B225-EE8C3489AD4B}"/>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1764546" y="4333218"/>
            <a:ext cx="8216141" cy="199672"/>
          </a:xfrm>
          <a:prstGeom prst="rect">
            <a:avLst/>
          </a:prstGeom>
          <a:noFill/>
        </p:spPr>
      </p:pic>
      <p:sp>
        <p:nvSpPr>
          <p:cNvPr id="20" name="Rectangle 19">
            <a:extLst>
              <a:ext uri="{FF2B5EF4-FFF2-40B4-BE49-F238E27FC236}">
                <a16:creationId xmlns:a16="http://schemas.microsoft.com/office/drawing/2014/main" id="{0101835E-FB90-449F-9C9B-BE76E2C5CF75}"/>
              </a:ext>
            </a:extLst>
          </p:cNvPr>
          <p:cNvSpPr/>
          <p:nvPr/>
        </p:nvSpPr>
        <p:spPr>
          <a:xfrm>
            <a:off x="633046" y="4743287"/>
            <a:ext cx="10846191" cy="1169551"/>
          </a:xfrm>
          <a:prstGeom prst="rect">
            <a:avLst/>
          </a:prstGeom>
        </p:spPr>
        <p:txBody>
          <a:bodyPr wrap="square">
            <a:spAutoFit/>
          </a:bodyPr>
          <a:lstStyle/>
          <a:p>
            <a:pPr algn="ctr"/>
            <a:r>
              <a:rPr lang="es-419" sz="1000" b="1">
                <a:latin typeface="Arial" panose="020B0604020202020204" pitchFamily="34" charset="0"/>
                <a:cs typeface="Arial" panose="020B0604020202020204" pitchFamily="34" charset="0"/>
              </a:rPr>
              <a:t>Descargo de responsabilidad:</a:t>
            </a:r>
          </a:p>
          <a:p>
            <a:r>
              <a:rPr lang="es-419" sz="1000">
                <a:latin typeface="Arial" panose="020B0604020202020204" pitchFamily="34" charset="0"/>
                <a:cs typeface="Arial" panose="020B0604020202020204" pitchFamily="34" charset="0"/>
              </a:rPr>
              <a:t>Las denominaciones empleadas en la presentación de información y los formatos de este Producto Informativo no entrañan, de parte del FMAM, el PNUD y/o ninguno de los Asociados en la coejecución del Proyecto CLME+, juicio alguno sobre la condición jurídica de países, territorios, ciudades o zonas, o de sus autoridades, ni respecto de la delimitación de sus fronteras o límites. A menos que se declare algo distinto, los contenidos, datos, constataciones, interpretaciones, conclusiones, puntos de vista y opiniones expresadas en este Producto Informativo son las de CANARi, y su publicación como Producto Informativo del Proyecto CLME+ no constituye por sí misma un endoso, por parte del FMAM, el PNUD y/o ninguno de los Asociados en la coejecución del Proyecto CLME+, de dichos contenidos, datos, constataciones, interpretaciones, conclusiones, puntos de vista y opiniones. Ni el FMAM, el PNUD y/o ninguno de los Asociados en la coejecución del Proyecto CLME+ garantizan que la información recogida en este Producto Informativo sea completa y correcta; tampoco asumen responsabilidad alguna por los daños que puedan derivarse de su utilización.</a:t>
            </a:r>
          </a:p>
        </p:txBody>
      </p:sp>
      <p:sp>
        <p:nvSpPr>
          <p:cNvPr id="21" name="TextBox 20">
            <a:extLst>
              <a:ext uri="{FF2B5EF4-FFF2-40B4-BE49-F238E27FC236}">
                <a16:creationId xmlns:a16="http://schemas.microsoft.com/office/drawing/2014/main" id="{24F54B5A-32E6-4D5B-A00E-AD7B17380E6F}"/>
              </a:ext>
            </a:extLst>
          </p:cNvPr>
          <p:cNvSpPr txBox="1"/>
          <p:nvPr/>
        </p:nvSpPr>
        <p:spPr>
          <a:xfrm>
            <a:off x="466926" y="6059997"/>
            <a:ext cx="10496145" cy="738664"/>
          </a:xfrm>
          <a:prstGeom prst="rect">
            <a:avLst/>
          </a:prstGeom>
          <a:noFill/>
        </p:spPr>
        <p:txBody>
          <a:bodyPr wrap="square" rtlCol="0">
            <a:spAutoFit/>
          </a:bodyPr>
          <a:lstStyle/>
          <a:p>
            <a:pPr algn="ctr"/>
            <a:r>
              <a:rPr lang="es-419" sz="1050" dirty="0"/>
              <a:t>Para obtener más información acerca del </a:t>
            </a:r>
            <a:r>
              <a:rPr lang="es-419" sz="1050" b="1" i="1" dirty="0"/>
              <a:t>proyecto Integración de la Sociedad Civil en la Ejecución del PAE del CLME+, </a:t>
            </a:r>
            <a:r>
              <a:rPr lang="es-419" sz="1050" i="1" dirty="0"/>
              <a:t>incluido el desarrollo del C-SAP, comuníquese con el Sr. Terrence Phillips, Funcionario Técnico Superior de CANARI en </a:t>
            </a:r>
            <a:r>
              <a:rPr lang="es-419" sz="1050" i="1" dirty="0">
                <a:hlinkClick r:id="rId17"/>
              </a:rPr>
              <a:t>terrence@canari.org</a:t>
            </a:r>
          </a:p>
          <a:p>
            <a:pPr algn="ctr"/>
            <a:r>
              <a:rPr lang="es-419" sz="1050" dirty="0"/>
              <a:t> </a:t>
            </a:r>
          </a:p>
          <a:p>
            <a:pPr algn="ctr"/>
            <a:endParaRPr lang="en-US" sz="1050" dirty="0"/>
          </a:p>
        </p:txBody>
      </p:sp>
    </p:spTree>
    <p:extLst>
      <p:ext uri="{BB962C8B-B14F-4D97-AF65-F5344CB8AC3E}">
        <p14:creationId xmlns:p14="http://schemas.microsoft.com/office/powerpoint/2010/main" val="169896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5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Image result for clme+ region">
            <a:extLst>
              <a:ext uri="{FF2B5EF4-FFF2-40B4-BE49-F238E27FC236}">
                <a16:creationId xmlns:a16="http://schemas.microsoft.com/office/drawing/2014/main" id="{21258C42-DE18-4E64-BBEC-67EC374BCB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86"/>
          <a:stretch/>
        </p:blipFill>
        <p:spPr bwMode="auto">
          <a:xfrm>
            <a:off x="327547" y="320624"/>
            <a:ext cx="7058306" cy="410739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E93C5E-C4E6-484F-94E5-D32636E49C9B}"/>
              </a:ext>
            </a:extLst>
          </p:cNvPr>
          <p:cNvSpPr>
            <a:spLocks noGrp="1"/>
          </p:cNvSpPr>
          <p:nvPr>
            <p:ph type="title"/>
          </p:nvPr>
        </p:nvSpPr>
        <p:spPr>
          <a:xfrm>
            <a:off x="524256" y="4767072"/>
            <a:ext cx="6594189" cy="1625210"/>
          </a:xfrm>
        </p:spPr>
        <p:txBody>
          <a:bodyPr>
            <a:normAutofit/>
          </a:bodyPr>
          <a:lstStyle/>
          <a:p>
            <a:pPr algn="r"/>
            <a:r>
              <a:rPr lang="es-419" sz="3200" b="1" dirty="0">
                <a:solidFill>
                  <a:srgbClr val="FFFFFF"/>
                </a:solidFill>
              </a:rPr>
              <a:t>Marco de referencia: iniciativa</a:t>
            </a:r>
          </a:p>
        </p:txBody>
      </p:sp>
      <p:sp>
        <p:nvSpPr>
          <p:cNvPr id="5" name="Content Placeholder 4">
            <a:extLst>
              <a:ext uri="{FF2B5EF4-FFF2-40B4-BE49-F238E27FC236}">
                <a16:creationId xmlns:a16="http://schemas.microsoft.com/office/drawing/2014/main" id="{1F350FC9-A890-40A9-9603-9CB8FC7561C8}"/>
              </a:ext>
            </a:extLst>
          </p:cNvPr>
          <p:cNvSpPr>
            <a:spLocks noGrp="1"/>
          </p:cNvSpPr>
          <p:nvPr>
            <p:ph idx="1"/>
          </p:nvPr>
        </p:nvSpPr>
        <p:spPr>
          <a:xfrm>
            <a:off x="7730786" y="914400"/>
            <a:ext cx="3943350" cy="4206618"/>
          </a:xfrm>
        </p:spPr>
        <p:txBody>
          <a:bodyPr anchor="ctr">
            <a:noAutofit/>
          </a:bodyPr>
          <a:lstStyle/>
          <a:p>
            <a:r>
              <a:rPr lang="es-419" sz="1800" b="1" dirty="0">
                <a:solidFill>
                  <a:srgbClr val="FFFFFF"/>
                </a:solidFill>
              </a:rPr>
              <a:t>El Proyecto CLME+ busca promover la amplia participación de grupos de la sociedad civil y su contribución a la ejecución del PAE del CLME+</a:t>
            </a:r>
          </a:p>
          <a:p>
            <a:pPr marL="0" indent="0">
              <a:buNone/>
            </a:pPr>
            <a:endParaRPr lang="en-TT" sz="1800" b="1" dirty="0">
              <a:solidFill>
                <a:srgbClr val="FFFFFF"/>
              </a:solidFill>
            </a:endParaRPr>
          </a:p>
          <a:p>
            <a:r>
              <a:rPr lang="es-419" sz="1800" b="1" dirty="0">
                <a:solidFill>
                  <a:srgbClr val="FFFFFF"/>
                </a:solidFill>
              </a:rPr>
              <a:t>CANARI fue seleccionado para desarrollar el C-SAP del CLME+ para elevar el perfil de la sociedad civil y guiar la creación de capacidad de la sociedad civil con miras a fortalecer el rol, la participación y la </a:t>
            </a:r>
            <a:r>
              <a:rPr lang="es-419" sz="1800" b="1" dirty="0" err="1">
                <a:solidFill>
                  <a:srgbClr val="FFFFFF"/>
                </a:solidFill>
              </a:rPr>
              <a:t>apropriación</a:t>
            </a:r>
            <a:r>
              <a:rPr lang="es-419" sz="1800" b="1" dirty="0">
                <a:solidFill>
                  <a:srgbClr val="FFFFFF"/>
                </a:solidFill>
              </a:rPr>
              <a:t> de la sociedad civil en la ejecución del PAE del CLME+. </a:t>
            </a:r>
          </a:p>
        </p:txBody>
      </p:sp>
    </p:spTree>
    <p:extLst>
      <p:ext uri="{BB962C8B-B14F-4D97-AF65-F5344CB8AC3E}">
        <p14:creationId xmlns:p14="http://schemas.microsoft.com/office/powerpoint/2010/main" val="83337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7" name="Freeform: Shape 23">
            <a:extLst>
              <a:ext uri="{FF2B5EF4-FFF2-40B4-BE49-F238E27FC236}">
                <a16:creationId xmlns:a16="http://schemas.microsoft.com/office/drawing/2014/main" id="{432691CC-4AB8-48AF-B822-EBF7F4E9E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6A8E1B4-B839-4C58-B08A-F0B094580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4BA210-DF30-4929-86D5-3C815B7987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97" r="1" b="1"/>
          <a:stretch/>
        </p:blipFill>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
        <p:nvSpPr>
          <p:cNvPr id="4" name="Title 3">
            <a:extLst>
              <a:ext uri="{FF2B5EF4-FFF2-40B4-BE49-F238E27FC236}">
                <a16:creationId xmlns:a16="http://schemas.microsoft.com/office/drawing/2014/main" id="{E04EF29C-28BF-4D04-AFB4-C7067D8DA521}"/>
              </a:ext>
            </a:extLst>
          </p:cNvPr>
          <p:cNvSpPr>
            <a:spLocks noGrp="1"/>
          </p:cNvSpPr>
          <p:nvPr>
            <p:ph type="title"/>
          </p:nvPr>
        </p:nvSpPr>
        <p:spPr>
          <a:xfrm>
            <a:off x="168052" y="185530"/>
            <a:ext cx="6187947" cy="728870"/>
          </a:xfrm>
        </p:spPr>
        <p:txBody>
          <a:bodyPr>
            <a:noAutofit/>
          </a:bodyPr>
          <a:lstStyle/>
          <a:p>
            <a:r>
              <a:rPr lang="es-419" sz="2400" b="1" i="1" dirty="0">
                <a:solidFill>
                  <a:schemeClr val="bg1"/>
                </a:solidFill>
              </a:rPr>
              <a:t>Taller Regional para el Desarrollo del Programa  de Acción de la Sociedad Civil (C-SAP del CLME+)</a:t>
            </a:r>
          </a:p>
        </p:txBody>
      </p:sp>
      <p:sp>
        <p:nvSpPr>
          <p:cNvPr id="5" name="Content Placeholder 4">
            <a:extLst>
              <a:ext uri="{FF2B5EF4-FFF2-40B4-BE49-F238E27FC236}">
                <a16:creationId xmlns:a16="http://schemas.microsoft.com/office/drawing/2014/main" id="{5AE3BD6E-BA6A-43BF-AD14-361B53EA3788}"/>
              </a:ext>
            </a:extLst>
          </p:cNvPr>
          <p:cNvSpPr>
            <a:spLocks noGrp="1"/>
          </p:cNvSpPr>
          <p:nvPr>
            <p:ph idx="1"/>
          </p:nvPr>
        </p:nvSpPr>
        <p:spPr>
          <a:xfrm>
            <a:off x="198139" y="1033670"/>
            <a:ext cx="6187947" cy="5632601"/>
          </a:xfrm>
          <a:solidFill>
            <a:schemeClr val="accent1">
              <a:lumMod val="40000"/>
              <a:lumOff val="60000"/>
            </a:schemeClr>
          </a:solidFill>
        </p:spPr>
        <p:txBody>
          <a:bodyPr anchor="t">
            <a:normAutofit fontScale="92500" lnSpcReduction="20000"/>
          </a:bodyPr>
          <a:lstStyle/>
          <a:p>
            <a:pPr marL="0" indent="0">
              <a:buNone/>
            </a:pPr>
            <a:r>
              <a:rPr lang="es-419" sz="2000" b="1" dirty="0">
                <a:solidFill>
                  <a:schemeClr val="bg1"/>
                </a:solidFill>
              </a:rPr>
              <a:t>¿Quién?</a:t>
            </a:r>
          </a:p>
          <a:p>
            <a:pPr marL="0" indent="0">
              <a:buNone/>
            </a:pPr>
            <a:r>
              <a:rPr lang="es-419" sz="2000" b="1" dirty="0">
                <a:solidFill>
                  <a:schemeClr val="bg1"/>
                </a:solidFill>
              </a:rPr>
              <a:t>Representantes de 18 organizaciones de la sociedad civil (OSC) y microempresas y pequeñas empresas (MEPE) de 14 países de la región del CLME+</a:t>
            </a:r>
          </a:p>
          <a:p>
            <a:pPr marL="0" indent="0">
              <a:buNone/>
            </a:pPr>
            <a:r>
              <a:rPr lang="es-419" sz="2000" b="1" dirty="0">
                <a:solidFill>
                  <a:schemeClr val="bg1"/>
                </a:solidFill>
              </a:rPr>
              <a:t>¿Por qué?</a:t>
            </a:r>
          </a:p>
          <a:p>
            <a:pPr marL="0" indent="0">
              <a:buNone/>
            </a:pPr>
            <a:r>
              <a:rPr lang="es-419" sz="2000" b="1" dirty="0">
                <a:solidFill>
                  <a:schemeClr val="bg1"/>
                </a:solidFill>
              </a:rPr>
              <a:t>Para desarrollar un C-SAP del CLME+ que contribuyera al fortalecimiento del rol, la participación y la apropiación de los actores de la sociedad civil en la ejecución del PAE del CLME+ </a:t>
            </a:r>
          </a:p>
          <a:p>
            <a:pPr marL="0" indent="0">
              <a:buNone/>
            </a:pPr>
            <a:r>
              <a:rPr lang="es-419" sz="2000" b="1" dirty="0">
                <a:solidFill>
                  <a:schemeClr val="bg1"/>
                </a:solidFill>
              </a:rPr>
              <a:t>¿Cómo?</a:t>
            </a:r>
          </a:p>
          <a:p>
            <a:pPr marL="0" indent="0">
              <a:buNone/>
            </a:pPr>
            <a:r>
              <a:rPr lang="es-419" sz="2000" b="1" dirty="0">
                <a:solidFill>
                  <a:schemeClr val="bg1"/>
                </a:solidFill>
              </a:rPr>
              <a:t>Taller interactivo de cuatro días, de 16 al 19 de enero de 2018 en Trinidad y Tobago</a:t>
            </a:r>
          </a:p>
          <a:p>
            <a:pPr marL="0" indent="0">
              <a:buNone/>
            </a:pPr>
            <a:r>
              <a:rPr lang="es-419" sz="2000" b="1" dirty="0">
                <a:solidFill>
                  <a:schemeClr val="bg1"/>
                </a:solidFill>
              </a:rPr>
              <a:t>Resultados</a:t>
            </a:r>
          </a:p>
          <a:p>
            <a:pPr>
              <a:buFont typeface="Wingdings" panose="05000000000000000000" pitchFamily="2" charset="2"/>
              <a:buChar char="ü"/>
            </a:pPr>
            <a:r>
              <a:rPr lang="es-419" sz="2000" b="1" dirty="0">
                <a:solidFill>
                  <a:schemeClr val="bg1"/>
                </a:solidFill>
              </a:rPr>
              <a:t>Identificación de prioridades y acciones estratégicas del C-SAP del CLME+</a:t>
            </a:r>
          </a:p>
          <a:p>
            <a:pPr>
              <a:buFont typeface="Wingdings" panose="05000000000000000000" pitchFamily="2" charset="2"/>
              <a:buChar char="ü"/>
            </a:pPr>
            <a:r>
              <a:rPr lang="es-419" sz="2000" b="1" dirty="0">
                <a:solidFill>
                  <a:schemeClr val="bg1"/>
                </a:solidFill>
              </a:rPr>
              <a:t>Identificación de las necesidades de capacidad de las OSC y MEPE para cumplir con las prioridades</a:t>
            </a:r>
          </a:p>
          <a:p>
            <a:pPr>
              <a:buFont typeface="Wingdings" panose="05000000000000000000" pitchFamily="2" charset="2"/>
              <a:buChar char="ü"/>
            </a:pPr>
            <a:r>
              <a:rPr lang="es-419" sz="2000" b="1" dirty="0">
                <a:solidFill>
                  <a:schemeClr val="bg1"/>
                </a:solidFill>
              </a:rPr>
              <a:t>Concientización acerca de los objetivos del PAE del CLME+ y del Proyecto CLME+ </a:t>
            </a:r>
          </a:p>
          <a:p>
            <a:pPr>
              <a:buFont typeface="Wingdings" panose="05000000000000000000" pitchFamily="2" charset="2"/>
              <a:buChar char="ü"/>
            </a:pPr>
            <a:r>
              <a:rPr lang="es-419" sz="2000" b="1" dirty="0">
                <a:solidFill>
                  <a:schemeClr val="bg1"/>
                </a:solidFill>
              </a:rPr>
              <a:t>Compromiso inicial de las OSC y MEPE de apoyar la ejecución del C-SAP</a:t>
            </a:r>
          </a:p>
          <a:p>
            <a:pPr marL="0" indent="0">
              <a:buNone/>
            </a:pPr>
            <a:endParaRPr lang="en-US" sz="1600" dirty="0">
              <a:solidFill>
                <a:schemeClr val="bg1"/>
              </a:solidFill>
            </a:endParaRPr>
          </a:p>
          <a:p>
            <a:pPr>
              <a:buFont typeface="Wingdings" panose="05000000000000000000" pitchFamily="2" charset="2"/>
              <a:buChar char="ü"/>
            </a:pPr>
            <a:endParaRPr lang="en-US" sz="900" dirty="0"/>
          </a:p>
          <a:p>
            <a:pPr marL="0" indent="0">
              <a:buNone/>
            </a:pPr>
            <a:endParaRPr lang="en-US" sz="900" dirty="0"/>
          </a:p>
        </p:txBody>
      </p:sp>
      <p:pic>
        <p:nvPicPr>
          <p:cNvPr id="3" name="Picture 2">
            <a:extLst>
              <a:ext uri="{FF2B5EF4-FFF2-40B4-BE49-F238E27FC236}">
                <a16:creationId xmlns:a16="http://schemas.microsoft.com/office/drawing/2014/main" id="{3F84EEF4-D19C-4E2F-A18C-C6ABF9EE5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12" r="-4" b="5500"/>
          <a:stretch/>
        </p:blipFill>
        <p:spPr>
          <a:xfrm>
            <a:off x="6355999"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33707405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1" name="Rectangle 83">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85">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87">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89">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22" descr="Image result for capacity building">
            <a:extLst>
              <a:ext uri="{FF2B5EF4-FFF2-40B4-BE49-F238E27FC236}">
                <a16:creationId xmlns:a16="http://schemas.microsoft.com/office/drawing/2014/main" id="{82621CDF-8A14-45F3-9C1F-B0A002CCC5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5220" y="321734"/>
            <a:ext cx="2335692" cy="2739814"/>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EF17E96-0FD3-47A4-A666-D8884A1964CF}"/>
              </a:ext>
            </a:extLst>
          </p:cNvPr>
          <p:cNvPicPr>
            <a:picLocks noChangeAspect="1"/>
          </p:cNvPicPr>
          <p:nvPr/>
        </p:nvPicPr>
        <p:blipFill>
          <a:blip r:embed="rId3"/>
          <a:stretch>
            <a:fillRect/>
          </a:stretch>
        </p:blipFill>
        <p:spPr>
          <a:xfrm>
            <a:off x="9502775" y="509482"/>
            <a:ext cx="2364317" cy="2364317"/>
          </a:xfrm>
          <a:prstGeom prst="rect">
            <a:avLst/>
          </a:prstGeom>
        </p:spPr>
      </p:pic>
      <p:pic>
        <p:nvPicPr>
          <p:cNvPr id="1026" name="Picture 2" descr="Image result for advocacy">
            <a:extLst>
              <a:ext uri="{FF2B5EF4-FFF2-40B4-BE49-F238E27FC236}">
                <a16:creationId xmlns:a16="http://schemas.microsoft.com/office/drawing/2014/main" id="{BABE1366-7275-4419-966E-1E437E921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908" y="3894242"/>
            <a:ext cx="2364317" cy="23643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DE02873-54C0-4685-A6C9-1E1AD123955F}"/>
              </a:ext>
            </a:extLst>
          </p:cNvPr>
          <p:cNvPicPr>
            <a:picLocks noChangeAspect="1"/>
          </p:cNvPicPr>
          <p:nvPr/>
        </p:nvPicPr>
        <p:blipFill>
          <a:blip r:embed="rId5"/>
          <a:stretch>
            <a:fillRect/>
          </a:stretch>
        </p:blipFill>
        <p:spPr>
          <a:xfrm>
            <a:off x="9514533" y="4609448"/>
            <a:ext cx="2364317" cy="933905"/>
          </a:xfrm>
          <a:prstGeom prst="rect">
            <a:avLst/>
          </a:prstGeom>
        </p:spPr>
      </p:pic>
      <p:pic>
        <p:nvPicPr>
          <p:cNvPr id="37" name="Picture 36">
            <a:extLst>
              <a:ext uri="{FF2B5EF4-FFF2-40B4-BE49-F238E27FC236}">
                <a16:creationId xmlns:a16="http://schemas.microsoft.com/office/drawing/2014/main" id="{9CF4BE86-436E-4578-90F5-A2DE606B271D}"/>
              </a:ext>
            </a:extLst>
          </p:cNvPr>
          <p:cNvPicPr>
            <a:picLocks noChangeAspect="1"/>
          </p:cNvPicPr>
          <p:nvPr/>
        </p:nvPicPr>
        <p:blipFill>
          <a:blip r:embed="rId6"/>
          <a:stretch>
            <a:fillRect/>
          </a:stretch>
        </p:blipFill>
        <p:spPr>
          <a:xfrm>
            <a:off x="9971664" y="5611559"/>
            <a:ext cx="1571439" cy="726663"/>
          </a:xfrm>
          <a:prstGeom prst="rect">
            <a:avLst/>
          </a:prstGeom>
        </p:spPr>
      </p:pic>
      <p:sp>
        <p:nvSpPr>
          <p:cNvPr id="2" name="Title 1">
            <a:extLst>
              <a:ext uri="{FF2B5EF4-FFF2-40B4-BE49-F238E27FC236}">
                <a16:creationId xmlns:a16="http://schemas.microsoft.com/office/drawing/2014/main" id="{12D62EBB-FC6E-4AB7-BBF7-4EEDDCC5F8F2}"/>
              </a:ext>
            </a:extLst>
          </p:cNvPr>
          <p:cNvSpPr>
            <a:spLocks noGrp="1"/>
          </p:cNvSpPr>
          <p:nvPr>
            <p:ph type="title"/>
          </p:nvPr>
        </p:nvSpPr>
        <p:spPr>
          <a:xfrm>
            <a:off x="140886" y="132522"/>
            <a:ext cx="5858604" cy="1381520"/>
          </a:xfrm>
        </p:spPr>
        <p:txBody>
          <a:bodyPr>
            <a:normAutofit fontScale="90000"/>
          </a:bodyPr>
          <a:lstStyle/>
          <a:p>
            <a:br>
              <a:rPr lang="es-419" sz="1400" b="1" dirty="0"/>
            </a:br>
            <a:r>
              <a:rPr lang="es-419" sz="2000" b="1" dirty="0"/>
              <a:t>Programa de Acción de la Sociedad Civil para el Manejo Sostenible de los Recursos Marinos Vivos Compartidos de los Ecosistemas Marinos del Caribe y la Plataforma Continental  del Norte de Brasil (C-SAP del CLME+), 2018 - 2030</a:t>
            </a:r>
            <a:br>
              <a:rPr lang="es-419" sz="2000" b="1" dirty="0"/>
            </a:br>
            <a:endParaRPr lang="es-419" sz="2000" b="1" dirty="0"/>
          </a:p>
        </p:txBody>
      </p:sp>
      <p:sp>
        <p:nvSpPr>
          <p:cNvPr id="3" name="Content Placeholder 2">
            <a:extLst>
              <a:ext uri="{FF2B5EF4-FFF2-40B4-BE49-F238E27FC236}">
                <a16:creationId xmlns:a16="http://schemas.microsoft.com/office/drawing/2014/main" id="{FFFF7180-942C-468E-A889-89FB02184FEF}"/>
              </a:ext>
            </a:extLst>
          </p:cNvPr>
          <p:cNvSpPr>
            <a:spLocks noGrp="1"/>
          </p:cNvSpPr>
          <p:nvPr>
            <p:ph idx="1"/>
          </p:nvPr>
        </p:nvSpPr>
        <p:spPr>
          <a:xfrm>
            <a:off x="232229" y="1514042"/>
            <a:ext cx="5454299" cy="4988357"/>
          </a:xfrm>
        </p:spPr>
        <p:txBody>
          <a:bodyPr>
            <a:normAutofit fontScale="92500"/>
          </a:bodyPr>
          <a:lstStyle/>
          <a:p>
            <a:pPr marL="0" indent="0">
              <a:buNone/>
            </a:pPr>
            <a:r>
              <a:rPr lang="es-419" sz="1800" b="1" dirty="0">
                <a:solidFill>
                  <a:srgbClr val="FF0000"/>
                </a:solidFill>
              </a:rPr>
              <a:t>Objetivo y alcance:</a:t>
            </a:r>
          </a:p>
          <a:p>
            <a:r>
              <a:rPr lang="es-419" sz="1800" b="1" dirty="0"/>
              <a:t>contribuir al fortalecimiento del rol, la participación y la apropiación de los actores de la sociedad civil en la ejecución del PAE del CLME+ y del Proyecto del CLME+  </a:t>
            </a:r>
          </a:p>
          <a:p>
            <a:r>
              <a:rPr lang="es-419" sz="1800" b="1" dirty="0"/>
              <a:t>prestar la debida atención a las tres cuestiones transfronterizas (pesca no sostenible, contaminación y degradación de los hábitats) y a las dos cuestiones generales (cambio climático y cambio social) identificadas bajo el TDA del CLME y los posibles efectos catalíticos</a:t>
            </a:r>
          </a:p>
          <a:p>
            <a:pPr marL="0" indent="0">
              <a:buNone/>
            </a:pPr>
            <a:r>
              <a:rPr lang="es-419" sz="1800" b="1" dirty="0">
                <a:solidFill>
                  <a:srgbClr val="FF0000"/>
                </a:solidFill>
              </a:rPr>
              <a:t>Actores de la sociedad civil a los que va dirigida:</a:t>
            </a:r>
          </a:p>
          <a:p>
            <a:r>
              <a:rPr lang="es-419" sz="1800" b="1" dirty="0"/>
              <a:t>OSC formales e informales en los niveles regional, nacional y comunitario (incluidos grupos ambientales, de pescadores, de mujeres y de jóvenes)</a:t>
            </a:r>
          </a:p>
          <a:p>
            <a:r>
              <a:rPr lang="es-419" sz="1800" b="1" dirty="0"/>
              <a:t>MEPE que desempeñan un rol y/o son probables beneficiarias de los logros de la visión de largo plazo para el medio ambiente marino en la región del CLME+</a:t>
            </a:r>
          </a:p>
          <a:p>
            <a:pPr marL="0" indent="0">
              <a:buNone/>
            </a:pPr>
            <a:endParaRPr lang="en-TT" sz="1300" dirty="0"/>
          </a:p>
          <a:p>
            <a:endParaRPr lang="en-TT" sz="1300" dirty="0"/>
          </a:p>
          <a:p>
            <a:endParaRPr lang="en-TT" sz="1300" dirty="0"/>
          </a:p>
          <a:p>
            <a:endParaRPr lang="en-US" sz="1300" dirty="0"/>
          </a:p>
        </p:txBody>
      </p:sp>
    </p:spTree>
    <p:extLst>
      <p:ext uri="{BB962C8B-B14F-4D97-AF65-F5344CB8AC3E}">
        <p14:creationId xmlns:p14="http://schemas.microsoft.com/office/powerpoint/2010/main" val="368188764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BEC14B4-9239-45CF-9F5A-1688D50F9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93" r="19672"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03093" y="204422"/>
            <a:ext cx="5608493" cy="577456"/>
          </a:xfrm>
        </p:spPr>
        <p:txBody>
          <a:bodyPr>
            <a:normAutofit/>
          </a:bodyPr>
          <a:lstStyle/>
          <a:p>
            <a:r>
              <a:rPr lang="es-419" sz="2800" b="1"/>
              <a:t>Proceso para el desarrollo</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306910" y="901147"/>
            <a:ext cx="5712308" cy="5857461"/>
          </a:xfrm>
        </p:spPr>
        <p:txBody>
          <a:bodyPr anchor="t">
            <a:normAutofit fontScale="92500" lnSpcReduction="20000"/>
          </a:bodyPr>
          <a:lstStyle/>
          <a:p>
            <a:pPr marL="342900" indent="-342900">
              <a:buFont typeface="+mj-lt"/>
              <a:buAutoNum type="arabicPeriod"/>
            </a:pPr>
            <a:r>
              <a:rPr lang="es-419" sz="1500" b="1" dirty="0">
                <a:solidFill>
                  <a:schemeClr val="accent2">
                    <a:lumMod val="75000"/>
                  </a:schemeClr>
                </a:solidFill>
              </a:rPr>
              <a:t>Estrategia de participación y comunicación </a:t>
            </a:r>
            <a:r>
              <a:rPr lang="es-419" sz="1500" b="1" dirty="0"/>
              <a:t>para guiar el involucramiento eficaz de actores clave en el desarrollo del C-SAP del CLME+ a fin de asegurar la calidad, la credibilidad y la utilidad del Programa, así como para generar compromiso de que los actores lo utilizarán</a:t>
            </a:r>
          </a:p>
          <a:p>
            <a:pPr marL="342900" indent="-342900">
              <a:buFont typeface="+mj-lt"/>
              <a:buAutoNum type="arabicPeriod"/>
            </a:pPr>
            <a:r>
              <a:rPr lang="es-419" sz="1500" b="1" dirty="0">
                <a:solidFill>
                  <a:schemeClr val="accent2">
                    <a:lumMod val="75000"/>
                  </a:schemeClr>
                </a:solidFill>
              </a:rPr>
              <a:t>Base de datos de OSC y MEPE </a:t>
            </a:r>
            <a:r>
              <a:rPr lang="es-419" sz="1500" b="1" dirty="0"/>
              <a:t>que desempeñan un rol y/o son probables beneficiarias de los logros de la visión de largo plazo del PAE del CLME+ </a:t>
            </a:r>
          </a:p>
          <a:p>
            <a:pPr marL="342900" indent="-342900">
              <a:buFont typeface="+mj-lt"/>
              <a:buAutoNum type="arabicPeriod"/>
            </a:pPr>
            <a:r>
              <a:rPr lang="es-419" sz="1500" b="1" dirty="0">
                <a:solidFill>
                  <a:schemeClr val="accent2">
                    <a:lumMod val="75000"/>
                  </a:schemeClr>
                </a:solidFill>
              </a:rPr>
              <a:t>Base de datos de programas, proyectos e iniciativas existentes orientadas a OSC y MEPE </a:t>
            </a:r>
            <a:r>
              <a:rPr lang="es-419" sz="1500" b="1" dirty="0"/>
              <a:t>pertinentes al logro de los objetivos generales del PAE del CLME+ y a su potencial de replicación y ampliación</a:t>
            </a:r>
          </a:p>
          <a:p>
            <a:pPr marL="342900" indent="-342900">
              <a:buFont typeface="+mj-lt"/>
              <a:buAutoNum type="arabicPeriod"/>
            </a:pPr>
            <a:r>
              <a:rPr lang="es-419" sz="1500" b="1" dirty="0">
                <a:solidFill>
                  <a:schemeClr val="accent2">
                    <a:lumMod val="75000"/>
                  </a:schemeClr>
                </a:solidFill>
              </a:rPr>
              <a:t>Consultas para identificar prioridades de actores bajo el PAE del CLME+</a:t>
            </a:r>
            <a:r>
              <a:rPr lang="es-419" sz="1500" b="1" dirty="0"/>
              <a:t> (tanto en términos de desarrollo de la capacidad/requisitos de empoderamiento como de las necesidades de acciones de alta prioridad sobre el terreno) </a:t>
            </a:r>
          </a:p>
          <a:p>
            <a:pPr marL="342900" indent="-342900">
              <a:buFont typeface="+mj-lt"/>
              <a:buAutoNum type="arabicPeriod"/>
            </a:pPr>
            <a:r>
              <a:rPr lang="es-419" sz="1500" b="1" dirty="0"/>
              <a:t>Desarrollo </a:t>
            </a:r>
            <a:r>
              <a:rPr lang="es-419" sz="1500" b="1" dirty="0">
                <a:solidFill>
                  <a:schemeClr val="accent2">
                    <a:lumMod val="75000"/>
                  </a:schemeClr>
                </a:solidFill>
              </a:rPr>
              <a:t>colaborativo del C-SAP del CLME+</a:t>
            </a:r>
          </a:p>
          <a:p>
            <a:pPr marL="342900" indent="-342900">
              <a:buFont typeface="+mj-lt"/>
              <a:buAutoNum type="arabicPeriod"/>
            </a:pPr>
            <a:r>
              <a:rPr lang="es-419" sz="1500" b="1" dirty="0"/>
              <a:t>Divulgación y consultas para </a:t>
            </a:r>
            <a:r>
              <a:rPr lang="es-419" sz="1500" b="1" dirty="0">
                <a:solidFill>
                  <a:schemeClr val="accent2">
                    <a:lumMod val="75000"/>
                  </a:schemeClr>
                </a:solidFill>
              </a:rPr>
              <a:t>promover el endoso formal del C-SAP del CLME+ </a:t>
            </a:r>
            <a:r>
              <a:rPr lang="es-419" sz="1500" b="1" dirty="0"/>
              <a:t>por parte de grupos de actores dela sociedad civil </a:t>
            </a:r>
          </a:p>
          <a:p>
            <a:pPr marL="342900" indent="-342900">
              <a:buFont typeface="+mj-lt"/>
              <a:buAutoNum type="arabicPeriod"/>
            </a:pPr>
            <a:r>
              <a:rPr lang="es-419" sz="1500" b="1" dirty="0"/>
              <a:t>Divulgación y consultas para </a:t>
            </a:r>
            <a:r>
              <a:rPr lang="es-419" sz="1500" b="1" dirty="0">
                <a:solidFill>
                  <a:schemeClr val="accent2">
                    <a:lumMod val="75000"/>
                  </a:schemeClr>
                </a:solidFill>
              </a:rPr>
              <a:t>concientizar y promover el uso del C-SAP por parte de los usuarios finales </a:t>
            </a:r>
            <a:r>
              <a:rPr lang="es-419" sz="1500" b="1" dirty="0"/>
              <a:t>(p. ej., gobiernos y organismos regionales clave) para orientar la participación de la sociedad civil en la ejecución del PAE del CLME+.</a:t>
            </a:r>
          </a:p>
          <a:p>
            <a:pPr marL="0" indent="0">
              <a:buNone/>
            </a:pPr>
            <a:endParaRPr lang="en-TT" sz="1500" b="1" dirty="0"/>
          </a:p>
          <a:p>
            <a:pPr marL="0" indent="0">
              <a:buNone/>
            </a:pPr>
            <a:r>
              <a:rPr lang="es-419" sz="1500" b="1" dirty="0"/>
              <a:t>Vínculo: desarrollo de un Mecanismo de Coordinación de Pequeñas Donaciones en apoyo a las contribuciones de la sociedad civil a la gobernanza y el manejo de los recursos marinos vivos en la región del CLME+</a:t>
            </a:r>
          </a:p>
          <a:p>
            <a:pPr marL="0" indent="0">
              <a:buNone/>
            </a:pPr>
            <a:endParaRPr lang="en-US" sz="1400" dirty="0"/>
          </a:p>
        </p:txBody>
      </p:sp>
    </p:spTree>
    <p:extLst>
      <p:ext uri="{BB962C8B-B14F-4D97-AF65-F5344CB8AC3E}">
        <p14:creationId xmlns:p14="http://schemas.microsoft.com/office/powerpoint/2010/main" val="33980680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5E0753-4831-4635-B88E-01DDFD4151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0" r="11087"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45165" y="153970"/>
            <a:ext cx="5314536" cy="786936"/>
          </a:xfrm>
        </p:spPr>
        <p:txBody>
          <a:bodyPr>
            <a:normAutofit/>
          </a:bodyPr>
          <a:lstStyle/>
          <a:p>
            <a:r>
              <a:rPr lang="es-419" sz="3200" b="1"/>
              <a:t>Usuarios del C-SAP del CLME+</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245167" y="1033671"/>
            <a:ext cx="6226886" cy="5618920"/>
          </a:xfrm>
        </p:spPr>
        <p:txBody>
          <a:bodyPr anchor="t">
            <a:normAutofit lnSpcReduction="10000"/>
          </a:bodyPr>
          <a:lstStyle/>
          <a:p>
            <a:pPr marL="0" indent="0">
              <a:buNone/>
            </a:pPr>
            <a:r>
              <a:rPr lang="es-419" sz="1400" b="1" dirty="0"/>
              <a:t>El público al que primeramente se dirigirá el C-SAP será a las OSC y MEPE regionales, nacionales y locales, que usarán el documento:</a:t>
            </a:r>
          </a:p>
          <a:p>
            <a:pPr marL="342900" indent="-342900">
              <a:buFont typeface="+mj-lt"/>
              <a:buAutoNum type="arabicPeriod"/>
            </a:pPr>
            <a:r>
              <a:rPr lang="es-419" sz="1400" b="1" dirty="0"/>
              <a:t>para que sirva de fundamento a sus programaciones estratégicas y guíe su promoción y sus acciones con miras a la ejecución de las prioridades bajo      el PAE del CLME+</a:t>
            </a:r>
          </a:p>
          <a:p>
            <a:pPr marL="342900" indent="-342900">
              <a:buFont typeface="+mj-lt"/>
              <a:buAutoNum type="arabicPeriod"/>
            </a:pPr>
            <a:r>
              <a:rPr lang="es-419" sz="1400" b="1" dirty="0"/>
              <a:t>para apoyar el compromiso de los donantes y otros asociados que              requieren que llevar a cabo su trabajo.</a:t>
            </a:r>
          </a:p>
          <a:p>
            <a:pPr marL="0" indent="0">
              <a:buNone/>
            </a:pPr>
            <a:endParaRPr lang="en-TT" sz="1200" b="1" dirty="0"/>
          </a:p>
          <a:p>
            <a:pPr marL="0" indent="0">
              <a:buNone/>
            </a:pPr>
            <a:r>
              <a:rPr lang="es-419" sz="1400" b="1" dirty="0"/>
              <a:t>Otro público al que se dirigirá será el de actores clave que apoyen a las OSC y MEPE en la ejecución del PAE del CLME+, incluidos:</a:t>
            </a:r>
          </a:p>
          <a:p>
            <a:pPr marL="342900" indent="-342900">
              <a:buFont typeface="+mj-lt"/>
              <a:buAutoNum type="arabicParenR"/>
            </a:pPr>
            <a:r>
              <a:rPr lang="es-419" sz="1400" b="1" dirty="0">
                <a:solidFill>
                  <a:srgbClr val="C00000"/>
                </a:solidFill>
              </a:rPr>
              <a:t>organismos del sector público </a:t>
            </a:r>
            <a:r>
              <a:rPr lang="es-419" sz="1400" b="1" dirty="0"/>
              <a:t>que desarrollan y ejecutan políticas, planes          y programas para abordar las prioridades del PAE del CLME+</a:t>
            </a:r>
          </a:p>
          <a:p>
            <a:pPr marL="342900" indent="-342900">
              <a:buFont typeface="+mj-lt"/>
              <a:buAutoNum type="arabicParenR"/>
            </a:pPr>
            <a:r>
              <a:rPr lang="es-419" sz="1400" b="1" dirty="0">
                <a:solidFill>
                  <a:srgbClr val="C00000"/>
                </a:solidFill>
              </a:rPr>
              <a:t>organismos intergubernamentales regionales e internacionales </a:t>
            </a:r>
            <a:r>
              <a:rPr lang="es-419" sz="1400" b="1" dirty="0"/>
              <a:t>que desarrollan y ejecutan políticas, planes, programas y proyectos pertinentes           a las prioridades del PAE del CLME+</a:t>
            </a:r>
          </a:p>
          <a:p>
            <a:pPr marL="342900" indent="-342900">
              <a:buFont typeface="+mj-lt"/>
              <a:buAutoNum type="arabicParenR"/>
            </a:pPr>
            <a:r>
              <a:rPr lang="es-419" sz="1400" b="1" dirty="0">
                <a:solidFill>
                  <a:srgbClr val="C00000"/>
                </a:solidFill>
              </a:rPr>
              <a:t>OSC internacionales</a:t>
            </a:r>
            <a:r>
              <a:rPr lang="es-419" sz="1400" b="1" dirty="0"/>
              <a:t> que ejecutan programas y proyectos pertinentes a las prioridades del PAE del CLME+</a:t>
            </a:r>
          </a:p>
          <a:p>
            <a:pPr marL="342900" indent="-342900">
              <a:buFont typeface="+mj-lt"/>
              <a:buAutoNum type="arabicParenR"/>
            </a:pPr>
            <a:r>
              <a:rPr lang="es-419" sz="1400" b="1" dirty="0">
                <a:solidFill>
                  <a:srgbClr val="C00000"/>
                </a:solidFill>
              </a:rPr>
              <a:t>donantes y sus intermediarios </a:t>
            </a:r>
            <a:r>
              <a:rPr lang="es-419" sz="1400" b="1" dirty="0"/>
              <a:t>que manejan programas de donaciones             para OSC y MEPE pertinentes a las prioridades del PAE del CLME+</a:t>
            </a:r>
          </a:p>
          <a:p>
            <a:pPr marL="342900" indent="-342900">
              <a:buFont typeface="+mj-lt"/>
              <a:buAutoNum type="arabicParenR"/>
            </a:pPr>
            <a:r>
              <a:rPr lang="es-419" sz="1400" b="1" dirty="0">
                <a:solidFill>
                  <a:srgbClr val="C00000"/>
                </a:solidFill>
              </a:rPr>
              <a:t>grandes empresas del sector privado y sus asociaciones </a:t>
            </a:r>
            <a:r>
              <a:rPr lang="es-419" sz="1400" b="1" dirty="0"/>
              <a:t>que operan programas de responsabilidad social corporativa pertinentes a las prioridades del PAE del CLME+</a:t>
            </a:r>
          </a:p>
          <a:p>
            <a:pPr marL="342900" indent="-342900">
              <a:buFont typeface="+mj-lt"/>
              <a:buAutoNum type="arabicParenR"/>
            </a:pPr>
            <a:r>
              <a:rPr lang="es-419" sz="1400" b="1" dirty="0">
                <a:solidFill>
                  <a:srgbClr val="C00000"/>
                </a:solidFill>
              </a:rPr>
              <a:t>instituciones académicas e institutos de investigación</a:t>
            </a:r>
            <a:r>
              <a:rPr lang="es-419" sz="1400" b="1" dirty="0"/>
              <a:t> que realizan investigaciones pertinentes a las prioridades del PAE del CLME+</a:t>
            </a:r>
          </a:p>
          <a:p>
            <a:pPr marL="342900" indent="-342900">
              <a:buFont typeface="+mj-lt"/>
              <a:buAutoNum type="arabicPeriod"/>
            </a:pPr>
            <a:endParaRPr lang="en-TT" sz="700" dirty="0"/>
          </a:p>
          <a:p>
            <a:pPr marL="0" indent="0">
              <a:buNone/>
            </a:pPr>
            <a:endParaRPr lang="en-US" sz="700" dirty="0"/>
          </a:p>
        </p:txBody>
      </p:sp>
    </p:spTree>
    <p:extLst>
      <p:ext uri="{BB962C8B-B14F-4D97-AF65-F5344CB8AC3E}">
        <p14:creationId xmlns:p14="http://schemas.microsoft.com/office/powerpoint/2010/main" val="34198834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9D58023-F241-4149-9842-1B1869220884}"/>
              </a:ext>
            </a:extLst>
          </p:cNvPr>
          <p:cNvSpPr>
            <a:spLocks noGrp="1"/>
          </p:cNvSpPr>
          <p:nvPr>
            <p:ph type="title"/>
          </p:nvPr>
        </p:nvSpPr>
        <p:spPr>
          <a:xfrm>
            <a:off x="943277" y="712269"/>
            <a:ext cx="3370998" cy="5502264"/>
          </a:xfrm>
        </p:spPr>
        <p:txBody>
          <a:bodyPr>
            <a:normAutofit fontScale="90000"/>
          </a:bodyPr>
          <a:lstStyle/>
          <a:p>
            <a:pPr marL="0" indent="0"/>
            <a:br>
              <a:rPr lang="es-419" b="1" dirty="0">
                <a:solidFill>
                  <a:srgbClr val="FFFFFF"/>
                </a:solidFill>
              </a:rPr>
            </a:br>
            <a:r>
              <a:rPr lang="es-419" b="1" dirty="0">
                <a:solidFill>
                  <a:srgbClr val="FFFFFF"/>
                </a:solidFill>
              </a:rPr>
              <a:t>Análisis del contexto del sector de la sociedad civil y los roles que desempeña</a:t>
            </a:r>
            <a:br>
              <a:rPr lang="es-419" b="1" dirty="0">
                <a:solidFill>
                  <a:srgbClr val="FFFFFF"/>
                </a:solidFill>
              </a:rPr>
            </a:br>
            <a:endParaRPr lang="es-419" b="1" dirty="0">
              <a:solidFill>
                <a:srgbClr val="FFFFFF"/>
              </a:solidFill>
            </a:endParaRPr>
          </a:p>
        </p:txBody>
      </p:sp>
      <p:graphicFrame>
        <p:nvGraphicFramePr>
          <p:cNvPr id="22" name="Content Placeholder 19">
            <a:extLst>
              <a:ext uri="{FF2B5EF4-FFF2-40B4-BE49-F238E27FC236}">
                <a16:creationId xmlns:a16="http://schemas.microsoft.com/office/drawing/2014/main" id="{3BA56FD1-D033-4923-A36C-C072DF418BB7}"/>
              </a:ext>
            </a:extLst>
          </p:cNvPr>
          <p:cNvGraphicFramePr>
            <a:graphicFrameLocks noGrp="1"/>
          </p:cNvGraphicFramePr>
          <p:nvPr>
            <p:ph idx="1"/>
            <p:extLst>
              <p:ext uri="{D42A27DB-BD31-4B8C-83A1-F6EECF244321}">
                <p14:modId xmlns:p14="http://schemas.microsoft.com/office/powerpoint/2010/main" val="1533263716"/>
              </p:ext>
            </p:extLst>
          </p:nvPr>
        </p:nvGraphicFramePr>
        <p:xfrm>
          <a:off x="4817284" y="348343"/>
          <a:ext cx="7127973" cy="650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57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Freeform: Shape 2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03F389-3E10-4F08-8816-200E06282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98" r="1486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68515" y="179211"/>
            <a:ext cx="5314536" cy="841206"/>
          </a:xfrm>
        </p:spPr>
        <p:txBody>
          <a:bodyPr>
            <a:normAutofit fontScale="90000"/>
          </a:bodyPr>
          <a:lstStyle/>
          <a:p>
            <a:br>
              <a:rPr lang="es-419" sz="2800" b="1" dirty="0"/>
            </a:br>
            <a:r>
              <a:rPr lang="es-419" sz="2800" b="1" dirty="0"/>
              <a:t>Estrategias y acciones para OSC y MEPE en la ejecución del PAE del CLME+ </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268515" y="1274102"/>
            <a:ext cx="6145536" cy="4861655"/>
          </a:xfrm>
        </p:spPr>
        <p:txBody>
          <a:bodyPr anchor="t">
            <a:normAutofit/>
          </a:bodyPr>
          <a:lstStyle/>
          <a:p>
            <a:pPr marL="0" indent="0">
              <a:buNone/>
            </a:pPr>
            <a:r>
              <a:rPr lang="es-419" sz="1900" b="1" dirty="0"/>
              <a:t>Alineación con el PAE del CLME+</a:t>
            </a:r>
          </a:p>
          <a:p>
            <a:r>
              <a:rPr lang="es-419" sz="1900" b="1" dirty="0"/>
              <a:t>Las estrategias y acciones en el C-SAP del CLME+ procuran abordar </a:t>
            </a:r>
            <a:r>
              <a:rPr lang="es-419" sz="1900" b="1" dirty="0">
                <a:solidFill>
                  <a:schemeClr val="accent2">
                    <a:lumMod val="75000"/>
                  </a:schemeClr>
                </a:solidFill>
              </a:rPr>
              <a:t>la pesca no sostenible, la degradación los hábitats y la contaminación, </a:t>
            </a:r>
            <a:r>
              <a:rPr lang="es-419" sz="1900" b="1" dirty="0"/>
              <a:t>además del </a:t>
            </a:r>
            <a:r>
              <a:rPr lang="es-419" sz="1900" b="1" dirty="0">
                <a:solidFill>
                  <a:schemeClr val="accent2">
                    <a:lumMod val="75000"/>
                  </a:schemeClr>
                </a:solidFill>
              </a:rPr>
              <a:t>cambio climático y cambio social</a:t>
            </a:r>
            <a:r>
              <a:rPr lang="es-419" sz="1900" b="1" dirty="0"/>
              <a:t>, y sus causas subyacentes.</a:t>
            </a:r>
          </a:p>
          <a:p>
            <a:pPr marL="0" indent="0">
              <a:buNone/>
            </a:pPr>
            <a:endParaRPr lang="en-TT" sz="1900" b="1" dirty="0"/>
          </a:p>
          <a:p>
            <a:r>
              <a:rPr lang="es-419" sz="1900" b="1" dirty="0"/>
              <a:t>Las estrategias del C-SAP del CLME+ se identifican estrechamente con la </a:t>
            </a:r>
            <a:r>
              <a:rPr lang="es-419" sz="1900" b="1" dirty="0">
                <a:solidFill>
                  <a:schemeClr val="accent2">
                    <a:lumMod val="75000"/>
                  </a:schemeClr>
                </a:solidFill>
              </a:rPr>
              <a:t>visión de largo plazo</a:t>
            </a:r>
            <a:r>
              <a:rPr lang="es-419" sz="1900" b="1" dirty="0"/>
              <a:t>, </a:t>
            </a:r>
            <a:r>
              <a:rPr lang="es-419" sz="1900" b="1" dirty="0">
                <a:solidFill>
                  <a:schemeClr val="accent2">
                    <a:lumMod val="75000"/>
                  </a:schemeClr>
                </a:solidFill>
              </a:rPr>
              <a:t>los             Objetivos de Calidad de los Ecosistemas</a:t>
            </a:r>
            <a:r>
              <a:rPr lang="es-419" sz="1900" b="1" dirty="0"/>
              <a:t>, </a:t>
            </a:r>
            <a:r>
              <a:rPr lang="es-419" sz="1900" b="1" dirty="0">
                <a:solidFill>
                  <a:schemeClr val="accent2">
                    <a:lumMod val="75000"/>
                  </a:schemeClr>
                </a:solidFill>
              </a:rPr>
              <a:t>los Objetivos  de Beneficios Sociales</a:t>
            </a:r>
            <a:r>
              <a:rPr lang="es-419" sz="1900" b="1" dirty="0"/>
              <a:t> y seis </a:t>
            </a:r>
            <a:r>
              <a:rPr lang="es-419" sz="1900" b="1" dirty="0">
                <a:solidFill>
                  <a:schemeClr val="accent2">
                    <a:lumMod val="75000"/>
                  </a:schemeClr>
                </a:solidFill>
              </a:rPr>
              <a:t>Estrategias</a:t>
            </a:r>
            <a:r>
              <a:rPr lang="es-419" sz="1900" b="1" dirty="0"/>
              <a:t> definidas bajo   el PAE del CLME+.  </a:t>
            </a:r>
          </a:p>
          <a:p>
            <a:endParaRPr lang="en-TT" sz="1900" b="1" dirty="0"/>
          </a:p>
          <a:p>
            <a:pPr marL="0" indent="0">
              <a:buNone/>
            </a:pPr>
            <a:r>
              <a:rPr lang="es-419" sz="1900" b="1" dirty="0"/>
              <a:t>Visión</a:t>
            </a:r>
          </a:p>
          <a:p>
            <a:pPr marL="0" indent="0">
              <a:buNone/>
            </a:pPr>
            <a:r>
              <a:rPr lang="es-419" sz="1900" b="1" dirty="0"/>
              <a:t>El C-SAP del CLME+ comparte la visión del PAE del CLME+</a:t>
            </a:r>
          </a:p>
          <a:p>
            <a:endParaRPr lang="en-US" sz="1900" dirty="0"/>
          </a:p>
        </p:txBody>
      </p:sp>
    </p:spTree>
    <p:extLst>
      <p:ext uri="{BB962C8B-B14F-4D97-AF65-F5344CB8AC3E}">
        <p14:creationId xmlns:p14="http://schemas.microsoft.com/office/powerpoint/2010/main" val="16152352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1542</TotalTime>
  <Words>3024</Words>
  <Application>Microsoft Macintosh PowerPoint</Application>
  <PresentationFormat>Widescreen</PresentationFormat>
  <Paragraphs>184</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MS PGothic</vt:lpstr>
      <vt:lpstr>&amp;quot</vt:lpstr>
      <vt:lpstr>Arial</vt:lpstr>
      <vt:lpstr>Avenir Heavy</vt:lpstr>
      <vt:lpstr>Avenir Roman</vt:lpstr>
      <vt:lpstr>Calibri</vt:lpstr>
      <vt:lpstr>Calibri Light</vt:lpstr>
      <vt:lpstr>Times New Roman</vt:lpstr>
      <vt:lpstr>Wingdings</vt:lpstr>
      <vt:lpstr>Office Theme</vt:lpstr>
      <vt:lpstr>PowerPoint Presentation</vt:lpstr>
      <vt:lpstr>Marco de referencia: necesidad</vt:lpstr>
      <vt:lpstr>Marco de referencia: iniciativa</vt:lpstr>
      <vt:lpstr>Taller Regional para el Desarrollo del Programa  de Acción de la Sociedad Civil (C-SAP del CLME+)</vt:lpstr>
      <vt:lpstr> Programa de Acción de la Sociedad Civil para el Manejo Sostenible de los Recursos Marinos Vivos Compartidos de los Ecosistemas Marinos del Caribe y la Plataforma Continental  del Norte de Brasil (C-SAP del CLME+), 2018 - 2030 </vt:lpstr>
      <vt:lpstr>Proceso para el desarrollo</vt:lpstr>
      <vt:lpstr>Usuarios del C-SAP del CLME+</vt:lpstr>
      <vt:lpstr> Análisis del contexto del sector de la sociedad civil y los roles que desempeña </vt:lpstr>
      <vt:lpstr> Estrategias y acciones para OSC y MEPE en la ejecución del PAE del CLME+ </vt:lpstr>
      <vt:lpstr>Estrategias y acciones para OSC y MEPE en la ejecución del PAE del CLME+  </vt:lpstr>
      <vt:lpstr>Las ocho estrategias del C-SAP del CLME+ son: </vt:lpstr>
      <vt:lpstr>PowerPoint Presentation</vt:lpstr>
      <vt:lpstr>Necesidades de capacidad de la sociedad civil </vt:lpstr>
      <vt:lpstr>Ejemplos de capacidades técnicas, participativas y organizativas de las OSC y MEPE en la región CLME+ necesarias para facilitar la ejecución del PAE del CLME+  </vt:lpstr>
      <vt:lpstr>Estrategia de creación de capacidad - Contexto  </vt:lpstr>
      <vt:lpstr>Estrategia de creación de capacidad - Establecer prioridades  </vt:lpstr>
      <vt:lpstr>Estrategia de creación de capacidad - Establecer prioridades / continuación</vt:lpstr>
      <vt:lpstr>Estrategia de creación de capacidad - Uso de una combinación de métodos </vt:lpstr>
      <vt:lpstr> Fortalecimiento del entorno propicio de apoyo a la contribución de la sociedad civil a la ejecución de las estrategias del PAE del CLME+  </vt:lpstr>
      <vt:lpstr>PowerPoint Presentation</vt:lpstr>
      <vt:lpstr>Próximos pasos para elaborar el  documento del C-SAP del CLME+</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Andrews</dc:creator>
  <cp:lastModifiedBy>Soporte Operadora Ming</cp:lastModifiedBy>
  <cp:revision>207</cp:revision>
  <dcterms:created xsi:type="dcterms:W3CDTF">2018-05-02T18:53:42Z</dcterms:created>
  <dcterms:modified xsi:type="dcterms:W3CDTF">2018-06-15T22:39:52Z</dcterms:modified>
</cp:coreProperties>
</file>