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notesSlides/notesSlide15.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3.xml" ContentType="application/vnd.openxmlformats-officedocument.drawingml.chartshapes+xml"/>
  <Override PartName="/ppt/notesSlides/notesSlide17.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89" r:id="rId2"/>
    <p:sldId id="286" r:id="rId3"/>
    <p:sldId id="285" r:id="rId4"/>
    <p:sldId id="260" r:id="rId5"/>
    <p:sldId id="261" r:id="rId6"/>
    <p:sldId id="262" r:id="rId7"/>
    <p:sldId id="263" r:id="rId8"/>
    <p:sldId id="264" r:id="rId9"/>
    <p:sldId id="268" r:id="rId10"/>
    <p:sldId id="277" r:id="rId11"/>
    <p:sldId id="257" r:id="rId12"/>
    <p:sldId id="258" r:id="rId13"/>
    <p:sldId id="259" r:id="rId14"/>
    <p:sldId id="274" r:id="rId15"/>
    <p:sldId id="278" r:id="rId16"/>
    <p:sldId id="279" r:id="rId17"/>
    <p:sldId id="280" r:id="rId18"/>
    <p:sldId id="282" r:id="rId19"/>
    <p:sldId id="281" r:id="rId20"/>
    <p:sldId id="290" r:id="rId21"/>
    <p:sldId id="275" r:id="rId22"/>
    <p:sldId id="276" r:id="rId23"/>
    <p:sldId id="270" r:id="rId24"/>
    <p:sldId id="293" r:id="rId25"/>
    <p:sldId id="294" r:id="rId26"/>
    <p:sldId id="267" r:id="rId27"/>
    <p:sldId id="288" r:id="rId28"/>
    <p:sldId id="273" r:id="rId29"/>
    <p:sldId id="287" r:id="rId30"/>
    <p:sldId id="272" r:id="rId31"/>
    <p:sldId id="291" r:id="rId32"/>
    <p:sldId id="296" r:id="rId33"/>
    <p:sldId id="292" r:id="rId34"/>
    <p:sldId id="269" r:id="rId35"/>
    <p:sldId id="29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nsHispaniola 1" initials="T" lastIdx="8" clrIdx="0">
    <p:extLst>
      <p:ext uri="{19B8F6BF-5375-455C-9EA6-DF929625EA0E}">
        <p15:presenceInfo xmlns:p15="http://schemas.microsoft.com/office/powerpoint/2012/main" userId="TransHispaniola 1"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00" autoAdjust="0"/>
    <p:restoredTop sz="78398" autoAdjust="0"/>
  </p:normalViewPr>
  <p:slideViewPr>
    <p:cSldViewPr snapToGrid="0">
      <p:cViewPr varScale="1">
        <p:scale>
          <a:sx n="55" d="100"/>
          <a:sy n="55" d="100"/>
        </p:scale>
        <p:origin x="1160" y="3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oleObject" Target="file:///C:\Users\OFM_C\Dropbox%20(CLME+%20Project)\CLME+%20for%20RPC%20&amp;%20OFM\BUDGET%20PLANNING%20&amp;%20MONITORING\BUDGET%20-%20PLANNING%20&amp;%20TRACKING\190114%20Budget%20planning.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OFM_C\Dropbox%20(CLME+%20Project)\CLME+%20for%20RPC%20&amp;%20OFM\BUDGET%20PLANNING%20&amp;%20MONITORING\BUDGET%20-%20PLANNING%20&amp;%20TRACKING\Extension\Progress%20analysis%202019.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OFM_C\Dropbox%20(CLME+%20Project)\CLME+%20for%20RPC%20&amp;%20OFM\BUDGET%20PLANNING%20&amp;%20MONITORING\BUDGET%20-%20PLANNING%20&amp;%20TRACKING\Extension\Progress%20analysis%202019.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1" Type="http://schemas.openxmlformats.org/officeDocument/2006/relationships/oleObject" Target="file:///C:\Users\OFM_C\Dropbox%20(CLME+%20Project)\CLME+%20for%20RPC%20&amp;%20OFM\BUDGET%20PLANNING%20&amp;%20MONITORING\BUDGET%20-%20PLANNING%20&amp;%20TRACKING\Extension\Progress%20analysis%202019.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C:\Users\OFM_C\Dropbox%20(CLME+%20Project)\CLME+%20for%20RPC%20&amp;%20OFM\BUDGET%20PLANNING%20&amp;%20MONITORING\BUDGET%20-%20PLANNING%20&amp;%20TRACKING\Extension\Progress%20analysis%202019.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oleObject" Target="file:///C:\Users\OFM_C\Dropbox%20(CLME+%20Project)\CLME+%20for%20RPC%20&amp;%20OFM\BUDGET%20PLANNING%20&amp;%20MONITORING\BUDGET%20-%20PLANNING%20&amp;%20TRACKING\Extension\Progress%20analysis%202019.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file:///C:\Users\OFM_C\Dropbox%20(CLME+%20Project)\CLME+%20for%20RPC%20&amp;%20OFM\BUDGET%20PLANNING%20&amp;%20MONITORING\BUDGET%20-%20PLANNING%20&amp;%20TRACKING\190114%20Budget%20planning.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3.xml"/></Relationships>
</file>

<file path=ppt/charts/_rels/chart8.xml.rels><?xml version="1.0" encoding="UTF-8" standalone="yes"?>
<Relationships xmlns="http://schemas.openxmlformats.org/package/2006/relationships"><Relationship Id="rId3" Type="http://schemas.openxmlformats.org/officeDocument/2006/relationships/oleObject" Target="file:///C:\Users\OFM_C\Dropbox%20(CLME+%20Project)\CLME+%20for%20RPC%20&amp;%20OFM\BUDGET%20PLANNING%20&amp;%20MONITORING\BUDGET%20-%20PLANNING%20&amp;%20TRACKING\Extension\Progress%20analysis%202019.xlsx"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file:///C:\Users\OFM_C\Dropbox%20(CLME+%20Project)\CLME+%20for%20RPC%20&amp;%20OFM\BUDGET%20PLANNING%20&amp;%20MONITORING\BUDGET%20-%20PLANNING%20&amp;%20TRACKING\Extension\Progress%20analysis%202019.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8873432436065296"/>
          <c:y val="6.0290679937851921E-2"/>
          <c:w val="0.7385470262256657"/>
          <c:h val="0.71692715797748441"/>
        </c:manualLayout>
      </c:layout>
      <c:bar3DChart>
        <c:barDir val="col"/>
        <c:grouping val="clustered"/>
        <c:varyColors val="0"/>
        <c:ser>
          <c:idx val="0"/>
          <c:order val="0"/>
          <c:spPr>
            <a:solidFill>
              <a:schemeClr val="accent1"/>
            </a:solidFill>
            <a:ln>
              <a:noFill/>
            </a:ln>
            <a:effectLst/>
            <a:sp3d/>
          </c:spPr>
          <c:invertIfNegative val="0"/>
          <c:dPt>
            <c:idx val="1"/>
            <c:invertIfNegative val="0"/>
            <c:bubble3D val="0"/>
            <c:spPr>
              <a:solidFill>
                <a:schemeClr val="accent2"/>
              </a:solidFill>
              <a:ln>
                <a:noFill/>
              </a:ln>
              <a:effectLst/>
              <a:sp3d/>
            </c:spPr>
            <c:extLst xmlns:c16r2="http://schemas.microsoft.com/office/drawing/2015/06/chart">
              <c:ext xmlns:c16="http://schemas.microsoft.com/office/drawing/2014/chart" uri="{C3380CC4-5D6E-409C-BE32-E72D297353CC}">
                <c16:uniqueId val="{00000001-4641-42D5-9309-358B17A3C2A6}"/>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'Charts 2'!$B$64:$C$64</c:f>
              <c:strCache>
                <c:ptCount val="2"/>
                <c:pt idx="0">
                  <c:v>Total Spent</c:v>
                </c:pt>
                <c:pt idx="1">
                  <c:v>Total Budget</c:v>
                </c:pt>
              </c:strCache>
            </c:strRef>
          </c:cat>
          <c:val>
            <c:numRef>
              <c:f>'Charts 2'!$B$65:$C$65</c:f>
              <c:numCache>
                <c:formatCode>#,##0</c:formatCode>
                <c:ptCount val="2"/>
                <c:pt idx="0">
                  <c:v>7162603.5096000005</c:v>
                </c:pt>
                <c:pt idx="1">
                  <c:v>12500000</c:v>
                </c:pt>
              </c:numCache>
            </c:numRef>
          </c:val>
          <c:extLst xmlns:c16r2="http://schemas.microsoft.com/office/drawing/2015/06/chart">
            <c:ext xmlns:c16="http://schemas.microsoft.com/office/drawing/2014/chart" uri="{C3380CC4-5D6E-409C-BE32-E72D297353CC}">
              <c16:uniqueId val="{00000002-4641-42D5-9309-358B17A3C2A6}"/>
            </c:ext>
          </c:extLst>
        </c:ser>
        <c:dLbls>
          <c:showLegendKey val="0"/>
          <c:showVal val="0"/>
          <c:showCatName val="0"/>
          <c:showSerName val="0"/>
          <c:showPercent val="0"/>
          <c:showBubbleSize val="0"/>
        </c:dLbls>
        <c:gapWidth val="219"/>
        <c:shape val="box"/>
        <c:axId val="250865872"/>
        <c:axId val="250868616"/>
        <c:axId val="0"/>
      </c:bar3DChart>
      <c:catAx>
        <c:axId val="250865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50868616"/>
        <c:crosses val="autoZero"/>
        <c:auto val="1"/>
        <c:lblAlgn val="ctr"/>
        <c:lblOffset val="100"/>
        <c:noMultiLvlLbl val="0"/>
      </c:catAx>
      <c:valAx>
        <c:axId val="2508686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50865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Sheet3!$F$62</c:f>
              <c:strCache>
                <c:ptCount val="1"/>
                <c:pt idx="0">
                  <c:v>Time Elapsed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Sheet3!$G$62</c:f>
              <c:numCache>
                <c:formatCode>0%</c:formatCode>
                <c:ptCount val="1"/>
                <c:pt idx="0">
                  <c:v>0.6875</c:v>
                </c:pt>
              </c:numCache>
            </c:numRef>
          </c:val>
          <c:extLst xmlns:c16r2="http://schemas.microsoft.com/office/drawing/2015/06/chart">
            <c:ext xmlns:c16="http://schemas.microsoft.com/office/drawing/2014/chart" uri="{C3380CC4-5D6E-409C-BE32-E72D297353CC}">
              <c16:uniqueId val="{00000000-AE20-422A-BAC2-4D421A4CB285}"/>
            </c:ext>
          </c:extLst>
        </c:ser>
        <c:ser>
          <c:idx val="1"/>
          <c:order val="1"/>
          <c:tx>
            <c:strRef>
              <c:f>Sheet3!$F$63</c:f>
              <c:strCache>
                <c:ptCount val="1"/>
                <c:pt idx="0">
                  <c:v>Remaining implementation period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Sheet3!$G$63</c:f>
              <c:numCache>
                <c:formatCode>0%</c:formatCode>
                <c:ptCount val="1"/>
                <c:pt idx="0">
                  <c:v>0.3125</c:v>
                </c:pt>
              </c:numCache>
            </c:numRef>
          </c:val>
          <c:extLst xmlns:c16r2="http://schemas.microsoft.com/office/drawing/2015/06/chart">
            <c:ext xmlns:c16="http://schemas.microsoft.com/office/drawing/2014/chart" uri="{C3380CC4-5D6E-409C-BE32-E72D297353CC}">
              <c16:uniqueId val="{00000001-AE20-422A-BAC2-4D421A4CB285}"/>
            </c:ext>
          </c:extLst>
        </c:ser>
        <c:dLbls>
          <c:showLegendKey val="0"/>
          <c:showVal val="0"/>
          <c:showCatName val="0"/>
          <c:showSerName val="0"/>
          <c:showPercent val="0"/>
          <c:showBubbleSize val="0"/>
        </c:dLbls>
        <c:gapWidth val="150"/>
        <c:overlap val="100"/>
        <c:axId val="250872536"/>
        <c:axId val="250871752"/>
      </c:barChart>
      <c:catAx>
        <c:axId val="250872536"/>
        <c:scaling>
          <c:orientation val="minMax"/>
        </c:scaling>
        <c:delete val="1"/>
        <c:axPos val="l"/>
        <c:numFmt formatCode="General" sourceLinked="1"/>
        <c:majorTickMark val="none"/>
        <c:minorTickMark val="none"/>
        <c:tickLblPos val="nextTo"/>
        <c:crossAx val="250871752"/>
        <c:crosses val="autoZero"/>
        <c:auto val="1"/>
        <c:lblAlgn val="ctr"/>
        <c:lblOffset val="100"/>
        <c:noMultiLvlLbl val="0"/>
      </c:catAx>
      <c:valAx>
        <c:axId val="250871752"/>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508725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8611111111111108E-2"/>
          <c:y val="0.10416666666666667"/>
          <c:w val="0.81388888888888888"/>
          <c:h val="0.77314814814814814"/>
        </c:manualLayout>
      </c:layout>
      <c:pie3DChart>
        <c:varyColors val="1"/>
        <c:ser>
          <c:idx val="0"/>
          <c:order val="0"/>
          <c:dPt>
            <c:idx val="0"/>
            <c:bubble3D val="0"/>
            <c:spPr>
              <a:solidFill>
                <a:schemeClr val="accent5">
                  <a:lumMod val="40000"/>
                  <a:lumOff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B79F-473C-A0C9-F569C6E6421C}"/>
              </c:ext>
            </c:extLst>
          </c:dPt>
          <c:dPt>
            <c:idx val="1"/>
            <c:bubble3D val="0"/>
            <c:spPr>
              <a:solidFill>
                <a:schemeClr val="accent1">
                  <a:lumMod val="60000"/>
                  <a:lumOff val="4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B79F-473C-A0C9-F569C6E6421C}"/>
              </c:ext>
            </c:extLst>
          </c:dPt>
          <c:dPt>
            <c:idx val="2"/>
            <c:bubble3D val="0"/>
            <c:spPr>
              <a:solidFill>
                <a:schemeClr val="tx2">
                  <a:lumMod val="60000"/>
                  <a:lumOff val="4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B79F-473C-A0C9-F569C6E6421C}"/>
              </c:ext>
            </c:extLst>
          </c:dPt>
          <c:dPt>
            <c:idx val="3"/>
            <c:bubble3D val="0"/>
            <c:spPr>
              <a:solidFill>
                <a:schemeClr val="accent1">
                  <a:lumMod val="20000"/>
                  <a:lumOff val="8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B79F-473C-A0C9-F569C6E6421C}"/>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Sheet3!$F$48:$F$51</c:f>
              <c:strCache>
                <c:ptCount val="4"/>
                <c:pt idx="0">
                  <c:v>FAO</c:v>
                </c:pt>
                <c:pt idx="1">
                  <c:v>UNEP</c:v>
                </c:pt>
                <c:pt idx="2">
                  <c:v>CRFM</c:v>
                </c:pt>
                <c:pt idx="3">
                  <c:v>Others</c:v>
                </c:pt>
              </c:strCache>
            </c:strRef>
          </c:cat>
          <c:val>
            <c:numRef>
              <c:f>Sheet3!$G$48:$G$51</c:f>
              <c:numCache>
                <c:formatCode>0.00</c:formatCode>
                <c:ptCount val="4"/>
                <c:pt idx="0">
                  <c:v>0.90737999999999996</c:v>
                </c:pt>
                <c:pt idx="1">
                  <c:v>0.350385</c:v>
                </c:pt>
                <c:pt idx="2">
                  <c:v>0.27903</c:v>
                </c:pt>
                <c:pt idx="3">
                  <c:v>0.41002499999999997</c:v>
                </c:pt>
              </c:numCache>
            </c:numRef>
          </c:val>
          <c:extLst xmlns:c16r2="http://schemas.microsoft.com/office/drawing/2015/06/chart">
            <c:ext xmlns:c16="http://schemas.microsoft.com/office/drawing/2014/chart" uri="{C3380CC4-5D6E-409C-BE32-E72D297353CC}">
              <c16:uniqueId val="{00000008-B79F-473C-A0C9-F569C6E6421C}"/>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2"/>
          <c:dPt>
            <c:idx val="0"/>
            <c:bubble3D val="0"/>
            <c:spPr>
              <a:solidFill>
                <a:schemeClr val="accent3">
                  <a:lumMod val="40000"/>
                  <a:lumOff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9B05-4E97-B845-06D71264047B}"/>
              </c:ext>
            </c:extLst>
          </c:dPt>
          <c:dPt>
            <c:idx val="1"/>
            <c:bubble3D val="0"/>
            <c:spPr>
              <a:solidFill>
                <a:srgbClr val="00B05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9B05-4E97-B845-06D71264047B}"/>
              </c:ext>
            </c:extLst>
          </c:dPt>
          <c:dPt>
            <c:idx val="2"/>
            <c:bubble3D val="0"/>
            <c:spPr>
              <a:solidFill>
                <a:schemeClr val="accent6">
                  <a:lumMod val="40000"/>
                  <a:lumOff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9B05-4E97-B845-06D71264047B}"/>
              </c:ext>
            </c:extLst>
          </c:dPt>
          <c:dPt>
            <c:idx val="3"/>
            <c:bubble3D val="0"/>
            <c:spPr>
              <a:solidFill>
                <a:schemeClr val="accent3">
                  <a:lumMod val="20000"/>
                  <a:lumOff val="8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9B05-4E97-B845-06D71264047B}"/>
              </c:ext>
            </c:extLst>
          </c:dPt>
          <c:dLbls>
            <c:dLbl>
              <c:idx val="1"/>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9B05-4E97-B845-06D71264047B}"/>
                </c:ext>
                <c:ext xmlns:c15="http://schemas.microsoft.com/office/drawing/2012/chart" uri="{CE6537A1-D6FC-4f65-9D91-7224C49458BB}">
                  <c15:spPr xmlns:c15="http://schemas.microsoft.com/office/drawing/2012/chart">
                    <a:prstGeom prst="rect">
                      <a:avLst/>
                    </a:prstGeom>
                  </c15:spPr>
                </c:ext>
              </c:extLst>
            </c:dLbl>
            <c:dLbl>
              <c:idx val="3"/>
              <c:layout>
                <c:manualLayout>
                  <c:x val="8.8081692913385828E-2"/>
                  <c:y val="0"/>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7-9B05-4E97-B845-06D71264047B}"/>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Sheet3!$F$53:$F$56</c:f>
              <c:strCache>
                <c:ptCount val="4"/>
                <c:pt idx="0">
                  <c:v>Personnel</c:v>
                </c:pt>
                <c:pt idx="1">
                  <c:v>Events/Meetings</c:v>
                </c:pt>
                <c:pt idx="2">
                  <c:v>Consultancies</c:v>
                </c:pt>
                <c:pt idx="3">
                  <c:v>Office and others</c:v>
                </c:pt>
              </c:strCache>
            </c:strRef>
          </c:cat>
          <c:val>
            <c:numRef>
              <c:f>Sheet3!$G$53:$G$56</c:f>
              <c:numCache>
                <c:formatCode>General</c:formatCode>
                <c:ptCount val="4"/>
                <c:pt idx="0">
                  <c:v>1.4909999999999999</c:v>
                </c:pt>
                <c:pt idx="1">
                  <c:v>0.85199999999999998</c:v>
                </c:pt>
                <c:pt idx="2">
                  <c:v>0.75614999999999988</c:v>
                </c:pt>
                <c:pt idx="3">
                  <c:v>0.26624999999999999</c:v>
                </c:pt>
              </c:numCache>
            </c:numRef>
          </c:val>
          <c:extLst xmlns:c16r2="http://schemas.microsoft.com/office/drawing/2015/06/chart">
            <c:ext xmlns:c16="http://schemas.microsoft.com/office/drawing/2014/chart" uri="{C3380CC4-5D6E-409C-BE32-E72D297353CC}">
              <c16:uniqueId val="{00000008-9B05-4E97-B845-06D71264047B}"/>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2162750919957589E-2"/>
          <c:y val="0.10636612324867842"/>
          <c:w val="0.82092730796429558"/>
          <c:h val="0.662837972718199"/>
        </c:manualLayout>
      </c:layout>
      <c:pie3DChart>
        <c:varyColors val="1"/>
        <c:ser>
          <c:idx val="0"/>
          <c:order val="0"/>
          <c:dPt>
            <c:idx val="0"/>
            <c:bubble3D val="0"/>
            <c:spPr>
              <a:solidFill>
                <a:srgbClr val="00B05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F301-4DE7-B435-AA588BE8084A}"/>
              </c:ext>
            </c:extLst>
          </c:dPt>
          <c:dPt>
            <c:idx val="1"/>
            <c:bubble3D val="0"/>
            <c:spPr>
              <a:solidFill>
                <a:srgbClr val="FFFF0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F301-4DE7-B435-AA588BE8084A}"/>
              </c:ext>
            </c:extLst>
          </c:dPt>
          <c:dPt>
            <c:idx val="2"/>
            <c:bubble3D val="0"/>
            <c:spPr>
              <a:solidFill>
                <a:schemeClr val="accent3">
                  <a:lumMod val="40000"/>
                  <a:lumOff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F301-4DE7-B435-AA588BE8084A}"/>
              </c:ext>
            </c:extLst>
          </c:dPt>
          <c:dLbls>
            <c:dLbl>
              <c:idx val="0"/>
              <c:layout>
                <c:manualLayout>
                  <c:x val="2.417745708122537E-2"/>
                  <c:y val="2.6696610106835238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F301-4DE7-B435-AA588BE8084A}"/>
                </c:ext>
                <c:ext xmlns:c15="http://schemas.microsoft.com/office/drawing/2012/chart" uri="{CE6537A1-D6FC-4f65-9D91-7224C49458BB}">
                  <c15:layout/>
                </c:ext>
              </c:extLst>
            </c:dLbl>
            <c:dLbl>
              <c:idx val="1"/>
              <c:layout>
                <c:manualLayout>
                  <c:x val="-6.6903860318949598E-2"/>
                  <c:y val="-0.33365605707737239"/>
                </c:manualLayout>
              </c:layout>
              <c:tx>
                <c:rich>
                  <a:bodyPr/>
                  <a:lstStyle/>
                  <a:p>
                    <a:fld id="{038BD60F-3DF6-44CF-955D-F8A4B5302D0F}" type="CATEGORYNAME">
                      <a:rPr lang="en-US" b="1"/>
                      <a:pPr/>
                      <a:t>[CATEGORY NAME]</a:t>
                    </a:fld>
                    <a:r>
                      <a:rPr lang="en-US" baseline="0" dirty="0"/>
                      <a:t>
</a:t>
                    </a:r>
                    <a:fld id="{ED8F15D5-49CC-4F75-8C45-AC098000347A}" type="PERCENTAGE">
                      <a:rPr lang="en-US" b="1" baseline="0">
                        <a:solidFill>
                          <a:schemeClr val="tx1"/>
                        </a:solidFill>
                      </a:rPr>
                      <a:pPr/>
                      <a:t>[PERCENTAGE]</a:t>
                    </a:fld>
                    <a:endParaRPr lang="en-US" baseline="0" dirty="0"/>
                  </a:p>
                </c:rich>
              </c:tx>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F301-4DE7-B435-AA588BE8084A}"/>
                </c:ext>
                <c:ext xmlns:c15="http://schemas.microsoft.com/office/drawing/2012/chart" uri="{CE6537A1-D6FC-4f65-9D91-7224C49458BB}">
                  <c15:layout/>
                  <c15:dlblFieldTable/>
                  <c15:showDataLabelsRange val="0"/>
                </c:ext>
              </c:extLst>
            </c:dLbl>
            <c:dLbl>
              <c:idx val="2"/>
              <c:layout>
                <c:manualLayout>
                  <c:x val="-2.1488707561670168E-2"/>
                  <c:y val="4.3427230046948352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F301-4DE7-B435-AA588BE8084A}"/>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Sheet3!$F$43:$F$45</c:f>
              <c:strCache>
                <c:ptCount val="3"/>
                <c:pt idx="0">
                  <c:v>PCU Programmatic</c:v>
                </c:pt>
                <c:pt idx="1">
                  <c:v>Partners</c:v>
                </c:pt>
                <c:pt idx="2">
                  <c:v>PCU Operational (Personnel + Office)</c:v>
                </c:pt>
              </c:strCache>
            </c:strRef>
          </c:cat>
          <c:val>
            <c:numRef>
              <c:f>Sheet3!$G$43:$G$45</c:f>
              <c:numCache>
                <c:formatCode>0.00</c:formatCode>
                <c:ptCount val="3"/>
                <c:pt idx="0">
                  <c:v>1.75725</c:v>
                </c:pt>
                <c:pt idx="1">
                  <c:v>1.95</c:v>
                </c:pt>
                <c:pt idx="2">
                  <c:v>1.6081499999999997</c:v>
                </c:pt>
              </c:numCache>
            </c:numRef>
          </c:val>
          <c:extLst xmlns:c16r2="http://schemas.microsoft.com/office/drawing/2015/06/chart">
            <c:ext xmlns:c16="http://schemas.microsoft.com/office/drawing/2014/chart" uri="{C3380CC4-5D6E-409C-BE32-E72D297353CC}">
              <c16:uniqueId val="{00000006-F301-4DE7-B435-AA588BE8084A}"/>
            </c:ext>
          </c:extLst>
        </c:ser>
        <c:dLbls>
          <c:showLegendKey val="0"/>
          <c:showVal val="0"/>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x-none" sz="1600"/>
              <a:t>% Total gastado/Presupuesto total</a:t>
            </a:r>
          </a:p>
        </c:rich>
      </c:tx>
      <c:layout>
        <c:manualLayout>
          <c:xMode val="edge"/>
          <c:yMode val="edge"/>
          <c:x val="0.43124912740589627"/>
          <c:y val="7.7932046042100217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6944608504237306E-2"/>
          <c:y val="0.13733918534061562"/>
          <c:w val="0.89406497703850596"/>
          <c:h val="0.64821814016594426"/>
        </c:manualLayout>
      </c:layout>
      <c:barChart>
        <c:barDir val="col"/>
        <c:grouping val="clustered"/>
        <c:varyColors val="0"/>
        <c:ser>
          <c:idx val="0"/>
          <c:order val="0"/>
          <c:tx>
            <c:strRef>
              <c:f>Sheet2!$B$2</c:f>
              <c:strCache>
                <c:ptCount val="1"/>
                <c:pt idx="0">
                  <c:v>Sep-17</c:v>
                </c:pt>
              </c:strCache>
            </c:strRef>
          </c:tx>
          <c:spPr>
            <a:solidFill>
              <a:schemeClr val="accent1">
                <a:lumMod val="20000"/>
                <a:lumOff val="80000"/>
              </a:schemeClr>
            </a:solidFill>
            <a:ln>
              <a:noFill/>
            </a:ln>
            <a:effectLst/>
          </c:spPr>
          <c:invertIfNegative val="0"/>
          <c:cat>
            <c:strRef>
              <c:f>Sheet2!$A$3:$A$11</c:f>
              <c:strCache>
                <c:ptCount val="9"/>
                <c:pt idx="0">
                  <c:v>PCU</c:v>
                </c:pt>
                <c:pt idx="1">
                  <c:v>UNEP </c:v>
                </c:pt>
                <c:pt idx="2">
                  <c:v>FAO</c:v>
                </c:pt>
                <c:pt idx="3">
                  <c:v>CRFM</c:v>
                </c:pt>
                <c:pt idx="4">
                  <c:v>OSPESCA</c:v>
                </c:pt>
                <c:pt idx="5">
                  <c:v>CANARI</c:v>
                </c:pt>
                <c:pt idx="6">
                  <c:v>CERMES</c:v>
                </c:pt>
                <c:pt idx="7">
                  <c:v>GCFI</c:v>
                </c:pt>
                <c:pt idx="8">
                  <c:v>OECS</c:v>
                </c:pt>
              </c:strCache>
            </c:strRef>
          </c:cat>
          <c:val>
            <c:numRef>
              <c:f>Sheet2!$B$3:$B$11</c:f>
              <c:numCache>
                <c:formatCode>0%</c:formatCode>
                <c:ptCount val="9"/>
                <c:pt idx="0">
                  <c:v>0.25</c:v>
                </c:pt>
                <c:pt idx="1">
                  <c:v>0.22</c:v>
                </c:pt>
                <c:pt idx="2">
                  <c:v>0</c:v>
                </c:pt>
                <c:pt idx="3">
                  <c:v>0.11</c:v>
                </c:pt>
                <c:pt idx="4">
                  <c:v>0.22</c:v>
                </c:pt>
                <c:pt idx="5">
                  <c:v>0.15</c:v>
                </c:pt>
                <c:pt idx="6">
                  <c:v>0.17</c:v>
                </c:pt>
                <c:pt idx="7">
                  <c:v>0.14000000000000001</c:v>
                </c:pt>
                <c:pt idx="8">
                  <c:v>0</c:v>
                </c:pt>
              </c:numCache>
            </c:numRef>
          </c:val>
          <c:extLst xmlns:c16r2="http://schemas.microsoft.com/office/drawing/2015/06/chart">
            <c:ext xmlns:c16="http://schemas.microsoft.com/office/drawing/2014/chart" uri="{C3380CC4-5D6E-409C-BE32-E72D297353CC}">
              <c16:uniqueId val="{00000000-377E-4639-97DE-798FF2B29836}"/>
            </c:ext>
          </c:extLst>
        </c:ser>
        <c:ser>
          <c:idx val="1"/>
          <c:order val="1"/>
          <c:tx>
            <c:strRef>
              <c:f>Sheet2!$C$2</c:f>
              <c:strCache>
                <c:ptCount val="1"/>
                <c:pt idx="0">
                  <c:v>Apr-18</c:v>
                </c:pt>
              </c:strCache>
            </c:strRef>
          </c:tx>
          <c:spPr>
            <a:solidFill>
              <a:schemeClr val="accent1">
                <a:lumMod val="40000"/>
                <a:lumOff val="60000"/>
              </a:schemeClr>
            </a:solidFill>
            <a:ln>
              <a:noFill/>
            </a:ln>
            <a:effectLst/>
          </c:spPr>
          <c:invertIfNegative val="0"/>
          <c:cat>
            <c:strRef>
              <c:f>Sheet2!$A$3:$A$11</c:f>
              <c:strCache>
                <c:ptCount val="9"/>
                <c:pt idx="0">
                  <c:v>PCU</c:v>
                </c:pt>
                <c:pt idx="1">
                  <c:v>UNEP </c:v>
                </c:pt>
                <c:pt idx="2">
                  <c:v>FAO</c:v>
                </c:pt>
                <c:pt idx="3">
                  <c:v>CRFM</c:v>
                </c:pt>
                <c:pt idx="4">
                  <c:v>OSPESCA</c:v>
                </c:pt>
                <c:pt idx="5">
                  <c:v>CANARI</c:v>
                </c:pt>
                <c:pt idx="6">
                  <c:v>CERMES</c:v>
                </c:pt>
                <c:pt idx="7">
                  <c:v>GCFI</c:v>
                </c:pt>
                <c:pt idx="8">
                  <c:v>OECS</c:v>
                </c:pt>
              </c:strCache>
            </c:strRef>
          </c:cat>
          <c:val>
            <c:numRef>
              <c:f>Sheet2!$C$3:$C$11</c:f>
              <c:numCache>
                <c:formatCode>0%</c:formatCode>
                <c:ptCount val="9"/>
                <c:pt idx="0">
                  <c:v>0.35</c:v>
                </c:pt>
                <c:pt idx="1">
                  <c:v>0.22</c:v>
                </c:pt>
                <c:pt idx="2">
                  <c:v>0.14000000000000001</c:v>
                </c:pt>
                <c:pt idx="3">
                  <c:v>0.33</c:v>
                </c:pt>
                <c:pt idx="4">
                  <c:v>0.49</c:v>
                </c:pt>
                <c:pt idx="5">
                  <c:v>0.47</c:v>
                </c:pt>
                <c:pt idx="6">
                  <c:v>0.42</c:v>
                </c:pt>
                <c:pt idx="7">
                  <c:v>0.26</c:v>
                </c:pt>
                <c:pt idx="8">
                  <c:v>0.22</c:v>
                </c:pt>
              </c:numCache>
            </c:numRef>
          </c:val>
          <c:extLst xmlns:c16r2="http://schemas.microsoft.com/office/drawing/2015/06/chart">
            <c:ext xmlns:c16="http://schemas.microsoft.com/office/drawing/2014/chart" uri="{C3380CC4-5D6E-409C-BE32-E72D297353CC}">
              <c16:uniqueId val="{00000001-377E-4639-97DE-798FF2B29836}"/>
            </c:ext>
          </c:extLst>
        </c:ser>
        <c:ser>
          <c:idx val="2"/>
          <c:order val="2"/>
          <c:tx>
            <c:strRef>
              <c:f>Sheet2!$D$2</c:f>
              <c:strCache>
                <c:ptCount val="1"/>
                <c:pt idx="0">
                  <c:v>Dec-18</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Sheet2!$A$3:$A$11</c:f>
              <c:strCache>
                <c:ptCount val="9"/>
                <c:pt idx="0">
                  <c:v>PCU</c:v>
                </c:pt>
                <c:pt idx="1">
                  <c:v>UNEP </c:v>
                </c:pt>
                <c:pt idx="2">
                  <c:v>FAO</c:v>
                </c:pt>
                <c:pt idx="3">
                  <c:v>CRFM</c:v>
                </c:pt>
                <c:pt idx="4">
                  <c:v>OSPESCA</c:v>
                </c:pt>
                <c:pt idx="5">
                  <c:v>CANARI</c:v>
                </c:pt>
                <c:pt idx="6">
                  <c:v>CERMES</c:v>
                </c:pt>
                <c:pt idx="7">
                  <c:v>GCFI</c:v>
                </c:pt>
                <c:pt idx="8">
                  <c:v>OECS</c:v>
                </c:pt>
              </c:strCache>
            </c:strRef>
          </c:cat>
          <c:val>
            <c:numRef>
              <c:f>Sheet2!$D$3:$D$11</c:f>
              <c:numCache>
                <c:formatCode>0%</c:formatCode>
                <c:ptCount val="9"/>
                <c:pt idx="0">
                  <c:v>0.49</c:v>
                </c:pt>
                <c:pt idx="1">
                  <c:v>0.49</c:v>
                </c:pt>
                <c:pt idx="2">
                  <c:v>0.18</c:v>
                </c:pt>
                <c:pt idx="3">
                  <c:v>0.48</c:v>
                </c:pt>
                <c:pt idx="4">
                  <c:v>0.81</c:v>
                </c:pt>
                <c:pt idx="5">
                  <c:v>0.65</c:v>
                </c:pt>
                <c:pt idx="6">
                  <c:v>0.61</c:v>
                </c:pt>
                <c:pt idx="7">
                  <c:v>0.55000000000000004</c:v>
                </c:pt>
                <c:pt idx="8">
                  <c:v>0.34</c:v>
                </c:pt>
              </c:numCache>
            </c:numRef>
          </c:val>
          <c:extLst xmlns:c16r2="http://schemas.microsoft.com/office/drawing/2015/06/chart">
            <c:ext xmlns:c16="http://schemas.microsoft.com/office/drawing/2014/chart" uri="{C3380CC4-5D6E-409C-BE32-E72D297353CC}">
              <c16:uniqueId val="{00000002-377E-4639-97DE-798FF2B29836}"/>
            </c:ext>
          </c:extLst>
        </c:ser>
        <c:dLbls>
          <c:showLegendKey val="0"/>
          <c:showVal val="0"/>
          <c:showCatName val="0"/>
          <c:showSerName val="0"/>
          <c:showPercent val="0"/>
          <c:showBubbleSize val="0"/>
        </c:dLbls>
        <c:gapWidth val="150"/>
        <c:axId val="250872144"/>
        <c:axId val="250869008"/>
      </c:barChart>
      <c:catAx>
        <c:axId val="250872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50869008"/>
        <c:crosses val="autoZero"/>
        <c:auto val="1"/>
        <c:lblAlgn val="ctr"/>
        <c:lblOffset val="100"/>
        <c:noMultiLvlLbl val="0"/>
      </c:catAx>
      <c:valAx>
        <c:axId val="25086900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0872144"/>
        <c:crosses val="autoZero"/>
        <c:crossBetween val="between"/>
      </c:valAx>
      <c:spPr>
        <a:noFill/>
        <a:ln>
          <a:noFill/>
        </a:ln>
        <a:effectLst/>
      </c:spPr>
    </c:plotArea>
    <c:legend>
      <c:legendPos val="b"/>
      <c:layout>
        <c:manualLayout>
          <c:xMode val="edge"/>
          <c:yMode val="edge"/>
          <c:x val="0.35829248088902216"/>
          <c:y val="0.87713139750949154"/>
          <c:w val="0.40724301338665669"/>
          <c:h val="7.4424357653527284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31312687285294"/>
          <c:y val="5.3229141811818974E-2"/>
          <c:w val="0.86792171913868255"/>
          <c:h val="0.79325222183927346"/>
        </c:manualLayout>
      </c:layout>
      <c:lineChart>
        <c:grouping val="standard"/>
        <c:varyColors val="0"/>
        <c:ser>
          <c:idx val="1"/>
          <c:order val="0"/>
          <c:tx>
            <c:strRef>
              <c:f>'Charts 2'!$U$135</c:f>
              <c:strCache>
                <c:ptCount val="1"/>
                <c:pt idx="0">
                  <c:v>Spent cumulative</c:v>
                </c:pt>
              </c:strCache>
            </c:strRef>
          </c:tx>
          <c:spPr>
            <a:ln w="28575" cap="rnd">
              <a:solidFill>
                <a:schemeClr val="accent2"/>
              </a:solidFill>
              <a:round/>
            </a:ln>
            <a:effectLst/>
          </c:spPr>
          <c:marker>
            <c:symbol val="none"/>
          </c:marker>
          <c:cat>
            <c:numRef>
              <c:f>'Charts 2'!$V$130:$Y$130</c:f>
              <c:numCache>
                <c:formatCode>General</c:formatCode>
                <c:ptCount val="4"/>
                <c:pt idx="0">
                  <c:v>2016</c:v>
                </c:pt>
                <c:pt idx="1">
                  <c:v>2017</c:v>
                </c:pt>
                <c:pt idx="2">
                  <c:v>2018</c:v>
                </c:pt>
                <c:pt idx="3">
                  <c:v>2019</c:v>
                </c:pt>
              </c:numCache>
            </c:numRef>
          </c:cat>
          <c:val>
            <c:numRef>
              <c:f>'Charts 2'!$V$135:$Y$135</c:f>
              <c:numCache>
                <c:formatCode>#,##0</c:formatCode>
                <c:ptCount val="4"/>
                <c:pt idx="0">
                  <c:v>290300</c:v>
                </c:pt>
                <c:pt idx="1">
                  <c:v>1043068</c:v>
                </c:pt>
                <c:pt idx="2">
                  <c:v>2555068</c:v>
                </c:pt>
                <c:pt idx="3" formatCode="General">
                  <c:v>5522000</c:v>
                </c:pt>
              </c:numCache>
            </c:numRef>
          </c:val>
          <c:smooth val="0"/>
          <c:extLst xmlns:c16r2="http://schemas.microsoft.com/office/drawing/2015/06/chart">
            <c:ext xmlns:c16="http://schemas.microsoft.com/office/drawing/2014/chart" uri="{C3380CC4-5D6E-409C-BE32-E72D297353CC}">
              <c16:uniqueId val="{00000000-ED7F-4B87-B5FC-9820D438052B}"/>
            </c:ext>
          </c:extLst>
        </c:ser>
        <c:dLbls>
          <c:showLegendKey val="0"/>
          <c:showVal val="0"/>
          <c:showCatName val="0"/>
          <c:showSerName val="0"/>
          <c:showPercent val="0"/>
          <c:showBubbleSize val="0"/>
        </c:dLbls>
        <c:smooth val="0"/>
        <c:axId val="250865088"/>
        <c:axId val="250870968"/>
      </c:lineChart>
      <c:catAx>
        <c:axId val="250865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50870968"/>
        <c:crosses val="autoZero"/>
        <c:auto val="1"/>
        <c:lblAlgn val="ctr"/>
        <c:lblOffset val="100"/>
        <c:noMultiLvlLbl val="0"/>
      </c:catAx>
      <c:valAx>
        <c:axId val="2508709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508650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x-none"/>
              <a:t>Ejecución financiera de la UCP</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Sheet3!$A$36</c:f>
              <c:strCache>
                <c:ptCount val="1"/>
                <c:pt idx="0">
                  <c:v>Monthly expenditure</c:v>
                </c:pt>
              </c:strCache>
            </c:strRef>
          </c:tx>
          <c:spPr>
            <a:solidFill>
              <a:schemeClr val="accent1"/>
            </a:solidFill>
            <a:ln>
              <a:noFill/>
            </a:ln>
            <a:effectLst/>
          </c:spPr>
          <c:invertIfNegative val="0"/>
          <c:cat>
            <c:numRef>
              <c:f>Sheet3!$B$35:$AS$35</c:f>
              <c:numCache>
                <c:formatCode>mmm\-yy</c:formatCode>
                <c:ptCount val="44"/>
                <c:pt idx="0">
                  <c:v>42154</c:v>
                </c:pt>
                <c:pt idx="1">
                  <c:v>42185</c:v>
                </c:pt>
                <c:pt idx="2">
                  <c:v>42216</c:v>
                </c:pt>
                <c:pt idx="3">
                  <c:v>42247</c:v>
                </c:pt>
                <c:pt idx="4">
                  <c:v>42277</c:v>
                </c:pt>
                <c:pt idx="5">
                  <c:v>42308</c:v>
                </c:pt>
                <c:pt idx="6">
                  <c:v>42338</c:v>
                </c:pt>
                <c:pt idx="7">
                  <c:v>42369</c:v>
                </c:pt>
                <c:pt idx="8">
                  <c:v>42400</c:v>
                </c:pt>
                <c:pt idx="9">
                  <c:v>42429</c:v>
                </c:pt>
                <c:pt idx="10">
                  <c:v>42460</c:v>
                </c:pt>
                <c:pt idx="11">
                  <c:v>42490</c:v>
                </c:pt>
                <c:pt idx="12">
                  <c:v>42521</c:v>
                </c:pt>
                <c:pt idx="13">
                  <c:v>42551</c:v>
                </c:pt>
                <c:pt idx="14">
                  <c:v>42582</c:v>
                </c:pt>
                <c:pt idx="15">
                  <c:v>42613</c:v>
                </c:pt>
                <c:pt idx="16">
                  <c:v>42643</c:v>
                </c:pt>
                <c:pt idx="17">
                  <c:v>42674</c:v>
                </c:pt>
                <c:pt idx="18">
                  <c:v>42704</c:v>
                </c:pt>
                <c:pt idx="19">
                  <c:v>42735</c:v>
                </c:pt>
                <c:pt idx="20">
                  <c:v>42766</c:v>
                </c:pt>
                <c:pt idx="21">
                  <c:v>42794</c:v>
                </c:pt>
                <c:pt idx="22">
                  <c:v>42825</c:v>
                </c:pt>
                <c:pt idx="23">
                  <c:v>42855</c:v>
                </c:pt>
                <c:pt idx="24">
                  <c:v>42886</c:v>
                </c:pt>
                <c:pt idx="25">
                  <c:v>42916</c:v>
                </c:pt>
                <c:pt idx="26">
                  <c:v>42947</c:v>
                </c:pt>
                <c:pt idx="27">
                  <c:v>42978</c:v>
                </c:pt>
                <c:pt idx="28">
                  <c:v>43008</c:v>
                </c:pt>
                <c:pt idx="29">
                  <c:v>43039</c:v>
                </c:pt>
                <c:pt idx="30">
                  <c:v>43069</c:v>
                </c:pt>
                <c:pt idx="31">
                  <c:v>43100</c:v>
                </c:pt>
                <c:pt idx="32">
                  <c:v>43131</c:v>
                </c:pt>
                <c:pt idx="33">
                  <c:v>43159</c:v>
                </c:pt>
                <c:pt idx="34">
                  <c:v>43190</c:v>
                </c:pt>
                <c:pt idx="35">
                  <c:v>43220</c:v>
                </c:pt>
                <c:pt idx="36">
                  <c:v>43251</c:v>
                </c:pt>
                <c:pt idx="37">
                  <c:v>43281</c:v>
                </c:pt>
                <c:pt idx="38">
                  <c:v>43312</c:v>
                </c:pt>
                <c:pt idx="39">
                  <c:v>43343</c:v>
                </c:pt>
                <c:pt idx="40">
                  <c:v>43373</c:v>
                </c:pt>
                <c:pt idx="41">
                  <c:v>43404</c:v>
                </c:pt>
                <c:pt idx="42">
                  <c:v>43434</c:v>
                </c:pt>
                <c:pt idx="43">
                  <c:v>43465</c:v>
                </c:pt>
              </c:numCache>
            </c:numRef>
          </c:cat>
          <c:val>
            <c:numRef>
              <c:f>Sheet3!$B$36:$AS$36</c:f>
              <c:numCache>
                <c:formatCode>#,##0</c:formatCode>
                <c:ptCount val="44"/>
                <c:pt idx="0">
                  <c:v>18.985530000000004</c:v>
                </c:pt>
                <c:pt idx="1">
                  <c:v>31.810659999999988</c:v>
                </c:pt>
                <c:pt idx="2">
                  <c:v>29.498149999999995</c:v>
                </c:pt>
                <c:pt idx="3">
                  <c:v>55.512379999999993</c:v>
                </c:pt>
                <c:pt idx="4">
                  <c:v>44.561600000000006</c:v>
                </c:pt>
                <c:pt idx="5">
                  <c:v>52.194780000000002</c:v>
                </c:pt>
                <c:pt idx="6">
                  <c:v>99.9833</c:v>
                </c:pt>
                <c:pt idx="7">
                  <c:v>56.007320000000007</c:v>
                </c:pt>
                <c:pt idx="8">
                  <c:v>68.927565599999994</c:v>
                </c:pt>
                <c:pt idx="9">
                  <c:v>73.05613559999999</c:v>
                </c:pt>
                <c:pt idx="10">
                  <c:v>49.427571599999986</c:v>
                </c:pt>
                <c:pt idx="11">
                  <c:v>66.671445600000141</c:v>
                </c:pt>
                <c:pt idx="12">
                  <c:v>38.055279599999992</c:v>
                </c:pt>
                <c:pt idx="13">
                  <c:v>141.20870400000024</c:v>
                </c:pt>
                <c:pt idx="14">
                  <c:v>77.981799600000002</c:v>
                </c:pt>
                <c:pt idx="15">
                  <c:v>38.972242800000004</c:v>
                </c:pt>
                <c:pt idx="16">
                  <c:v>79.772731199999996</c:v>
                </c:pt>
                <c:pt idx="17">
                  <c:v>70.211437200000006</c:v>
                </c:pt>
                <c:pt idx="18">
                  <c:v>63.636159600000006</c:v>
                </c:pt>
                <c:pt idx="19">
                  <c:v>16.247746799999987</c:v>
                </c:pt>
                <c:pt idx="20">
                  <c:v>26.921527949999977</c:v>
                </c:pt>
                <c:pt idx="21">
                  <c:v>54.085982399999978</c:v>
                </c:pt>
                <c:pt idx="22">
                  <c:v>74.927169749999962</c:v>
                </c:pt>
                <c:pt idx="23">
                  <c:v>46.843236899999987</c:v>
                </c:pt>
                <c:pt idx="24">
                  <c:v>64.733458349999992</c:v>
                </c:pt>
                <c:pt idx="25">
                  <c:v>68.748774599999948</c:v>
                </c:pt>
                <c:pt idx="26">
                  <c:v>41.152803450000192</c:v>
                </c:pt>
                <c:pt idx="27">
                  <c:v>39.068768849999984</c:v>
                </c:pt>
                <c:pt idx="28">
                  <c:v>68.205400949999984</c:v>
                </c:pt>
                <c:pt idx="29">
                  <c:v>109.78962525000014</c:v>
                </c:pt>
                <c:pt idx="30">
                  <c:v>74.286934349999981</c:v>
                </c:pt>
                <c:pt idx="31">
                  <c:v>50.387354549999984</c:v>
                </c:pt>
                <c:pt idx="32">
                  <c:v>37.336556999999999</c:v>
                </c:pt>
                <c:pt idx="33">
                  <c:v>64.12278735000001</c:v>
                </c:pt>
                <c:pt idx="34">
                  <c:v>55.982960399999989</c:v>
                </c:pt>
                <c:pt idx="35">
                  <c:v>102.9256683</c:v>
                </c:pt>
                <c:pt idx="36">
                  <c:v>45.521167200000001</c:v>
                </c:pt>
                <c:pt idx="37">
                  <c:v>105.19558799999994</c:v>
                </c:pt>
                <c:pt idx="38">
                  <c:v>52.838824800000005</c:v>
                </c:pt>
                <c:pt idx="39">
                  <c:v>212.8590685500001</c:v>
                </c:pt>
                <c:pt idx="40">
                  <c:v>113.38245600000002</c:v>
                </c:pt>
                <c:pt idx="41">
                  <c:v>194.08470539999999</c:v>
                </c:pt>
                <c:pt idx="42">
                  <c:v>152.6122848</c:v>
                </c:pt>
                <c:pt idx="43">
                  <c:v>59.947997999999991</c:v>
                </c:pt>
              </c:numCache>
            </c:numRef>
          </c:val>
          <c:extLst xmlns:c16r2="http://schemas.microsoft.com/office/drawing/2015/06/chart">
            <c:ext xmlns:c16="http://schemas.microsoft.com/office/drawing/2014/chart" uri="{C3380CC4-5D6E-409C-BE32-E72D297353CC}">
              <c16:uniqueId val="{00000000-0561-4841-BA32-0FC5033A309B}"/>
            </c:ext>
          </c:extLst>
        </c:ser>
        <c:dLbls>
          <c:showLegendKey val="0"/>
          <c:showVal val="0"/>
          <c:showCatName val="0"/>
          <c:showSerName val="0"/>
          <c:showPercent val="0"/>
          <c:showBubbleSize val="0"/>
        </c:dLbls>
        <c:gapWidth val="150"/>
        <c:axId val="250870576"/>
        <c:axId val="250866264"/>
      </c:barChart>
      <c:lineChart>
        <c:grouping val="standard"/>
        <c:varyColors val="0"/>
        <c:ser>
          <c:idx val="1"/>
          <c:order val="1"/>
          <c:tx>
            <c:strRef>
              <c:f>Sheet3!$A$37</c:f>
              <c:strCache>
                <c:ptCount val="1"/>
                <c:pt idx="0">
                  <c:v>PCU expenditure</c:v>
                </c:pt>
              </c:strCache>
            </c:strRef>
          </c:tx>
          <c:spPr>
            <a:ln w="28575" cap="rnd">
              <a:solidFill>
                <a:schemeClr val="accent2"/>
              </a:solidFill>
              <a:round/>
            </a:ln>
            <a:effectLst/>
          </c:spPr>
          <c:marker>
            <c:symbol val="none"/>
          </c:marker>
          <c:cat>
            <c:numRef>
              <c:f>Sheet3!$B$35:$AS$35</c:f>
              <c:numCache>
                <c:formatCode>mmm\-yy</c:formatCode>
                <c:ptCount val="44"/>
                <c:pt idx="0">
                  <c:v>42154</c:v>
                </c:pt>
                <c:pt idx="1">
                  <c:v>42185</c:v>
                </c:pt>
                <c:pt idx="2">
                  <c:v>42216</c:v>
                </c:pt>
                <c:pt idx="3">
                  <c:v>42247</c:v>
                </c:pt>
                <c:pt idx="4">
                  <c:v>42277</c:v>
                </c:pt>
                <c:pt idx="5">
                  <c:v>42308</c:v>
                </c:pt>
                <c:pt idx="6">
                  <c:v>42338</c:v>
                </c:pt>
                <c:pt idx="7">
                  <c:v>42369</c:v>
                </c:pt>
                <c:pt idx="8">
                  <c:v>42400</c:v>
                </c:pt>
                <c:pt idx="9">
                  <c:v>42429</c:v>
                </c:pt>
                <c:pt idx="10">
                  <c:v>42460</c:v>
                </c:pt>
                <c:pt idx="11">
                  <c:v>42490</c:v>
                </c:pt>
                <c:pt idx="12">
                  <c:v>42521</c:v>
                </c:pt>
                <c:pt idx="13">
                  <c:v>42551</c:v>
                </c:pt>
                <c:pt idx="14">
                  <c:v>42582</c:v>
                </c:pt>
                <c:pt idx="15">
                  <c:v>42613</c:v>
                </c:pt>
                <c:pt idx="16">
                  <c:v>42643</c:v>
                </c:pt>
                <c:pt idx="17">
                  <c:v>42674</c:v>
                </c:pt>
                <c:pt idx="18">
                  <c:v>42704</c:v>
                </c:pt>
                <c:pt idx="19">
                  <c:v>42735</c:v>
                </c:pt>
                <c:pt idx="20">
                  <c:v>42766</c:v>
                </c:pt>
                <c:pt idx="21">
                  <c:v>42794</c:v>
                </c:pt>
                <c:pt idx="22">
                  <c:v>42825</c:v>
                </c:pt>
                <c:pt idx="23">
                  <c:v>42855</c:v>
                </c:pt>
                <c:pt idx="24">
                  <c:v>42886</c:v>
                </c:pt>
                <c:pt idx="25">
                  <c:v>42916</c:v>
                </c:pt>
                <c:pt idx="26">
                  <c:v>42947</c:v>
                </c:pt>
                <c:pt idx="27">
                  <c:v>42978</c:v>
                </c:pt>
                <c:pt idx="28">
                  <c:v>43008</c:v>
                </c:pt>
                <c:pt idx="29">
                  <c:v>43039</c:v>
                </c:pt>
                <c:pt idx="30">
                  <c:v>43069</c:v>
                </c:pt>
                <c:pt idx="31">
                  <c:v>43100</c:v>
                </c:pt>
                <c:pt idx="32">
                  <c:v>43131</c:v>
                </c:pt>
                <c:pt idx="33">
                  <c:v>43159</c:v>
                </c:pt>
                <c:pt idx="34">
                  <c:v>43190</c:v>
                </c:pt>
                <c:pt idx="35">
                  <c:v>43220</c:v>
                </c:pt>
                <c:pt idx="36">
                  <c:v>43251</c:v>
                </c:pt>
                <c:pt idx="37">
                  <c:v>43281</c:v>
                </c:pt>
                <c:pt idx="38">
                  <c:v>43312</c:v>
                </c:pt>
                <c:pt idx="39">
                  <c:v>43343</c:v>
                </c:pt>
                <c:pt idx="40">
                  <c:v>43373</c:v>
                </c:pt>
                <c:pt idx="41">
                  <c:v>43404</c:v>
                </c:pt>
                <c:pt idx="42">
                  <c:v>43434</c:v>
                </c:pt>
                <c:pt idx="43">
                  <c:v>43465</c:v>
                </c:pt>
              </c:numCache>
            </c:numRef>
          </c:cat>
          <c:val>
            <c:numRef>
              <c:f>Sheet3!$B$37:$AS$37</c:f>
              <c:numCache>
                <c:formatCode>#,##0</c:formatCode>
                <c:ptCount val="44"/>
                <c:pt idx="0">
                  <c:v>18.985530000000004</c:v>
                </c:pt>
                <c:pt idx="1">
                  <c:v>50.796189999999996</c:v>
                </c:pt>
                <c:pt idx="2">
                  <c:v>80.294339999999991</c:v>
                </c:pt>
                <c:pt idx="3">
                  <c:v>135.80671999999998</c:v>
                </c:pt>
                <c:pt idx="4">
                  <c:v>180.36831999999998</c:v>
                </c:pt>
                <c:pt idx="5">
                  <c:v>232.56309999999999</c:v>
                </c:pt>
                <c:pt idx="6">
                  <c:v>332.54640000000001</c:v>
                </c:pt>
                <c:pt idx="7">
                  <c:v>388.55372</c:v>
                </c:pt>
                <c:pt idx="8">
                  <c:v>457.48128559999998</c:v>
                </c:pt>
                <c:pt idx="9">
                  <c:v>530.53742119999993</c:v>
                </c:pt>
                <c:pt idx="10">
                  <c:v>579.96499279999989</c:v>
                </c:pt>
                <c:pt idx="11">
                  <c:v>646.63643840000009</c:v>
                </c:pt>
                <c:pt idx="12">
                  <c:v>684.69171800000004</c:v>
                </c:pt>
                <c:pt idx="13">
                  <c:v>825.90042200000028</c:v>
                </c:pt>
                <c:pt idx="14">
                  <c:v>903.88222160000032</c:v>
                </c:pt>
                <c:pt idx="15">
                  <c:v>942.85446440000032</c:v>
                </c:pt>
                <c:pt idx="16">
                  <c:v>1022.6271956000003</c:v>
                </c:pt>
                <c:pt idx="17">
                  <c:v>1092.8386328000004</c:v>
                </c:pt>
                <c:pt idx="18">
                  <c:v>1156.4747924000003</c:v>
                </c:pt>
                <c:pt idx="19">
                  <c:v>1172.7225392000003</c:v>
                </c:pt>
                <c:pt idx="20">
                  <c:v>1199.6440671500002</c:v>
                </c:pt>
                <c:pt idx="21">
                  <c:v>1253.7300495500001</c:v>
                </c:pt>
                <c:pt idx="22">
                  <c:v>1328.6572193000002</c:v>
                </c:pt>
                <c:pt idx="23">
                  <c:v>1375.5004562000001</c:v>
                </c:pt>
                <c:pt idx="24">
                  <c:v>1440.2339145500002</c:v>
                </c:pt>
                <c:pt idx="25">
                  <c:v>1508.9826891500002</c:v>
                </c:pt>
                <c:pt idx="26">
                  <c:v>1550.1354926000004</c:v>
                </c:pt>
                <c:pt idx="27">
                  <c:v>1589.2042614500003</c:v>
                </c:pt>
                <c:pt idx="28">
                  <c:v>1657.4096624000003</c:v>
                </c:pt>
                <c:pt idx="29">
                  <c:v>1767.1992876500005</c:v>
                </c:pt>
                <c:pt idx="30">
                  <c:v>1841.4862220000005</c:v>
                </c:pt>
                <c:pt idx="31">
                  <c:v>1891.8735765500005</c:v>
                </c:pt>
                <c:pt idx="32">
                  <c:v>1929.2101335500006</c:v>
                </c:pt>
                <c:pt idx="33">
                  <c:v>1993.3329209000005</c:v>
                </c:pt>
                <c:pt idx="34">
                  <c:v>2049.3158813000005</c:v>
                </c:pt>
                <c:pt idx="35">
                  <c:v>2152.2415496000003</c:v>
                </c:pt>
                <c:pt idx="36">
                  <c:v>2197.7627168000004</c:v>
                </c:pt>
                <c:pt idx="37">
                  <c:v>2302.9583048000004</c:v>
                </c:pt>
                <c:pt idx="38">
                  <c:v>2355.7971296000005</c:v>
                </c:pt>
                <c:pt idx="39">
                  <c:v>2568.6561981500008</c:v>
                </c:pt>
                <c:pt idx="40">
                  <c:v>2682.0386541500006</c:v>
                </c:pt>
                <c:pt idx="41">
                  <c:v>2876.1233595500007</c:v>
                </c:pt>
                <c:pt idx="42">
                  <c:v>3028.7356443500007</c:v>
                </c:pt>
                <c:pt idx="43">
                  <c:v>3088.6836423500008</c:v>
                </c:pt>
              </c:numCache>
            </c:numRef>
          </c:val>
          <c:smooth val="0"/>
          <c:extLst xmlns:c16r2="http://schemas.microsoft.com/office/drawing/2015/06/chart">
            <c:ext xmlns:c16="http://schemas.microsoft.com/office/drawing/2014/chart" uri="{C3380CC4-5D6E-409C-BE32-E72D297353CC}">
              <c16:uniqueId val="{00000001-0561-4841-BA32-0FC5033A309B}"/>
            </c:ext>
          </c:extLst>
        </c:ser>
        <c:dLbls>
          <c:showLegendKey val="0"/>
          <c:showVal val="0"/>
          <c:showCatName val="0"/>
          <c:showSerName val="0"/>
          <c:showPercent val="0"/>
          <c:showBubbleSize val="0"/>
        </c:dLbls>
        <c:marker val="1"/>
        <c:smooth val="0"/>
        <c:axId val="250867832"/>
        <c:axId val="250866656"/>
      </c:lineChart>
      <c:dateAx>
        <c:axId val="250870576"/>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0866264"/>
        <c:crosses val="autoZero"/>
        <c:auto val="1"/>
        <c:lblOffset val="100"/>
        <c:baseTimeUnit val="months"/>
      </c:dateAx>
      <c:valAx>
        <c:axId val="2508662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0870576"/>
        <c:crosses val="autoZero"/>
        <c:crossBetween val="between"/>
      </c:valAx>
      <c:valAx>
        <c:axId val="250866656"/>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0867832"/>
        <c:crosses val="max"/>
        <c:crossBetween val="between"/>
      </c:valAx>
      <c:dateAx>
        <c:axId val="250867832"/>
        <c:scaling>
          <c:orientation val="minMax"/>
        </c:scaling>
        <c:delete val="1"/>
        <c:axPos val="b"/>
        <c:numFmt formatCode="mmm\-yy" sourceLinked="1"/>
        <c:majorTickMark val="out"/>
        <c:minorTickMark val="none"/>
        <c:tickLblPos val="nextTo"/>
        <c:crossAx val="250866656"/>
        <c:crosses val="autoZero"/>
        <c:auto val="1"/>
        <c:lblOffset val="100"/>
        <c:baseTimeUnit val="months"/>
        <c:majorUnit val="1"/>
        <c:minorUnit val="1"/>
      </c:date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Sheet3!$A$8</c:f>
              <c:strCache>
                <c:ptCount val="1"/>
                <c:pt idx="0">
                  <c:v>PCU proposed allocation</c:v>
                </c:pt>
              </c:strCache>
            </c:strRef>
          </c:tx>
          <c:spPr>
            <a:ln w="28575" cap="rnd">
              <a:solidFill>
                <a:srgbClr val="00B05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Sheet3!$B$6:$J$6</c:f>
              <c:strCache>
                <c:ptCount val="9"/>
                <c:pt idx="0">
                  <c:v>Sep-17</c:v>
                </c:pt>
                <c:pt idx="1">
                  <c:v>Apr-18</c:v>
                </c:pt>
                <c:pt idx="2">
                  <c:v>Dec-18</c:v>
                </c:pt>
                <c:pt idx="3">
                  <c:v>Mar-19</c:v>
                </c:pt>
                <c:pt idx="4">
                  <c:v>Jun-19</c:v>
                </c:pt>
                <c:pt idx="5">
                  <c:v>Dec-19</c:v>
                </c:pt>
                <c:pt idx="6">
                  <c:v>Ago-20</c:v>
                </c:pt>
                <c:pt idx="7">
                  <c:v>Dic-20</c:v>
                </c:pt>
                <c:pt idx="8">
                  <c:v>Apr-21</c:v>
                </c:pt>
              </c:strCache>
            </c:strRef>
          </c:cat>
          <c:val>
            <c:numRef>
              <c:f>Sheet3!$B$8:$J$8</c:f>
              <c:numCache>
                <c:formatCode>0%</c:formatCode>
                <c:ptCount val="9"/>
                <c:pt idx="0">
                  <c:v>0.25</c:v>
                </c:pt>
                <c:pt idx="1">
                  <c:v>0.35</c:v>
                </c:pt>
                <c:pt idx="2">
                  <c:v>0.49</c:v>
                </c:pt>
                <c:pt idx="3">
                  <c:v>0.55000000000000004</c:v>
                </c:pt>
                <c:pt idx="4">
                  <c:v>0.65</c:v>
                </c:pt>
                <c:pt idx="5">
                  <c:v>0.73</c:v>
                </c:pt>
                <c:pt idx="6">
                  <c:v>0.87</c:v>
                </c:pt>
                <c:pt idx="7">
                  <c:v>0.96</c:v>
                </c:pt>
                <c:pt idx="8">
                  <c:v>1</c:v>
                </c:pt>
              </c:numCache>
            </c:numRef>
          </c:val>
          <c:smooth val="0"/>
          <c:extLst xmlns:c16r2="http://schemas.microsoft.com/office/drawing/2015/06/chart">
            <c:ext xmlns:c16="http://schemas.microsoft.com/office/drawing/2014/chart" uri="{C3380CC4-5D6E-409C-BE32-E72D297353CC}">
              <c16:uniqueId val="{00000000-57CF-4CAE-84A6-7241F0857EA5}"/>
            </c:ext>
          </c:extLst>
        </c:ser>
        <c:ser>
          <c:idx val="0"/>
          <c:order val="1"/>
          <c:tx>
            <c:strRef>
              <c:f>Sheet3!$A$7</c:f>
              <c:strCache>
                <c:ptCount val="1"/>
                <c:pt idx="0">
                  <c:v>PCU current allocation</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Sheet3!$B$6:$J$6</c:f>
              <c:strCache>
                <c:ptCount val="9"/>
                <c:pt idx="0">
                  <c:v>Sep-17</c:v>
                </c:pt>
                <c:pt idx="1">
                  <c:v>Apr-18</c:v>
                </c:pt>
                <c:pt idx="2">
                  <c:v>Dec-18</c:v>
                </c:pt>
                <c:pt idx="3">
                  <c:v>Mar-19</c:v>
                </c:pt>
                <c:pt idx="4">
                  <c:v>Jun-19</c:v>
                </c:pt>
                <c:pt idx="5">
                  <c:v>Dec-19</c:v>
                </c:pt>
                <c:pt idx="6">
                  <c:v>Ago-20</c:v>
                </c:pt>
                <c:pt idx="7">
                  <c:v>Dic-20</c:v>
                </c:pt>
                <c:pt idx="8">
                  <c:v>Apr-21</c:v>
                </c:pt>
              </c:strCache>
            </c:strRef>
          </c:cat>
          <c:val>
            <c:numRef>
              <c:f>Sheet3!$B$7:$J$7</c:f>
              <c:numCache>
                <c:formatCode>0%</c:formatCode>
                <c:ptCount val="9"/>
                <c:pt idx="0">
                  <c:v>0.25</c:v>
                </c:pt>
                <c:pt idx="1">
                  <c:v>0.35</c:v>
                </c:pt>
                <c:pt idx="2">
                  <c:v>0.49</c:v>
                </c:pt>
                <c:pt idx="3">
                  <c:v>0.55000000000000004</c:v>
                </c:pt>
                <c:pt idx="4">
                  <c:v>0.65</c:v>
                </c:pt>
                <c:pt idx="5">
                  <c:v>0.73</c:v>
                </c:pt>
                <c:pt idx="6">
                  <c:v>1</c:v>
                </c:pt>
              </c:numCache>
            </c:numRef>
          </c:val>
          <c:smooth val="0"/>
          <c:extLst xmlns:c16r2="http://schemas.microsoft.com/office/drawing/2015/06/chart">
            <c:ext xmlns:c16="http://schemas.microsoft.com/office/drawing/2014/chart" uri="{C3380CC4-5D6E-409C-BE32-E72D297353CC}">
              <c16:uniqueId val="{00000001-57CF-4CAE-84A6-7241F0857EA5}"/>
            </c:ext>
          </c:extLst>
        </c:ser>
        <c:dLbls>
          <c:showLegendKey val="0"/>
          <c:showVal val="0"/>
          <c:showCatName val="0"/>
          <c:showSerName val="0"/>
          <c:showPercent val="0"/>
          <c:showBubbleSize val="0"/>
        </c:dLbls>
        <c:smooth val="0"/>
        <c:axId val="353359896"/>
        <c:axId val="353354016"/>
      </c:lineChart>
      <c:catAx>
        <c:axId val="353359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3354016"/>
        <c:crosses val="autoZero"/>
        <c:auto val="1"/>
        <c:lblAlgn val="ctr"/>
        <c:lblOffset val="100"/>
        <c:noMultiLvlLbl val="0"/>
      </c:catAx>
      <c:valAx>
        <c:axId val="3533540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33598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9-02-25T01:09:03.680" idx="2">
    <p:pos x="10" y="202"/>
    <p:text>OJO</p:text>
    <p:extLst>
      <p:ext uri="{C676402C-5697-4E1C-873F-D02D1690AC5C}">
        <p15:threadingInfo xmlns:p15="http://schemas.microsoft.com/office/powerpoint/2012/main" timeZoneBias="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062660-A5F9-4B7C-8AD8-310CAA6B9933}" type="doc">
      <dgm:prSet loTypeId="urn:microsoft.com/office/officeart/2005/8/layout/process1" loCatId="process" qsTypeId="urn:microsoft.com/office/officeart/2005/8/quickstyle/simple1" qsCatId="simple" csTypeId="urn:microsoft.com/office/officeart/2005/8/colors/accent1_2" csCatId="accent1" phldr="1"/>
      <dgm:spPr/>
    </dgm:pt>
    <dgm:pt modelId="{FA39A8FE-DBBB-4B35-9E57-823AD16E9880}">
      <dgm:prSet phldrT="[Text]" custT="1"/>
      <dgm:spPr/>
      <dgm:t>
        <a:bodyPr/>
        <a:lstStyle/>
        <a:p>
          <a:r>
            <a:rPr lang="x-none" sz="1100"/>
            <a:t>La UCP solicita a los organismos de coejecución que lleven a cabo un análisis de las actividades y el desempeño financiero, presentando informes sobre el progreso y planes de implementación revisados</a:t>
          </a:r>
        </a:p>
      </dgm:t>
    </dgm:pt>
    <dgm:pt modelId="{2C387E90-6C8C-421C-AB9A-28D56EB7A91B}" type="parTrans" cxnId="{5A4BDB38-51D5-4C90-B3C3-183651DA88A8}">
      <dgm:prSet/>
      <dgm:spPr/>
      <dgm:t>
        <a:bodyPr/>
        <a:lstStyle/>
        <a:p>
          <a:endParaRPr lang="en-US"/>
        </a:p>
      </dgm:t>
    </dgm:pt>
    <dgm:pt modelId="{B1AE4F78-F745-4580-AE15-C1CF9E61248A}" type="sibTrans" cxnId="{5A4BDB38-51D5-4C90-B3C3-183651DA88A8}">
      <dgm:prSet/>
      <dgm:spPr/>
      <dgm:t>
        <a:bodyPr/>
        <a:lstStyle/>
        <a:p>
          <a:endParaRPr lang="en-US"/>
        </a:p>
      </dgm:t>
    </dgm:pt>
    <dgm:pt modelId="{0A6236D6-5E1F-4571-B257-4F2A3DD552E8}">
      <dgm:prSet phldrT="[Text]" custT="1"/>
      <dgm:spPr/>
      <dgm:t>
        <a:bodyPr/>
        <a:lstStyle/>
        <a:p>
          <a:r>
            <a:rPr lang="x-none" sz="1100"/>
            <a:t>La UCP revisa los informes sobre el progreso y propuestas revisadas de planes de implementación (técnico y financiero) revisados proporcionadas por los organismos de coejecución  </a:t>
          </a:r>
        </a:p>
      </dgm:t>
    </dgm:pt>
    <dgm:pt modelId="{212FE8F1-55AE-4FC6-A1E6-51ED9E2F4B51}" type="parTrans" cxnId="{4DCB04B0-96A9-4A98-A8B2-1E2A8C48EDB7}">
      <dgm:prSet/>
      <dgm:spPr/>
      <dgm:t>
        <a:bodyPr/>
        <a:lstStyle/>
        <a:p>
          <a:endParaRPr lang="en-US"/>
        </a:p>
      </dgm:t>
    </dgm:pt>
    <dgm:pt modelId="{FA378AE7-70A5-4900-A9F9-028B5E18B7F2}" type="sibTrans" cxnId="{4DCB04B0-96A9-4A98-A8B2-1E2A8C48EDB7}">
      <dgm:prSet/>
      <dgm:spPr/>
      <dgm:t>
        <a:bodyPr/>
        <a:lstStyle/>
        <a:p>
          <a:endParaRPr lang="en-US"/>
        </a:p>
      </dgm:t>
    </dgm:pt>
    <dgm:pt modelId="{1CF20B8B-17ED-435B-963D-4BF0089DB0BD}">
      <dgm:prSet phldrT="[Text]" custT="1"/>
      <dgm:spPr/>
      <dgm:t>
        <a:bodyPr/>
        <a:lstStyle/>
        <a:p>
          <a:r>
            <a:rPr lang="x-none" sz="1100"/>
            <a:t>La UCP analiza el estado de las actividades ejecutadas por la UCP, y el presupuesto y plan sobre el camino a seguir</a:t>
          </a:r>
        </a:p>
      </dgm:t>
    </dgm:pt>
    <dgm:pt modelId="{B75BA605-F30E-449D-A8AB-CCAE86F0D962}" type="parTrans" cxnId="{9661C292-8F72-42DF-B4A8-D7BB4E6F087F}">
      <dgm:prSet/>
      <dgm:spPr/>
      <dgm:t>
        <a:bodyPr/>
        <a:lstStyle/>
        <a:p>
          <a:endParaRPr lang="en-US"/>
        </a:p>
      </dgm:t>
    </dgm:pt>
    <dgm:pt modelId="{68CEF6D1-DFBE-4762-AEFF-473F46C9704D}" type="sibTrans" cxnId="{9661C292-8F72-42DF-B4A8-D7BB4E6F087F}">
      <dgm:prSet/>
      <dgm:spPr/>
      <dgm:t>
        <a:bodyPr/>
        <a:lstStyle/>
        <a:p>
          <a:endParaRPr lang="en-US"/>
        </a:p>
      </dgm:t>
    </dgm:pt>
    <dgm:pt modelId="{2EF9A5FE-4C35-4080-9376-75FA6A2D1C6D}">
      <dgm:prSet phldrT="[Text]" custT="1"/>
      <dgm:spPr/>
      <dgm:t>
        <a:bodyPr/>
        <a:lstStyle/>
        <a:p>
          <a:r>
            <a:rPr lang="x-none" sz="1100" dirty="0"/>
            <a:t>La UCP propone un plan (técnico y financiero) de ejecución del proyecto revisado para garantizar que el objetivo y los resultados  del </a:t>
          </a:r>
          <a:r>
            <a:rPr lang="en-US" sz="1100" dirty="0"/>
            <a:t>Proyecto </a:t>
          </a:r>
          <a:r>
            <a:rPr lang="en-US" sz="1100" dirty="0" err="1"/>
            <a:t>CLME</a:t>
          </a:r>
          <a:r>
            <a:rPr lang="en-US" sz="1100" dirty="0"/>
            <a:t>+</a:t>
          </a:r>
          <a:r>
            <a:rPr lang="x-none" sz="1100" dirty="0"/>
            <a:t> se cumplan</a:t>
          </a:r>
          <a:r>
            <a:rPr lang="en-US" sz="1100" dirty="0"/>
            <a:t> de </a:t>
          </a:r>
          <a:r>
            <a:rPr lang="en-US" sz="1100" dirty="0" err="1"/>
            <a:t>manera</a:t>
          </a:r>
          <a:r>
            <a:rPr lang="x-none" sz="1100" dirty="0"/>
            <a:t> satisfactoria</a:t>
          </a:r>
        </a:p>
      </dgm:t>
    </dgm:pt>
    <dgm:pt modelId="{A080482D-8D92-4B71-838C-9349E400FC3B}" type="parTrans" cxnId="{74495DAA-C108-4C31-86AC-6FAF7C1CFFAC}">
      <dgm:prSet/>
      <dgm:spPr/>
      <dgm:t>
        <a:bodyPr/>
        <a:lstStyle/>
        <a:p>
          <a:endParaRPr lang="en-US"/>
        </a:p>
      </dgm:t>
    </dgm:pt>
    <dgm:pt modelId="{1DC56061-324A-452C-BF80-C4F71B20CD32}" type="sibTrans" cxnId="{74495DAA-C108-4C31-86AC-6FAF7C1CFFAC}">
      <dgm:prSet/>
      <dgm:spPr/>
      <dgm:t>
        <a:bodyPr/>
        <a:lstStyle/>
        <a:p>
          <a:endParaRPr lang="en-US"/>
        </a:p>
      </dgm:t>
    </dgm:pt>
    <dgm:pt modelId="{89C42889-7AB3-45F3-B540-F1B36D368C4C}">
      <dgm:prSet phldrT="[Text]" custT="1"/>
      <dgm:spPr/>
      <dgm:t>
        <a:bodyPr/>
        <a:lstStyle/>
        <a:p>
          <a:r>
            <a:rPr lang="x-none" sz="1100" dirty="0"/>
            <a:t>La UCP analiza y, si procede, revisa el plan propuesto con el Grupo Ejecutivo del Proyecto </a:t>
          </a:r>
        </a:p>
      </dgm:t>
    </dgm:pt>
    <dgm:pt modelId="{2106B533-6BA3-47C1-A16D-2BFB8389F286}" type="parTrans" cxnId="{5636402C-4E94-40F6-91EC-4C1C6DC05AF1}">
      <dgm:prSet/>
      <dgm:spPr/>
      <dgm:t>
        <a:bodyPr/>
        <a:lstStyle/>
        <a:p>
          <a:endParaRPr lang="en-US"/>
        </a:p>
      </dgm:t>
    </dgm:pt>
    <dgm:pt modelId="{784E5BF7-89D6-452F-BB61-CE58AD3F5DA9}" type="sibTrans" cxnId="{5636402C-4E94-40F6-91EC-4C1C6DC05AF1}">
      <dgm:prSet/>
      <dgm:spPr/>
      <dgm:t>
        <a:bodyPr/>
        <a:lstStyle/>
        <a:p>
          <a:endParaRPr lang="en-US"/>
        </a:p>
      </dgm:t>
    </dgm:pt>
    <dgm:pt modelId="{E404CBCA-5834-4454-AC82-3D47EFCCCFC6}">
      <dgm:prSet phldrT="[Text]" custT="1"/>
      <dgm:spPr/>
      <dgm:t>
        <a:bodyPr/>
        <a:lstStyle/>
        <a:p>
          <a:r>
            <a:rPr lang="x-none" sz="1100" dirty="0"/>
            <a:t>La UCP envía el Informe sobre propuesta al Comité Directivo del Proyecto para su consideración y aprobación</a:t>
          </a:r>
        </a:p>
      </dgm:t>
    </dgm:pt>
    <dgm:pt modelId="{C48770E2-9FCD-49F7-AE14-6A208ED58D19}" type="parTrans" cxnId="{72602944-E4D5-414F-8252-9D264B73C56C}">
      <dgm:prSet/>
      <dgm:spPr/>
      <dgm:t>
        <a:bodyPr/>
        <a:lstStyle/>
        <a:p>
          <a:endParaRPr lang="en-US"/>
        </a:p>
      </dgm:t>
    </dgm:pt>
    <dgm:pt modelId="{BB9C2C01-AC2A-4FD6-B8BC-B7AC34F565FB}" type="sibTrans" cxnId="{72602944-E4D5-414F-8252-9D264B73C56C}">
      <dgm:prSet/>
      <dgm:spPr/>
      <dgm:t>
        <a:bodyPr/>
        <a:lstStyle/>
        <a:p>
          <a:endParaRPr lang="en-US"/>
        </a:p>
      </dgm:t>
    </dgm:pt>
    <dgm:pt modelId="{BF6AA438-3939-4D5C-9B3B-CAB67F077673}">
      <dgm:prSet phldrT="[Text]" custT="1"/>
      <dgm:spPr/>
      <dgm:t>
        <a:bodyPr/>
        <a:lstStyle/>
        <a:p>
          <a:r>
            <a:rPr lang="x-none" sz="1100" dirty="0"/>
            <a:t>La UCP realiza el análisis del Marco de resultados del </a:t>
          </a:r>
          <a:r>
            <a:rPr lang="en-US" sz="1100" dirty="0"/>
            <a:t>Proyecto </a:t>
          </a:r>
          <a:r>
            <a:rPr lang="en-US" sz="1100" dirty="0" err="1"/>
            <a:t>CLME</a:t>
          </a:r>
          <a:r>
            <a:rPr lang="en-US" sz="1100" dirty="0"/>
            <a:t>+</a:t>
          </a:r>
          <a:endParaRPr lang="x-none" sz="1100" dirty="0"/>
        </a:p>
      </dgm:t>
    </dgm:pt>
    <dgm:pt modelId="{5225F30B-22FF-4416-B9E3-EC9AB203BD7A}" type="parTrans" cxnId="{015040A6-8BDE-4016-8818-C4BC0BAA6B6C}">
      <dgm:prSet/>
      <dgm:spPr/>
      <dgm:t>
        <a:bodyPr/>
        <a:lstStyle/>
        <a:p>
          <a:endParaRPr lang="en-US"/>
        </a:p>
      </dgm:t>
    </dgm:pt>
    <dgm:pt modelId="{A75F0A80-1433-498A-847F-EA2E8CCD1B70}" type="sibTrans" cxnId="{015040A6-8BDE-4016-8818-C4BC0BAA6B6C}">
      <dgm:prSet/>
      <dgm:spPr/>
      <dgm:t>
        <a:bodyPr/>
        <a:lstStyle/>
        <a:p>
          <a:endParaRPr lang="en-US"/>
        </a:p>
      </dgm:t>
    </dgm:pt>
    <dgm:pt modelId="{EA2FB1C6-C4E9-4F0B-9542-0856F05A74A2}">
      <dgm:prSet phldrT="[Text]" custT="1"/>
      <dgm:spPr/>
      <dgm:t>
        <a:bodyPr/>
        <a:lstStyle/>
        <a:p>
          <a:r>
            <a:rPr lang="x-none" sz="1100"/>
            <a:t>La UCP integra los resultados de todos los análisis en una hoja de cálculo para su revisión consolidada</a:t>
          </a:r>
          <a:r>
            <a:rPr lang="x-none" sz="2800"/>
            <a:t/>
          </a:r>
          <a:br>
            <a:rPr lang="x-none" sz="2800"/>
          </a:br>
          <a:endParaRPr lang="x-none" sz="2800"/>
        </a:p>
      </dgm:t>
    </dgm:pt>
    <dgm:pt modelId="{E9A7D43D-F8C8-4A12-BDE8-AA109A0D98F5}" type="parTrans" cxnId="{419A0396-C0D5-46B0-9C89-50BFC0E27F1D}">
      <dgm:prSet/>
      <dgm:spPr/>
      <dgm:t>
        <a:bodyPr/>
        <a:lstStyle/>
        <a:p>
          <a:endParaRPr lang="en-US"/>
        </a:p>
      </dgm:t>
    </dgm:pt>
    <dgm:pt modelId="{DD1C023A-C681-47BE-8B89-10EB63396FC8}" type="sibTrans" cxnId="{419A0396-C0D5-46B0-9C89-50BFC0E27F1D}">
      <dgm:prSet/>
      <dgm:spPr/>
      <dgm:t>
        <a:bodyPr/>
        <a:lstStyle/>
        <a:p>
          <a:endParaRPr lang="en-US"/>
        </a:p>
      </dgm:t>
    </dgm:pt>
    <dgm:pt modelId="{3B3572F2-1044-4F24-B649-F3E3C772C71F}" type="pres">
      <dgm:prSet presAssocID="{20062660-A5F9-4B7C-8AD8-310CAA6B9933}" presName="Name0" presStyleCnt="0">
        <dgm:presLayoutVars>
          <dgm:dir/>
          <dgm:resizeHandles val="exact"/>
        </dgm:presLayoutVars>
      </dgm:prSet>
      <dgm:spPr/>
    </dgm:pt>
    <dgm:pt modelId="{D4B143F8-8E7B-4DB8-8713-FCE288B0DFCD}" type="pres">
      <dgm:prSet presAssocID="{FA39A8FE-DBBB-4B35-9E57-823AD16E9880}" presName="node" presStyleLbl="node1" presStyleIdx="0" presStyleCnt="8" custScaleX="111697" custLinFactNeighborY="-839">
        <dgm:presLayoutVars>
          <dgm:bulletEnabled val="1"/>
        </dgm:presLayoutVars>
      </dgm:prSet>
      <dgm:spPr/>
      <dgm:t>
        <a:bodyPr/>
        <a:lstStyle/>
        <a:p>
          <a:endParaRPr lang="en-US"/>
        </a:p>
      </dgm:t>
    </dgm:pt>
    <dgm:pt modelId="{4B4D83FA-6003-4417-AE48-E3F3E81CBF2F}" type="pres">
      <dgm:prSet presAssocID="{B1AE4F78-F745-4580-AE15-C1CF9E61248A}" presName="sibTrans" presStyleLbl="sibTrans2D1" presStyleIdx="0" presStyleCnt="7" custScaleY="66939" custLinFactNeighborX="-17802" custLinFactNeighborY="1015"/>
      <dgm:spPr/>
      <dgm:t>
        <a:bodyPr/>
        <a:lstStyle/>
        <a:p>
          <a:endParaRPr lang="en-US"/>
        </a:p>
      </dgm:t>
    </dgm:pt>
    <dgm:pt modelId="{B28B4475-AD19-4D97-98DF-C9FBEC678083}" type="pres">
      <dgm:prSet presAssocID="{B1AE4F78-F745-4580-AE15-C1CF9E61248A}" presName="connectorText" presStyleLbl="sibTrans2D1" presStyleIdx="0" presStyleCnt="7"/>
      <dgm:spPr/>
      <dgm:t>
        <a:bodyPr/>
        <a:lstStyle/>
        <a:p>
          <a:endParaRPr lang="en-US"/>
        </a:p>
      </dgm:t>
    </dgm:pt>
    <dgm:pt modelId="{F622C3A6-CFA9-47B9-9963-0464D390F1AC}" type="pres">
      <dgm:prSet presAssocID="{0A6236D6-5E1F-4571-B257-4F2A3DD552E8}" presName="node" presStyleLbl="node1" presStyleIdx="1" presStyleCnt="8" custScaleX="109937">
        <dgm:presLayoutVars>
          <dgm:bulletEnabled val="1"/>
        </dgm:presLayoutVars>
      </dgm:prSet>
      <dgm:spPr/>
      <dgm:t>
        <a:bodyPr/>
        <a:lstStyle/>
        <a:p>
          <a:endParaRPr lang="en-US"/>
        </a:p>
      </dgm:t>
    </dgm:pt>
    <dgm:pt modelId="{5ECCEB80-1BA1-4BF8-A5C4-B881CA42797E}" type="pres">
      <dgm:prSet presAssocID="{FA378AE7-70A5-4900-A9F9-028B5E18B7F2}" presName="sibTrans" presStyleLbl="sibTrans2D1" presStyleIdx="1" presStyleCnt="7"/>
      <dgm:spPr/>
      <dgm:t>
        <a:bodyPr/>
        <a:lstStyle/>
        <a:p>
          <a:endParaRPr lang="en-US"/>
        </a:p>
      </dgm:t>
    </dgm:pt>
    <dgm:pt modelId="{6265066E-52D4-40F2-8AE8-67D9161BF4FB}" type="pres">
      <dgm:prSet presAssocID="{FA378AE7-70A5-4900-A9F9-028B5E18B7F2}" presName="connectorText" presStyleLbl="sibTrans2D1" presStyleIdx="1" presStyleCnt="7"/>
      <dgm:spPr/>
      <dgm:t>
        <a:bodyPr/>
        <a:lstStyle/>
        <a:p>
          <a:endParaRPr lang="en-US"/>
        </a:p>
      </dgm:t>
    </dgm:pt>
    <dgm:pt modelId="{6AA1AC97-EBAB-4F19-8D82-7221431AC8C7}" type="pres">
      <dgm:prSet presAssocID="{1CF20B8B-17ED-435B-963D-4BF0089DB0BD}" presName="node" presStyleLbl="node1" presStyleIdx="2" presStyleCnt="8">
        <dgm:presLayoutVars>
          <dgm:bulletEnabled val="1"/>
        </dgm:presLayoutVars>
      </dgm:prSet>
      <dgm:spPr/>
      <dgm:t>
        <a:bodyPr/>
        <a:lstStyle/>
        <a:p>
          <a:endParaRPr lang="en-US"/>
        </a:p>
      </dgm:t>
    </dgm:pt>
    <dgm:pt modelId="{2116907B-E4A4-49E9-83D1-4774288D287F}" type="pres">
      <dgm:prSet presAssocID="{68CEF6D1-DFBE-4762-AEFF-473F46C9704D}" presName="sibTrans" presStyleLbl="sibTrans2D1" presStyleIdx="2" presStyleCnt="7"/>
      <dgm:spPr/>
      <dgm:t>
        <a:bodyPr/>
        <a:lstStyle/>
        <a:p>
          <a:endParaRPr lang="en-US"/>
        </a:p>
      </dgm:t>
    </dgm:pt>
    <dgm:pt modelId="{698D79B6-EF28-47C7-A069-50F19199DE12}" type="pres">
      <dgm:prSet presAssocID="{68CEF6D1-DFBE-4762-AEFF-473F46C9704D}" presName="connectorText" presStyleLbl="sibTrans2D1" presStyleIdx="2" presStyleCnt="7"/>
      <dgm:spPr/>
      <dgm:t>
        <a:bodyPr/>
        <a:lstStyle/>
        <a:p>
          <a:endParaRPr lang="en-US"/>
        </a:p>
      </dgm:t>
    </dgm:pt>
    <dgm:pt modelId="{EA5B07AC-1DA2-41FE-8860-A5248E95BFB2}" type="pres">
      <dgm:prSet presAssocID="{BF6AA438-3939-4D5C-9B3B-CAB67F077673}" presName="node" presStyleLbl="node1" presStyleIdx="3" presStyleCnt="8">
        <dgm:presLayoutVars>
          <dgm:bulletEnabled val="1"/>
        </dgm:presLayoutVars>
      </dgm:prSet>
      <dgm:spPr/>
      <dgm:t>
        <a:bodyPr/>
        <a:lstStyle/>
        <a:p>
          <a:endParaRPr lang="en-US"/>
        </a:p>
      </dgm:t>
    </dgm:pt>
    <dgm:pt modelId="{7DAAF65C-EEC7-40AA-ADA7-996D19DBB441}" type="pres">
      <dgm:prSet presAssocID="{A75F0A80-1433-498A-847F-EA2E8CCD1B70}" presName="sibTrans" presStyleLbl="sibTrans2D1" presStyleIdx="3" presStyleCnt="7"/>
      <dgm:spPr/>
      <dgm:t>
        <a:bodyPr/>
        <a:lstStyle/>
        <a:p>
          <a:endParaRPr lang="en-US"/>
        </a:p>
      </dgm:t>
    </dgm:pt>
    <dgm:pt modelId="{33A1E605-7C33-44CB-BCE9-A15C02C0D0AD}" type="pres">
      <dgm:prSet presAssocID="{A75F0A80-1433-498A-847F-EA2E8CCD1B70}" presName="connectorText" presStyleLbl="sibTrans2D1" presStyleIdx="3" presStyleCnt="7"/>
      <dgm:spPr/>
      <dgm:t>
        <a:bodyPr/>
        <a:lstStyle/>
        <a:p>
          <a:endParaRPr lang="en-US"/>
        </a:p>
      </dgm:t>
    </dgm:pt>
    <dgm:pt modelId="{16DAD827-6B52-4252-B54A-26B48A2AA6F1}" type="pres">
      <dgm:prSet presAssocID="{EA2FB1C6-C4E9-4F0B-9542-0856F05A74A2}" presName="node" presStyleLbl="node1" presStyleIdx="4" presStyleCnt="8">
        <dgm:presLayoutVars>
          <dgm:bulletEnabled val="1"/>
        </dgm:presLayoutVars>
      </dgm:prSet>
      <dgm:spPr/>
      <dgm:t>
        <a:bodyPr/>
        <a:lstStyle/>
        <a:p>
          <a:endParaRPr lang="en-US"/>
        </a:p>
      </dgm:t>
    </dgm:pt>
    <dgm:pt modelId="{B87436EE-69A6-48EC-95F9-3BF888C205AA}" type="pres">
      <dgm:prSet presAssocID="{DD1C023A-C681-47BE-8B89-10EB63396FC8}" presName="sibTrans" presStyleLbl="sibTrans2D1" presStyleIdx="4" presStyleCnt="7"/>
      <dgm:spPr/>
      <dgm:t>
        <a:bodyPr/>
        <a:lstStyle/>
        <a:p>
          <a:endParaRPr lang="en-US"/>
        </a:p>
      </dgm:t>
    </dgm:pt>
    <dgm:pt modelId="{A7124B7F-97E4-4491-9398-6DA94BAA8B5F}" type="pres">
      <dgm:prSet presAssocID="{DD1C023A-C681-47BE-8B89-10EB63396FC8}" presName="connectorText" presStyleLbl="sibTrans2D1" presStyleIdx="4" presStyleCnt="7"/>
      <dgm:spPr/>
      <dgm:t>
        <a:bodyPr/>
        <a:lstStyle/>
        <a:p>
          <a:endParaRPr lang="en-US"/>
        </a:p>
      </dgm:t>
    </dgm:pt>
    <dgm:pt modelId="{EFDC6AAC-A553-49F7-B61D-3CE47559B589}" type="pres">
      <dgm:prSet presAssocID="{2EF9A5FE-4C35-4080-9376-75FA6A2D1C6D}" presName="node" presStyleLbl="node1" presStyleIdx="5" presStyleCnt="8" custScaleX="104920">
        <dgm:presLayoutVars>
          <dgm:bulletEnabled val="1"/>
        </dgm:presLayoutVars>
      </dgm:prSet>
      <dgm:spPr/>
      <dgm:t>
        <a:bodyPr/>
        <a:lstStyle/>
        <a:p>
          <a:endParaRPr lang="en-US"/>
        </a:p>
      </dgm:t>
    </dgm:pt>
    <dgm:pt modelId="{1829F1B3-2BA5-43CE-8753-D86405C716E9}" type="pres">
      <dgm:prSet presAssocID="{1DC56061-324A-452C-BF80-C4F71B20CD32}" presName="sibTrans" presStyleLbl="sibTrans2D1" presStyleIdx="5" presStyleCnt="7"/>
      <dgm:spPr/>
      <dgm:t>
        <a:bodyPr/>
        <a:lstStyle/>
        <a:p>
          <a:endParaRPr lang="en-US"/>
        </a:p>
      </dgm:t>
    </dgm:pt>
    <dgm:pt modelId="{C96553EF-8895-48E0-951A-CEE848CA3C8C}" type="pres">
      <dgm:prSet presAssocID="{1DC56061-324A-452C-BF80-C4F71B20CD32}" presName="connectorText" presStyleLbl="sibTrans2D1" presStyleIdx="5" presStyleCnt="7"/>
      <dgm:spPr/>
      <dgm:t>
        <a:bodyPr/>
        <a:lstStyle/>
        <a:p>
          <a:endParaRPr lang="en-US"/>
        </a:p>
      </dgm:t>
    </dgm:pt>
    <dgm:pt modelId="{B566938A-94BF-4132-9009-E6A55729632B}" type="pres">
      <dgm:prSet presAssocID="{89C42889-7AB3-45F3-B540-F1B36D368C4C}" presName="node" presStyleLbl="node1" presStyleIdx="6" presStyleCnt="8">
        <dgm:presLayoutVars>
          <dgm:bulletEnabled val="1"/>
        </dgm:presLayoutVars>
      </dgm:prSet>
      <dgm:spPr/>
      <dgm:t>
        <a:bodyPr/>
        <a:lstStyle/>
        <a:p>
          <a:endParaRPr lang="en-US"/>
        </a:p>
      </dgm:t>
    </dgm:pt>
    <dgm:pt modelId="{FE92E9CC-71DC-4957-B723-51BA2CC737F2}" type="pres">
      <dgm:prSet presAssocID="{784E5BF7-89D6-452F-BB61-CE58AD3F5DA9}" presName="sibTrans" presStyleLbl="sibTrans2D1" presStyleIdx="6" presStyleCnt="7"/>
      <dgm:spPr/>
      <dgm:t>
        <a:bodyPr/>
        <a:lstStyle/>
        <a:p>
          <a:endParaRPr lang="en-US"/>
        </a:p>
      </dgm:t>
    </dgm:pt>
    <dgm:pt modelId="{81E0ABB1-D3E7-4D00-9577-807B3FF27D64}" type="pres">
      <dgm:prSet presAssocID="{784E5BF7-89D6-452F-BB61-CE58AD3F5DA9}" presName="connectorText" presStyleLbl="sibTrans2D1" presStyleIdx="6" presStyleCnt="7"/>
      <dgm:spPr/>
      <dgm:t>
        <a:bodyPr/>
        <a:lstStyle/>
        <a:p>
          <a:endParaRPr lang="en-US"/>
        </a:p>
      </dgm:t>
    </dgm:pt>
    <dgm:pt modelId="{80BF3F52-C900-4A99-85EB-E0748767087C}" type="pres">
      <dgm:prSet presAssocID="{E404CBCA-5834-4454-AC82-3D47EFCCCFC6}" presName="node" presStyleLbl="node1" presStyleIdx="7" presStyleCnt="8" custScaleX="108491">
        <dgm:presLayoutVars>
          <dgm:bulletEnabled val="1"/>
        </dgm:presLayoutVars>
      </dgm:prSet>
      <dgm:spPr/>
      <dgm:t>
        <a:bodyPr/>
        <a:lstStyle/>
        <a:p>
          <a:endParaRPr lang="en-US"/>
        </a:p>
      </dgm:t>
    </dgm:pt>
  </dgm:ptLst>
  <dgm:cxnLst>
    <dgm:cxn modelId="{5ADB2A80-6431-4A7E-89E7-9B9084E083FB}" type="presOf" srcId="{1DC56061-324A-452C-BF80-C4F71B20CD32}" destId="{1829F1B3-2BA5-43CE-8753-D86405C716E9}" srcOrd="0" destOrd="0" presId="urn:microsoft.com/office/officeart/2005/8/layout/process1"/>
    <dgm:cxn modelId="{507AA68F-E15A-4220-AE62-8D12CA18218F}" type="presOf" srcId="{784E5BF7-89D6-452F-BB61-CE58AD3F5DA9}" destId="{81E0ABB1-D3E7-4D00-9577-807B3FF27D64}" srcOrd="1" destOrd="0" presId="urn:microsoft.com/office/officeart/2005/8/layout/process1"/>
    <dgm:cxn modelId="{8BB7A277-5375-4EF9-9404-A2ADCEE85761}" type="presOf" srcId="{89C42889-7AB3-45F3-B540-F1B36D368C4C}" destId="{B566938A-94BF-4132-9009-E6A55729632B}" srcOrd="0" destOrd="0" presId="urn:microsoft.com/office/officeart/2005/8/layout/process1"/>
    <dgm:cxn modelId="{FDF29CC1-2DBD-4A88-AADD-7CF5542B9264}" type="presOf" srcId="{0A6236D6-5E1F-4571-B257-4F2A3DD552E8}" destId="{F622C3A6-CFA9-47B9-9963-0464D390F1AC}" srcOrd="0" destOrd="0" presId="urn:microsoft.com/office/officeart/2005/8/layout/process1"/>
    <dgm:cxn modelId="{D92CD80B-7F0E-4F54-A11A-4C2C674F97C2}" type="presOf" srcId="{20062660-A5F9-4B7C-8AD8-310CAA6B9933}" destId="{3B3572F2-1044-4F24-B649-F3E3C772C71F}" srcOrd="0" destOrd="0" presId="urn:microsoft.com/office/officeart/2005/8/layout/process1"/>
    <dgm:cxn modelId="{5A4BDB38-51D5-4C90-B3C3-183651DA88A8}" srcId="{20062660-A5F9-4B7C-8AD8-310CAA6B9933}" destId="{FA39A8FE-DBBB-4B35-9E57-823AD16E9880}" srcOrd="0" destOrd="0" parTransId="{2C387E90-6C8C-421C-AB9A-28D56EB7A91B}" sibTransId="{B1AE4F78-F745-4580-AE15-C1CF9E61248A}"/>
    <dgm:cxn modelId="{57DE828B-3201-48F9-BC1D-81EA36312EF5}" type="presOf" srcId="{FA378AE7-70A5-4900-A9F9-028B5E18B7F2}" destId="{5ECCEB80-1BA1-4BF8-A5C4-B881CA42797E}" srcOrd="0" destOrd="0" presId="urn:microsoft.com/office/officeart/2005/8/layout/process1"/>
    <dgm:cxn modelId="{9661C292-8F72-42DF-B4A8-D7BB4E6F087F}" srcId="{20062660-A5F9-4B7C-8AD8-310CAA6B9933}" destId="{1CF20B8B-17ED-435B-963D-4BF0089DB0BD}" srcOrd="2" destOrd="0" parTransId="{B75BA605-F30E-449D-A8AB-CCAE86F0D962}" sibTransId="{68CEF6D1-DFBE-4762-AEFF-473F46C9704D}"/>
    <dgm:cxn modelId="{D438DD81-3663-4992-A46C-45D76F712066}" type="presOf" srcId="{FA378AE7-70A5-4900-A9F9-028B5E18B7F2}" destId="{6265066E-52D4-40F2-8AE8-67D9161BF4FB}" srcOrd="1" destOrd="0" presId="urn:microsoft.com/office/officeart/2005/8/layout/process1"/>
    <dgm:cxn modelId="{A4CEE46A-420A-4169-B15B-7C970F82DC8F}" type="presOf" srcId="{68CEF6D1-DFBE-4762-AEFF-473F46C9704D}" destId="{2116907B-E4A4-49E9-83D1-4774288D287F}" srcOrd="0" destOrd="0" presId="urn:microsoft.com/office/officeart/2005/8/layout/process1"/>
    <dgm:cxn modelId="{015040A6-8BDE-4016-8818-C4BC0BAA6B6C}" srcId="{20062660-A5F9-4B7C-8AD8-310CAA6B9933}" destId="{BF6AA438-3939-4D5C-9B3B-CAB67F077673}" srcOrd="3" destOrd="0" parTransId="{5225F30B-22FF-4416-B9E3-EC9AB203BD7A}" sibTransId="{A75F0A80-1433-498A-847F-EA2E8CCD1B70}"/>
    <dgm:cxn modelId="{929FEB46-193C-4242-AA65-F05247490410}" type="presOf" srcId="{B1AE4F78-F745-4580-AE15-C1CF9E61248A}" destId="{B28B4475-AD19-4D97-98DF-C9FBEC678083}" srcOrd="1" destOrd="0" presId="urn:microsoft.com/office/officeart/2005/8/layout/process1"/>
    <dgm:cxn modelId="{589E6C1B-5C80-48E8-B51B-4FC132178F9D}" type="presOf" srcId="{DD1C023A-C681-47BE-8B89-10EB63396FC8}" destId="{B87436EE-69A6-48EC-95F9-3BF888C205AA}" srcOrd="0" destOrd="0" presId="urn:microsoft.com/office/officeart/2005/8/layout/process1"/>
    <dgm:cxn modelId="{35BFB139-DBD6-4493-89FD-3AD725693DF4}" type="presOf" srcId="{DD1C023A-C681-47BE-8B89-10EB63396FC8}" destId="{A7124B7F-97E4-4491-9398-6DA94BAA8B5F}" srcOrd="1" destOrd="0" presId="urn:microsoft.com/office/officeart/2005/8/layout/process1"/>
    <dgm:cxn modelId="{5A340E0C-0178-4389-B27F-E95CF07AE807}" type="presOf" srcId="{1CF20B8B-17ED-435B-963D-4BF0089DB0BD}" destId="{6AA1AC97-EBAB-4F19-8D82-7221431AC8C7}" srcOrd="0" destOrd="0" presId="urn:microsoft.com/office/officeart/2005/8/layout/process1"/>
    <dgm:cxn modelId="{8C5917A5-6A37-4D26-B5B6-C057E5D2EBD7}" type="presOf" srcId="{A75F0A80-1433-498A-847F-EA2E8CCD1B70}" destId="{7DAAF65C-EEC7-40AA-ADA7-996D19DBB441}" srcOrd="0" destOrd="0" presId="urn:microsoft.com/office/officeart/2005/8/layout/process1"/>
    <dgm:cxn modelId="{4DCB04B0-96A9-4A98-A8B2-1E2A8C48EDB7}" srcId="{20062660-A5F9-4B7C-8AD8-310CAA6B9933}" destId="{0A6236D6-5E1F-4571-B257-4F2A3DD552E8}" srcOrd="1" destOrd="0" parTransId="{212FE8F1-55AE-4FC6-A1E6-51ED9E2F4B51}" sibTransId="{FA378AE7-70A5-4900-A9F9-028B5E18B7F2}"/>
    <dgm:cxn modelId="{FD8601F5-372F-4B5D-8FF1-F3E5061761C7}" type="presOf" srcId="{784E5BF7-89D6-452F-BB61-CE58AD3F5DA9}" destId="{FE92E9CC-71DC-4957-B723-51BA2CC737F2}" srcOrd="0" destOrd="0" presId="urn:microsoft.com/office/officeart/2005/8/layout/process1"/>
    <dgm:cxn modelId="{999D8DF7-E15A-47B0-82C2-7BD549652B29}" type="presOf" srcId="{EA2FB1C6-C4E9-4F0B-9542-0856F05A74A2}" destId="{16DAD827-6B52-4252-B54A-26B48A2AA6F1}" srcOrd="0" destOrd="0" presId="urn:microsoft.com/office/officeart/2005/8/layout/process1"/>
    <dgm:cxn modelId="{CCD04515-D209-4C53-83E5-450025BF9372}" type="presOf" srcId="{BF6AA438-3939-4D5C-9B3B-CAB67F077673}" destId="{EA5B07AC-1DA2-41FE-8860-A5248E95BFB2}" srcOrd="0" destOrd="0" presId="urn:microsoft.com/office/officeart/2005/8/layout/process1"/>
    <dgm:cxn modelId="{419A0396-C0D5-46B0-9C89-50BFC0E27F1D}" srcId="{20062660-A5F9-4B7C-8AD8-310CAA6B9933}" destId="{EA2FB1C6-C4E9-4F0B-9542-0856F05A74A2}" srcOrd="4" destOrd="0" parTransId="{E9A7D43D-F8C8-4A12-BDE8-AA109A0D98F5}" sibTransId="{DD1C023A-C681-47BE-8B89-10EB63396FC8}"/>
    <dgm:cxn modelId="{BEA22315-2A87-4933-835A-2DC678428630}" type="presOf" srcId="{FA39A8FE-DBBB-4B35-9E57-823AD16E9880}" destId="{D4B143F8-8E7B-4DB8-8713-FCE288B0DFCD}" srcOrd="0" destOrd="0" presId="urn:microsoft.com/office/officeart/2005/8/layout/process1"/>
    <dgm:cxn modelId="{74495DAA-C108-4C31-86AC-6FAF7C1CFFAC}" srcId="{20062660-A5F9-4B7C-8AD8-310CAA6B9933}" destId="{2EF9A5FE-4C35-4080-9376-75FA6A2D1C6D}" srcOrd="5" destOrd="0" parTransId="{A080482D-8D92-4B71-838C-9349E400FC3B}" sibTransId="{1DC56061-324A-452C-BF80-C4F71B20CD32}"/>
    <dgm:cxn modelId="{02E7D745-197B-43A5-8060-718B6515A09E}" type="presOf" srcId="{E404CBCA-5834-4454-AC82-3D47EFCCCFC6}" destId="{80BF3F52-C900-4A99-85EB-E0748767087C}" srcOrd="0" destOrd="0" presId="urn:microsoft.com/office/officeart/2005/8/layout/process1"/>
    <dgm:cxn modelId="{CF669123-9664-4C3B-8325-705AA3014038}" type="presOf" srcId="{A75F0A80-1433-498A-847F-EA2E8CCD1B70}" destId="{33A1E605-7C33-44CB-BCE9-A15C02C0D0AD}" srcOrd="1" destOrd="0" presId="urn:microsoft.com/office/officeart/2005/8/layout/process1"/>
    <dgm:cxn modelId="{4419833D-841E-4AE8-814D-F3FCCDEB5D74}" type="presOf" srcId="{68CEF6D1-DFBE-4762-AEFF-473F46C9704D}" destId="{698D79B6-EF28-47C7-A069-50F19199DE12}" srcOrd="1" destOrd="0" presId="urn:microsoft.com/office/officeart/2005/8/layout/process1"/>
    <dgm:cxn modelId="{5636402C-4E94-40F6-91EC-4C1C6DC05AF1}" srcId="{20062660-A5F9-4B7C-8AD8-310CAA6B9933}" destId="{89C42889-7AB3-45F3-B540-F1B36D368C4C}" srcOrd="6" destOrd="0" parTransId="{2106B533-6BA3-47C1-A16D-2BFB8389F286}" sibTransId="{784E5BF7-89D6-452F-BB61-CE58AD3F5DA9}"/>
    <dgm:cxn modelId="{20535B9B-FED9-4C03-876F-01B0D746F7F1}" type="presOf" srcId="{1DC56061-324A-452C-BF80-C4F71B20CD32}" destId="{C96553EF-8895-48E0-951A-CEE848CA3C8C}" srcOrd="1" destOrd="0" presId="urn:microsoft.com/office/officeart/2005/8/layout/process1"/>
    <dgm:cxn modelId="{70D15F94-377F-4FED-90B0-A19DBE85F11A}" type="presOf" srcId="{2EF9A5FE-4C35-4080-9376-75FA6A2D1C6D}" destId="{EFDC6AAC-A553-49F7-B61D-3CE47559B589}" srcOrd="0" destOrd="0" presId="urn:microsoft.com/office/officeart/2005/8/layout/process1"/>
    <dgm:cxn modelId="{72602944-E4D5-414F-8252-9D264B73C56C}" srcId="{20062660-A5F9-4B7C-8AD8-310CAA6B9933}" destId="{E404CBCA-5834-4454-AC82-3D47EFCCCFC6}" srcOrd="7" destOrd="0" parTransId="{C48770E2-9FCD-49F7-AE14-6A208ED58D19}" sibTransId="{BB9C2C01-AC2A-4FD6-B8BC-B7AC34F565FB}"/>
    <dgm:cxn modelId="{B1B51FD3-99AE-4AC4-ACCE-FD24C07F79AD}" type="presOf" srcId="{B1AE4F78-F745-4580-AE15-C1CF9E61248A}" destId="{4B4D83FA-6003-4417-AE48-E3F3E81CBF2F}" srcOrd="0" destOrd="0" presId="urn:microsoft.com/office/officeart/2005/8/layout/process1"/>
    <dgm:cxn modelId="{981DE7AD-14CE-416A-944B-D86E63C135A5}" type="presParOf" srcId="{3B3572F2-1044-4F24-B649-F3E3C772C71F}" destId="{D4B143F8-8E7B-4DB8-8713-FCE288B0DFCD}" srcOrd="0" destOrd="0" presId="urn:microsoft.com/office/officeart/2005/8/layout/process1"/>
    <dgm:cxn modelId="{82EFBD88-5EE8-4395-A8B1-C0711FB70EFD}" type="presParOf" srcId="{3B3572F2-1044-4F24-B649-F3E3C772C71F}" destId="{4B4D83FA-6003-4417-AE48-E3F3E81CBF2F}" srcOrd="1" destOrd="0" presId="urn:microsoft.com/office/officeart/2005/8/layout/process1"/>
    <dgm:cxn modelId="{C8F99A8C-3438-4D4F-9A63-1EEF7451C09D}" type="presParOf" srcId="{4B4D83FA-6003-4417-AE48-E3F3E81CBF2F}" destId="{B28B4475-AD19-4D97-98DF-C9FBEC678083}" srcOrd="0" destOrd="0" presId="urn:microsoft.com/office/officeart/2005/8/layout/process1"/>
    <dgm:cxn modelId="{AEA12B47-C0EF-4E7B-97E6-6F2BE89538E3}" type="presParOf" srcId="{3B3572F2-1044-4F24-B649-F3E3C772C71F}" destId="{F622C3A6-CFA9-47B9-9963-0464D390F1AC}" srcOrd="2" destOrd="0" presId="urn:microsoft.com/office/officeart/2005/8/layout/process1"/>
    <dgm:cxn modelId="{32B3D17D-FB06-4C72-B18F-DC17ADED2742}" type="presParOf" srcId="{3B3572F2-1044-4F24-B649-F3E3C772C71F}" destId="{5ECCEB80-1BA1-4BF8-A5C4-B881CA42797E}" srcOrd="3" destOrd="0" presId="urn:microsoft.com/office/officeart/2005/8/layout/process1"/>
    <dgm:cxn modelId="{7401FADB-BEB7-47C2-8B65-2EAAF8B5CE25}" type="presParOf" srcId="{5ECCEB80-1BA1-4BF8-A5C4-B881CA42797E}" destId="{6265066E-52D4-40F2-8AE8-67D9161BF4FB}" srcOrd="0" destOrd="0" presId="urn:microsoft.com/office/officeart/2005/8/layout/process1"/>
    <dgm:cxn modelId="{22E55262-2AE5-4304-814E-989A9A477CE2}" type="presParOf" srcId="{3B3572F2-1044-4F24-B649-F3E3C772C71F}" destId="{6AA1AC97-EBAB-4F19-8D82-7221431AC8C7}" srcOrd="4" destOrd="0" presId="urn:microsoft.com/office/officeart/2005/8/layout/process1"/>
    <dgm:cxn modelId="{69789C7D-FCC4-4454-BE66-4195883FDE2F}" type="presParOf" srcId="{3B3572F2-1044-4F24-B649-F3E3C772C71F}" destId="{2116907B-E4A4-49E9-83D1-4774288D287F}" srcOrd="5" destOrd="0" presId="urn:microsoft.com/office/officeart/2005/8/layout/process1"/>
    <dgm:cxn modelId="{D41CF36A-D465-4431-8ACE-5D0C84B15198}" type="presParOf" srcId="{2116907B-E4A4-49E9-83D1-4774288D287F}" destId="{698D79B6-EF28-47C7-A069-50F19199DE12}" srcOrd="0" destOrd="0" presId="urn:microsoft.com/office/officeart/2005/8/layout/process1"/>
    <dgm:cxn modelId="{FCFB9F20-19FC-41D2-A89C-C891B2517C6E}" type="presParOf" srcId="{3B3572F2-1044-4F24-B649-F3E3C772C71F}" destId="{EA5B07AC-1DA2-41FE-8860-A5248E95BFB2}" srcOrd="6" destOrd="0" presId="urn:microsoft.com/office/officeart/2005/8/layout/process1"/>
    <dgm:cxn modelId="{CB10DAF4-4E32-4AA4-AE34-1ABF7DC5920F}" type="presParOf" srcId="{3B3572F2-1044-4F24-B649-F3E3C772C71F}" destId="{7DAAF65C-EEC7-40AA-ADA7-996D19DBB441}" srcOrd="7" destOrd="0" presId="urn:microsoft.com/office/officeart/2005/8/layout/process1"/>
    <dgm:cxn modelId="{7ADBF3E8-A485-469A-9DBB-2356BBA1F712}" type="presParOf" srcId="{7DAAF65C-EEC7-40AA-ADA7-996D19DBB441}" destId="{33A1E605-7C33-44CB-BCE9-A15C02C0D0AD}" srcOrd="0" destOrd="0" presId="urn:microsoft.com/office/officeart/2005/8/layout/process1"/>
    <dgm:cxn modelId="{03E6FC49-234D-4642-B202-B9E87F4CC6C6}" type="presParOf" srcId="{3B3572F2-1044-4F24-B649-F3E3C772C71F}" destId="{16DAD827-6B52-4252-B54A-26B48A2AA6F1}" srcOrd="8" destOrd="0" presId="urn:microsoft.com/office/officeart/2005/8/layout/process1"/>
    <dgm:cxn modelId="{AA439625-4D18-4233-9563-1D5214541907}" type="presParOf" srcId="{3B3572F2-1044-4F24-B649-F3E3C772C71F}" destId="{B87436EE-69A6-48EC-95F9-3BF888C205AA}" srcOrd="9" destOrd="0" presId="urn:microsoft.com/office/officeart/2005/8/layout/process1"/>
    <dgm:cxn modelId="{C0F9D13D-3A1A-4FE1-A373-4B3D95BEDA24}" type="presParOf" srcId="{B87436EE-69A6-48EC-95F9-3BF888C205AA}" destId="{A7124B7F-97E4-4491-9398-6DA94BAA8B5F}" srcOrd="0" destOrd="0" presId="urn:microsoft.com/office/officeart/2005/8/layout/process1"/>
    <dgm:cxn modelId="{43BBD583-48F2-4EF0-B4C7-84C15A219B12}" type="presParOf" srcId="{3B3572F2-1044-4F24-B649-F3E3C772C71F}" destId="{EFDC6AAC-A553-49F7-B61D-3CE47559B589}" srcOrd="10" destOrd="0" presId="urn:microsoft.com/office/officeart/2005/8/layout/process1"/>
    <dgm:cxn modelId="{662E19DF-7A51-435C-A71B-FC39CED0BC2A}" type="presParOf" srcId="{3B3572F2-1044-4F24-B649-F3E3C772C71F}" destId="{1829F1B3-2BA5-43CE-8753-D86405C716E9}" srcOrd="11" destOrd="0" presId="urn:microsoft.com/office/officeart/2005/8/layout/process1"/>
    <dgm:cxn modelId="{2D2D85EA-6B2A-45C2-B1CE-CF7B8F20A5E1}" type="presParOf" srcId="{1829F1B3-2BA5-43CE-8753-D86405C716E9}" destId="{C96553EF-8895-48E0-951A-CEE848CA3C8C}" srcOrd="0" destOrd="0" presId="urn:microsoft.com/office/officeart/2005/8/layout/process1"/>
    <dgm:cxn modelId="{5A826BD0-17F2-4842-993A-990F0669F195}" type="presParOf" srcId="{3B3572F2-1044-4F24-B649-F3E3C772C71F}" destId="{B566938A-94BF-4132-9009-E6A55729632B}" srcOrd="12" destOrd="0" presId="urn:microsoft.com/office/officeart/2005/8/layout/process1"/>
    <dgm:cxn modelId="{A2E3F8F2-331C-4D68-A34C-978F4C94486F}" type="presParOf" srcId="{3B3572F2-1044-4F24-B649-F3E3C772C71F}" destId="{FE92E9CC-71DC-4957-B723-51BA2CC737F2}" srcOrd="13" destOrd="0" presId="urn:microsoft.com/office/officeart/2005/8/layout/process1"/>
    <dgm:cxn modelId="{0AD365F7-F8CD-4B8F-93EE-F991031B817F}" type="presParOf" srcId="{FE92E9CC-71DC-4957-B723-51BA2CC737F2}" destId="{81E0ABB1-D3E7-4D00-9577-807B3FF27D64}" srcOrd="0" destOrd="0" presId="urn:microsoft.com/office/officeart/2005/8/layout/process1"/>
    <dgm:cxn modelId="{72BF1541-F9D2-4FD3-A11B-465F0A4389F1}" type="presParOf" srcId="{3B3572F2-1044-4F24-B649-F3E3C772C71F}" destId="{80BF3F52-C900-4A99-85EB-E0748767087C}" srcOrd="1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143F8-8E7B-4DB8-8713-FCE288B0DFCD}">
      <dsp:nvSpPr>
        <dsp:cNvPr id="0" name=""/>
        <dsp:cNvSpPr/>
      </dsp:nvSpPr>
      <dsp:spPr>
        <a:xfrm>
          <a:off x="10892" y="718826"/>
          <a:ext cx="1146587" cy="23146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x-none" sz="1100" kern="1200"/>
            <a:t>La UCP solicita a los organismos de coejecución que lleven a cabo un análisis de las actividades y el desempeño financiero, presentando informes sobre el progreso y planes de implementación revisados</a:t>
          </a:r>
        </a:p>
      </dsp:txBody>
      <dsp:txXfrm>
        <a:off x="44474" y="752408"/>
        <a:ext cx="1079423" cy="2247516"/>
      </dsp:txXfrm>
    </dsp:sp>
    <dsp:sp modelId="{4B4D83FA-6003-4417-AE48-E3F3E81CBF2F}">
      <dsp:nvSpPr>
        <dsp:cNvPr id="0" name=""/>
        <dsp:cNvSpPr/>
      </dsp:nvSpPr>
      <dsp:spPr>
        <a:xfrm rot="43121">
          <a:off x="1221379" y="1803389"/>
          <a:ext cx="217638" cy="1704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1221381" y="1837150"/>
        <a:ext cx="166515" cy="102246"/>
      </dsp:txXfrm>
    </dsp:sp>
    <dsp:sp modelId="{F622C3A6-CFA9-47B9-9963-0464D390F1AC}">
      <dsp:nvSpPr>
        <dsp:cNvPr id="0" name=""/>
        <dsp:cNvSpPr/>
      </dsp:nvSpPr>
      <dsp:spPr>
        <a:xfrm>
          <a:off x="1568087" y="738246"/>
          <a:ext cx="1128521" cy="23146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x-none" sz="1100" kern="1200"/>
            <a:t>La UCP revisa los informes sobre el progreso y propuestas revisadas de planes de implementación (técnico y financiero) revisados proporcionadas por los organismos de coejecución  </a:t>
          </a:r>
        </a:p>
      </dsp:txBody>
      <dsp:txXfrm>
        <a:off x="1601140" y="771299"/>
        <a:ext cx="1062415" cy="2248574"/>
      </dsp:txXfrm>
    </dsp:sp>
    <dsp:sp modelId="{5ECCEB80-1BA1-4BF8-A5C4-B881CA42797E}">
      <dsp:nvSpPr>
        <dsp:cNvPr id="0" name=""/>
        <dsp:cNvSpPr/>
      </dsp:nvSpPr>
      <dsp:spPr>
        <a:xfrm>
          <a:off x="2799260" y="1768298"/>
          <a:ext cx="217621" cy="2545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2799260" y="1819213"/>
        <a:ext cx="152335" cy="152746"/>
      </dsp:txXfrm>
    </dsp:sp>
    <dsp:sp modelId="{6AA1AC97-EBAB-4F19-8D82-7221431AC8C7}">
      <dsp:nvSpPr>
        <dsp:cNvPr id="0" name=""/>
        <dsp:cNvSpPr/>
      </dsp:nvSpPr>
      <dsp:spPr>
        <a:xfrm>
          <a:off x="3107214" y="738246"/>
          <a:ext cx="1026516" cy="23146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x-none" sz="1100" kern="1200"/>
            <a:t>La UCP analiza el estado de las actividades ejecutadas por la UCP, y el presupuesto y plan sobre el camino a seguir</a:t>
          </a:r>
        </a:p>
      </dsp:txBody>
      <dsp:txXfrm>
        <a:off x="3137280" y="768312"/>
        <a:ext cx="966384" cy="2254548"/>
      </dsp:txXfrm>
    </dsp:sp>
    <dsp:sp modelId="{2116907B-E4A4-49E9-83D1-4774288D287F}">
      <dsp:nvSpPr>
        <dsp:cNvPr id="0" name=""/>
        <dsp:cNvSpPr/>
      </dsp:nvSpPr>
      <dsp:spPr>
        <a:xfrm>
          <a:off x="4236382" y="1768298"/>
          <a:ext cx="217621" cy="2545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4236382" y="1819213"/>
        <a:ext cx="152335" cy="152746"/>
      </dsp:txXfrm>
    </dsp:sp>
    <dsp:sp modelId="{EA5B07AC-1DA2-41FE-8860-A5248E95BFB2}">
      <dsp:nvSpPr>
        <dsp:cNvPr id="0" name=""/>
        <dsp:cNvSpPr/>
      </dsp:nvSpPr>
      <dsp:spPr>
        <a:xfrm>
          <a:off x="4544337" y="738246"/>
          <a:ext cx="1026516" cy="23146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x-none" sz="1100" kern="1200" dirty="0"/>
            <a:t>La UCP realiza el análisis del Marco de resultados del </a:t>
          </a:r>
          <a:r>
            <a:rPr lang="en-US" sz="1100" kern="1200" dirty="0"/>
            <a:t>Proyecto </a:t>
          </a:r>
          <a:r>
            <a:rPr lang="en-US" sz="1100" kern="1200" dirty="0" err="1"/>
            <a:t>CLME</a:t>
          </a:r>
          <a:r>
            <a:rPr lang="en-US" sz="1100" kern="1200" dirty="0"/>
            <a:t>+</a:t>
          </a:r>
          <a:endParaRPr lang="x-none" sz="1100" kern="1200" dirty="0"/>
        </a:p>
      </dsp:txBody>
      <dsp:txXfrm>
        <a:off x="4574403" y="768312"/>
        <a:ext cx="966384" cy="2254548"/>
      </dsp:txXfrm>
    </dsp:sp>
    <dsp:sp modelId="{7DAAF65C-EEC7-40AA-ADA7-996D19DBB441}">
      <dsp:nvSpPr>
        <dsp:cNvPr id="0" name=""/>
        <dsp:cNvSpPr/>
      </dsp:nvSpPr>
      <dsp:spPr>
        <a:xfrm>
          <a:off x="5673505" y="1768298"/>
          <a:ext cx="217621" cy="2545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5673505" y="1819213"/>
        <a:ext cx="152335" cy="152746"/>
      </dsp:txXfrm>
    </dsp:sp>
    <dsp:sp modelId="{16DAD827-6B52-4252-B54A-26B48A2AA6F1}">
      <dsp:nvSpPr>
        <dsp:cNvPr id="0" name=""/>
        <dsp:cNvSpPr/>
      </dsp:nvSpPr>
      <dsp:spPr>
        <a:xfrm>
          <a:off x="5981460" y="738246"/>
          <a:ext cx="1026516" cy="23146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x-none" sz="1100" kern="1200"/>
            <a:t>La UCP integra los resultados de todos los análisis en una hoja de cálculo para su revisión consolidada</a:t>
          </a:r>
          <a:r>
            <a:rPr lang="x-none" sz="2800" kern="1200"/>
            <a:t/>
          </a:r>
          <a:br>
            <a:rPr lang="x-none" sz="2800" kern="1200"/>
          </a:br>
          <a:endParaRPr lang="x-none" sz="2800" kern="1200"/>
        </a:p>
      </dsp:txBody>
      <dsp:txXfrm>
        <a:off x="6011526" y="768312"/>
        <a:ext cx="966384" cy="2254548"/>
      </dsp:txXfrm>
    </dsp:sp>
    <dsp:sp modelId="{B87436EE-69A6-48EC-95F9-3BF888C205AA}">
      <dsp:nvSpPr>
        <dsp:cNvPr id="0" name=""/>
        <dsp:cNvSpPr/>
      </dsp:nvSpPr>
      <dsp:spPr>
        <a:xfrm>
          <a:off x="7110628" y="1768298"/>
          <a:ext cx="217621" cy="2545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7110628" y="1819213"/>
        <a:ext cx="152335" cy="152746"/>
      </dsp:txXfrm>
    </dsp:sp>
    <dsp:sp modelId="{EFDC6AAC-A553-49F7-B61D-3CE47559B589}">
      <dsp:nvSpPr>
        <dsp:cNvPr id="0" name=""/>
        <dsp:cNvSpPr/>
      </dsp:nvSpPr>
      <dsp:spPr>
        <a:xfrm>
          <a:off x="7418583" y="738246"/>
          <a:ext cx="1077020" cy="23146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x-none" sz="1100" kern="1200" dirty="0"/>
            <a:t>La UCP propone un plan (técnico y financiero) de ejecución del proyecto revisado para garantizar que el objetivo y los resultados  del </a:t>
          </a:r>
          <a:r>
            <a:rPr lang="en-US" sz="1100" kern="1200" dirty="0"/>
            <a:t>Proyecto </a:t>
          </a:r>
          <a:r>
            <a:rPr lang="en-US" sz="1100" kern="1200" dirty="0" err="1"/>
            <a:t>CLME</a:t>
          </a:r>
          <a:r>
            <a:rPr lang="en-US" sz="1100" kern="1200" dirty="0"/>
            <a:t>+</a:t>
          </a:r>
          <a:r>
            <a:rPr lang="x-none" sz="1100" kern="1200" dirty="0"/>
            <a:t> se cumplan</a:t>
          </a:r>
          <a:r>
            <a:rPr lang="en-US" sz="1100" kern="1200" dirty="0"/>
            <a:t> de </a:t>
          </a:r>
          <a:r>
            <a:rPr lang="en-US" sz="1100" kern="1200" dirty="0" err="1"/>
            <a:t>manera</a:t>
          </a:r>
          <a:r>
            <a:rPr lang="x-none" sz="1100" kern="1200" dirty="0"/>
            <a:t> satisfactoria</a:t>
          </a:r>
        </a:p>
      </dsp:txBody>
      <dsp:txXfrm>
        <a:off x="7450128" y="769791"/>
        <a:ext cx="1013930" cy="2251590"/>
      </dsp:txXfrm>
    </dsp:sp>
    <dsp:sp modelId="{1829F1B3-2BA5-43CE-8753-D86405C716E9}">
      <dsp:nvSpPr>
        <dsp:cNvPr id="0" name=""/>
        <dsp:cNvSpPr/>
      </dsp:nvSpPr>
      <dsp:spPr>
        <a:xfrm>
          <a:off x="8598255" y="1768298"/>
          <a:ext cx="217621" cy="2545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8598255" y="1819213"/>
        <a:ext cx="152335" cy="152746"/>
      </dsp:txXfrm>
    </dsp:sp>
    <dsp:sp modelId="{B566938A-94BF-4132-9009-E6A55729632B}">
      <dsp:nvSpPr>
        <dsp:cNvPr id="0" name=""/>
        <dsp:cNvSpPr/>
      </dsp:nvSpPr>
      <dsp:spPr>
        <a:xfrm>
          <a:off x="8906210" y="738246"/>
          <a:ext cx="1026516" cy="23146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x-none" sz="1100" kern="1200" dirty="0"/>
            <a:t>La UCP analiza y, si procede, revisa el plan propuesto con el Grupo Ejecutivo del Proyecto </a:t>
          </a:r>
        </a:p>
      </dsp:txBody>
      <dsp:txXfrm>
        <a:off x="8936276" y="768312"/>
        <a:ext cx="966384" cy="2254548"/>
      </dsp:txXfrm>
    </dsp:sp>
    <dsp:sp modelId="{FE92E9CC-71DC-4957-B723-51BA2CC737F2}">
      <dsp:nvSpPr>
        <dsp:cNvPr id="0" name=""/>
        <dsp:cNvSpPr/>
      </dsp:nvSpPr>
      <dsp:spPr>
        <a:xfrm>
          <a:off x="10035378" y="1768298"/>
          <a:ext cx="217621" cy="2545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10035378" y="1819213"/>
        <a:ext cx="152335" cy="152746"/>
      </dsp:txXfrm>
    </dsp:sp>
    <dsp:sp modelId="{80BF3F52-C900-4A99-85EB-E0748767087C}">
      <dsp:nvSpPr>
        <dsp:cNvPr id="0" name=""/>
        <dsp:cNvSpPr/>
      </dsp:nvSpPr>
      <dsp:spPr>
        <a:xfrm>
          <a:off x="10343333" y="738246"/>
          <a:ext cx="1113677" cy="23146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x-none" sz="1100" kern="1200" dirty="0"/>
            <a:t>La UCP envía el Informe sobre propuesta al Comité Directivo del Proyecto para su consideración y aprobación</a:t>
          </a:r>
        </a:p>
      </dsp:txBody>
      <dsp:txXfrm>
        <a:off x="10375951" y="770864"/>
        <a:ext cx="1048441" cy="224944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0.18174</cdr:x>
      <cdr:y>0</cdr:y>
    </cdr:from>
    <cdr:to>
      <cdr:x>0.95134</cdr:x>
      <cdr:y>0.19312</cdr:y>
    </cdr:to>
    <cdr:sp macro="" textlink="">
      <cdr:nvSpPr>
        <cdr:cNvPr id="2" name="Title 1"/>
        <cdr:cNvSpPr txBox="1">
          <a:spLocks xmlns:a="http://schemas.openxmlformats.org/drawingml/2006/main"/>
        </cdr:cNvSpPr>
      </cdr:nvSpPr>
      <cdr:spPr>
        <a:xfrm xmlns:a="http://schemas.openxmlformats.org/drawingml/2006/main">
          <a:off x="830914" y="0"/>
          <a:ext cx="3518631" cy="529767"/>
        </a:xfrm>
        <a:prstGeom xmlns:a="http://schemas.openxmlformats.org/drawingml/2006/main" prst="rect">
          <a:avLst/>
        </a:prstGeom>
      </cdr:spPr>
      <cdr:txBody>
        <a:bodyPr xmlns:a="http://schemas.openxmlformats.org/drawingml/2006/main">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l"/>
          <a:r>
            <a:rPr lang="x-none" sz="1400" b="1" dirty="0">
              <a:latin typeface="+mn-lt"/>
            </a:rPr>
            <a:t>Presupuesto no ejecutado de los </a:t>
          </a:r>
          <a:r>
            <a:rPr lang="en-US" sz="1400" b="1" dirty="0" err="1" smtClean="0">
              <a:latin typeface="+mn-lt"/>
            </a:rPr>
            <a:t>socios</a:t>
          </a:r>
          <a:r>
            <a:rPr lang="x-none" sz="2400" b="1" dirty="0">
              <a:solidFill>
                <a:schemeClr val="accent5">
                  <a:lumMod val="75000"/>
                </a:schemeClr>
              </a:solidFill>
              <a:latin typeface="Garamond" panose="02020404030301010803" pitchFamily="18" charset="0"/>
            </a:rPr>
            <a:t/>
          </a:r>
          <a:br>
            <a:rPr lang="x-none" sz="2400" b="1" dirty="0">
              <a:solidFill>
                <a:schemeClr val="accent5">
                  <a:lumMod val="75000"/>
                </a:schemeClr>
              </a:solidFill>
              <a:latin typeface="Garamond" panose="02020404030301010803" pitchFamily="18" charset="0"/>
            </a:rPr>
          </a:br>
          <a:r>
            <a:rPr lang="x-none" sz="2400" b="1" dirty="0">
              <a:solidFill>
                <a:schemeClr val="accent5">
                  <a:lumMod val="75000"/>
                </a:schemeClr>
              </a:solidFill>
              <a:latin typeface="Garamond" panose="02020404030301010803" pitchFamily="18" charset="0"/>
            </a:rPr>
            <a:t/>
          </a:r>
          <a:br>
            <a:rPr lang="x-none" sz="2400" b="1" dirty="0">
              <a:solidFill>
                <a:schemeClr val="accent5">
                  <a:lumMod val="75000"/>
                </a:schemeClr>
              </a:solidFill>
              <a:latin typeface="Garamond" panose="02020404030301010803" pitchFamily="18" charset="0"/>
            </a:rPr>
          </a:br>
          <a:endParaRPr lang="x-none" sz="2400" b="1" dirty="0">
            <a:solidFill>
              <a:schemeClr val="accent5">
                <a:lumMod val="75000"/>
              </a:schemeClr>
            </a:solidFill>
            <a:latin typeface="Garamond" panose="02020404030301010803" pitchFamily="18"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0.62372</cdr:x>
      <cdr:y>0.25756</cdr:y>
    </cdr:from>
    <cdr:to>
      <cdr:x>0.93992</cdr:x>
      <cdr:y>0.38043</cdr:y>
    </cdr:to>
    <cdr:sp macro="" textlink="">
      <cdr:nvSpPr>
        <cdr:cNvPr id="2" name="Title 1"/>
        <cdr:cNvSpPr txBox="1">
          <a:spLocks xmlns:a="http://schemas.openxmlformats.org/drawingml/2006/main"/>
        </cdr:cNvSpPr>
      </cdr:nvSpPr>
      <cdr:spPr>
        <a:xfrm xmlns:a="http://schemas.openxmlformats.org/drawingml/2006/main">
          <a:off x="3222834" y="696713"/>
          <a:ext cx="1633808" cy="332380"/>
        </a:xfrm>
        <a:prstGeom xmlns:a="http://schemas.openxmlformats.org/drawingml/2006/main" prst="rect">
          <a:avLst/>
        </a:prstGeom>
      </cdr:spPr>
      <cdr:txBody>
        <a:bodyPr xmlns:a="http://schemas.openxmlformats.org/drawingml/2006/main">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l"/>
          <a:r>
            <a:rPr lang="x-none" sz="1200" b="0" i="0">
              <a:latin typeface="+mn-lt"/>
            </a:rPr>
            <a:t>1.7MM</a:t>
          </a:r>
          <a:r>
            <a:rPr lang="x-none" sz="2400" b="0" i="0">
              <a:solidFill>
                <a:schemeClr val="accent5">
                  <a:lumMod val="75000"/>
                </a:schemeClr>
              </a:solidFill>
              <a:latin typeface="Garamond" panose="02020404030301010803" pitchFamily="18" charset="0"/>
            </a:rPr>
            <a:t/>
          </a:r>
          <a:br>
            <a:rPr lang="x-none" sz="2400" b="0" i="0">
              <a:solidFill>
                <a:schemeClr val="accent5">
                  <a:lumMod val="75000"/>
                </a:schemeClr>
              </a:solidFill>
              <a:latin typeface="Garamond" panose="02020404030301010803" pitchFamily="18" charset="0"/>
            </a:rPr>
          </a:br>
          <a:r>
            <a:rPr lang="x-none" sz="2400" b="0" i="0">
              <a:solidFill>
                <a:schemeClr val="accent5">
                  <a:lumMod val="75000"/>
                </a:schemeClr>
              </a:solidFill>
              <a:latin typeface="Garamond" panose="02020404030301010803" pitchFamily="18" charset="0"/>
            </a:rPr>
            <a:t/>
          </a:r>
          <a:br>
            <a:rPr lang="x-none" sz="2400" b="0" i="0">
              <a:solidFill>
                <a:schemeClr val="accent5">
                  <a:lumMod val="75000"/>
                </a:schemeClr>
              </a:solidFill>
              <a:latin typeface="Garamond" panose="02020404030301010803" pitchFamily="18" charset="0"/>
            </a:rPr>
          </a:br>
          <a:endParaRPr lang="x-none" sz="2400" b="0" i="0">
            <a:solidFill>
              <a:schemeClr val="accent5">
                <a:lumMod val="75000"/>
              </a:schemeClr>
            </a:solidFill>
            <a:latin typeface="Garamond" panose="02020404030301010803" pitchFamily="18"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0.40603</cdr:x>
      <cdr:y>0.62551</cdr:y>
    </cdr:from>
    <cdr:to>
      <cdr:x>0.50691</cdr:x>
      <cdr:y>0.69351</cdr:y>
    </cdr:to>
    <cdr:sp macro="" textlink="">
      <cdr:nvSpPr>
        <cdr:cNvPr id="2" name="Rectangle 1"/>
        <cdr:cNvSpPr/>
      </cdr:nvSpPr>
      <cdr:spPr>
        <a:xfrm xmlns:a="http://schemas.openxmlformats.org/drawingml/2006/main">
          <a:off x="3790696" y="3397504"/>
          <a:ext cx="941832" cy="369332"/>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x-none" b="1">
              <a:solidFill>
                <a:srgbClr val="00B050"/>
              </a:solidFill>
              <a:latin typeface="Calibri" panose="020F0502020204030204" pitchFamily="34" charset="0"/>
              <a:ea typeface="Calibri" panose="020F0502020204030204" pitchFamily="34" charset="0"/>
              <a:cs typeface="Times New Roman" panose="02020603050405020304" pitchFamily="18" charset="0"/>
            </a:rPr>
            <a:t>19%  </a:t>
          </a:r>
        </a:p>
      </cdr:txBody>
    </cdr:sp>
  </cdr:relSizeAnchor>
  <cdr:relSizeAnchor xmlns:cdr="http://schemas.openxmlformats.org/drawingml/2006/chartDrawing">
    <cdr:from>
      <cdr:x>0.88513</cdr:x>
      <cdr:y>0</cdr:y>
    </cdr:from>
    <cdr:to>
      <cdr:x>0.98602</cdr:x>
      <cdr:y>0.068</cdr:y>
    </cdr:to>
    <cdr:sp macro="" textlink="">
      <cdr:nvSpPr>
        <cdr:cNvPr id="3" name="Rectangle 2"/>
        <cdr:cNvSpPr/>
      </cdr:nvSpPr>
      <cdr:spPr>
        <a:xfrm xmlns:a="http://schemas.openxmlformats.org/drawingml/2006/main">
          <a:off x="8263636" y="0"/>
          <a:ext cx="941832" cy="369332"/>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x-none" sz="1800" b="1">
              <a:solidFill>
                <a:srgbClr val="00B050"/>
              </a:solidFill>
              <a:latin typeface="Calibri" panose="020F0502020204030204" pitchFamily="34" charset="0"/>
              <a:ea typeface="Calibri" panose="020F0502020204030204" pitchFamily="34" charset="0"/>
              <a:cs typeface="Times New Roman" panose="02020603050405020304" pitchFamily="18" charset="0"/>
            </a:rPr>
            <a:t>100%  </a:t>
          </a:r>
        </a:p>
      </cdr:txBody>
    </cdr:sp>
  </cdr:relSizeAnchor>
  <cdr:relSizeAnchor xmlns:cdr="http://schemas.openxmlformats.org/drawingml/2006/chartDrawing">
    <cdr:from>
      <cdr:x>0.97971</cdr:x>
      <cdr:y>0.12963</cdr:y>
    </cdr:from>
    <cdr:to>
      <cdr:x>0.97971</cdr:x>
      <cdr:y>0.83502</cdr:y>
    </cdr:to>
    <cdr:cxnSp macro="">
      <cdr:nvCxnSpPr>
        <cdr:cNvPr id="5" name="Straight Connector 4">
          <a:extLst xmlns:a="http://schemas.openxmlformats.org/drawingml/2006/main">
            <a:ext uri="{FF2B5EF4-FFF2-40B4-BE49-F238E27FC236}">
              <a16:creationId xmlns="" xmlns:a16="http://schemas.microsoft.com/office/drawing/2014/main" id="{B3DBD135-430A-4F70-B6B5-5519519FC4C9}"/>
            </a:ext>
          </a:extLst>
        </cdr:cNvPr>
        <cdr:cNvCxnSpPr/>
      </cdr:nvCxnSpPr>
      <cdr:spPr>
        <a:xfrm xmlns:a="http://schemas.openxmlformats.org/drawingml/2006/main" flipV="1">
          <a:off x="9639300" y="704088"/>
          <a:ext cx="0" cy="3831336"/>
        </a:xfrm>
        <a:prstGeom xmlns:a="http://schemas.openxmlformats.org/drawingml/2006/main" prst="line">
          <a:avLst/>
        </a:prstGeom>
        <a:ln xmlns:a="http://schemas.openxmlformats.org/drawingml/2006/main">
          <a:solidFill>
            <a:srgbClr val="00B050"/>
          </a:solidFill>
          <a:prstDash val="dash"/>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0.11059</cdr:x>
      <cdr:y>0.10606</cdr:y>
    </cdr:from>
    <cdr:to>
      <cdr:x>0.99763</cdr:x>
      <cdr:y>0.11448</cdr:y>
    </cdr:to>
    <cdr:cxnSp macro="">
      <cdr:nvCxnSpPr>
        <cdr:cNvPr id="14" name="Straight Connector 13">
          <a:extLst xmlns:a="http://schemas.openxmlformats.org/drawingml/2006/main">
            <a:ext uri="{FF2B5EF4-FFF2-40B4-BE49-F238E27FC236}">
              <a16:creationId xmlns="" xmlns:a16="http://schemas.microsoft.com/office/drawing/2014/main" id="{275DA441-32C1-4DF8-827C-3660E0794803}"/>
            </a:ext>
          </a:extLst>
        </cdr:cNvPr>
        <cdr:cNvCxnSpPr/>
      </cdr:nvCxnSpPr>
      <cdr:spPr>
        <a:xfrm xmlns:a="http://schemas.openxmlformats.org/drawingml/2006/main" flipV="1">
          <a:off x="1088136" y="576072"/>
          <a:ext cx="8727488" cy="45720"/>
        </a:xfrm>
        <a:prstGeom xmlns:a="http://schemas.openxmlformats.org/drawingml/2006/main" prst="line">
          <a:avLst/>
        </a:prstGeom>
        <a:ln xmlns:a="http://schemas.openxmlformats.org/drawingml/2006/main" w="76200">
          <a:solidFill>
            <a:srgbClr val="00B050"/>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8428A1-8C62-408D-B1E3-084913D93D67}" type="datetimeFigureOut">
              <a:rPr lang="es-CO" smtClean="0"/>
              <a:t>28/02/2019</a:t>
            </a:fld>
            <a:endParaRPr lang="es-CO"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40A284-0FFE-4FD4-94DA-A3639C397831}" type="slidenum">
              <a:rPr lang="es-CO" smtClean="0"/>
              <a:t>‹#›</a:t>
            </a:fld>
            <a:endParaRPr lang="es-CO" dirty="0"/>
          </a:p>
        </p:txBody>
      </p:sp>
    </p:spTree>
    <p:extLst>
      <p:ext uri="{BB962C8B-B14F-4D97-AF65-F5344CB8AC3E}">
        <p14:creationId xmlns:p14="http://schemas.microsoft.com/office/powerpoint/2010/main" val="186991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dirty="0"/>
          </a:p>
        </p:txBody>
      </p:sp>
      <p:sp>
        <p:nvSpPr>
          <p:cNvPr id="4" name="Slide Number Placeholder 3"/>
          <p:cNvSpPr>
            <a:spLocks noGrp="1"/>
          </p:cNvSpPr>
          <p:nvPr>
            <p:ph type="sldNum" sz="quarter" idx="5"/>
          </p:nvPr>
        </p:nvSpPr>
        <p:spPr/>
        <p:txBody>
          <a:bodyPr/>
          <a:lstStyle/>
          <a:p>
            <a:fld id="{4740A284-0FFE-4FD4-94DA-A3639C397831}" type="slidenum">
              <a:rPr lang="es-CO" smtClean="0"/>
              <a:t>1</a:t>
            </a:fld>
            <a:endParaRPr lang="es-CO" dirty="0"/>
          </a:p>
        </p:txBody>
      </p:sp>
    </p:spTree>
    <p:extLst>
      <p:ext uri="{BB962C8B-B14F-4D97-AF65-F5344CB8AC3E}">
        <p14:creationId xmlns:p14="http://schemas.microsoft.com/office/powerpoint/2010/main" val="822832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Los </a:t>
            </a:r>
            <a:r>
              <a:rPr lang="en-US" sz="1200" kern="1200" dirty="0" err="1">
                <a:solidFill>
                  <a:schemeClr val="tx1"/>
                </a:solidFill>
                <a:effectLst/>
                <a:latin typeface="+mn-lt"/>
                <a:ea typeface="+mn-ea"/>
                <a:cs typeface="+mn-cs"/>
              </a:rPr>
              <a:t>productos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enumerados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diapositiva</a:t>
            </a:r>
            <a:r>
              <a:rPr lang="en-US" sz="1200" kern="1200" dirty="0">
                <a:solidFill>
                  <a:schemeClr val="tx1"/>
                </a:solidFill>
                <a:effectLst/>
                <a:latin typeface="+mn-lt"/>
                <a:ea typeface="+mn-ea"/>
                <a:cs typeface="+mn-cs"/>
              </a:rPr>
              <a:t> se </a:t>
            </a:r>
            <a:r>
              <a:rPr lang="en-US" sz="1200" kern="1200" dirty="0" err="1">
                <a:solidFill>
                  <a:schemeClr val="tx1"/>
                </a:solidFill>
                <a:effectLst/>
                <a:latin typeface="+mn-lt"/>
                <a:ea typeface="+mn-ea"/>
                <a:cs typeface="+mn-cs"/>
              </a:rPr>
              <a:t>consideran</a:t>
            </a:r>
            <a:r>
              <a:rPr lang="en-US" sz="1200" kern="1200" dirty="0">
                <a:solidFill>
                  <a:schemeClr val="tx1"/>
                </a:solidFill>
                <a:effectLst/>
                <a:latin typeface="+mn-lt"/>
                <a:ea typeface="+mn-ea"/>
                <a:cs typeface="+mn-cs"/>
              </a:rPr>
              <a:t> los </a:t>
            </a:r>
            <a:r>
              <a:rPr lang="en-US" sz="1200" kern="1200" dirty="0" err="1">
                <a:solidFill>
                  <a:schemeClr val="tx1"/>
                </a:solidFill>
                <a:effectLst/>
                <a:latin typeface="+mn-lt"/>
                <a:ea typeface="+mn-ea"/>
                <a:cs typeface="+mn-cs"/>
              </a:rPr>
              <a:t>más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representativos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específicamente</a:t>
            </a:r>
            <a:r>
              <a:rPr lang="en-US" sz="1200" kern="1200" dirty="0">
                <a:solidFill>
                  <a:schemeClr val="tx1"/>
                </a:solidFill>
                <a:effectLst/>
                <a:latin typeface="+mn-lt"/>
                <a:ea typeface="+mn-ea"/>
                <a:cs typeface="+mn-cs"/>
              </a:rPr>
              <a:t> los </a:t>
            </a:r>
            <a:r>
              <a:rPr lang="en-US" sz="1200" kern="1200" dirty="0" err="1">
                <a:solidFill>
                  <a:schemeClr val="tx1"/>
                </a:solidFill>
                <a:effectLst/>
                <a:latin typeface="+mn-lt"/>
                <a:ea typeface="+mn-ea"/>
                <a:cs typeface="+mn-cs"/>
              </a:rPr>
              <a:t>productos</a:t>
            </a:r>
            <a:r>
              <a:rPr lang="en-US" sz="1200" kern="1200" dirty="0">
                <a:solidFill>
                  <a:schemeClr val="tx1"/>
                </a:solidFill>
                <a:effectLst/>
                <a:latin typeface="+mn-lt"/>
                <a:ea typeface="+mn-ea"/>
                <a:cs typeface="+mn-cs"/>
              </a:rPr>
              <a:t> que </a:t>
            </a:r>
            <a:r>
              <a:rPr lang="en-US" sz="1200" kern="1200" dirty="0" err="1">
                <a:solidFill>
                  <a:schemeClr val="tx1"/>
                </a:solidFill>
                <a:effectLst/>
                <a:latin typeface="+mn-lt"/>
                <a:ea typeface="+mn-ea"/>
                <a:cs typeface="+mn-cs"/>
              </a:rPr>
              <a:t>definen</a:t>
            </a:r>
            <a:r>
              <a:rPr lang="en-US" sz="1200" kern="1200" dirty="0">
                <a:solidFill>
                  <a:schemeClr val="tx1"/>
                </a:solidFill>
                <a:effectLst/>
                <a:latin typeface="+mn-lt"/>
                <a:ea typeface="+mn-ea"/>
                <a:cs typeface="+mn-cs"/>
              </a:rPr>
              <a:t> lo que el Proyecto </a:t>
            </a:r>
            <a:r>
              <a:rPr lang="en-US" sz="1200" kern="1200" dirty="0" err="1">
                <a:solidFill>
                  <a:schemeClr val="tx1"/>
                </a:solidFill>
                <a:effectLst/>
                <a:latin typeface="+mn-lt"/>
                <a:ea typeface="+mn-ea"/>
                <a:cs typeface="+mn-cs"/>
              </a:rPr>
              <a:t>CLME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tratando</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lograr</a:t>
            </a:r>
            <a:r>
              <a:rPr lang="en-US" sz="1200" kern="1200" dirty="0">
                <a:solidFill>
                  <a:schemeClr val="tx1"/>
                </a:solidFill>
                <a:effectLst/>
                <a:latin typeface="+mn-lt"/>
                <a:ea typeface="+mn-ea"/>
                <a:cs typeface="+mn-cs"/>
              </a:rPr>
              <a:t>. Los </a:t>
            </a:r>
            <a:r>
              <a:rPr lang="en-US" sz="1200" kern="1200" dirty="0" err="1">
                <a:solidFill>
                  <a:schemeClr val="tx1"/>
                </a:solidFill>
                <a:effectLst/>
                <a:latin typeface="+mn-lt"/>
                <a:ea typeface="+mn-ea"/>
                <a:cs typeface="+mn-cs"/>
              </a:rPr>
              <a:t>resultados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análisis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indican</a:t>
            </a:r>
            <a:r>
              <a:rPr lang="en-US" sz="1200" kern="1200" dirty="0">
                <a:solidFill>
                  <a:schemeClr val="tx1"/>
                </a:solidFill>
                <a:effectLst/>
                <a:latin typeface="+mn-lt"/>
                <a:ea typeface="+mn-ea"/>
                <a:cs typeface="+mn-cs"/>
              </a:rPr>
              <a:t> que de </a:t>
            </a:r>
            <a:r>
              <a:rPr lang="en-US" sz="1200" kern="1200" dirty="0" err="1">
                <a:solidFill>
                  <a:schemeClr val="tx1"/>
                </a:solidFill>
                <a:effectLst/>
                <a:latin typeface="+mn-lt"/>
                <a:ea typeface="+mn-ea"/>
                <a:cs typeface="+mn-cs"/>
              </a:rPr>
              <a:t>estos</a:t>
            </a:r>
            <a:r>
              <a:rPr lang="en-US" sz="1200" kern="1200" dirty="0">
                <a:solidFill>
                  <a:schemeClr val="tx1"/>
                </a:solidFill>
                <a:effectLst/>
                <a:latin typeface="+mn-lt"/>
                <a:ea typeface="+mn-ea"/>
                <a:cs typeface="+mn-cs"/>
              </a:rPr>
              <a:t> 7 </a:t>
            </a:r>
            <a:r>
              <a:rPr lang="en-US" sz="1200" kern="1200" dirty="0" err="1">
                <a:solidFill>
                  <a:schemeClr val="tx1"/>
                </a:solidFill>
                <a:effectLst/>
                <a:latin typeface="+mn-lt"/>
                <a:ea typeface="+mn-ea"/>
                <a:cs typeface="+mn-cs"/>
              </a:rPr>
              <a:t>productos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principales</a:t>
            </a:r>
            <a:r>
              <a:rPr lang="en-US" sz="1200" kern="1200" dirty="0">
                <a:solidFill>
                  <a:schemeClr val="tx1"/>
                </a:solidFill>
                <a:effectLst/>
                <a:latin typeface="+mn-lt"/>
                <a:ea typeface="+mn-ea"/>
                <a:cs typeface="+mn-cs"/>
              </a:rPr>
              <a:t>, 4 </a:t>
            </a:r>
            <a:r>
              <a:rPr lang="en-US" sz="1200" kern="1200" dirty="0" err="1">
                <a:solidFill>
                  <a:schemeClr val="tx1"/>
                </a:solidFill>
                <a:effectLst/>
                <a:latin typeface="+mn-lt"/>
                <a:ea typeface="+mn-ea"/>
                <a:cs typeface="+mn-cs"/>
              </a:rPr>
              <a:t>muestran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retraso</a:t>
            </a:r>
            <a:r>
              <a:rPr lang="en-US" sz="1200" kern="1200" dirty="0">
                <a:solidFill>
                  <a:schemeClr val="tx1"/>
                </a:solidFill>
                <a:effectLst/>
                <a:latin typeface="+mn-lt"/>
                <a:ea typeface="+mn-ea"/>
                <a:cs typeface="+mn-cs"/>
              </a:rPr>
              <a:t> y que es probable que </a:t>
            </a:r>
            <a:r>
              <a:rPr lang="en-US" sz="1200" kern="1200" dirty="0" err="1">
                <a:solidFill>
                  <a:schemeClr val="tx1"/>
                </a:solidFill>
                <a:effectLst/>
                <a:latin typeface="+mn-lt"/>
                <a:ea typeface="+mn-ea"/>
                <a:cs typeface="+mn-cs"/>
              </a:rPr>
              <a:t>su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cumplimiento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satisfactorio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exija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tiempo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adicional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más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allá</a:t>
            </a:r>
            <a:r>
              <a:rPr lang="en-US" sz="1200" kern="1200" dirty="0">
                <a:solidFill>
                  <a:schemeClr val="tx1"/>
                </a:solidFill>
                <a:effectLst/>
                <a:latin typeface="+mn-lt"/>
                <a:ea typeface="+mn-ea"/>
                <a:cs typeface="+mn-cs"/>
              </a:rPr>
              <a:t> de la actual </a:t>
            </a:r>
            <a:r>
              <a:rPr lang="en-US" sz="1200" kern="1200" dirty="0" err="1">
                <a:solidFill>
                  <a:schemeClr val="tx1"/>
                </a:solidFill>
                <a:effectLst/>
                <a:latin typeface="+mn-lt"/>
                <a:ea typeface="+mn-ea"/>
                <a:cs typeface="+mn-cs"/>
              </a:rPr>
              <a:t>fecha</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entrega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especificada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el Marco de </a:t>
            </a:r>
            <a:r>
              <a:rPr lang="en-US" sz="1200" kern="1200" dirty="0" err="1">
                <a:solidFill>
                  <a:schemeClr val="tx1"/>
                </a:solidFill>
                <a:effectLst/>
                <a:latin typeface="+mn-lt"/>
                <a:ea typeface="+mn-ea"/>
                <a:cs typeface="+mn-cs"/>
              </a:rPr>
              <a:t>resultados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aprobado</a:t>
            </a:r>
            <a:r>
              <a:rPr lang="en-US" sz="1200" kern="1200" dirty="0">
                <a:solidFill>
                  <a:schemeClr val="tx1"/>
                </a:solidFill>
                <a:effectLst/>
                <a:latin typeface="+mn-lt"/>
                <a:ea typeface="+mn-ea"/>
                <a:cs typeface="+mn-cs"/>
              </a:rPr>
              <a:t> por el </a:t>
            </a:r>
            <a:r>
              <a:rPr lang="en-US" sz="1200" kern="1200" dirty="0" err="1">
                <a:solidFill>
                  <a:schemeClr val="tx1"/>
                </a:solidFill>
                <a:effectLst/>
                <a:latin typeface="+mn-lt"/>
                <a:ea typeface="+mn-ea"/>
                <a:cs typeface="+mn-cs"/>
              </a:rPr>
              <a:t>Comité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Directivo</a:t>
            </a:r>
            <a:r>
              <a:rPr lang="en-US" sz="1200" kern="1200" dirty="0">
                <a:solidFill>
                  <a:schemeClr val="tx1"/>
                </a:solidFill>
                <a:effectLst/>
                <a:latin typeface="+mn-lt"/>
                <a:ea typeface="+mn-ea"/>
                <a:cs typeface="+mn-cs"/>
              </a:rPr>
              <a:t> del Proyecto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reunión</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junio</a:t>
            </a:r>
            <a:r>
              <a:rPr lang="en-US" sz="1200" kern="1200" dirty="0">
                <a:solidFill>
                  <a:schemeClr val="tx1"/>
                </a:solidFill>
                <a:effectLst/>
                <a:latin typeface="+mn-lt"/>
                <a:ea typeface="+mn-ea"/>
                <a:cs typeface="+mn-cs"/>
              </a:rPr>
              <a:t> de 2018. Un 5.º </a:t>
            </a:r>
            <a:r>
              <a:rPr lang="en-US" sz="1200" kern="1200" dirty="0" err="1">
                <a:solidFill>
                  <a:schemeClr val="tx1"/>
                </a:solidFill>
                <a:effectLst/>
                <a:latin typeface="+mn-lt"/>
                <a:ea typeface="+mn-ea"/>
                <a:cs typeface="+mn-cs"/>
              </a:rPr>
              <a:t>producto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marcado</a:t>
            </a:r>
            <a:r>
              <a:rPr lang="en-US" sz="1200" kern="1200" dirty="0">
                <a:solidFill>
                  <a:schemeClr val="tx1"/>
                </a:solidFill>
                <a:effectLst/>
                <a:latin typeface="+mn-lt"/>
                <a:ea typeface="+mn-ea"/>
                <a:cs typeface="+mn-cs"/>
              </a:rPr>
              <a:t> con *) ha </a:t>
            </a:r>
            <a:r>
              <a:rPr lang="en-US" sz="1200" kern="1200" dirty="0" err="1">
                <a:solidFill>
                  <a:schemeClr val="tx1"/>
                </a:solidFill>
                <a:effectLst/>
                <a:latin typeface="+mn-lt"/>
                <a:ea typeface="+mn-ea"/>
                <a:cs typeface="+mn-cs"/>
              </a:rPr>
              <a:t>acumulado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retrasos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considerables</a:t>
            </a:r>
            <a:r>
              <a:rPr lang="en-US" sz="1200" kern="1200" dirty="0">
                <a:solidFill>
                  <a:schemeClr val="tx1"/>
                </a:solidFill>
                <a:effectLst/>
                <a:latin typeface="+mn-lt"/>
                <a:ea typeface="+mn-ea"/>
                <a:cs typeface="+mn-cs"/>
              </a:rPr>
              <a:t> y de </a:t>
            </a:r>
            <a:r>
              <a:rPr lang="en-US" sz="1200" kern="1200" dirty="0" err="1">
                <a:solidFill>
                  <a:schemeClr val="tx1"/>
                </a:solidFill>
                <a:effectLst/>
                <a:latin typeface="+mn-lt"/>
                <a:ea typeface="+mn-ea"/>
                <a:cs typeface="+mn-cs"/>
              </a:rPr>
              <a:t>proyección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será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necesario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reducir</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alcance</a:t>
            </a:r>
            <a:r>
              <a:rPr lang="en-US" sz="1200" kern="1200" dirty="0">
                <a:solidFill>
                  <a:schemeClr val="tx1"/>
                </a:solidFill>
                <a:effectLst/>
                <a:latin typeface="+mn-lt"/>
                <a:ea typeface="+mn-ea"/>
                <a:cs typeface="+mn-cs"/>
              </a:rPr>
              <a:t> para </a:t>
            </a:r>
            <a:r>
              <a:rPr lang="en-US" sz="1200" kern="1200" dirty="0" err="1">
                <a:solidFill>
                  <a:schemeClr val="tx1"/>
                </a:solidFill>
                <a:effectLst/>
                <a:latin typeface="+mn-lt"/>
                <a:ea typeface="+mn-ea"/>
                <a:cs typeface="+mn-cs"/>
              </a:rPr>
              <a:t>mantener</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entrega</a:t>
            </a:r>
            <a:r>
              <a:rPr lang="en-US" sz="1200" kern="1200" dirty="0">
                <a:solidFill>
                  <a:schemeClr val="tx1"/>
                </a:solidFill>
                <a:effectLst/>
                <a:latin typeface="+mn-lt"/>
                <a:ea typeface="+mn-ea"/>
                <a:cs typeface="+mn-cs"/>
              </a:rPr>
              <a:t> para la </a:t>
            </a:r>
            <a:r>
              <a:rPr lang="en-US" sz="1200" kern="1200" dirty="0" err="1">
                <a:solidFill>
                  <a:schemeClr val="tx1"/>
                </a:solidFill>
                <a:effectLst/>
                <a:latin typeface="+mn-lt"/>
                <a:ea typeface="+mn-ea"/>
                <a:cs typeface="+mn-cs"/>
              </a:rPr>
              <a:t>fecha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actualmente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aprobada</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12</a:t>
            </a:fld>
            <a:endParaRPr lang="es-CO" dirty="0"/>
          </a:p>
        </p:txBody>
      </p:sp>
    </p:spTree>
    <p:extLst>
      <p:ext uri="{BB962C8B-B14F-4D97-AF65-F5344CB8AC3E}">
        <p14:creationId xmlns:p14="http://schemas.microsoft.com/office/powerpoint/2010/main" val="655402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El </a:t>
            </a:r>
            <a:r>
              <a:rPr lang="en-US" sz="1200" kern="1200" dirty="0" err="1">
                <a:solidFill>
                  <a:schemeClr val="tx1"/>
                </a:solidFill>
                <a:effectLst/>
                <a:latin typeface="+mn-lt"/>
                <a:ea typeface="+mn-ea"/>
                <a:cs typeface="+mn-cs"/>
              </a:rPr>
              <a:t>logro</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objetivo</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Facilitar</a:t>
            </a:r>
            <a:r>
              <a:rPr lang="en-US" sz="1200" i="1" kern="1200" dirty="0">
                <a:solidFill>
                  <a:schemeClr val="tx1"/>
                </a:solidFill>
                <a:effectLst/>
                <a:latin typeface="+mn-lt"/>
                <a:ea typeface="+mn-ea"/>
                <a:cs typeface="+mn-cs"/>
              </a:rPr>
              <a:t> MBE/</a:t>
            </a:r>
            <a:r>
              <a:rPr lang="en-US" sz="1200" i="1" kern="1200" dirty="0" err="1">
                <a:solidFill>
                  <a:schemeClr val="tx1"/>
                </a:solidFill>
                <a:effectLst/>
                <a:latin typeface="+mn-lt"/>
                <a:ea typeface="+mn-ea"/>
                <a:cs typeface="+mn-cs"/>
              </a:rPr>
              <a:t>EEP</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en</a:t>
            </a:r>
            <a:r>
              <a:rPr lang="en-US" sz="1200" i="1" kern="1200" dirty="0">
                <a:solidFill>
                  <a:schemeClr val="tx1"/>
                </a:solidFill>
                <a:effectLst/>
                <a:latin typeface="+mn-lt"/>
                <a:ea typeface="+mn-ea"/>
                <a:cs typeface="+mn-cs"/>
              </a:rPr>
              <a:t> el </a:t>
            </a:r>
            <a:r>
              <a:rPr lang="en-US" sz="1200" i="1" kern="1200" dirty="0" err="1">
                <a:solidFill>
                  <a:schemeClr val="tx1"/>
                </a:solidFill>
                <a:effectLst/>
                <a:latin typeface="+mn-lt"/>
                <a:ea typeface="+mn-ea"/>
                <a:cs typeface="+mn-cs"/>
              </a:rPr>
              <a:t>CLME</a:t>
            </a:r>
            <a:r>
              <a:rPr lang="en-US" sz="1200" i="1" kern="1200" dirty="0">
                <a:solidFill>
                  <a:schemeClr val="tx1"/>
                </a:solidFill>
                <a:effectLst/>
                <a:latin typeface="+mn-lt"/>
                <a:ea typeface="+mn-ea"/>
                <a:cs typeface="+mn-cs"/>
              </a:rPr>
              <a:t>+ ..." </a:t>
            </a:r>
            <a:r>
              <a:rPr lang="en-US" sz="1200" kern="1200" dirty="0" err="1">
                <a:solidFill>
                  <a:schemeClr val="tx1"/>
                </a:solidFill>
                <a:effectLst/>
                <a:latin typeface="+mn-lt"/>
                <a:ea typeface="+mn-ea"/>
                <a:cs typeface="+mn-cs"/>
              </a:rPr>
              <a:t>está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vinculada</a:t>
            </a:r>
            <a:r>
              <a:rPr lang="en-US" sz="1200" kern="1200" dirty="0">
                <a:solidFill>
                  <a:schemeClr val="tx1"/>
                </a:solidFill>
                <a:effectLst/>
                <a:latin typeface="+mn-lt"/>
                <a:ea typeface="+mn-ea"/>
                <a:cs typeface="+mn-cs"/>
              </a:rPr>
              <a:t> a la </a:t>
            </a:r>
            <a:r>
              <a:rPr lang="en-US" sz="1200" kern="1200" dirty="0" err="1">
                <a:solidFill>
                  <a:schemeClr val="tx1"/>
                </a:solidFill>
                <a:effectLst/>
                <a:latin typeface="+mn-lt"/>
                <a:ea typeface="+mn-ea"/>
                <a:cs typeface="+mn-cs"/>
              </a:rPr>
              <a:t>implementación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satisfactoria</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Componente</a:t>
            </a:r>
            <a:r>
              <a:rPr lang="en-US" sz="1200" kern="1200" dirty="0">
                <a:solidFill>
                  <a:schemeClr val="tx1"/>
                </a:solidFill>
                <a:effectLst/>
                <a:latin typeface="+mn-lt"/>
                <a:ea typeface="+mn-ea"/>
                <a:cs typeface="+mn-cs"/>
              </a:rPr>
              <a:t> 3. El </a:t>
            </a:r>
            <a:r>
              <a:rPr lang="en-US" sz="1200" kern="1200" dirty="0" err="1">
                <a:solidFill>
                  <a:schemeClr val="tx1"/>
                </a:solidFill>
                <a:effectLst/>
                <a:latin typeface="+mn-lt"/>
                <a:ea typeface="+mn-ea"/>
                <a:cs typeface="+mn-cs"/>
              </a:rPr>
              <a:t>análisis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Componente</a:t>
            </a:r>
            <a:r>
              <a:rPr lang="en-US" sz="1200" kern="1200" dirty="0">
                <a:solidFill>
                  <a:schemeClr val="tx1"/>
                </a:solidFill>
                <a:effectLst/>
                <a:latin typeface="+mn-lt"/>
                <a:ea typeface="+mn-ea"/>
                <a:cs typeface="+mn-cs"/>
              </a:rPr>
              <a:t> 3, </a:t>
            </a:r>
            <a:r>
              <a:rPr lang="en-US" sz="1200" kern="1200" dirty="0" err="1">
                <a:solidFill>
                  <a:schemeClr val="tx1"/>
                </a:solidFill>
                <a:effectLst/>
                <a:latin typeface="+mn-lt"/>
                <a:ea typeface="+mn-ea"/>
                <a:cs typeface="+mn-cs"/>
              </a:rPr>
              <a:t>incluidos</a:t>
            </a:r>
            <a:r>
              <a:rPr lang="en-US" sz="1200" kern="1200" dirty="0">
                <a:solidFill>
                  <a:schemeClr val="tx1"/>
                </a:solidFill>
                <a:effectLst/>
                <a:latin typeface="+mn-lt"/>
                <a:ea typeface="+mn-ea"/>
                <a:cs typeface="+mn-cs"/>
              </a:rPr>
              <a:t> los </a:t>
            </a:r>
            <a:r>
              <a:rPr lang="en-US" sz="1200" kern="1200" dirty="0" err="1">
                <a:solidFill>
                  <a:schemeClr val="tx1"/>
                </a:solidFill>
                <a:effectLst/>
                <a:latin typeface="+mn-lt"/>
                <a:ea typeface="+mn-ea"/>
                <a:cs typeface="+mn-cs"/>
              </a:rPr>
              <a:t>subproyectos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indica</a:t>
            </a:r>
            <a:r>
              <a:rPr lang="en-US" sz="1200" kern="1200" dirty="0">
                <a:solidFill>
                  <a:schemeClr val="tx1"/>
                </a:solidFill>
                <a:effectLst/>
                <a:latin typeface="+mn-lt"/>
                <a:ea typeface="+mn-ea"/>
                <a:cs typeface="+mn-cs"/>
              </a:rPr>
              <a:t> que las </a:t>
            </a:r>
            <a:r>
              <a:rPr lang="en-US" sz="1200" kern="1200" dirty="0" err="1">
                <a:solidFill>
                  <a:schemeClr val="tx1"/>
                </a:solidFill>
                <a:effectLst/>
                <a:latin typeface="+mn-lt"/>
                <a:ea typeface="+mn-ea"/>
                <a:cs typeface="+mn-cs"/>
              </a:rPr>
              <a:t>actividades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asociadas</a:t>
            </a:r>
            <a:r>
              <a:rPr lang="en-US" sz="1200" kern="1200" dirty="0">
                <a:solidFill>
                  <a:schemeClr val="tx1"/>
                </a:solidFill>
                <a:effectLst/>
                <a:latin typeface="+mn-lt"/>
                <a:ea typeface="+mn-ea"/>
                <a:cs typeface="+mn-cs"/>
              </a:rPr>
              <a:t> con dos de los </a:t>
            </a:r>
            <a:r>
              <a:rPr lang="en-US" sz="1200" kern="1200" dirty="0" err="1">
                <a:solidFill>
                  <a:schemeClr val="tx1"/>
                </a:solidFill>
                <a:effectLst/>
                <a:latin typeface="+mn-lt"/>
                <a:ea typeface="+mn-ea"/>
                <a:cs typeface="+mn-cs"/>
              </a:rPr>
              <a:t>subproyectos</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Producto</a:t>
            </a:r>
            <a:r>
              <a:rPr lang="en-US" sz="1200" kern="1200" dirty="0">
                <a:solidFill>
                  <a:schemeClr val="tx1"/>
                </a:solidFill>
                <a:effectLst/>
                <a:latin typeface="+mn-lt"/>
                <a:ea typeface="+mn-ea"/>
                <a:cs typeface="+mn-cs"/>
              </a:rPr>
              <a:t> 3.2 </a:t>
            </a:r>
            <a:r>
              <a:rPr lang="en-US" sz="1200" kern="1200" dirty="0" err="1">
                <a:solidFill>
                  <a:schemeClr val="tx1"/>
                </a:solidFill>
                <a:effectLst/>
                <a:latin typeface="+mn-lt"/>
                <a:ea typeface="+mn-ea"/>
                <a:cs typeface="+mn-cs"/>
              </a:rPr>
              <a:t>implementado</a:t>
            </a:r>
            <a:r>
              <a:rPr lang="en-US" sz="1200" kern="1200" dirty="0">
                <a:solidFill>
                  <a:schemeClr val="tx1"/>
                </a:solidFill>
                <a:effectLst/>
                <a:latin typeface="+mn-lt"/>
                <a:ea typeface="+mn-ea"/>
                <a:cs typeface="+mn-cs"/>
              </a:rPr>
              <a:t> por la FAO y el </a:t>
            </a:r>
            <a:r>
              <a:rPr lang="en-US" sz="1200" kern="1200" dirty="0" err="1">
                <a:solidFill>
                  <a:schemeClr val="tx1"/>
                </a:solidFill>
                <a:effectLst/>
                <a:latin typeface="+mn-lt"/>
                <a:ea typeface="+mn-ea"/>
                <a:cs typeface="+mn-cs"/>
              </a:rPr>
              <a:t>Producto</a:t>
            </a:r>
            <a:r>
              <a:rPr lang="en-US" sz="1200" kern="1200" dirty="0">
                <a:solidFill>
                  <a:schemeClr val="tx1"/>
                </a:solidFill>
                <a:effectLst/>
                <a:latin typeface="+mn-lt"/>
                <a:ea typeface="+mn-ea"/>
                <a:cs typeface="+mn-cs"/>
              </a:rPr>
              <a:t> 3.4 </a:t>
            </a:r>
            <a:r>
              <a:rPr lang="en-US" sz="1200" kern="1200" dirty="0" err="1">
                <a:solidFill>
                  <a:schemeClr val="tx1"/>
                </a:solidFill>
                <a:effectLst/>
                <a:latin typeface="+mn-lt"/>
                <a:ea typeface="+mn-ea"/>
                <a:cs typeface="+mn-cs"/>
              </a:rPr>
              <a:t>implementado</a:t>
            </a:r>
            <a:r>
              <a:rPr lang="en-US" sz="1200" kern="1200" dirty="0">
                <a:solidFill>
                  <a:schemeClr val="tx1"/>
                </a:solidFill>
                <a:effectLst/>
                <a:latin typeface="+mn-lt"/>
                <a:ea typeface="+mn-ea"/>
                <a:cs typeface="+mn-cs"/>
              </a:rPr>
              <a:t> por el CEP del </a:t>
            </a:r>
            <a:r>
              <a:rPr lang="en-US" sz="1200" kern="1200" dirty="0" err="1">
                <a:solidFill>
                  <a:schemeClr val="tx1"/>
                </a:solidFill>
                <a:effectLst/>
                <a:latin typeface="+mn-lt"/>
                <a:ea typeface="+mn-ea"/>
                <a:cs typeface="+mn-cs"/>
              </a:rPr>
              <a:t>PNUMA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apenas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comenzado</a:t>
            </a:r>
            <a:r>
              <a:rPr lang="en-US" sz="1200" kern="1200" dirty="0">
                <a:solidFill>
                  <a:schemeClr val="tx1"/>
                </a:solidFill>
                <a:effectLst/>
                <a:latin typeface="+mn-lt"/>
                <a:ea typeface="+mn-ea"/>
                <a:cs typeface="+mn-cs"/>
              </a:rPr>
              <a:t>. Los </a:t>
            </a:r>
            <a:r>
              <a:rPr lang="en-US" sz="1200" kern="1200" dirty="0" err="1">
                <a:solidFill>
                  <a:schemeClr val="tx1"/>
                </a:solidFill>
                <a:effectLst/>
                <a:latin typeface="+mn-lt"/>
                <a:ea typeface="+mn-ea"/>
                <a:cs typeface="+mn-cs"/>
              </a:rPr>
              <a:t>acuerdos</a:t>
            </a:r>
            <a:r>
              <a:rPr lang="en-US" sz="1200" kern="1200" dirty="0">
                <a:solidFill>
                  <a:schemeClr val="tx1"/>
                </a:solidFill>
                <a:effectLst/>
                <a:latin typeface="+mn-lt"/>
                <a:ea typeface="+mn-ea"/>
                <a:cs typeface="+mn-cs"/>
              </a:rPr>
              <a:t> con los </a:t>
            </a:r>
            <a:r>
              <a:rPr lang="en-US" sz="1200" kern="1200" dirty="0" err="1">
                <a:solidFill>
                  <a:schemeClr val="tx1"/>
                </a:solidFill>
                <a:effectLst/>
                <a:latin typeface="+mn-lt"/>
                <a:ea typeface="+mn-ea"/>
                <a:cs typeface="+mn-cs"/>
              </a:rPr>
              <a:t>países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participantes</a:t>
            </a:r>
            <a:r>
              <a:rPr lang="en-US" sz="1200" kern="1200" dirty="0">
                <a:solidFill>
                  <a:schemeClr val="tx1"/>
                </a:solidFill>
                <a:effectLst/>
                <a:latin typeface="+mn-lt"/>
                <a:ea typeface="+mn-ea"/>
                <a:cs typeface="+mn-cs"/>
              </a:rPr>
              <a:t> solo se </a:t>
            </a:r>
            <a:r>
              <a:rPr lang="en-US" sz="1200" kern="1200" dirty="0" err="1">
                <a:solidFill>
                  <a:schemeClr val="tx1"/>
                </a:solidFill>
                <a:effectLst/>
                <a:latin typeface="+mn-lt"/>
                <a:ea typeface="+mn-ea"/>
                <a:cs typeface="+mn-cs"/>
              </a:rPr>
              <a:t>ultimaron</a:t>
            </a:r>
            <a:r>
              <a:rPr lang="en-US" sz="1200" kern="1200" dirty="0">
                <a:solidFill>
                  <a:schemeClr val="tx1"/>
                </a:solidFill>
                <a:effectLst/>
                <a:latin typeface="+mn-lt"/>
                <a:ea typeface="+mn-ea"/>
                <a:cs typeface="+mn-cs"/>
              </a:rPr>
              <a:t> a finales de 2018, y </a:t>
            </a:r>
            <a:r>
              <a:rPr lang="en-US" sz="1200" kern="1200" dirty="0" err="1">
                <a:solidFill>
                  <a:schemeClr val="tx1"/>
                </a:solidFill>
                <a:effectLst/>
                <a:latin typeface="+mn-lt"/>
                <a:ea typeface="+mn-ea"/>
                <a:cs typeface="+mn-cs"/>
              </a:rPr>
              <a:t>muchos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contratos</a:t>
            </a:r>
            <a:r>
              <a:rPr lang="en-US" sz="1200" kern="1200" dirty="0">
                <a:solidFill>
                  <a:schemeClr val="tx1"/>
                </a:solidFill>
                <a:effectLst/>
                <a:latin typeface="+mn-lt"/>
                <a:ea typeface="+mn-ea"/>
                <a:cs typeface="+mn-cs"/>
              </a:rPr>
              <a:t> con </a:t>
            </a:r>
            <a:r>
              <a:rPr lang="en-US" sz="1200" kern="1200" dirty="0" err="1">
                <a:solidFill>
                  <a:schemeClr val="tx1"/>
                </a:solidFill>
                <a:effectLst/>
                <a:latin typeface="+mn-lt"/>
                <a:ea typeface="+mn-ea"/>
                <a:cs typeface="+mn-cs"/>
              </a:rPr>
              <a:t>consultores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recién</a:t>
            </a:r>
            <a:r>
              <a:rPr lang="en-US" sz="1200" kern="1200" dirty="0">
                <a:solidFill>
                  <a:schemeClr val="tx1"/>
                </a:solidFill>
                <a:effectLst/>
                <a:latin typeface="+mn-lt"/>
                <a:ea typeface="+mn-ea"/>
                <a:cs typeface="+mn-cs"/>
              </a:rPr>
              <a:t> se </a:t>
            </a:r>
            <a:r>
              <a:rPr lang="en-US" sz="1200" kern="1200" dirty="0" err="1">
                <a:solidFill>
                  <a:schemeClr val="tx1"/>
                </a:solidFill>
                <a:effectLst/>
                <a:latin typeface="+mn-lt"/>
                <a:ea typeface="+mn-ea"/>
                <a:cs typeface="+mn-cs"/>
              </a:rPr>
              <a:t>han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concretado</a:t>
            </a:r>
            <a:r>
              <a:rPr lang="en-US" sz="1200" kern="1200" dirty="0">
                <a:solidFill>
                  <a:schemeClr val="tx1"/>
                </a:solidFill>
                <a:effectLst/>
                <a:latin typeface="+mn-lt"/>
                <a:ea typeface="+mn-ea"/>
                <a:cs typeface="+mn-cs"/>
              </a:rPr>
              <a:t>. Por lo anterior, es improbable que </a:t>
            </a:r>
            <a:r>
              <a:rPr lang="en-US" sz="1200" kern="1200" dirty="0" err="1">
                <a:solidFill>
                  <a:schemeClr val="tx1"/>
                </a:solidFill>
                <a:effectLst/>
                <a:latin typeface="+mn-lt"/>
                <a:ea typeface="+mn-ea"/>
                <a:cs typeface="+mn-cs"/>
              </a:rPr>
              <a:t>todas</a:t>
            </a:r>
            <a:r>
              <a:rPr lang="en-US" sz="1200" kern="1200" dirty="0">
                <a:solidFill>
                  <a:schemeClr val="tx1"/>
                </a:solidFill>
                <a:effectLst/>
                <a:latin typeface="+mn-lt"/>
                <a:ea typeface="+mn-ea"/>
                <a:cs typeface="+mn-cs"/>
              </a:rPr>
              <a:t> las </a:t>
            </a:r>
            <a:r>
              <a:rPr lang="en-US" sz="1200" kern="1200" dirty="0" err="1">
                <a:solidFill>
                  <a:schemeClr val="tx1"/>
                </a:solidFill>
                <a:effectLst/>
                <a:latin typeface="+mn-lt"/>
                <a:ea typeface="+mn-ea"/>
                <a:cs typeface="+mn-cs"/>
              </a:rPr>
              <a:t>actividades</a:t>
            </a:r>
            <a:r>
              <a:rPr lang="en-US" sz="1200" kern="1200" dirty="0">
                <a:solidFill>
                  <a:schemeClr val="tx1"/>
                </a:solidFill>
                <a:effectLst/>
                <a:latin typeface="+mn-lt"/>
                <a:ea typeface="+mn-ea"/>
                <a:cs typeface="+mn-cs"/>
              </a:rPr>
              <a:t> que se </a:t>
            </a:r>
            <a:r>
              <a:rPr lang="en-US" sz="1200" kern="1200" dirty="0" err="1">
                <a:solidFill>
                  <a:schemeClr val="tx1"/>
                </a:solidFill>
                <a:effectLst/>
                <a:latin typeface="+mn-lt"/>
                <a:ea typeface="+mn-ea"/>
                <a:cs typeface="+mn-cs"/>
              </a:rPr>
              <a:t>realizarán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estos</a:t>
            </a:r>
            <a:r>
              <a:rPr lang="en-US" sz="1200" kern="1200" dirty="0">
                <a:solidFill>
                  <a:schemeClr val="tx1"/>
                </a:solidFill>
                <a:effectLst/>
                <a:latin typeface="+mn-lt"/>
                <a:ea typeface="+mn-ea"/>
                <a:cs typeface="+mn-cs"/>
              </a:rPr>
              <a:t> dos </a:t>
            </a:r>
            <a:r>
              <a:rPr lang="en-US" sz="1200" kern="1200" dirty="0" err="1">
                <a:solidFill>
                  <a:schemeClr val="tx1"/>
                </a:solidFill>
                <a:effectLst/>
                <a:latin typeface="+mn-lt"/>
                <a:ea typeface="+mn-ea"/>
                <a:cs typeface="+mn-cs"/>
              </a:rPr>
              <a:t>subproyectos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concluirán</a:t>
            </a:r>
            <a:r>
              <a:rPr lang="en-US" sz="1200" kern="1200" dirty="0">
                <a:solidFill>
                  <a:schemeClr val="tx1"/>
                </a:solidFill>
                <a:effectLst/>
                <a:latin typeface="+mn-lt"/>
                <a:ea typeface="+mn-ea"/>
                <a:cs typeface="+mn-cs"/>
              </a:rPr>
              <a:t> a finales de 2019.</a:t>
            </a:r>
          </a:p>
        </p:txBody>
      </p:sp>
      <p:sp>
        <p:nvSpPr>
          <p:cNvPr id="4" name="Slide Number Placeholder 3"/>
          <p:cNvSpPr>
            <a:spLocks noGrp="1"/>
          </p:cNvSpPr>
          <p:nvPr>
            <p:ph type="sldNum" sz="quarter" idx="10"/>
          </p:nvPr>
        </p:nvSpPr>
        <p:spPr/>
        <p:txBody>
          <a:bodyPr/>
          <a:lstStyle/>
          <a:p>
            <a:fld id="{4740A284-0FFE-4FD4-94DA-A3639C397831}" type="slidenum">
              <a:rPr lang="es-CO" smtClean="0"/>
              <a:t>13</a:t>
            </a:fld>
            <a:endParaRPr lang="es-CO" dirty="0"/>
          </a:p>
        </p:txBody>
      </p:sp>
    </p:spTree>
    <p:extLst>
      <p:ext uri="{BB962C8B-B14F-4D97-AF65-F5344CB8AC3E}">
        <p14:creationId xmlns:p14="http://schemas.microsoft.com/office/powerpoint/2010/main" val="226993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La UCP del CLME+ </a:t>
            </a:r>
            <a:r>
              <a:rPr lang="en-US" sz="1200" kern="1200" dirty="0" err="1">
                <a:solidFill>
                  <a:schemeClr val="tx1"/>
                </a:solidFill>
                <a:effectLst/>
                <a:latin typeface="+mn-lt"/>
                <a:ea typeface="+mn-ea"/>
                <a:cs typeface="+mn-cs"/>
              </a:rPr>
              <a:t>también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emprendió</a:t>
            </a:r>
            <a:r>
              <a:rPr lang="en-US" sz="1200" kern="1200" dirty="0">
                <a:solidFill>
                  <a:schemeClr val="tx1"/>
                </a:solidFill>
                <a:effectLst/>
                <a:latin typeface="+mn-lt"/>
                <a:ea typeface="+mn-ea"/>
                <a:cs typeface="+mn-cs"/>
              </a:rPr>
              <a:t> una </a:t>
            </a:r>
            <a:r>
              <a:rPr lang="en-US" sz="1200" kern="1200" dirty="0" err="1">
                <a:solidFill>
                  <a:schemeClr val="tx1"/>
                </a:solidFill>
                <a:effectLst/>
                <a:latin typeface="+mn-lt"/>
                <a:ea typeface="+mn-ea"/>
                <a:cs typeface="+mn-cs"/>
              </a:rPr>
              <a:t>revisión</a:t>
            </a:r>
            <a:r>
              <a:rPr lang="en-US" sz="1200" kern="1200" dirty="0">
                <a:solidFill>
                  <a:schemeClr val="tx1"/>
                </a:solidFill>
                <a:effectLst/>
                <a:latin typeface="+mn-lt"/>
                <a:ea typeface="+mn-ea"/>
                <a:cs typeface="+mn-cs"/>
              </a:rPr>
              <a:t> de las </a:t>
            </a:r>
            <a:r>
              <a:rPr lang="en-US" sz="1200" kern="1200" dirty="0" err="1">
                <a:solidFill>
                  <a:schemeClr val="tx1"/>
                </a:solidFill>
                <a:effectLst/>
                <a:latin typeface="+mn-lt"/>
                <a:ea typeface="+mn-ea"/>
                <a:cs typeface="+mn-cs"/>
              </a:rPr>
              <a:t>fechas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inicio</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finalización</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los</a:t>
            </a:r>
            <a:r>
              <a:rPr lang="en-US" sz="1200" kern="1200" dirty="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socios</a:t>
            </a:r>
            <a:r>
              <a:rPr lang="en-US" sz="1200" kern="1200" dirty="0" smtClean="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la coejecución, los </a:t>
            </a:r>
            <a:r>
              <a:rPr lang="en-US" sz="1200" kern="1200" dirty="0" err="1">
                <a:solidFill>
                  <a:schemeClr val="tx1"/>
                </a:solidFill>
                <a:effectLst/>
                <a:latin typeface="+mn-lt"/>
                <a:ea typeface="+mn-ea"/>
                <a:cs typeface="+mn-cs"/>
              </a:rPr>
              <a:t>acuerdos</a:t>
            </a:r>
            <a:r>
              <a:rPr lang="en-US" sz="1200" kern="1200" dirty="0">
                <a:solidFill>
                  <a:schemeClr val="tx1"/>
                </a:solidFill>
                <a:effectLst/>
                <a:latin typeface="+mn-lt"/>
                <a:ea typeface="+mn-ea"/>
                <a:cs typeface="+mn-cs"/>
              </a:rPr>
              <a:t> de coejecución (ACE) que </a:t>
            </a:r>
            <a:r>
              <a:rPr lang="en-US" sz="1200" kern="1200" dirty="0" err="1">
                <a:solidFill>
                  <a:schemeClr val="tx1"/>
                </a:solidFill>
                <a:effectLst/>
                <a:latin typeface="+mn-lt"/>
                <a:ea typeface="+mn-ea"/>
                <a:cs typeface="+mn-cs"/>
              </a:rPr>
              <a:t>aparecen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arriba</a:t>
            </a:r>
            <a:r>
              <a:rPr lang="en-US" sz="1200" kern="1200" dirty="0">
                <a:solidFill>
                  <a:schemeClr val="tx1"/>
                </a:solidFill>
                <a:effectLst/>
                <a:latin typeface="+mn-lt"/>
                <a:ea typeface="+mn-ea"/>
                <a:cs typeface="+mn-cs"/>
              </a:rPr>
              <a:t>. Cabe </a:t>
            </a:r>
            <a:r>
              <a:rPr lang="en-US" sz="1200" kern="1200" dirty="0" err="1">
                <a:solidFill>
                  <a:schemeClr val="tx1"/>
                </a:solidFill>
                <a:effectLst/>
                <a:latin typeface="+mn-lt"/>
                <a:ea typeface="+mn-ea"/>
                <a:cs typeface="+mn-cs"/>
              </a:rPr>
              <a:t>señalar</a:t>
            </a:r>
            <a:r>
              <a:rPr lang="en-US" sz="1200" kern="1200" dirty="0">
                <a:solidFill>
                  <a:schemeClr val="tx1"/>
                </a:solidFill>
                <a:effectLst/>
                <a:latin typeface="+mn-lt"/>
                <a:ea typeface="+mn-ea"/>
                <a:cs typeface="+mn-cs"/>
              </a:rPr>
              <a:t> que el ACE con la FAO </a:t>
            </a:r>
            <a:r>
              <a:rPr lang="en-US" sz="1200" kern="1200" dirty="0" err="1">
                <a:solidFill>
                  <a:schemeClr val="tx1"/>
                </a:solidFill>
                <a:effectLst/>
                <a:latin typeface="+mn-lt"/>
                <a:ea typeface="+mn-ea"/>
                <a:cs typeface="+mn-cs"/>
              </a:rPr>
              <a:t>comenzó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julio</a:t>
            </a:r>
            <a:r>
              <a:rPr lang="en-US" sz="1200" kern="1200" dirty="0">
                <a:solidFill>
                  <a:schemeClr val="tx1"/>
                </a:solidFill>
                <a:effectLst/>
                <a:latin typeface="+mn-lt"/>
                <a:ea typeface="+mn-ea"/>
                <a:cs typeface="+mn-cs"/>
              </a:rPr>
              <a:t> de 2017 y el ACE con el COI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septiembre</a:t>
            </a:r>
            <a:r>
              <a:rPr lang="en-US" sz="1200" kern="1200" dirty="0">
                <a:solidFill>
                  <a:schemeClr val="tx1"/>
                </a:solidFill>
                <a:effectLst/>
                <a:latin typeface="+mn-lt"/>
                <a:ea typeface="+mn-ea"/>
                <a:cs typeface="+mn-cs"/>
              </a:rPr>
              <a:t> de 2018. Cabe </a:t>
            </a:r>
            <a:r>
              <a:rPr lang="en-US" sz="1200" kern="1200" dirty="0" err="1">
                <a:solidFill>
                  <a:schemeClr val="tx1"/>
                </a:solidFill>
                <a:effectLst/>
                <a:latin typeface="+mn-lt"/>
                <a:ea typeface="+mn-ea"/>
                <a:cs typeface="+mn-cs"/>
              </a:rPr>
              <a:t>señalar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además</a:t>
            </a:r>
            <a:r>
              <a:rPr lang="en-US" sz="1200" kern="1200" dirty="0">
                <a:solidFill>
                  <a:schemeClr val="tx1"/>
                </a:solidFill>
                <a:effectLst/>
                <a:latin typeface="+mn-lt"/>
                <a:ea typeface="+mn-ea"/>
                <a:cs typeface="+mn-cs"/>
              </a:rPr>
              <a:t>, que la </a:t>
            </a:r>
            <a:r>
              <a:rPr lang="en-US" sz="1200" kern="1200" dirty="0" err="1">
                <a:solidFill>
                  <a:schemeClr val="tx1"/>
                </a:solidFill>
                <a:effectLst/>
                <a:latin typeface="+mn-lt"/>
                <a:ea typeface="+mn-ea"/>
                <a:cs typeface="+mn-cs"/>
              </a:rPr>
              <a:t>fecha</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finalización</a:t>
            </a:r>
            <a:r>
              <a:rPr lang="en-US" sz="1200" kern="1200" dirty="0">
                <a:solidFill>
                  <a:schemeClr val="tx1"/>
                </a:solidFill>
                <a:effectLst/>
                <a:latin typeface="+mn-lt"/>
                <a:ea typeface="+mn-ea"/>
                <a:cs typeface="+mn-cs"/>
              </a:rPr>
              <a:t> del ACE con el </a:t>
            </a:r>
            <a:r>
              <a:rPr lang="en-US" sz="1200" kern="1200" dirty="0" err="1">
                <a:solidFill>
                  <a:schemeClr val="tx1"/>
                </a:solidFill>
                <a:effectLst/>
                <a:latin typeface="+mn-lt"/>
                <a:ea typeface="+mn-ea"/>
                <a:cs typeface="+mn-cs"/>
              </a:rPr>
              <a:t>CERMES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iba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más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allá</a:t>
            </a:r>
            <a:r>
              <a:rPr lang="en-US" sz="1200" kern="1200" dirty="0">
                <a:solidFill>
                  <a:schemeClr val="tx1"/>
                </a:solidFill>
                <a:effectLst/>
                <a:latin typeface="+mn-lt"/>
                <a:ea typeface="+mn-ea"/>
                <a:cs typeface="+mn-cs"/>
              </a:rPr>
              <a:t> de la </a:t>
            </a:r>
            <a:r>
              <a:rPr lang="en-US" sz="1200" kern="1200" dirty="0" err="1">
                <a:solidFill>
                  <a:schemeClr val="tx1"/>
                </a:solidFill>
                <a:effectLst/>
                <a:latin typeface="+mn-lt"/>
                <a:ea typeface="+mn-ea"/>
                <a:cs typeface="+mn-cs"/>
              </a:rPr>
              <a:t>fecha</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finalización</a:t>
            </a:r>
            <a:r>
              <a:rPr lang="en-US" sz="1200" kern="1200" dirty="0">
                <a:solidFill>
                  <a:schemeClr val="tx1"/>
                </a:solidFill>
                <a:effectLst/>
                <a:latin typeface="+mn-lt"/>
                <a:ea typeface="+mn-ea"/>
                <a:cs typeface="+mn-cs"/>
              </a:rPr>
              <a:t> de los </a:t>
            </a:r>
            <a:r>
              <a:rPr lang="en-US" sz="1200" kern="1200" dirty="0" err="1">
                <a:solidFill>
                  <a:schemeClr val="tx1"/>
                </a:solidFill>
                <a:effectLst/>
                <a:latin typeface="+mn-lt"/>
                <a:ea typeface="+mn-ea"/>
                <a:cs typeface="+mn-cs"/>
              </a:rPr>
              <a:t>demás</a:t>
            </a:r>
            <a:r>
              <a:rPr lang="en-US" sz="1200" kern="1200" dirty="0">
                <a:solidFill>
                  <a:schemeClr val="tx1"/>
                </a:solidFill>
                <a:effectLst/>
                <a:latin typeface="+mn-lt"/>
                <a:ea typeface="+mn-ea"/>
                <a:cs typeface="+mn-cs"/>
              </a:rPr>
              <a:t> ACE que </a:t>
            </a:r>
            <a:r>
              <a:rPr lang="en-US" sz="1200" kern="1200" dirty="0" err="1">
                <a:solidFill>
                  <a:schemeClr val="tx1"/>
                </a:solidFill>
                <a:effectLst/>
                <a:latin typeface="+mn-lt"/>
                <a:ea typeface="+mn-ea"/>
                <a:cs typeface="+mn-cs"/>
              </a:rPr>
              <a:t>comenzaron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2016, </a:t>
            </a:r>
            <a:r>
              <a:rPr lang="en-US" sz="1200" kern="1200" dirty="0" err="1">
                <a:solidFill>
                  <a:schemeClr val="tx1"/>
                </a:solidFill>
                <a:effectLst/>
                <a:latin typeface="+mn-lt"/>
                <a:ea typeface="+mn-ea"/>
                <a:cs typeface="+mn-cs"/>
              </a:rPr>
              <a:t>ya</a:t>
            </a:r>
            <a:r>
              <a:rPr lang="en-US" sz="1200" kern="1200" dirty="0">
                <a:solidFill>
                  <a:schemeClr val="tx1"/>
                </a:solidFill>
                <a:effectLst/>
                <a:latin typeface="+mn-lt"/>
                <a:ea typeface="+mn-ea"/>
                <a:cs typeface="+mn-cs"/>
              </a:rPr>
              <a:t> que son los </a:t>
            </a:r>
            <a:r>
              <a:rPr lang="en-US" sz="1200" kern="1200" dirty="0" err="1">
                <a:solidFill>
                  <a:schemeClr val="tx1"/>
                </a:solidFill>
                <a:effectLst/>
                <a:latin typeface="+mn-lt"/>
                <a:ea typeface="+mn-ea"/>
                <a:cs typeface="+mn-cs"/>
              </a:rPr>
              <a:t>encargados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recopilar</a:t>
            </a:r>
            <a:r>
              <a:rPr lang="en-US" sz="1200" kern="1200" dirty="0">
                <a:solidFill>
                  <a:schemeClr val="tx1"/>
                </a:solidFill>
                <a:effectLst/>
                <a:latin typeface="+mn-lt"/>
                <a:ea typeface="+mn-ea"/>
                <a:cs typeface="+mn-cs"/>
              </a:rPr>
              <a:t> las </a:t>
            </a:r>
            <a:r>
              <a:rPr lang="en-US" sz="1200" kern="1200" dirty="0" err="1">
                <a:solidFill>
                  <a:schemeClr val="tx1"/>
                </a:solidFill>
                <a:effectLst/>
                <a:latin typeface="+mn-lt"/>
                <a:ea typeface="+mn-ea"/>
                <a:cs typeface="+mn-cs"/>
              </a:rPr>
              <a:t>lecciones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aprendidas</a:t>
            </a:r>
            <a:r>
              <a:rPr lang="en-US" sz="1200" kern="1200" dirty="0">
                <a:solidFill>
                  <a:schemeClr val="tx1"/>
                </a:solidFill>
                <a:effectLst/>
                <a:latin typeface="+mn-lt"/>
                <a:ea typeface="+mn-ea"/>
                <a:cs typeface="+mn-cs"/>
              </a:rPr>
              <a:t> y las </a:t>
            </a:r>
            <a:r>
              <a:rPr lang="en-US" sz="1200" kern="1200" dirty="0" err="1">
                <a:solidFill>
                  <a:schemeClr val="tx1"/>
                </a:solidFill>
                <a:effectLst/>
                <a:latin typeface="+mn-lt"/>
                <a:ea typeface="+mn-ea"/>
                <a:cs typeface="+mn-cs"/>
              </a:rPr>
              <a:t>mejores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prácticas</a:t>
            </a:r>
            <a:r>
              <a:rPr lang="en-US" sz="1200" kern="1200" dirty="0">
                <a:solidFill>
                  <a:schemeClr val="tx1"/>
                </a:solidFill>
                <a:effectLst/>
                <a:latin typeface="+mn-lt"/>
                <a:ea typeface="+mn-ea"/>
                <a:cs typeface="+mn-cs"/>
              </a:rPr>
              <a:t> de los </a:t>
            </a:r>
            <a:r>
              <a:rPr lang="en-US" sz="1200" kern="1200" dirty="0" err="1">
                <a:solidFill>
                  <a:schemeClr val="tx1"/>
                </a:solidFill>
                <a:effectLst/>
                <a:latin typeface="+mn-lt"/>
                <a:ea typeface="+mn-ea"/>
                <a:cs typeface="+mn-cs"/>
              </a:rPr>
              <a:t>demás</a:t>
            </a:r>
            <a:r>
              <a:rPr lang="en-US" sz="1200" kern="1200" dirty="0">
                <a:solidFill>
                  <a:schemeClr val="tx1"/>
                </a:solidFill>
                <a:effectLst/>
                <a:latin typeface="+mn-lt"/>
                <a:ea typeface="+mn-ea"/>
                <a:cs typeface="+mn-cs"/>
              </a:rPr>
              <a:t> ACE para </a:t>
            </a:r>
            <a:r>
              <a:rPr lang="en-US" sz="1200" kern="1200" dirty="0" err="1">
                <a:solidFill>
                  <a:schemeClr val="tx1"/>
                </a:solidFill>
                <a:effectLst/>
                <a:latin typeface="+mn-lt"/>
                <a:ea typeface="+mn-ea"/>
                <a:cs typeface="+mn-cs"/>
              </a:rPr>
              <a:t>desarrollar</a:t>
            </a:r>
            <a:r>
              <a:rPr lang="en-US" sz="1200" kern="1200" dirty="0">
                <a:solidFill>
                  <a:schemeClr val="tx1"/>
                </a:solidFill>
                <a:effectLst/>
                <a:latin typeface="+mn-lt"/>
                <a:ea typeface="+mn-ea"/>
                <a:cs typeface="+mn-cs"/>
              </a:rPr>
              <a:t> las </a:t>
            </a:r>
            <a:r>
              <a:rPr lang="en-US" sz="1200" kern="1200" dirty="0" err="1">
                <a:solidFill>
                  <a:schemeClr val="tx1"/>
                </a:solidFill>
                <a:effectLst/>
                <a:latin typeface="+mn-lt"/>
                <a:ea typeface="+mn-ea"/>
                <a:cs typeface="+mn-cs"/>
              </a:rPr>
              <a:t>notas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experiencias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que son una </a:t>
            </a:r>
            <a:r>
              <a:rPr lang="en-US" sz="1200" kern="1200" dirty="0" err="1">
                <a:solidFill>
                  <a:schemeClr val="tx1"/>
                </a:solidFill>
                <a:effectLst/>
                <a:latin typeface="+mn-lt"/>
                <a:ea typeface="+mn-ea"/>
                <a:cs typeface="+mn-cs"/>
              </a:rPr>
              <a:t>exigencia</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donante</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FMAM</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4740A284-0FFE-4FD4-94DA-A3639C397831}" type="slidenum">
              <a:rPr lang="es-CO" smtClean="0"/>
              <a:t>14</a:t>
            </a:fld>
            <a:endParaRPr lang="es-CO" dirty="0"/>
          </a:p>
        </p:txBody>
      </p:sp>
    </p:spTree>
    <p:extLst>
      <p:ext uri="{BB962C8B-B14F-4D97-AF65-F5344CB8AC3E}">
        <p14:creationId xmlns:p14="http://schemas.microsoft.com/office/powerpoint/2010/main" val="2359885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De la </a:t>
            </a:r>
            <a:r>
              <a:rPr lang="en-US" sz="1200" kern="1200" dirty="0" err="1">
                <a:solidFill>
                  <a:schemeClr val="tx1"/>
                </a:solidFill>
                <a:effectLst/>
                <a:latin typeface="+mn-lt"/>
                <a:ea typeface="+mn-ea"/>
                <a:cs typeface="+mn-cs"/>
              </a:rPr>
              <a:t>donación</a:t>
            </a:r>
            <a:r>
              <a:rPr lang="en-US" sz="1200" kern="1200" dirty="0">
                <a:solidFill>
                  <a:schemeClr val="tx1"/>
                </a:solidFill>
                <a:effectLst/>
                <a:latin typeface="+mn-lt"/>
                <a:ea typeface="+mn-ea"/>
                <a:cs typeface="+mn-cs"/>
              </a:rPr>
              <a:t> total del </a:t>
            </a:r>
            <a:r>
              <a:rPr lang="en-US" sz="1200" kern="1200" dirty="0" err="1">
                <a:solidFill>
                  <a:schemeClr val="tx1"/>
                </a:solidFill>
                <a:effectLst/>
                <a:latin typeface="+mn-lt"/>
                <a:ea typeface="+mn-ea"/>
                <a:cs typeface="+mn-cs"/>
              </a:rPr>
              <a:t>FMAM</a:t>
            </a:r>
            <a:r>
              <a:rPr lang="en-US" sz="1200" kern="1200" dirty="0">
                <a:solidFill>
                  <a:schemeClr val="tx1"/>
                </a:solidFill>
                <a:effectLst/>
                <a:latin typeface="+mn-lt"/>
                <a:ea typeface="+mn-ea"/>
                <a:cs typeface="+mn-cs"/>
              </a:rPr>
              <a:t>, de USD 12,5 MM, 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ha </a:t>
            </a:r>
            <a:r>
              <a:rPr lang="en-US" sz="1200" kern="1200" dirty="0" err="1">
                <a:solidFill>
                  <a:schemeClr val="tx1"/>
                </a:solidFill>
                <a:effectLst/>
                <a:latin typeface="+mn-lt"/>
                <a:ea typeface="+mn-ea"/>
                <a:cs typeface="+mn-cs"/>
              </a:rPr>
              <a:t>gastado</a:t>
            </a:r>
            <a:r>
              <a:rPr lang="en-US" sz="1200" kern="1200" dirty="0">
                <a:solidFill>
                  <a:schemeClr val="tx1"/>
                </a:solidFill>
                <a:effectLst/>
                <a:latin typeface="+mn-lt"/>
                <a:ea typeface="+mn-ea"/>
                <a:cs typeface="+mn-cs"/>
              </a:rPr>
              <a:t> el 57 % (</a:t>
            </a:r>
            <a:r>
              <a:rPr lang="en-US" sz="1200" kern="1200" dirty="0" err="1">
                <a:solidFill>
                  <a:schemeClr val="tx1"/>
                </a:solidFill>
                <a:effectLst/>
                <a:latin typeface="+mn-lt"/>
                <a:ea typeface="+mn-ea"/>
                <a:cs typeface="+mn-cs"/>
              </a:rPr>
              <a:t>7,1MM</a:t>
            </a:r>
            <a:r>
              <a:rPr lang="en-US" sz="1200" kern="1200" dirty="0">
                <a:solidFill>
                  <a:schemeClr val="tx1"/>
                </a:solidFill>
                <a:effectLst/>
                <a:latin typeface="+mn-lt"/>
                <a:ea typeface="+mn-ea"/>
                <a:cs typeface="+mn-cs"/>
              </a:rPr>
              <a:t>) para finales de 2018. </a:t>
            </a:r>
            <a:r>
              <a:rPr lang="en-US" sz="1200" kern="1200" dirty="0" err="1">
                <a:solidFill>
                  <a:schemeClr val="tx1"/>
                </a:solidFill>
                <a:effectLst/>
                <a:latin typeface="+mn-lt"/>
                <a:ea typeface="+mn-ea"/>
                <a:cs typeface="+mn-cs"/>
              </a:rPr>
              <a:t>Entretato</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tiempo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transcurrido</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acuerdo</a:t>
            </a:r>
            <a:r>
              <a:rPr lang="en-US" sz="1200" kern="1200" dirty="0">
                <a:solidFill>
                  <a:schemeClr val="tx1"/>
                </a:solidFill>
                <a:effectLst/>
                <a:latin typeface="+mn-lt"/>
                <a:ea typeface="+mn-ea"/>
                <a:cs typeface="+mn-cs"/>
              </a:rPr>
              <a:t> con la </a:t>
            </a:r>
            <a:r>
              <a:rPr lang="en-US" sz="1200" kern="1200" dirty="0" err="1">
                <a:solidFill>
                  <a:schemeClr val="tx1"/>
                </a:solidFill>
                <a:effectLst/>
                <a:latin typeface="+mn-lt"/>
                <a:ea typeface="+mn-ea"/>
                <a:cs typeface="+mn-cs"/>
              </a:rPr>
              <a:t>duración</a:t>
            </a:r>
            <a:r>
              <a:rPr lang="en-US" sz="1200" kern="1200" dirty="0">
                <a:solidFill>
                  <a:schemeClr val="tx1"/>
                </a:solidFill>
                <a:effectLst/>
                <a:latin typeface="+mn-lt"/>
                <a:ea typeface="+mn-ea"/>
                <a:cs typeface="+mn-cs"/>
              </a:rPr>
              <a:t> actual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representa</a:t>
            </a:r>
            <a:r>
              <a:rPr lang="en-US" sz="1200" kern="1200" dirty="0">
                <a:solidFill>
                  <a:schemeClr val="tx1"/>
                </a:solidFill>
                <a:effectLst/>
                <a:latin typeface="+mn-lt"/>
                <a:ea typeface="+mn-ea"/>
                <a:cs typeface="+mn-cs"/>
              </a:rPr>
              <a:t> el 69 % de la </a:t>
            </a:r>
            <a:r>
              <a:rPr lang="en-US" sz="1200" kern="1200" dirty="0" err="1">
                <a:solidFill>
                  <a:schemeClr val="tx1"/>
                </a:solidFill>
                <a:effectLst/>
                <a:latin typeface="+mn-lt"/>
                <a:ea typeface="+mn-ea"/>
                <a:cs typeface="+mn-cs"/>
              </a:rPr>
              <a:t>duración</a:t>
            </a:r>
            <a:r>
              <a:rPr lang="en-US" sz="1200" kern="1200" dirty="0">
                <a:solidFill>
                  <a:schemeClr val="tx1"/>
                </a:solidFill>
                <a:effectLst/>
                <a:latin typeface="+mn-lt"/>
                <a:ea typeface="+mn-ea"/>
                <a:cs typeface="+mn-cs"/>
              </a:rPr>
              <a:t> total.  </a:t>
            </a:r>
          </a:p>
        </p:txBody>
      </p:sp>
      <p:sp>
        <p:nvSpPr>
          <p:cNvPr id="4" name="Slide Number Placeholder 3"/>
          <p:cNvSpPr>
            <a:spLocks noGrp="1"/>
          </p:cNvSpPr>
          <p:nvPr>
            <p:ph type="sldNum" sz="quarter" idx="10"/>
          </p:nvPr>
        </p:nvSpPr>
        <p:spPr/>
        <p:txBody>
          <a:bodyPr/>
          <a:lstStyle/>
          <a:p>
            <a:fld id="{4740A284-0FFE-4FD4-94DA-A3639C397831}" type="slidenum">
              <a:rPr lang="es-CO" smtClean="0"/>
              <a:t>15</a:t>
            </a:fld>
            <a:endParaRPr lang="es-CO" dirty="0"/>
          </a:p>
        </p:txBody>
      </p:sp>
    </p:spTree>
    <p:extLst>
      <p:ext uri="{BB962C8B-B14F-4D97-AF65-F5344CB8AC3E}">
        <p14:creationId xmlns:p14="http://schemas.microsoft.com/office/powerpoint/2010/main" val="1396913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Considerando</a:t>
            </a:r>
            <a:r>
              <a:rPr lang="en-US" sz="1200" kern="1200" dirty="0">
                <a:solidFill>
                  <a:schemeClr val="tx1"/>
                </a:solidFill>
                <a:effectLst/>
                <a:latin typeface="+mn-lt"/>
                <a:ea typeface="+mn-ea"/>
                <a:cs typeface="+mn-cs"/>
              </a:rPr>
              <a:t> el total del </a:t>
            </a:r>
            <a:r>
              <a:rPr lang="en-US" sz="1200" kern="1200" dirty="0" err="1">
                <a:solidFill>
                  <a:schemeClr val="tx1"/>
                </a:solidFill>
                <a:effectLst/>
                <a:latin typeface="+mn-lt"/>
                <a:ea typeface="+mn-ea"/>
                <a:cs typeface="+mn-cs"/>
              </a:rPr>
              <a:t>presupuesto</a:t>
            </a:r>
            <a:r>
              <a:rPr lang="en-US" sz="1200" kern="1200" dirty="0">
                <a:solidFill>
                  <a:schemeClr val="tx1"/>
                </a:solidFill>
                <a:effectLst/>
                <a:latin typeface="+mn-lt"/>
                <a:ea typeface="+mn-ea"/>
                <a:cs typeface="+mn-cs"/>
              </a:rPr>
              <a:t> no </a:t>
            </a:r>
            <a:r>
              <a:rPr lang="en-US" sz="1200" kern="1200" dirty="0" err="1">
                <a:solidFill>
                  <a:schemeClr val="tx1"/>
                </a:solidFill>
                <a:effectLst/>
                <a:latin typeface="+mn-lt"/>
                <a:ea typeface="+mn-ea"/>
                <a:cs typeface="+mn-cs"/>
              </a:rPr>
              <a:t>utilizado</a:t>
            </a:r>
            <a:r>
              <a:rPr lang="en-US" sz="1200" kern="1200" dirty="0">
                <a:solidFill>
                  <a:schemeClr val="tx1"/>
                </a:solidFill>
                <a:effectLst/>
                <a:latin typeface="+mn-lt"/>
                <a:ea typeface="+mn-ea"/>
                <a:cs typeface="+mn-cs"/>
              </a:rPr>
              <a:t> hasta la </a:t>
            </a:r>
            <a:r>
              <a:rPr lang="en-US" sz="1200" kern="1200" dirty="0" err="1">
                <a:solidFill>
                  <a:schemeClr val="tx1"/>
                </a:solidFill>
                <a:effectLst/>
                <a:latin typeface="+mn-lt"/>
                <a:ea typeface="+mn-ea"/>
                <a:cs typeface="+mn-cs"/>
              </a:rPr>
              <a:t>fecha</a:t>
            </a:r>
            <a:r>
              <a:rPr lang="en-US" sz="1200" kern="1200" dirty="0">
                <a:solidFill>
                  <a:schemeClr val="tx1"/>
                </a:solidFill>
                <a:effectLst/>
                <a:latin typeface="+mn-lt"/>
                <a:ea typeface="+mn-ea"/>
                <a:cs typeface="+mn-cs"/>
              </a:rPr>
              <a:t>, el 37 % </a:t>
            </a:r>
            <a:r>
              <a:rPr lang="en-US" sz="1200" kern="1200" dirty="0" err="1">
                <a:solidFill>
                  <a:schemeClr val="tx1"/>
                </a:solidFill>
                <a:effectLst/>
                <a:latin typeface="+mn-lt"/>
                <a:ea typeface="+mn-ea"/>
                <a:cs typeface="+mn-cs"/>
              </a:rPr>
              <a:t>corresponde</a:t>
            </a:r>
            <a:r>
              <a:rPr lang="en-US" sz="1200" kern="1200" dirty="0">
                <a:solidFill>
                  <a:schemeClr val="tx1"/>
                </a:solidFill>
                <a:effectLst/>
                <a:latin typeface="+mn-lt"/>
                <a:ea typeface="+mn-ea"/>
                <a:cs typeface="+mn-cs"/>
              </a:rPr>
              <a:t> al </a:t>
            </a:r>
            <a:r>
              <a:rPr lang="en-US" sz="1200" kern="1200" dirty="0" err="1">
                <a:solidFill>
                  <a:schemeClr val="tx1"/>
                </a:solidFill>
                <a:effectLst/>
                <a:latin typeface="+mn-lt"/>
                <a:ea typeface="+mn-ea"/>
                <a:cs typeface="+mn-cs"/>
              </a:rPr>
              <a:t>gasto</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los</a:t>
            </a:r>
            <a:r>
              <a:rPr lang="en-US" sz="1200" kern="1200" dirty="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socios</a:t>
            </a:r>
            <a:r>
              <a:rPr lang="en-US" sz="1200" kern="1200" dirty="0" smtClean="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la coejecución, el 33 % </a:t>
            </a:r>
            <a:r>
              <a:rPr lang="en-US" sz="1200" kern="1200" dirty="0" err="1">
                <a:solidFill>
                  <a:schemeClr val="tx1"/>
                </a:solidFill>
                <a:effectLst/>
                <a:latin typeface="+mn-lt"/>
                <a:ea typeface="+mn-ea"/>
                <a:cs typeface="+mn-cs"/>
              </a:rPr>
              <a:t>corresponde</a:t>
            </a:r>
            <a:r>
              <a:rPr lang="en-US" sz="1200" kern="1200" dirty="0">
                <a:solidFill>
                  <a:schemeClr val="tx1"/>
                </a:solidFill>
                <a:effectLst/>
                <a:latin typeface="+mn-lt"/>
                <a:ea typeface="+mn-ea"/>
                <a:cs typeface="+mn-cs"/>
              </a:rPr>
              <a:t> al </a:t>
            </a:r>
            <a:r>
              <a:rPr lang="en-US" sz="1200" kern="1200" dirty="0" err="1">
                <a:solidFill>
                  <a:schemeClr val="tx1"/>
                </a:solidFill>
                <a:effectLst/>
                <a:latin typeface="+mn-lt"/>
                <a:ea typeface="+mn-ea"/>
                <a:cs typeface="+mn-cs"/>
              </a:rPr>
              <a:t>presupuesto</a:t>
            </a:r>
            <a:r>
              <a:rPr lang="en-US" sz="1200" kern="1200" dirty="0">
                <a:solidFill>
                  <a:schemeClr val="tx1"/>
                </a:solidFill>
                <a:effectLst/>
                <a:latin typeface="+mn-lt"/>
                <a:ea typeface="+mn-ea"/>
                <a:cs typeface="+mn-cs"/>
              </a:rPr>
              <a:t> para las </a:t>
            </a:r>
            <a:r>
              <a:rPr lang="en-US" sz="1200" kern="1200" dirty="0" err="1">
                <a:solidFill>
                  <a:schemeClr val="tx1"/>
                </a:solidFill>
                <a:effectLst/>
                <a:latin typeface="+mn-lt"/>
                <a:ea typeface="+mn-ea"/>
                <a:cs typeface="+mn-cs"/>
              </a:rPr>
              <a:t>actividades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programáticas</a:t>
            </a:r>
            <a:r>
              <a:rPr lang="en-US" sz="1200" kern="1200" dirty="0">
                <a:solidFill>
                  <a:schemeClr val="tx1"/>
                </a:solidFill>
                <a:effectLst/>
                <a:latin typeface="+mn-lt"/>
                <a:ea typeface="+mn-ea"/>
                <a:cs typeface="+mn-cs"/>
              </a:rPr>
              <a:t> de la UCP, y el </a:t>
            </a:r>
            <a:r>
              <a:rPr lang="en-US" sz="1200" kern="1200" dirty="0" err="1">
                <a:solidFill>
                  <a:schemeClr val="tx1"/>
                </a:solidFill>
                <a:effectLst/>
                <a:latin typeface="+mn-lt"/>
                <a:ea typeface="+mn-ea"/>
                <a:cs typeface="+mn-cs"/>
              </a:rPr>
              <a:t>otro</a:t>
            </a:r>
            <a:r>
              <a:rPr lang="en-US" sz="1200" kern="1200" dirty="0">
                <a:solidFill>
                  <a:schemeClr val="tx1"/>
                </a:solidFill>
                <a:effectLst/>
                <a:latin typeface="+mn-lt"/>
                <a:ea typeface="+mn-ea"/>
                <a:cs typeface="+mn-cs"/>
              </a:rPr>
              <a:t> 30% </a:t>
            </a:r>
            <a:r>
              <a:rPr lang="en-US" sz="1200" kern="1200" dirty="0" err="1">
                <a:solidFill>
                  <a:schemeClr val="tx1"/>
                </a:solidFill>
                <a:effectLst/>
                <a:latin typeface="+mn-lt"/>
                <a:ea typeface="+mn-ea"/>
                <a:cs typeface="+mn-cs"/>
              </a:rPr>
              <a:t>corresponde</a:t>
            </a:r>
            <a:r>
              <a:rPr lang="en-US" sz="1200" kern="1200" dirty="0">
                <a:solidFill>
                  <a:schemeClr val="tx1"/>
                </a:solidFill>
                <a:effectLst/>
                <a:latin typeface="+mn-lt"/>
                <a:ea typeface="+mn-ea"/>
                <a:cs typeface="+mn-cs"/>
              </a:rPr>
              <a:t> a los </a:t>
            </a:r>
            <a:r>
              <a:rPr lang="en-US" sz="1200" kern="1200" dirty="0" err="1">
                <a:solidFill>
                  <a:schemeClr val="tx1"/>
                </a:solidFill>
                <a:effectLst/>
                <a:latin typeface="+mn-lt"/>
                <a:ea typeface="+mn-ea"/>
                <a:cs typeface="+mn-cs"/>
              </a:rPr>
              <a:t>costos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operativos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fijos</a:t>
            </a:r>
            <a:r>
              <a:rPr lang="en-US" sz="1200" kern="1200" dirty="0">
                <a:solidFill>
                  <a:schemeClr val="tx1"/>
                </a:solidFill>
                <a:effectLst/>
                <a:latin typeface="+mn-lt"/>
                <a:ea typeface="+mn-ea"/>
                <a:cs typeface="+mn-cs"/>
              </a:rPr>
              <a:t> de la UCP (personal y </a:t>
            </a:r>
            <a:r>
              <a:rPr lang="en-US" sz="1200" kern="1200" dirty="0" err="1">
                <a:solidFill>
                  <a:schemeClr val="tx1"/>
                </a:solidFill>
                <a:effectLst/>
                <a:latin typeface="+mn-lt"/>
                <a:ea typeface="+mn-ea"/>
                <a:cs typeface="+mn-cs"/>
              </a:rPr>
              <a:t>gastos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oficina</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Del </a:t>
            </a:r>
            <a:r>
              <a:rPr lang="en-US" sz="1200" kern="1200" dirty="0" err="1">
                <a:solidFill>
                  <a:schemeClr val="tx1"/>
                </a:solidFill>
                <a:effectLst/>
                <a:latin typeface="+mn-lt"/>
                <a:ea typeface="+mn-ea"/>
                <a:cs typeface="+mn-cs"/>
              </a:rPr>
              <a:t>presupuesto</a:t>
            </a:r>
            <a:r>
              <a:rPr lang="en-US" sz="1200" kern="1200" dirty="0">
                <a:solidFill>
                  <a:schemeClr val="tx1"/>
                </a:solidFill>
                <a:effectLst/>
                <a:latin typeface="+mn-lt"/>
                <a:ea typeface="+mn-ea"/>
                <a:cs typeface="+mn-cs"/>
              </a:rPr>
              <a:t> "no </a:t>
            </a:r>
            <a:r>
              <a:rPr lang="en-US" sz="1200" kern="1200" dirty="0" err="1">
                <a:solidFill>
                  <a:schemeClr val="tx1"/>
                </a:solidFill>
                <a:effectLst/>
                <a:latin typeface="+mn-lt"/>
                <a:ea typeface="+mn-ea"/>
                <a:cs typeface="+mn-cs"/>
              </a:rPr>
              <a:t>implementado</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los</a:t>
            </a:r>
            <a:r>
              <a:rPr lang="en-US" sz="1200" kern="1200" dirty="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socios</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el 47 % es </a:t>
            </a:r>
            <a:r>
              <a:rPr lang="en-US" sz="1200" kern="1200" dirty="0" err="1">
                <a:solidFill>
                  <a:schemeClr val="tx1"/>
                </a:solidFill>
                <a:effectLst/>
                <a:latin typeface="+mn-lt"/>
                <a:ea typeface="+mn-ea"/>
                <a:cs typeface="+mn-cs"/>
              </a:rPr>
              <a:t>responsabilidad</a:t>
            </a:r>
            <a:r>
              <a:rPr lang="en-US" sz="1200" kern="1200" dirty="0">
                <a:solidFill>
                  <a:schemeClr val="tx1"/>
                </a:solidFill>
                <a:effectLst/>
                <a:latin typeface="+mn-lt"/>
                <a:ea typeface="+mn-ea"/>
                <a:cs typeface="+mn-cs"/>
              </a:rPr>
              <a:t> de la FAO; el 18 %, del PNUMA; el 14 %, del CRFM; y el 21 %, de los </a:t>
            </a:r>
            <a:r>
              <a:rPr lang="en-US" sz="1200" kern="1200" dirty="0" err="1">
                <a:solidFill>
                  <a:schemeClr val="tx1"/>
                </a:solidFill>
                <a:effectLst/>
                <a:latin typeface="+mn-lt"/>
                <a:ea typeface="+mn-ea"/>
                <a:cs typeface="+mn-cs"/>
              </a:rPr>
              <a:t>restantes</a:t>
            </a:r>
            <a:r>
              <a:rPr lang="en-US" sz="1200" kern="1200" dirty="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socios</a:t>
            </a:r>
            <a:r>
              <a:rPr lang="en-US" sz="1200" kern="1200" dirty="0" smtClean="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la coejecución.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Es </a:t>
            </a:r>
            <a:r>
              <a:rPr lang="en-US" sz="1200" kern="1200" dirty="0" err="1">
                <a:solidFill>
                  <a:schemeClr val="tx1"/>
                </a:solidFill>
                <a:effectLst/>
                <a:latin typeface="+mn-lt"/>
                <a:ea typeface="+mn-ea"/>
                <a:cs typeface="+mn-cs"/>
              </a:rPr>
              <a:t>importante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señalar</a:t>
            </a:r>
            <a:r>
              <a:rPr lang="en-US" sz="1200" kern="1200" dirty="0">
                <a:solidFill>
                  <a:schemeClr val="tx1"/>
                </a:solidFill>
                <a:effectLst/>
                <a:latin typeface="+mn-lt"/>
                <a:ea typeface="+mn-ea"/>
                <a:cs typeface="+mn-cs"/>
              </a:rPr>
              <a:t> que, </a:t>
            </a:r>
            <a:r>
              <a:rPr lang="en-US" sz="1200" kern="1200" dirty="0" err="1">
                <a:solidFill>
                  <a:schemeClr val="tx1"/>
                </a:solidFill>
                <a:effectLst/>
                <a:latin typeface="+mn-lt"/>
                <a:ea typeface="+mn-ea"/>
                <a:cs typeface="+mn-cs"/>
              </a:rPr>
              <a:t>además</a:t>
            </a:r>
            <a:r>
              <a:rPr lang="en-US" sz="1200" kern="1200" dirty="0">
                <a:solidFill>
                  <a:schemeClr val="tx1"/>
                </a:solidFill>
                <a:effectLst/>
                <a:latin typeface="+mn-lt"/>
                <a:ea typeface="+mn-ea"/>
                <a:cs typeface="+mn-cs"/>
              </a:rPr>
              <a:t>, 1,1MM de los </a:t>
            </a:r>
            <a:r>
              <a:rPr lang="en-US" sz="1200" kern="1200" dirty="0" err="1">
                <a:solidFill>
                  <a:schemeClr val="tx1"/>
                </a:solidFill>
                <a:effectLst/>
                <a:latin typeface="+mn-lt"/>
                <a:ea typeface="+mn-ea"/>
                <a:cs typeface="+mn-cs"/>
              </a:rPr>
              <a:t>fondos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transferidos</a:t>
            </a:r>
            <a:r>
              <a:rPr lang="en-US" sz="1200" kern="1200" dirty="0">
                <a:solidFill>
                  <a:schemeClr val="tx1"/>
                </a:solidFill>
                <a:effectLst/>
                <a:latin typeface="+mn-lt"/>
                <a:ea typeface="+mn-ea"/>
                <a:cs typeface="+mn-cs"/>
              </a:rPr>
              <a:t> por la UCP a </a:t>
            </a:r>
            <a:r>
              <a:rPr lang="en-US" sz="1200" kern="1200" dirty="0" err="1">
                <a:solidFill>
                  <a:schemeClr val="tx1"/>
                </a:solidFill>
                <a:effectLst/>
                <a:latin typeface="+mn-lt"/>
                <a:ea typeface="+mn-ea"/>
                <a:cs typeface="+mn-cs"/>
              </a:rPr>
              <a:t>los</a:t>
            </a:r>
            <a:r>
              <a:rPr lang="en-US" sz="1200" kern="1200" dirty="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socios</a:t>
            </a:r>
            <a:r>
              <a:rPr lang="en-US" sz="1200" kern="1200" dirty="0" smtClean="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la coejecución </a:t>
            </a:r>
            <a:r>
              <a:rPr lang="en-US" sz="1200" kern="1200" dirty="0" err="1">
                <a:solidFill>
                  <a:schemeClr val="tx1"/>
                </a:solidFill>
                <a:effectLst/>
                <a:latin typeface="+mn-lt"/>
                <a:ea typeface="+mn-ea"/>
                <a:cs typeface="+mn-cs"/>
              </a:rPr>
              <a:t>aún</a:t>
            </a:r>
            <a:r>
              <a:rPr lang="en-US" sz="1200" kern="1200" dirty="0">
                <a:solidFill>
                  <a:schemeClr val="tx1"/>
                </a:solidFill>
                <a:effectLst/>
                <a:latin typeface="+mn-lt"/>
                <a:ea typeface="+mn-ea"/>
                <a:cs typeface="+mn-cs"/>
              </a:rPr>
              <a:t> no se ha </a:t>
            </a:r>
            <a:r>
              <a:rPr lang="en-US" sz="1200" kern="1200" dirty="0" err="1">
                <a:solidFill>
                  <a:schemeClr val="tx1"/>
                </a:solidFill>
                <a:effectLst/>
                <a:latin typeface="+mn-lt"/>
                <a:ea typeface="+mn-ea"/>
                <a:cs typeface="+mn-cs"/>
              </a:rPr>
              <a:t>gastado</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Del </a:t>
            </a:r>
            <a:r>
              <a:rPr lang="en-US" sz="1200" kern="1200" dirty="0" err="1">
                <a:solidFill>
                  <a:schemeClr val="tx1"/>
                </a:solidFill>
                <a:effectLst/>
                <a:latin typeface="+mn-lt"/>
                <a:ea typeface="+mn-ea"/>
                <a:cs typeface="+mn-cs"/>
              </a:rPr>
              <a:t>presupuesto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programático</a:t>
            </a:r>
            <a:r>
              <a:rPr lang="en-US" sz="1200" kern="1200" dirty="0">
                <a:solidFill>
                  <a:schemeClr val="tx1"/>
                </a:solidFill>
                <a:effectLst/>
                <a:latin typeface="+mn-lt"/>
                <a:ea typeface="+mn-ea"/>
                <a:cs typeface="+mn-cs"/>
              </a:rPr>
              <a:t> no </a:t>
            </a:r>
            <a:r>
              <a:rPr lang="en-US" sz="1200" kern="1200" dirty="0" err="1">
                <a:solidFill>
                  <a:schemeClr val="tx1"/>
                </a:solidFill>
                <a:effectLst/>
                <a:latin typeface="+mn-lt"/>
                <a:ea typeface="+mn-ea"/>
                <a:cs typeface="+mn-cs"/>
              </a:rPr>
              <a:t>implementado</a:t>
            </a:r>
            <a:r>
              <a:rPr lang="en-US" sz="1200" kern="1200" dirty="0">
                <a:solidFill>
                  <a:schemeClr val="tx1"/>
                </a:solidFill>
                <a:effectLst/>
                <a:latin typeface="+mn-lt"/>
                <a:ea typeface="+mn-ea"/>
                <a:cs typeface="+mn-cs"/>
              </a:rPr>
              <a:t> de la </a:t>
            </a:r>
            <a:r>
              <a:rPr lang="en-US" sz="1200" kern="1200" dirty="0" err="1">
                <a:solidFill>
                  <a:schemeClr val="tx1"/>
                </a:solidFill>
                <a:effectLst/>
                <a:latin typeface="+mn-lt"/>
                <a:ea typeface="+mn-ea"/>
                <a:cs typeface="+mn-cs"/>
              </a:rPr>
              <a:t>UCP</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mitad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asignada</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eventos</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reuniones</a:t>
            </a:r>
            <a:r>
              <a:rPr lang="en-US" sz="1200" kern="1200" dirty="0">
                <a:solidFill>
                  <a:schemeClr val="tx1"/>
                </a:solidFill>
                <a:effectLst/>
                <a:latin typeface="+mn-lt"/>
                <a:ea typeface="+mn-ea"/>
                <a:cs typeface="+mn-cs"/>
              </a:rPr>
              <a:t> y la </a:t>
            </a:r>
            <a:r>
              <a:rPr lang="en-US" sz="1200" kern="1200" dirty="0" err="1">
                <a:solidFill>
                  <a:schemeClr val="tx1"/>
                </a:solidFill>
                <a:effectLst/>
                <a:latin typeface="+mn-lt"/>
                <a:ea typeface="+mn-ea"/>
                <a:cs typeface="+mn-cs"/>
              </a:rPr>
              <a:t>otra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mitad</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consultorías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pendientes</a:t>
            </a:r>
            <a:r>
              <a:rPr lang="en-US"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4740A284-0FFE-4FD4-94DA-A3639C397831}" type="slidenum">
              <a:rPr lang="es-CO" smtClean="0"/>
              <a:t>16</a:t>
            </a:fld>
            <a:endParaRPr lang="es-CO" dirty="0"/>
          </a:p>
        </p:txBody>
      </p:sp>
    </p:spTree>
    <p:extLst>
      <p:ext uri="{BB962C8B-B14F-4D97-AF65-F5344CB8AC3E}">
        <p14:creationId xmlns:p14="http://schemas.microsoft.com/office/powerpoint/2010/main" val="2019670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i="0" kern="1200" dirty="0" smtClean="0">
                <a:solidFill>
                  <a:schemeClr val="tx1"/>
                </a:solidFill>
                <a:effectLst/>
                <a:latin typeface="+mn-lt"/>
                <a:ea typeface="+mn-ea"/>
                <a:cs typeface="+mn-cs"/>
              </a:rPr>
              <a:t>Ha habido un progreso moderado de los socios en términos de ejecución financiera desde la última reunión del PSC. Si bien se reconoce que los socios han asignado una parte importante de sus compromisos a 2019, existe un riesgo importante para algunos de ellos (área de color salmón) porque enfrentarán desafíos importantes para implementar el presupuesto restante antes de la fecha de finalización actual de sus socios. Ejecución de acuerdos, mientras que para otros socios (área amarilla) existe un riesgo medio, ya que la mayoría de ellos tendrá que implementar la mitad de su presupuesto total en los próximos 8 a 12 meses.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740A284-0FFE-4FD4-94DA-A3639C397831}" type="slidenum">
              <a:rPr lang="es-CO" smtClean="0"/>
              <a:t>17</a:t>
            </a:fld>
            <a:endParaRPr lang="es-CO" dirty="0"/>
          </a:p>
        </p:txBody>
      </p:sp>
    </p:spTree>
    <p:extLst>
      <p:ext uri="{BB962C8B-B14F-4D97-AF65-F5344CB8AC3E}">
        <p14:creationId xmlns:p14="http://schemas.microsoft.com/office/powerpoint/2010/main" val="2768911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 </a:t>
            </a:r>
            <a:r>
              <a:rPr lang="en-US" sz="1200" kern="1200" dirty="0" err="1">
                <a:solidFill>
                  <a:schemeClr val="tx1"/>
                </a:solidFill>
                <a:effectLst/>
                <a:latin typeface="+mn-lt"/>
                <a:ea typeface="+mn-ea"/>
                <a:cs typeface="+mn-cs"/>
              </a:rPr>
              <a:t>revisar</a:t>
            </a:r>
            <a:r>
              <a:rPr lang="en-US" sz="1200" kern="1200" dirty="0">
                <a:solidFill>
                  <a:schemeClr val="tx1"/>
                </a:solidFill>
                <a:effectLst/>
                <a:latin typeface="+mn-lt"/>
                <a:ea typeface="+mn-ea"/>
                <a:cs typeface="+mn-cs"/>
              </a:rPr>
              <a:t> las </a:t>
            </a:r>
            <a:r>
              <a:rPr lang="en-US" sz="1200" kern="1200" dirty="0" err="1">
                <a:solidFill>
                  <a:schemeClr val="tx1"/>
                </a:solidFill>
                <a:effectLst/>
                <a:latin typeface="+mn-lt"/>
                <a:ea typeface="+mn-ea"/>
                <a:cs typeface="+mn-cs"/>
              </a:rPr>
              <a:t>cifras</a:t>
            </a:r>
            <a:r>
              <a:rPr lang="en-US" sz="1200" kern="1200" dirty="0">
                <a:solidFill>
                  <a:schemeClr val="tx1"/>
                </a:solidFill>
                <a:effectLst/>
                <a:latin typeface="+mn-lt"/>
                <a:ea typeface="+mn-ea"/>
                <a:cs typeface="+mn-cs"/>
              </a:rPr>
              <a:t> de la </a:t>
            </a:r>
            <a:r>
              <a:rPr lang="en-US" sz="1200" kern="1200" dirty="0" err="1">
                <a:solidFill>
                  <a:schemeClr val="tx1"/>
                </a:solidFill>
                <a:effectLst/>
                <a:latin typeface="+mn-lt"/>
                <a:ea typeface="+mn-ea"/>
                <a:cs typeface="+mn-cs"/>
              </a:rPr>
              <a:t>diapositiva</a:t>
            </a:r>
            <a:r>
              <a:rPr lang="en-US" sz="1200" kern="1200" dirty="0">
                <a:solidFill>
                  <a:schemeClr val="tx1"/>
                </a:solidFill>
                <a:effectLst/>
                <a:latin typeface="+mn-lt"/>
                <a:ea typeface="+mn-ea"/>
                <a:cs typeface="+mn-cs"/>
              </a:rPr>
              <a:t> anterior de forma </a:t>
            </a:r>
            <a:r>
              <a:rPr lang="en-US" sz="1200" kern="1200" dirty="0" err="1">
                <a:solidFill>
                  <a:schemeClr val="tx1"/>
                </a:solidFill>
                <a:effectLst/>
                <a:latin typeface="+mn-lt"/>
                <a:ea typeface="+mn-ea"/>
                <a:cs typeface="+mn-cs"/>
              </a:rPr>
              <a:t>consolidada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podemos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observar</a:t>
            </a:r>
            <a:r>
              <a:rPr lang="en-US" sz="1200" kern="1200" dirty="0">
                <a:solidFill>
                  <a:schemeClr val="tx1"/>
                </a:solidFill>
                <a:effectLst/>
                <a:latin typeface="+mn-lt"/>
                <a:ea typeface="+mn-ea"/>
                <a:cs typeface="+mn-cs"/>
              </a:rPr>
              <a:t> que la </a:t>
            </a:r>
            <a:r>
              <a:rPr lang="en-US" sz="1200" kern="1200" dirty="0" err="1">
                <a:solidFill>
                  <a:schemeClr val="tx1"/>
                </a:solidFill>
                <a:effectLst/>
                <a:latin typeface="+mn-lt"/>
                <a:ea typeface="+mn-ea"/>
                <a:cs typeface="+mn-cs"/>
              </a:rPr>
              <a:t>tasa</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gastos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sobre</a:t>
            </a:r>
            <a:r>
              <a:rPr lang="en-US" sz="1200" kern="1200" dirty="0">
                <a:solidFill>
                  <a:schemeClr val="tx1"/>
                </a:solidFill>
                <a:effectLst/>
                <a:latin typeface="+mn-lt"/>
                <a:ea typeface="+mn-ea"/>
                <a:cs typeface="+mn-cs"/>
              </a:rPr>
              <a:t> el total del </a:t>
            </a:r>
            <a:r>
              <a:rPr lang="en-US" sz="1200" kern="1200" dirty="0" err="1">
                <a:solidFill>
                  <a:schemeClr val="tx1"/>
                </a:solidFill>
                <a:effectLst/>
                <a:latin typeface="+mn-lt"/>
                <a:ea typeface="+mn-ea"/>
                <a:cs typeface="+mn-cs"/>
              </a:rPr>
              <a:t>presupuesto</a:t>
            </a:r>
            <a:r>
              <a:rPr lang="en-US" sz="1200" kern="1200" dirty="0">
                <a:solidFill>
                  <a:schemeClr val="tx1"/>
                </a:solidFill>
                <a:effectLst/>
                <a:latin typeface="+mn-lt"/>
                <a:ea typeface="+mn-ea"/>
                <a:cs typeface="+mn-cs"/>
              </a:rPr>
              <a:t> ha </a:t>
            </a:r>
            <a:r>
              <a:rPr lang="en-US" sz="1200" kern="1200" dirty="0" err="1">
                <a:solidFill>
                  <a:schemeClr val="tx1"/>
                </a:solidFill>
                <a:effectLst/>
                <a:latin typeface="+mn-lt"/>
                <a:ea typeface="+mn-ea"/>
                <a:cs typeface="+mn-cs"/>
              </a:rPr>
              <a:t>aumentado</a:t>
            </a:r>
            <a:r>
              <a:rPr lang="en-US" sz="1200" kern="1200" dirty="0">
                <a:solidFill>
                  <a:schemeClr val="tx1"/>
                </a:solidFill>
                <a:effectLst/>
                <a:latin typeface="+mn-lt"/>
                <a:ea typeface="+mn-ea"/>
                <a:cs typeface="+mn-cs"/>
              </a:rPr>
              <a:t> hasta el 46 % para finales de 2018. Sin embargo, </a:t>
            </a:r>
            <a:r>
              <a:rPr lang="en-US" sz="1200" kern="1200" dirty="0" err="1">
                <a:solidFill>
                  <a:schemeClr val="tx1"/>
                </a:solidFill>
                <a:effectLst/>
                <a:latin typeface="+mn-lt"/>
                <a:ea typeface="+mn-ea"/>
                <a:cs typeface="+mn-cs"/>
              </a:rPr>
              <a:t>esta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cifra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será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insuficiente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ritmo</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ejecución</a:t>
            </a:r>
            <a:r>
              <a:rPr lang="en-US" sz="1200" kern="1200" dirty="0">
                <a:solidFill>
                  <a:schemeClr val="tx1"/>
                </a:solidFill>
                <a:effectLst/>
                <a:latin typeface="+mn-lt"/>
                <a:ea typeface="+mn-ea"/>
                <a:cs typeface="+mn-cs"/>
              </a:rPr>
              <a:t> no se </a:t>
            </a:r>
            <a:r>
              <a:rPr lang="en-US" sz="1200" kern="1200" dirty="0" err="1">
                <a:solidFill>
                  <a:schemeClr val="tx1"/>
                </a:solidFill>
                <a:effectLst/>
                <a:latin typeface="+mn-lt"/>
                <a:ea typeface="+mn-ea"/>
                <a:cs typeface="+mn-cs"/>
              </a:rPr>
              <a:t>incrementa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considerablemente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2019. </a:t>
            </a:r>
            <a:r>
              <a:rPr lang="en-US" sz="1200" kern="1200" dirty="0" err="1">
                <a:solidFill>
                  <a:schemeClr val="tx1"/>
                </a:solidFill>
                <a:effectLst/>
                <a:latin typeface="+mn-lt"/>
                <a:ea typeface="+mn-ea"/>
                <a:cs typeface="+mn-cs"/>
              </a:rPr>
              <a:t>Aunque</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mayoría</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los</a:t>
            </a:r>
            <a:r>
              <a:rPr lang="en-US" sz="1200" kern="1200" dirty="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socios</a:t>
            </a:r>
            <a:r>
              <a:rPr lang="en-US" sz="1200" kern="1200" dirty="0" smtClean="0">
                <a:solidFill>
                  <a:schemeClr val="tx1"/>
                </a:solidFill>
                <a:effectLst/>
                <a:latin typeface="+mn-lt"/>
                <a:ea typeface="+mn-ea"/>
                <a:cs typeface="+mn-cs"/>
              </a:rPr>
              <a:t> </a:t>
            </a:r>
            <a:r>
              <a:rPr lang="en-US" sz="1200" kern="1200" dirty="0" err="1">
                <a:solidFill>
                  <a:schemeClr val="tx1"/>
                </a:solidFill>
                <a:effectLst/>
                <a:latin typeface="+mn-lt"/>
                <a:ea typeface="+mn-ea"/>
                <a:cs typeface="+mn-cs"/>
              </a:rPr>
              <a:t>han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asignado</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mayoría</a:t>
            </a:r>
            <a:r>
              <a:rPr lang="en-US" sz="1200" kern="1200" dirty="0">
                <a:solidFill>
                  <a:schemeClr val="tx1"/>
                </a:solidFill>
                <a:effectLst/>
                <a:latin typeface="+mn-lt"/>
                <a:ea typeface="+mn-ea"/>
                <a:cs typeface="+mn-cs"/>
              </a:rPr>
              <a:t> de sus </a:t>
            </a:r>
            <a:r>
              <a:rPr lang="en-US" sz="1200" kern="1200" dirty="0" err="1">
                <a:solidFill>
                  <a:schemeClr val="tx1"/>
                </a:solidFill>
                <a:effectLst/>
                <a:latin typeface="+mn-lt"/>
                <a:ea typeface="+mn-ea"/>
                <a:cs typeface="+mn-cs"/>
              </a:rPr>
              <a:t>actividades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año</a:t>
            </a:r>
            <a:r>
              <a:rPr lang="en-US" sz="1200" kern="1200" dirty="0">
                <a:solidFill>
                  <a:schemeClr val="tx1"/>
                </a:solidFill>
                <a:effectLst/>
                <a:latin typeface="+mn-lt"/>
                <a:ea typeface="+mn-ea"/>
                <a:cs typeface="+mn-cs"/>
              </a:rPr>
              <a:t> 2019, es </a:t>
            </a:r>
            <a:r>
              <a:rPr lang="en-US" sz="1200" kern="1200" dirty="0" err="1">
                <a:solidFill>
                  <a:schemeClr val="tx1"/>
                </a:solidFill>
                <a:effectLst/>
                <a:latin typeface="+mn-lt"/>
                <a:ea typeface="+mn-ea"/>
                <a:cs typeface="+mn-cs"/>
              </a:rPr>
              <a:t>necesario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reconocer</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riesgo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operacional</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implementar</a:t>
            </a:r>
            <a:r>
              <a:rPr lang="en-US" sz="1200" kern="1200" dirty="0">
                <a:solidFill>
                  <a:schemeClr val="tx1"/>
                </a:solidFill>
                <a:effectLst/>
                <a:latin typeface="+mn-lt"/>
                <a:ea typeface="+mn-ea"/>
                <a:cs typeface="+mn-cs"/>
              </a:rPr>
              <a:t> el 54 % del </a:t>
            </a:r>
            <a:r>
              <a:rPr lang="en-US" sz="1200" kern="1200" dirty="0" err="1">
                <a:solidFill>
                  <a:schemeClr val="tx1"/>
                </a:solidFill>
                <a:effectLst/>
                <a:latin typeface="+mn-lt"/>
                <a:ea typeface="+mn-ea"/>
                <a:cs typeface="+mn-cs"/>
              </a:rPr>
              <a:t>presupuesto</a:t>
            </a:r>
            <a:r>
              <a:rPr lang="en-US" sz="1200" kern="1200" dirty="0">
                <a:solidFill>
                  <a:schemeClr val="tx1"/>
                </a:solidFill>
                <a:effectLst/>
                <a:latin typeface="+mn-lt"/>
                <a:ea typeface="+mn-ea"/>
                <a:cs typeface="+mn-cs"/>
              </a:rPr>
              <a:t> restante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un solo </a:t>
            </a:r>
            <a:r>
              <a:rPr lang="en-US" sz="1200" kern="1200" dirty="0" err="1">
                <a:solidFill>
                  <a:schemeClr val="tx1"/>
                </a:solidFill>
                <a:effectLst/>
                <a:latin typeface="+mn-lt"/>
                <a:ea typeface="+mn-ea"/>
                <a:cs typeface="+mn-cs"/>
              </a:rPr>
              <a:t>año</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4740A284-0FFE-4FD4-94DA-A3639C397831}" type="slidenum">
              <a:rPr lang="es-CO" smtClean="0"/>
              <a:t>18</a:t>
            </a:fld>
            <a:endParaRPr lang="es-CO" dirty="0"/>
          </a:p>
        </p:txBody>
      </p:sp>
    </p:spTree>
    <p:extLst>
      <p:ext uri="{BB962C8B-B14F-4D97-AF65-F5344CB8AC3E}">
        <p14:creationId xmlns:p14="http://schemas.microsoft.com/office/powerpoint/2010/main" val="707548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La </a:t>
            </a:r>
            <a:r>
              <a:rPr lang="en-US" sz="1200" kern="1200" dirty="0" err="1">
                <a:solidFill>
                  <a:schemeClr val="tx1"/>
                </a:solidFill>
                <a:effectLst/>
                <a:latin typeface="+mn-lt"/>
                <a:ea typeface="+mn-ea"/>
                <a:cs typeface="+mn-cs"/>
              </a:rPr>
              <a:t>ejecución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financiera</a:t>
            </a:r>
            <a:r>
              <a:rPr lang="en-US" sz="1200" kern="1200" dirty="0">
                <a:solidFill>
                  <a:schemeClr val="tx1"/>
                </a:solidFill>
                <a:effectLst/>
                <a:latin typeface="+mn-lt"/>
                <a:ea typeface="+mn-ea"/>
                <a:cs typeface="+mn-cs"/>
              </a:rPr>
              <a:t> de la </a:t>
            </a:r>
            <a:r>
              <a:rPr lang="en-US" sz="1200" kern="1200" dirty="0" err="1">
                <a:solidFill>
                  <a:schemeClr val="tx1"/>
                </a:solidFill>
                <a:effectLst/>
                <a:latin typeface="+mn-lt"/>
                <a:ea typeface="+mn-ea"/>
                <a:cs typeface="+mn-cs"/>
              </a:rPr>
              <a:t>UCP</a:t>
            </a:r>
            <a:r>
              <a:rPr lang="en-US" sz="1200" kern="1200" dirty="0">
                <a:solidFill>
                  <a:schemeClr val="tx1"/>
                </a:solidFill>
                <a:effectLst/>
                <a:latin typeface="+mn-lt"/>
                <a:ea typeface="+mn-ea"/>
                <a:cs typeface="+mn-cs"/>
              </a:rPr>
              <a:t> ha </a:t>
            </a:r>
            <a:r>
              <a:rPr lang="en-US" sz="1200" kern="1200" dirty="0" err="1">
                <a:solidFill>
                  <a:schemeClr val="tx1"/>
                </a:solidFill>
                <a:effectLst/>
                <a:latin typeface="+mn-lt"/>
                <a:ea typeface="+mn-ea"/>
                <a:cs typeface="+mn-cs"/>
              </a:rPr>
              <a:t>aumentado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durante</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último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período</a:t>
            </a:r>
            <a:r>
              <a:rPr lang="en-US" sz="1200" kern="1200" dirty="0">
                <a:solidFill>
                  <a:schemeClr val="tx1"/>
                </a:solidFill>
                <a:effectLst/>
                <a:latin typeface="+mn-lt"/>
                <a:ea typeface="+mn-ea"/>
                <a:cs typeface="+mn-cs"/>
              </a:rPr>
              <a:t> de 2018; sin embargo, </a:t>
            </a:r>
            <a:r>
              <a:rPr lang="en-US" sz="1200" kern="1200" dirty="0" err="1">
                <a:solidFill>
                  <a:schemeClr val="tx1"/>
                </a:solidFill>
                <a:effectLst/>
                <a:latin typeface="+mn-lt"/>
                <a:ea typeface="+mn-ea"/>
                <a:cs typeface="+mn-cs"/>
              </a:rPr>
              <a:t>será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difícil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aplicar</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presupuesto</a:t>
            </a:r>
            <a:r>
              <a:rPr lang="en-US" sz="1200" kern="1200" dirty="0">
                <a:solidFill>
                  <a:schemeClr val="tx1"/>
                </a:solidFill>
                <a:effectLst/>
                <a:latin typeface="+mn-lt"/>
                <a:ea typeface="+mn-ea"/>
                <a:cs typeface="+mn-cs"/>
              </a:rPr>
              <a:t> restante </a:t>
            </a:r>
            <a:r>
              <a:rPr lang="en-US" sz="1200" kern="1200" dirty="0" err="1">
                <a:solidFill>
                  <a:schemeClr val="tx1"/>
                </a:solidFill>
                <a:effectLst/>
                <a:latin typeface="+mn-lt"/>
                <a:ea typeface="+mn-ea"/>
                <a:cs typeface="+mn-cs"/>
              </a:rPr>
              <a:t>si</a:t>
            </a:r>
            <a:r>
              <a:rPr lang="en-US" sz="1200" kern="1200" dirty="0">
                <a:solidFill>
                  <a:schemeClr val="tx1"/>
                </a:solidFill>
                <a:effectLst/>
                <a:latin typeface="+mn-lt"/>
                <a:ea typeface="+mn-ea"/>
                <a:cs typeface="+mn-cs"/>
              </a:rPr>
              <a:t> no se concede una </a:t>
            </a:r>
            <a:r>
              <a:rPr lang="en-US" sz="1200" kern="1200" dirty="0" err="1">
                <a:solidFill>
                  <a:schemeClr val="tx1"/>
                </a:solidFill>
                <a:effectLst/>
                <a:latin typeface="+mn-lt"/>
                <a:ea typeface="+mn-ea"/>
                <a:cs typeface="+mn-cs"/>
              </a:rPr>
              <a:t>extensión</a:t>
            </a:r>
            <a:r>
              <a:rPr lang="en-US" sz="1200" kern="1200" dirty="0">
                <a:solidFill>
                  <a:schemeClr val="tx1"/>
                </a:solidFill>
                <a:effectLst/>
                <a:latin typeface="+mn-lt"/>
                <a:ea typeface="+mn-ea"/>
                <a:cs typeface="+mn-cs"/>
              </a:rPr>
              <a:t>. Es </a:t>
            </a:r>
            <a:r>
              <a:rPr lang="en-US" sz="1200" kern="1200" dirty="0" err="1">
                <a:solidFill>
                  <a:schemeClr val="tx1"/>
                </a:solidFill>
                <a:effectLst/>
                <a:latin typeface="+mn-lt"/>
                <a:ea typeface="+mn-ea"/>
                <a:cs typeface="+mn-cs"/>
              </a:rPr>
              <a:t>preciso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señalar</a:t>
            </a:r>
            <a:r>
              <a:rPr lang="en-US" sz="1200" kern="1200" dirty="0">
                <a:solidFill>
                  <a:schemeClr val="tx1"/>
                </a:solidFill>
                <a:effectLst/>
                <a:latin typeface="+mn-lt"/>
                <a:ea typeface="+mn-ea"/>
                <a:cs typeface="+mn-cs"/>
              </a:rPr>
              <a:t>, por </a:t>
            </a:r>
            <a:r>
              <a:rPr lang="en-US" sz="1200" kern="1200" dirty="0" err="1">
                <a:solidFill>
                  <a:schemeClr val="tx1"/>
                </a:solidFill>
                <a:effectLst/>
                <a:latin typeface="+mn-lt"/>
                <a:ea typeface="+mn-ea"/>
                <a:cs typeface="+mn-cs"/>
              </a:rPr>
              <a:t>supuesto</a:t>
            </a:r>
            <a:r>
              <a:rPr lang="en-US" sz="1200" kern="1200" dirty="0">
                <a:solidFill>
                  <a:schemeClr val="tx1"/>
                </a:solidFill>
                <a:effectLst/>
                <a:latin typeface="+mn-lt"/>
                <a:ea typeface="+mn-ea"/>
                <a:cs typeface="+mn-cs"/>
              </a:rPr>
              <a:t>, tanto </a:t>
            </a:r>
            <a:r>
              <a:rPr lang="en-US" sz="1200" kern="1200" dirty="0" err="1">
                <a:solidFill>
                  <a:schemeClr val="tx1"/>
                </a:solidFill>
                <a:effectLst/>
                <a:latin typeface="+mn-lt"/>
                <a:ea typeface="+mn-ea"/>
                <a:cs typeface="+mn-cs"/>
              </a:rPr>
              <a:t>aquí</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como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caso</a:t>
            </a:r>
            <a:r>
              <a:rPr lang="en-US" sz="1200" kern="1200" dirty="0">
                <a:solidFill>
                  <a:schemeClr val="tx1"/>
                </a:solidFill>
                <a:effectLst/>
                <a:latin typeface="+mn-lt"/>
                <a:ea typeface="+mn-ea"/>
                <a:cs typeface="+mn-cs"/>
              </a:rPr>
              <a:t> de las ACE, que la </a:t>
            </a:r>
            <a:r>
              <a:rPr lang="en-US" sz="1200" kern="1200" dirty="0" err="1">
                <a:solidFill>
                  <a:schemeClr val="tx1"/>
                </a:solidFill>
                <a:effectLst/>
                <a:latin typeface="+mn-lt"/>
                <a:ea typeface="+mn-ea"/>
                <a:cs typeface="+mn-cs"/>
              </a:rPr>
              <a:t>ejecución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financiera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vinculada</a:t>
            </a:r>
            <a:r>
              <a:rPr lang="en-US" sz="1200" kern="1200" dirty="0">
                <a:solidFill>
                  <a:schemeClr val="tx1"/>
                </a:solidFill>
                <a:effectLst/>
                <a:latin typeface="+mn-lt"/>
                <a:ea typeface="+mn-ea"/>
                <a:cs typeface="+mn-cs"/>
              </a:rPr>
              <a:t> a la </a:t>
            </a:r>
            <a:r>
              <a:rPr lang="en-US" sz="1200" kern="1200" dirty="0" err="1">
                <a:solidFill>
                  <a:schemeClr val="tx1"/>
                </a:solidFill>
                <a:effectLst/>
                <a:latin typeface="+mn-lt"/>
                <a:ea typeface="+mn-ea"/>
                <a:cs typeface="+mn-cs"/>
              </a:rPr>
              <a:t>implementación</a:t>
            </a:r>
            <a:r>
              <a:rPr lang="en-US" sz="1200" kern="1200" dirty="0">
                <a:solidFill>
                  <a:schemeClr val="tx1"/>
                </a:solidFill>
                <a:effectLst/>
                <a:latin typeface="+mn-lt"/>
                <a:ea typeface="+mn-ea"/>
                <a:cs typeface="+mn-cs"/>
              </a:rPr>
              <a:t> de las </a:t>
            </a:r>
            <a:r>
              <a:rPr lang="en-US" sz="1200" kern="1200" dirty="0" err="1">
                <a:solidFill>
                  <a:schemeClr val="tx1"/>
                </a:solidFill>
                <a:effectLst/>
                <a:latin typeface="+mn-lt"/>
                <a:ea typeface="+mn-ea"/>
                <a:cs typeface="+mn-cs"/>
              </a:rPr>
              <a:t>actividades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y la </a:t>
            </a:r>
            <a:r>
              <a:rPr lang="en-US" sz="1200" kern="1200" dirty="0" err="1">
                <a:solidFill>
                  <a:schemeClr val="tx1"/>
                </a:solidFill>
                <a:effectLst/>
                <a:latin typeface="+mn-lt"/>
                <a:ea typeface="+mn-ea"/>
                <a:cs typeface="+mn-cs"/>
              </a:rPr>
              <a:t>entrega</a:t>
            </a:r>
            <a:r>
              <a:rPr lang="en-US" sz="1200" kern="1200" dirty="0">
                <a:solidFill>
                  <a:schemeClr val="tx1"/>
                </a:solidFill>
                <a:effectLst/>
                <a:latin typeface="+mn-lt"/>
                <a:ea typeface="+mn-ea"/>
                <a:cs typeface="+mn-cs"/>
              </a:rPr>
              <a:t> de los </a:t>
            </a:r>
            <a:r>
              <a:rPr lang="en-US" sz="1200" kern="1200" dirty="0" err="1">
                <a:solidFill>
                  <a:schemeClr val="tx1"/>
                </a:solidFill>
                <a:effectLst/>
                <a:latin typeface="+mn-lt"/>
                <a:ea typeface="+mn-ea"/>
                <a:cs typeface="+mn-cs"/>
              </a:rPr>
              <a:t>resultados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Hemos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tener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cuenta</a:t>
            </a:r>
            <a:r>
              <a:rPr lang="en-US" sz="1200" kern="1200" dirty="0">
                <a:solidFill>
                  <a:schemeClr val="tx1"/>
                </a:solidFill>
                <a:effectLst/>
                <a:latin typeface="+mn-lt"/>
                <a:ea typeface="+mn-ea"/>
                <a:cs typeface="+mn-cs"/>
              </a:rPr>
              <a:t> que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este</a:t>
            </a:r>
            <a:r>
              <a:rPr lang="en-US" sz="1200" kern="1200" dirty="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contexto</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se ha </a:t>
            </a:r>
            <a:r>
              <a:rPr lang="en-US" sz="1200" kern="1200" dirty="0" err="1">
                <a:solidFill>
                  <a:schemeClr val="tx1"/>
                </a:solidFill>
                <a:effectLst/>
                <a:latin typeface="+mn-lt"/>
                <a:ea typeface="+mn-ea"/>
                <a:cs typeface="+mn-cs"/>
              </a:rPr>
              <a:t>indicado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reiteradamente</a:t>
            </a:r>
            <a:r>
              <a:rPr lang="en-US" sz="1200" kern="1200" dirty="0">
                <a:solidFill>
                  <a:schemeClr val="tx1"/>
                </a:solidFill>
                <a:effectLst/>
                <a:latin typeface="+mn-lt"/>
                <a:ea typeface="+mn-ea"/>
                <a:cs typeface="+mn-cs"/>
              </a:rPr>
              <a:t> que la </a:t>
            </a:r>
            <a:r>
              <a:rPr lang="en-US" sz="1200" kern="1200" dirty="0" err="1" smtClean="0">
                <a:solidFill>
                  <a:schemeClr val="tx1"/>
                </a:solidFill>
                <a:effectLst/>
                <a:latin typeface="+mn-lt"/>
                <a:ea typeface="+mn-ea"/>
                <a:cs typeface="+mn-cs"/>
              </a:rPr>
              <a:t>aprobación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por</a:t>
            </a:r>
            <a:r>
              <a:rPr lang="en-US" sz="1200" kern="1200" baseline="0" dirty="0" smtClean="0">
                <a:solidFill>
                  <a:schemeClr val="tx1"/>
                </a:solidFill>
                <a:effectLst/>
                <a:latin typeface="+mn-lt"/>
                <a:ea typeface="+mn-ea"/>
                <a:cs typeface="+mn-cs"/>
              </a:rPr>
              <a:t> parte de </a:t>
            </a:r>
            <a:r>
              <a:rPr lang="en-US" sz="1200" kern="1200" baseline="0" dirty="0" err="1" smtClean="0">
                <a:solidFill>
                  <a:schemeClr val="tx1"/>
                </a:solidFill>
                <a:effectLst/>
                <a:latin typeface="+mn-lt"/>
                <a:ea typeface="+mn-ea"/>
                <a:cs typeface="+mn-cs"/>
              </a:rPr>
              <a:t>los</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paises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los</a:t>
            </a:r>
            <a:r>
              <a:rPr lang="en-US" sz="1200" kern="1200" baseline="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Productos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representativos</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del Proyecto CLME+ es </a:t>
            </a:r>
            <a:r>
              <a:rPr lang="en-US" sz="1200" kern="1200" dirty="0" err="1">
                <a:solidFill>
                  <a:schemeClr val="tx1"/>
                </a:solidFill>
                <a:effectLst/>
                <a:latin typeface="+mn-lt"/>
                <a:ea typeface="+mn-ea"/>
                <a:cs typeface="+mn-cs"/>
              </a:rPr>
              <a:t>condición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esencial</a:t>
            </a:r>
            <a:r>
              <a:rPr lang="en-US" sz="1200" kern="1200" dirty="0">
                <a:solidFill>
                  <a:schemeClr val="tx1"/>
                </a:solidFill>
                <a:effectLst/>
                <a:latin typeface="+mn-lt"/>
                <a:ea typeface="+mn-ea"/>
                <a:cs typeface="+mn-cs"/>
              </a:rPr>
              <a:t> para el </a:t>
            </a:r>
            <a:r>
              <a:rPr lang="en-US" sz="1200" kern="1200" dirty="0" err="1">
                <a:solidFill>
                  <a:schemeClr val="tx1"/>
                </a:solidFill>
                <a:effectLst/>
                <a:latin typeface="+mn-lt"/>
                <a:ea typeface="+mn-ea"/>
                <a:cs typeface="+mn-cs"/>
              </a:rPr>
              <a:t>éxito</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y la </a:t>
            </a:r>
            <a:r>
              <a:rPr lang="en-US" sz="1200" kern="1200" dirty="0" err="1">
                <a:solidFill>
                  <a:schemeClr val="tx1"/>
                </a:solidFill>
                <a:effectLst/>
                <a:latin typeface="+mn-lt"/>
                <a:ea typeface="+mn-ea"/>
                <a:cs typeface="+mn-cs"/>
              </a:rPr>
              <a:t>sostenibilidad</a:t>
            </a:r>
            <a:r>
              <a:rPr lang="en-US" sz="1200" kern="1200" dirty="0">
                <a:solidFill>
                  <a:schemeClr val="tx1"/>
                </a:solidFill>
                <a:effectLst/>
                <a:latin typeface="+mn-lt"/>
                <a:ea typeface="+mn-ea"/>
                <a:cs typeface="+mn-cs"/>
              </a:rPr>
              <a:t> de los </a:t>
            </a:r>
            <a:r>
              <a:rPr lang="en-US" sz="1200" kern="1200" dirty="0" err="1">
                <a:solidFill>
                  <a:schemeClr val="tx1"/>
                </a:solidFill>
                <a:effectLst/>
                <a:latin typeface="+mn-lt"/>
                <a:ea typeface="+mn-ea"/>
                <a:cs typeface="+mn-cs"/>
              </a:rPr>
              <a:t>resultados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Proporcionar</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espacio</a:t>
            </a:r>
            <a:r>
              <a:rPr lang="en-US" sz="1200" kern="1200" dirty="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para el compromise de </a:t>
            </a:r>
            <a:r>
              <a:rPr lang="en-US" sz="1200" kern="1200" dirty="0" err="1" smtClean="0">
                <a:solidFill>
                  <a:schemeClr val="tx1"/>
                </a:solidFill>
                <a:effectLst/>
                <a:latin typeface="+mn-lt"/>
                <a:ea typeface="+mn-ea"/>
                <a:cs typeface="+mn-cs"/>
              </a:rPr>
              <a:t>los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paises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en</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la </a:t>
            </a:r>
            <a:r>
              <a:rPr lang="en-US" sz="1200" kern="1200" dirty="0" err="1">
                <a:solidFill>
                  <a:schemeClr val="tx1"/>
                </a:solidFill>
                <a:effectLst/>
                <a:latin typeface="+mn-lt"/>
                <a:ea typeface="+mn-ea"/>
                <a:cs typeface="+mn-cs"/>
              </a:rPr>
              <a:t>producción</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entrega</a:t>
            </a:r>
            <a:r>
              <a:rPr lang="en-US" sz="1200" kern="1200" dirty="0">
                <a:solidFill>
                  <a:schemeClr val="tx1"/>
                </a:solidFill>
                <a:effectLst/>
                <a:latin typeface="+mn-lt"/>
                <a:ea typeface="+mn-ea"/>
                <a:cs typeface="+mn-cs"/>
              </a:rPr>
              <a:t> de los </a:t>
            </a:r>
            <a:r>
              <a:rPr lang="en-US" sz="1200" kern="1200" dirty="0" err="1">
                <a:solidFill>
                  <a:schemeClr val="tx1"/>
                </a:solidFill>
                <a:effectLst/>
                <a:latin typeface="+mn-lt"/>
                <a:ea typeface="+mn-ea"/>
                <a:cs typeface="+mn-cs"/>
              </a:rPr>
              <a:t>productos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exige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tiempo</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4740A284-0FFE-4FD4-94DA-A3639C397831}" type="slidenum">
              <a:rPr lang="es-CO" smtClean="0"/>
              <a:t>19</a:t>
            </a:fld>
            <a:endParaRPr lang="es-CO" dirty="0"/>
          </a:p>
        </p:txBody>
      </p:sp>
    </p:spTree>
    <p:extLst>
      <p:ext uri="{BB962C8B-B14F-4D97-AF65-F5344CB8AC3E}">
        <p14:creationId xmlns:p14="http://schemas.microsoft.com/office/powerpoint/2010/main" val="3457211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La </a:t>
            </a:r>
            <a:r>
              <a:rPr lang="en-US" sz="1200" kern="1200" dirty="0" err="1">
                <a:solidFill>
                  <a:schemeClr val="tx1"/>
                </a:solidFill>
                <a:effectLst/>
                <a:latin typeface="+mn-lt"/>
                <a:ea typeface="+mn-ea"/>
                <a:cs typeface="+mn-cs"/>
              </a:rPr>
              <a:t>diapositiva</a:t>
            </a:r>
            <a:r>
              <a:rPr lang="en-US" sz="1200" kern="1200" dirty="0">
                <a:solidFill>
                  <a:schemeClr val="tx1"/>
                </a:solidFill>
                <a:effectLst/>
                <a:latin typeface="+mn-lt"/>
                <a:ea typeface="+mn-ea"/>
                <a:cs typeface="+mn-cs"/>
              </a:rPr>
              <a:t> resume las </a:t>
            </a:r>
            <a:r>
              <a:rPr lang="en-US" sz="1200" kern="1200" dirty="0" err="1">
                <a:solidFill>
                  <a:schemeClr val="tx1"/>
                </a:solidFill>
                <a:effectLst/>
                <a:latin typeface="+mn-lt"/>
                <a:ea typeface="+mn-ea"/>
                <a:cs typeface="+mn-cs"/>
              </a:rPr>
              <a:t>cifras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gastos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de 2018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comparación</a:t>
            </a:r>
            <a:r>
              <a:rPr lang="en-US" sz="1200" kern="1200" dirty="0">
                <a:solidFill>
                  <a:schemeClr val="tx1"/>
                </a:solidFill>
                <a:effectLst/>
                <a:latin typeface="+mn-lt"/>
                <a:ea typeface="+mn-ea"/>
                <a:cs typeface="+mn-cs"/>
              </a:rPr>
              <a:t> con el </a:t>
            </a:r>
            <a:r>
              <a:rPr lang="en-US" sz="1200" kern="1200" dirty="0" err="1">
                <a:solidFill>
                  <a:schemeClr val="tx1"/>
                </a:solidFill>
                <a:effectLst/>
                <a:latin typeface="+mn-lt"/>
                <a:ea typeface="+mn-ea"/>
                <a:cs typeface="+mn-cs"/>
              </a:rPr>
              <a:t>último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presupuesto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aprobado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reunión</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Comité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Directivo</a:t>
            </a:r>
            <a:r>
              <a:rPr lang="en-US" sz="1200" kern="1200" dirty="0">
                <a:solidFill>
                  <a:schemeClr val="tx1"/>
                </a:solidFill>
                <a:effectLst/>
                <a:latin typeface="+mn-lt"/>
                <a:ea typeface="+mn-ea"/>
                <a:cs typeface="+mn-cs"/>
              </a:rPr>
              <a:t> del Proyecto. El </a:t>
            </a:r>
            <a:r>
              <a:rPr lang="en-US" sz="1200" kern="1200" dirty="0" err="1">
                <a:solidFill>
                  <a:schemeClr val="tx1"/>
                </a:solidFill>
                <a:effectLst/>
                <a:latin typeface="+mn-lt"/>
                <a:ea typeface="+mn-ea"/>
                <a:cs typeface="+mn-cs"/>
              </a:rPr>
              <a:t>monto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gastado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fue</a:t>
            </a:r>
            <a:r>
              <a:rPr lang="en-US" sz="1200" kern="1200" dirty="0">
                <a:solidFill>
                  <a:schemeClr val="tx1"/>
                </a:solidFill>
                <a:effectLst/>
                <a:latin typeface="+mn-lt"/>
                <a:ea typeface="+mn-ea"/>
                <a:cs typeface="+mn-cs"/>
              </a:rPr>
              <a:t> USD 864 mil inferior al </a:t>
            </a:r>
            <a:r>
              <a:rPr lang="en-US" sz="1200" kern="1200" dirty="0" err="1">
                <a:solidFill>
                  <a:schemeClr val="tx1"/>
                </a:solidFill>
                <a:effectLst/>
                <a:latin typeface="+mn-lt"/>
                <a:ea typeface="+mn-ea"/>
                <a:cs typeface="+mn-cs"/>
              </a:rPr>
              <a:t>presupuesto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aprobado</a:t>
            </a:r>
            <a:r>
              <a:rPr lang="en-US" sz="1200" kern="1200" dirty="0">
                <a:solidFill>
                  <a:schemeClr val="tx1"/>
                </a:solidFill>
                <a:effectLst/>
                <a:latin typeface="+mn-lt"/>
                <a:ea typeface="+mn-ea"/>
                <a:cs typeface="+mn-cs"/>
              </a:rPr>
              <a:t>. Hay </a:t>
            </a:r>
            <a:r>
              <a:rPr lang="en-US" sz="1200" kern="1200" dirty="0" err="1">
                <a:solidFill>
                  <a:schemeClr val="tx1"/>
                </a:solidFill>
                <a:effectLst/>
                <a:latin typeface="+mn-lt"/>
                <a:ea typeface="+mn-ea"/>
                <a:cs typeface="+mn-cs"/>
              </a:rPr>
              <a:t>diferencias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ejecución</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presupuesto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2018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comparación</a:t>
            </a:r>
            <a:r>
              <a:rPr lang="en-US" sz="1200" kern="1200" dirty="0">
                <a:solidFill>
                  <a:schemeClr val="tx1"/>
                </a:solidFill>
                <a:effectLst/>
                <a:latin typeface="+mn-lt"/>
                <a:ea typeface="+mn-ea"/>
                <a:cs typeface="+mn-cs"/>
              </a:rPr>
              <a:t> con el </a:t>
            </a:r>
            <a:r>
              <a:rPr lang="en-US" sz="1200" kern="1200" dirty="0" err="1">
                <a:solidFill>
                  <a:schemeClr val="tx1"/>
                </a:solidFill>
                <a:effectLst/>
                <a:latin typeface="+mn-lt"/>
                <a:ea typeface="+mn-ea"/>
                <a:cs typeface="+mn-cs"/>
              </a:rPr>
              <a:t>último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presupuesto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aprobado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debido</a:t>
            </a:r>
            <a:r>
              <a:rPr lang="en-US" sz="1200" kern="1200" dirty="0">
                <a:solidFill>
                  <a:schemeClr val="tx1"/>
                </a:solidFill>
                <a:effectLst/>
                <a:latin typeface="+mn-lt"/>
                <a:ea typeface="+mn-ea"/>
                <a:cs typeface="+mn-cs"/>
              </a:rPr>
              <a:t> a los </a:t>
            </a:r>
            <a:r>
              <a:rPr lang="en-US" sz="1200" kern="1200" dirty="0" err="1">
                <a:solidFill>
                  <a:schemeClr val="tx1"/>
                </a:solidFill>
                <a:effectLst/>
                <a:latin typeface="+mn-lt"/>
                <a:ea typeface="+mn-ea"/>
                <a:cs typeface="+mn-cs"/>
              </a:rPr>
              <a:t>ahorros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implementación</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especialmente</a:t>
            </a:r>
            <a:r>
              <a:rPr lang="en-US" sz="1200" kern="1200" dirty="0">
                <a:solidFill>
                  <a:schemeClr val="tx1"/>
                </a:solidFill>
                <a:effectLst/>
                <a:latin typeface="+mn-lt"/>
                <a:ea typeface="+mn-ea"/>
                <a:cs typeface="+mn-cs"/>
              </a:rPr>
              <a:t>, los </a:t>
            </a:r>
            <a:r>
              <a:rPr lang="en-US" sz="1200" kern="1200" dirty="0" err="1">
                <a:solidFill>
                  <a:schemeClr val="tx1"/>
                </a:solidFill>
                <a:effectLst/>
                <a:latin typeface="+mn-lt"/>
                <a:ea typeface="+mn-ea"/>
                <a:cs typeface="+mn-cs"/>
              </a:rPr>
              <a:t>retrasos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implementación</a:t>
            </a:r>
            <a:r>
              <a:rPr lang="en-US" sz="1200" kern="1200" dirty="0">
                <a:solidFill>
                  <a:schemeClr val="tx1"/>
                </a:solidFill>
                <a:effectLst/>
                <a:latin typeface="+mn-lt"/>
                <a:ea typeface="+mn-ea"/>
                <a:cs typeface="+mn-cs"/>
              </a:rPr>
              <a:t> de los </a:t>
            </a:r>
            <a:r>
              <a:rPr lang="en-US" sz="1200" kern="1200" dirty="0" err="1">
                <a:solidFill>
                  <a:schemeClr val="tx1"/>
                </a:solidFill>
                <a:effectLst/>
                <a:latin typeface="+mn-lt"/>
                <a:ea typeface="+mn-ea"/>
                <a:cs typeface="+mn-cs"/>
              </a:rPr>
              <a:t>acuerdos</a:t>
            </a:r>
            <a:r>
              <a:rPr lang="en-US" sz="1200" kern="1200" dirty="0">
                <a:solidFill>
                  <a:schemeClr val="tx1"/>
                </a:solidFill>
                <a:effectLst/>
                <a:latin typeface="+mn-lt"/>
                <a:ea typeface="+mn-ea"/>
                <a:cs typeface="+mn-cs"/>
              </a:rPr>
              <a:t> de coejecución, que </a:t>
            </a:r>
            <a:r>
              <a:rPr lang="en-US" sz="1200" kern="1200" dirty="0" err="1">
                <a:solidFill>
                  <a:schemeClr val="tx1"/>
                </a:solidFill>
                <a:effectLst/>
                <a:latin typeface="+mn-lt"/>
                <a:ea typeface="+mn-ea"/>
                <a:cs typeface="+mn-cs"/>
              </a:rPr>
              <a:t>han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sido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reclasificados</a:t>
            </a:r>
            <a:r>
              <a:rPr lang="en-US" sz="1200" kern="1200" dirty="0">
                <a:solidFill>
                  <a:schemeClr val="tx1"/>
                </a:solidFill>
                <a:effectLst/>
                <a:latin typeface="+mn-lt"/>
                <a:ea typeface="+mn-ea"/>
                <a:cs typeface="+mn-cs"/>
              </a:rPr>
              <a:t> a los </a:t>
            </a:r>
            <a:r>
              <a:rPr lang="en-US" sz="1200" kern="1200" dirty="0" err="1">
                <a:solidFill>
                  <a:schemeClr val="tx1"/>
                </a:solidFill>
                <a:effectLst/>
                <a:latin typeface="+mn-lt"/>
                <a:ea typeface="+mn-ea"/>
                <a:cs typeface="+mn-cs"/>
              </a:rPr>
              <a:t>presupuestos</a:t>
            </a:r>
            <a:r>
              <a:rPr lang="en-US" sz="1200" kern="1200" dirty="0">
                <a:solidFill>
                  <a:schemeClr val="tx1"/>
                </a:solidFill>
                <a:effectLst/>
                <a:latin typeface="+mn-lt"/>
                <a:ea typeface="+mn-ea"/>
                <a:cs typeface="+mn-cs"/>
              </a:rPr>
              <a:t> de los </a:t>
            </a:r>
            <a:r>
              <a:rPr lang="en-US" sz="1200" kern="1200" dirty="0" err="1">
                <a:solidFill>
                  <a:schemeClr val="tx1"/>
                </a:solidFill>
                <a:effectLst/>
                <a:latin typeface="+mn-lt"/>
                <a:ea typeface="+mn-ea"/>
                <a:cs typeface="+mn-cs"/>
              </a:rPr>
              <a:t>años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siguientes</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sirven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como</a:t>
            </a:r>
            <a:r>
              <a:rPr lang="en-US" sz="1200" kern="1200" dirty="0">
                <a:solidFill>
                  <a:schemeClr val="tx1"/>
                </a:solidFill>
                <a:effectLst/>
                <a:latin typeface="+mn-lt"/>
                <a:ea typeface="+mn-ea"/>
                <a:cs typeface="+mn-cs"/>
              </a:rPr>
              <a:t> la principal </a:t>
            </a:r>
            <a:r>
              <a:rPr lang="en-US" sz="1200" kern="1200" dirty="0" err="1">
                <a:solidFill>
                  <a:schemeClr val="tx1"/>
                </a:solidFill>
                <a:effectLst/>
                <a:latin typeface="+mn-lt"/>
                <a:ea typeface="+mn-ea"/>
                <a:cs typeface="+mn-cs"/>
              </a:rPr>
              <a:t>fuente</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financiación</a:t>
            </a:r>
            <a:r>
              <a:rPr lang="en-US" sz="1200" kern="1200" dirty="0">
                <a:solidFill>
                  <a:schemeClr val="tx1"/>
                </a:solidFill>
                <a:effectLst/>
                <a:latin typeface="+mn-lt"/>
                <a:ea typeface="+mn-ea"/>
                <a:cs typeface="+mn-cs"/>
              </a:rPr>
              <a:t> de la </a:t>
            </a:r>
            <a:r>
              <a:rPr lang="en-US" sz="1200" kern="1200" dirty="0" err="1">
                <a:solidFill>
                  <a:schemeClr val="tx1"/>
                </a:solidFill>
                <a:effectLst/>
                <a:latin typeface="+mn-lt"/>
                <a:ea typeface="+mn-ea"/>
                <a:cs typeface="+mn-cs"/>
              </a:rPr>
              <a:t>propuesta</a:t>
            </a:r>
            <a:r>
              <a:rPr lang="en-US" sz="1200" kern="1200" dirty="0">
                <a:solidFill>
                  <a:schemeClr val="tx1"/>
                </a:solidFill>
                <a:effectLst/>
                <a:latin typeface="+mn-lt"/>
                <a:ea typeface="+mn-ea"/>
                <a:cs typeface="+mn-cs"/>
              </a:rPr>
              <a:t> de extension.</a:t>
            </a:r>
          </a:p>
        </p:txBody>
      </p:sp>
      <p:sp>
        <p:nvSpPr>
          <p:cNvPr id="4" name="Slide Number Placeholder 3"/>
          <p:cNvSpPr>
            <a:spLocks noGrp="1"/>
          </p:cNvSpPr>
          <p:nvPr>
            <p:ph type="sldNum" sz="quarter" idx="10"/>
          </p:nvPr>
        </p:nvSpPr>
        <p:spPr/>
        <p:txBody>
          <a:bodyPr/>
          <a:lstStyle/>
          <a:p>
            <a:fld id="{4740A284-0FFE-4FD4-94DA-A3639C397831}" type="slidenum">
              <a:rPr lang="es-CO" smtClean="0"/>
              <a:t>20</a:t>
            </a:fld>
            <a:endParaRPr lang="es-CO" dirty="0"/>
          </a:p>
        </p:txBody>
      </p:sp>
    </p:spTree>
    <p:extLst>
      <p:ext uri="{BB962C8B-B14F-4D97-AF65-F5344CB8AC3E}">
        <p14:creationId xmlns:p14="http://schemas.microsoft.com/office/powerpoint/2010/main" val="21277387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Esta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diapositiva</a:t>
            </a:r>
            <a:r>
              <a:rPr lang="en-US" sz="1200" kern="1200" dirty="0">
                <a:solidFill>
                  <a:schemeClr val="tx1"/>
                </a:solidFill>
                <a:effectLst/>
                <a:latin typeface="+mn-lt"/>
                <a:ea typeface="+mn-ea"/>
                <a:cs typeface="+mn-cs"/>
              </a:rPr>
              <a:t> resume las </a:t>
            </a:r>
            <a:r>
              <a:rPr lang="en-US" sz="1200" kern="1200" dirty="0" err="1">
                <a:solidFill>
                  <a:schemeClr val="tx1"/>
                </a:solidFill>
                <a:effectLst/>
                <a:latin typeface="+mn-lt"/>
                <a:ea typeface="+mn-ea"/>
                <a:cs typeface="+mn-cs"/>
              </a:rPr>
              <a:t>principales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conclusiones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Evaluador</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mitad</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período</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4740A284-0FFE-4FD4-94DA-A3639C397831}" type="slidenum">
              <a:rPr lang="es-CO" smtClean="0"/>
              <a:t>21</a:t>
            </a:fld>
            <a:endParaRPr lang="es-CO" dirty="0"/>
          </a:p>
        </p:txBody>
      </p:sp>
    </p:spTree>
    <p:extLst>
      <p:ext uri="{BB962C8B-B14F-4D97-AF65-F5344CB8AC3E}">
        <p14:creationId xmlns:p14="http://schemas.microsoft.com/office/powerpoint/2010/main" val="3890215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Antes de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comenzar</a:t>
            </a:r>
            <a:r>
              <a:rPr lang="en-US" sz="1200" dirty="0">
                <a:effectLst/>
                <a:latin typeface="Calibri" panose="020F0502020204030204" pitchFamily="34" charset="0"/>
                <a:ea typeface="Calibri" panose="020F0502020204030204" pitchFamily="34" charset="0"/>
                <a:cs typeface="Times New Roman" panose="02020603050405020304" pitchFamily="18" charset="0"/>
              </a:rPr>
              <a:t>, es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importante</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recordar</a:t>
            </a:r>
            <a:r>
              <a:rPr lang="en-US" sz="1200" dirty="0">
                <a:effectLst/>
                <a:latin typeface="Calibri" panose="020F0502020204030204" pitchFamily="34" charset="0"/>
                <a:ea typeface="Calibri" panose="020F0502020204030204" pitchFamily="34" charset="0"/>
                <a:cs typeface="Times New Roman" panose="02020603050405020304" pitchFamily="18" charset="0"/>
              </a:rPr>
              <a:t> lo que el Proyecto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CLME</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pretende</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alcanzar</a:t>
            </a:r>
            <a:r>
              <a:rPr lang="en-US" sz="1200" dirty="0">
                <a:effectLst/>
                <a:latin typeface="Calibri" panose="020F0502020204030204" pitchFamily="34" charset="0"/>
                <a:ea typeface="Calibri" panose="020F0502020204030204" pitchFamily="34" charset="0"/>
                <a:cs typeface="Times New Roman" panose="02020603050405020304" pitchFamily="18" charset="0"/>
              </a:rPr>
              <a:t>. El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objetivo</a:t>
            </a:r>
            <a:r>
              <a:rPr lang="en-US" sz="1200" dirty="0">
                <a:effectLst/>
                <a:latin typeface="Calibri" panose="020F0502020204030204" pitchFamily="34" charset="0"/>
                <a:ea typeface="Calibri" panose="020F0502020204030204" pitchFamily="34" charset="0"/>
                <a:cs typeface="Times New Roman" panose="02020603050405020304" pitchFamily="18" charset="0"/>
              </a:rPr>
              <a:t> del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proyecto</a:t>
            </a:r>
            <a:r>
              <a:rPr lang="en-US" sz="1200" dirty="0">
                <a:effectLst/>
                <a:latin typeface="Calibri" panose="020F0502020204030204" pitchFamily="34" charset="0"/>
                <a:ea typeface="Calibri" panose="020F0502020204030204" pitchFamily="34" charset="0"/>
                <a:cs typeface="Times New Roman" panose="02020603050405020304" pitchFamily="18" charset="0"/>
              </a:rPr>
              <a:t> es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facilitar</a:t>
            </a:r>
            <a:r>
              <a:rPr lang="en-US" sz="1200" dirty="0">
                <a:effectLst/>
                <a:latin typeface="Calibri" panose="020F0502020204030204" pitchFamily="34" charset="0"/>
                <a:ea typeface="Calibri" panose="020F0502020204030204" pitchFamily="34" charset="0"/>
                <a:cs typeface="Times New Roman" panose="02020603050405020304" pitchFamily="18" charset="0"/>
              </a:rPr>
              <a:t> el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Manejo</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basado</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en</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ecosistemas</a:t>
            </a:r>
            <a:r>
              <a:rPr lang="en-US" sz="1200" dirty="0">
                <a:effectLst/>
                <a:latin typeface="Calibri" panose="020F0502020204030204" pitchFamily="34" charset="0"/>
                <a:ea typeface="Calibri" panose="020F0502020204030204" pitchFamily="34" charset="0"/>
                <a:cs typeface="Times New Roman" panose="02020603050405020304" pitchFamily="18" charset="0"/>
              </a:rPr>
              <a:t> (MBE) y el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Enfoque</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ecosistémico</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pesca</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EEP</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en</a:t>
            </a:r>
            <a:r>
              <a:rPr lang="en-US" sz="1200" dirty="0">
                <a:effectLst/>
                <a:latin typeface="Calibri" panose="020F0502020204030204" pitchFamily="34" charset="0"/>
                <a:ea typeface="Calibri" panose="020F0502020204030204" pitchFamily="34" charset="0"/>
                <a:cs typeface="Times New Roman" panose="02020603050405020304" pitchFamily="18" charset="0"/>
              </a:rPr>
              <a:t> 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región</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CLME</a:t>
            </a:r>
            <a:r>
              <a:rPr lang="en-US" sz="1200" dirty="0">
                <a:effectLst/>
                <a:latin typeface="Calibri" panose="020F0502020204030204" pitchFamily="34" charset="0"/>
                <a:ea typeface="Calibri" panose="020F0502020204030204" pitchFamily="34" charset="0"/>
                <a:cs typeface="Times New Roman" panose="02020603050405020304" pitchFamily="18" charset="0"/>
              </a:rPr>
              <a:t>+. Por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consiguiente</a:t>
            </a:r>
            <a:r>
              <a:rPr lang="en-US" sz="1200" dirty="0">
                <a:effectLst/>
                <a:latin typeface="Calibri" panose="020F0502020204030204" pitchFamily="34" charset="0"/>
                <a:ea typeface="Calibri" panose="020F0502020204030204" pitchFamily="34" charset="0"/>
                <a:cs typeface="Times New Roman" panose="02020603050405020304" pitchFamily="18" charset="0"/>
              </a:rPr>
              <a:t>, el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proyecto</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tiene</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como</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resultados</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esperados</a:t>
            </a:r>
            <a:r>
              <a:rPr lang="en-US" sz="1200" dirty="0">
                <a:effectLst/>
                <a:latin typeface="Calibri" panose="020F0502020204030204" pitchFamily="34" charset="0"/>
                <a:ea typeface="Calibri" panose="020F0502020204030204" pitchFamily="34" charset="0"/>
                <a:cs typeface="Times New Roman" panose="02020603050405020304" pitchFamily="18" charset="0"/>
              </a:rPr>
              <a:t>: (a) 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creación</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capacidad</a:t>
            </a:r>
            <a:r>
              <a:rPr lang="en-US" sz="1200" dirty="0">
                <a:effectLst/>
                <a:latin typeface="Calibri" panose="020F0502020204030204" pitchFamily="34" charset="0"/>
                <a:ea typeface="Calibri" panose="020F0502020204030204" pitchFamily="34" charset="0"/>
                <a:cs typeface="Times New Roman" panose="02020603050405020304" pitchFamily="18" charset="0"/>
              </a:rPr>
              <a:t> entre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países</a:t>
            </a:r>
            <a:r>
              <a:rPr lang="en-US" sz="1200" dirty="0">
                <a:effectLst/>
                <a:latin typeface="Calibri" panose="020F0502020204030204" pitchFamily="34" charset="0"/>
                <a:ea typeface="Calibri" panose="020F0502020204030204" pitchFamily="34" charset="0"/>
                <a:cs typeface="Times New Roman" panose="02020603050405020304" pitchFamily="18" charset="0"/>
              </a:rPr>
              <a:t> y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organizaciones</a:t>
            </a:r>
            <a:r>
              <a:rPr lang="en-US" sz="1200" dirty="0">
                <a:effectLst/>
                <a:latin typeface="Calibri" panose="020F0502020204030204" pitchFamily="34" charset="0"/>
                <a:ea typeface="Calibri" panose="020F0502020204030204" pitchFamily="34" charset="0"/>
                <a:cs typeface="Times New Roman" panose="02020603050405020304" pitchFamily="18" charset="0"/>
              </a:rPr>
              <a:t> para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facilitar</a:t>
            </a:r>
            <a:r>
              <a:rPr lang="en-US" sz="1200" dirty="0">
                <a:effectLst/>
                <a:latin typeface="Calibri" panose="020F0502020204030204" pitchFamily="34" charset="0"/>
                <a:ea typeface="Calibri" panose="020F0502020204030204" pitchFamily="34" charset="0"/>
                <a:cs typeface="Times New Roman" panose="02020603050405020304" pitchFamily="18" charset="0"/>
              </a:rPr>
              <a:t> MBE/</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EEP</a:t>
            </a:r>
            <a:r>
              <a:rPr lang="en-US" sz="1200" dirty="0">
                <a:effectLst/>
                <a:latin typeface="Calibri" panose="020F0502020204030204" pitchFamily="34" charset="0"/>
                <a:ea typeface="Calibri" panose="020F0502020204030204" pitchFamily="34" charset="0"/>
                <a:cs typeface="Times New Roman" panose="02020603050405020304" pitchFamily="18" charset="0"/>
              </a:rPr>
              <a:t>, y (b) 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puesta</a:t>
            </a:r>
            <a:r>
              <a:rPr lang="en-US" sz="1200" dirty="0">
                <a:effectLst/>
                <a:latin typeface="Calibri" panose="020F0502020204030204" pitchFamily="34" charset="0"/>
                <a:ea typeface="Calibri" panose="020F0502020204030204" pitchFamily="34" charset="0"/>
                <a:cs typeface="Times New Roman" panose="02020603050405020304" pitchFamily="18" charset="0"/>
              </a:rPr>
              <a:t> 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prueba</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MBE/</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EEP</a:t>
            </a:r>
            <a:r>
              <a:rPr lang="en-US" sz="1200" dirty="0">
                <a:effectLst/>
                <a:latin typeface="Calibri" panose="020F0502020204030204" pitchFamily="34" charset="0"/>
                <a:ea typeface="Calibri" panose="020F0502020204030204" pitchFamily="34" charset="0"/>
                <a:cs typeface="Times New Roman" panose="02020603050405020304" pitchFamily="18" charset="0"/>
              </a:rPr>
              <a:t> 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través</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una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serie</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subproyectos</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Todo</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esto</a:t>
            </a:r>
            <a:r>
              <a:rPr lang="en-US" sz="1200" dirty="0">
                <a:effectLst/>
                <a:latin typeface="Calibri" panose="020F0502020204030204" pitchFamily="34" charset="0"/>
                <a:ea typeface="Calibri" panose="020F0502020204030204" pitchFamily="34" charset="0"/>
                <a:cs typeface="Times New Roman" panose="02020603050405020304" pitchFamily="18" charset="0"/>
              </a:rPr>
              <a:t> con el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objetivo</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(c)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lograr</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acuerdos</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consolidados</a:t>
            </a:r>
            <a:r>
              <a:rPr lang="en-US" sz="1200" dirty="0">
                <a:effectLst/>
                <a:latin typeface="Calibri" panose="020F0502020204030204" pitchFamily="34" charset="0"/>
                <a:ea typeface="Calibri" panose="020F0502020204030204" pitchFamily="34" charset="0"/>
                <a:cs typeface="Times New Roman" panose="02020603050405020304" pitchFamily="18" charset="0"/>
              </a:rPr>
              <a:t> para 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gestión</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oceánica</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integrada</a:t>
            </a:r>
            <a:r>
              <a:rPr lang="en-US" sz="1200" dirty="0">
                <a:effectLst/>
                <a:latin typeface="Calibri" panose="020F0502020204030204" pitchFamily="34" charset="0"/>
                <a:ea typeface="Calibri" panose="020F0502020204030204" pitchFamily="34" charset="0"/>
                <a:cs typeface="Times New Roman" panose="02020603050405020304" pitchFamily="18" charset="0"/>
              </a:rPr>
              <a:t> al final del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proyecto</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Esto</a:t>
            </a:r>
            <a:r>
              <a:rPr lang="en-US" sz="1200" dirty="0">
                <a:effectLst/>
                <a:latin typeface="Calibri" panose="020F0502020204030204" pitchFamily="34" charset="0"/>
                <a:ea typeface="Calibri" panose="020F0502020204030204" pitchFamily="34" charset="0"/>
                <a:cs typeface="Times New Roman" panose="02020603050405020304" pitchFamily="18" charset="0"/>
              </a:rPr>
              <a:t> debe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permitir</a:t>
            </a:r>
            <a:r>
              <a:rPr lang="en-US" sz="1200" dirty="0">
                <a:effectLst/>
                <a:latin typeface="Calibri" panose="020F0502020204030204" pitchFamily="34" charset="0"/>
                <a:ea typeface="Calibri" panose="020F0502020204030204" pitchFamily="34" charset="0"/>
                <a:cs typeface="Times New Roman" panose="02020603050405020304" pitchFamily="18" charset="0"/>
              </a:rPr>
              <a:t> d)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aumentar</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sustancialmente</a:t>
            </a:r>
            <a:r>
              <a:rPr lang="en-US" sz="1200" dirty="0">
                <a:effectLst/>
                <a:latin typeface="Calibri" panose="020F0502020204030204" pitchFamily="34" charset="0"/>
                <a:ea typeface="Calibri" panose="020F0502020204030204" pitchFamily="34" charset="0"/>
                <a:cs typeface="Times New Roman" panose="02020603050405020304" pitchFamily="18" charset="0"/>
              </a:rPr>
              <a:t> las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acciones</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MBE/</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EEP</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en</a:t>
            </a:r>
            <a:r>
              <a:rPr lang="en-US" sz="1200" dirty="0">
                <a:effectLst/>
                <a:latin typeface="Calibri" panose="020F0502020204030204" pitchFamily="34" charset="0"/>
                <a:ea typeface="Calibri" panose="020F0502020204030204" pitchFamily="34" charset="0"/>
                <a:cs typeface="Times New Roman" panose="02020603050405020304" pitchFamily="18" charset="0"/>
              </a:rPr>
              <a:t> 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etapa</a:t>
            </a:r>
            <a:r>
              <a:rPr lang="en-US" sz="1200" dirty="0">
                <a:effectLst/>
                <a:latin typeface="Calibri" panose="020F0502020204030204" pitchFamily="34" charset="0"/>
                <a:ea typeface="Calibri" panose="020F0502020204030204" pitchFamily="34" charset="0"/>
                <a:cs typeface="Times New Roman" panose="02020603050405020304" pitchFamily="18" charset="0"/>
              </a:rPr>
              <a:t> posterior al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proyecto</a:t>
            </a:r>
            <a:r>
              <a:rPr lang="en-US" sz="1200" dirty="0">
                <a:effectLst/>
                <a:latin typeface="Calibri" panose="020F0502020204030204" pitchFamily="34" charset="0"/>
                <a:ea typeface="Calibri" panose="020F0502020204030204" pitchFamily="34" charset="0"/>
                <a:cs typeface="Times New Roman" panose="02020603050405020304" pitchFamily="18" charset="0"/>
              </a:rPr>
              <a:t>. Por lo tanto, el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proyecto</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contempla</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también</a:t>
            </a:r>
            <a:r>
              <a:rPr lang="en-US" sz="1200" dirty="0">
                <a:effectLst/>
                <a:latin typeface="Calibri" panose="020F0502020204030204" pitchFamily="34" charset="0"/>
                <a:ea typeface="Calibri" panose="020F0502020204030204" pitchFamily="34" charset="0"/>
                <a:cs typeface="Times New Roman" panose="02020603050405020304" pitchFamily="18" charset="0"/>
              </a:rPr>
              <a:t> 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movilización</a:t>
            </a:r>
            <a:r>
              <a:rPr lang="en-US" sz="1200" dirty="0">
                <a:effectLst/>
                <a:latin typeface="Calibri" panose="020F0502020204030204" pitchFamily="34" charset="0"/>
                <a:ea typeface="Calibri" panose="020F0502020204030204" pitchFamily="34" charset="0"/>
                <a:cs typeface="Times New Roman" panose="02020603050405020304" pitchFamily="18" charset="0"/>
              </a:rPr>
              <a:t> de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nuevos</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proyectos</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fondos</a:t>
            </a:r>
            <a:r>
              <a:rPr lang="en-US" sz="1200" dirty="0">
                <a:effectLst/>
                <a:latin typeface="Calibri" panose="020F0502020204030204" pitchFamily="34" charset="0"/>
                <a:ea typeface="Calibri" panose="020F0502020204030204" pitchFamily="34" charset="0"/>
                <a:cs typeface="Times New Roman" panose="02020603050405020304" pitchFamily="18" charset="0"/>
              </a:rPr>
              <a:t> para que las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actividades</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continúen</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después</a:t>
            </a:r>
            <a:r>
              <a:rPr lang="en-US" sz="1200" dirty="0">
                <a:effectLst/>
                <a:latin typeface="Calibri" panose="020F0502020204030204" pitchFamily="34" charset="0"/>
                <a:ea typeface="Calibri" panose="020F0502020204030204" pitchFamily="34" charset="0"/>
                <a:cs typeface="Times New Roman" panose="02020603050405020304" pitchFamily="18" charset="0"/>
              </a:rPr>
              <a:t> que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termine</a:t>
            </a:r>
            <a:r>
              <a:rPr lang="en-US" sz="1200" dirty="0">
                <a:effectLst/>
                <a:latin typeface="Calibri" panose="020F0502020204030204" pitchFamily="34" charset="0"/>
                <a:ea typeface="Calibri" panose="020F0502020204030204" pitchFamily="34" charset="0"/>
                <a:cs typeface="Times New Roman" panose="02020603050405020304" pitchFamily="18" charset="0"/>
              </a:rPr>
              <a:t> el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proyecto</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s-E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AE7E8EDF-35D7-7942-9BAC-E207580A9D6F}" type="slidenum">
              <a:rPr lang="en-US" smtClean="0"/>
              <a:pPr>
                <a:defRPr/>
              </a:pPr>
              <a:t>2</a:t>
            </a:fld>
            <a:endParaRPr lang="en-US" dirty="0"/>
          </a:p>
        </p:txBody>
      </p:sp>
    </p:spTree>
    <p:extLst>
      <p:ext uri="{BB962C8B-B14F-4D97-AF65-F5344CB8AC3E}">
        <p14:creationId xmlns:p14="http://schemas.microsoft.com/office/powerpoint/2010/main" val="31826303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Esta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diapositiva</a:t>
            </a:r>
            <a:r>
              <a:rPr lang="en-US" sz="1200" kern="1200" dirty="0">
                <a:solidFill>
                  <a:schemeClr val="tx1"/>
                </a:solidFill>
                <a:effectLst/>
                <a:latin typeface="+mn-lt"/>
                <a:ea typeface="+mn-ea"/>
                <a:cs typeface="+mn-cs"/>
              </a:rPr>
              <a:t> resume las </a:t>
            </a:r>
            <a:r>
              <a:rPr lang="en-US" sz="1200" kern="1200" dirty="0" err="1">
                <a:solidFill>
                  <a:schemeClr val="tx1"/>
                </a:solidFill>
                <a:effectLst/>
                <a:latin typeface="+mn-lt"/>
                <a:ea typeface="+mn-ea"/>
                <a:cs typeface="+mn-cs"/>
              </a:rPr>
              <a:t>principales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recomendaciones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Evaluador</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mitad</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período</a:t>
            </a:r>
            <a:r>
              <a:rPr lang="en-US" sz="1200" kern="1200" dirty="0">
                <a:solidFill>
                  <a:schemeClr val="tx1"/>
                </a:solidFill>
                <a:effectLst/>
                <a:latin typeface="+mn-lt"/>
                <a:ea typeface="+mn-ea"/>
                <a:cs typeface="+mn-cs"/>
              </a:rPr>
              <a:t> del Proyecto </a:t>
            </a:r>
            <a:r>
              <a:rPr lang="en-US" sz="1200" kern="1200" dirty="0" err="1">
                <a:solidFill>
                  <a:schemeClr val="tx1"/>
                </a:solidFill>
                <a:effectLst/>
                <a:latin typeface="+mn-lt"/>
                <a:ea typeface="+mn-ea"/>
                <a:cs typeface="+mn-cs"/>
              </a:rPr>
              <a:t>CLME</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4740A284-0FFE-4FD4-94DA-A3639C397831}" type="slidenum">
              <a:rPr lang="es-CO" smtClean="0"/>
              <a:t>22</a:t>
            </a:fld>
            <a:endParaRPr lang="es-CO" dirty="0"/>
          </a:p>
        </p:txBody>
      </p:sp>
    </p:spTree>
    <p:extLst>
      <p:ext uri="{BB962C8B-B14F-4D97-AF65-F5344CB8AC3E}">
        <p14:creationId xmlns:p14="http://schemas.microsoft.com/office/powerpoint/2010/main" val="31249310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La </a:t>
            </a:r>
            <a:r>
              <a:rPr lang="en-US" sz="1200" kern="1200" dirty="0" err="1">
                <a:solidFill>
                  <a:schemeClr val="tx1"/>
                </a:solidFill>
                <a:effectLst/>
                <a:latin typeface="+mn-lt"/>
                <a:ea typeface="+mn-ea"/>
                <a:cs typeface="+mn-cs"/>
              </a:rPr>
              <a:t>diapositiva</a:t>
            </a:r>
            <a:r>
              <a:rPr lang="en-US" sz="1200" kern="1200" dirty="0">
                <a:solidFill>
                  <a:schemeClr val="tx1"/>
                </a:solidFill>
                <a:effectLst/>
                <a:latin typeface="+mn-lt"/>
                <a:ea typeface="+mn-ea"/>
                <a:cs typeface="+mn-cs"/>
              </a:rPr>
              <a:t> resume las </a:t>
            </a:r>
            <a:r>
              <a:rPr lang="en-US" sz="1200" kern="1200" dirty="0" err="1">
                <a:solidFill>
                  <a:schemeClr val="tx1"/>
                </a:solidFill>
                <a:effectLst/>
                <a:latin typeface="+mn-lt"/>
                <a:ea typeface="+mn-ea"/>
                <a:cs typeface="+mn-cs"/>
              </a:rPr>
              <a:t>conclusiones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análisis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realizado</a:t>
            </a:r>
            <a:r>
              <a:rPr lang="en-US" sz="1200" kern="1200" dirty="0">
                <a:solidFill>
                  <a:schemeClr val="tx1"/>
                </a:solidFill>
                <a:effectLst/>
                <a:latin typeface="+mn-lt"/>
                <a:ea typeface="+mn-ea"/>
                <a:cs typeface="+mn-cs"/>
              </a:rPr>
              <a:t> por la </a:t>
            </a:r>
            <a:r>
              <a:rPr lang="en-US" sz="1200" kern="1200" dirty="0" err="1">
                <a:solidFill>
                  <a:schemeClr val="tx1"/>
                </a:solidFill>
                <a:effectLst/>
                <a:latin typeface="+mn-lt"/>
                <a:ea typeface="+mn-ea"/>
                <a:cs typeface="+mn-cs"/>
              </a:rPr>
              <a:t>UCP</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CLME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sobre</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grado</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implementación</a:t>
            </a:r>
            <a:r>
              <a:rPr lang="en-US" sz="1200" kern="1200" dirty="0">
                <a:solidFill>
                  <a:schemeClr val="tx1"/>
                </a:solidFill>
                <a:effectLst/>
                <a:latin typeface="+mn-lt"/>
                <a:ea typeface="+mn-ea"/>
                <a:cs typeface="+mn-cs"/>
              </a:rPr>
              <a:t> del Proyecto </a:t>
            </a:r>
            <a:r>
              <a:rPr lang="en-US" sz="1200" kern="1200" dirty="0" err="1">
                <a:solidFill>
                  <a:schemeClr val="tx1"/>
                </a:solidFill>
                <a:effectLst/>
                <a:latin typeface="+mn-lt"/>
                <a:ea typeface="+mn-ea"/>
                <a:cs typeface="+mn-cs"/>
              </a:rPr>
              <a:t>CLME</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Excepto</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Componente</a:t>
            </a:r>
            <a:r>
              <a:rPr lang="en-US" sz="1200" kern="1200" dirty="0">
                <a:solidFill>
                  <a:schemeClr val="tx1"/>
                </a:solidFill>
                <a:effectLst/>
                <a:latin typeface="+mn-lt"/>
                <a:ea typeface="+mn-ea"/>
                <a:cs typeface="+mn-cs"/>
              </a:rPr>
              <a:t> 3</a:t>
            </a:r>
          </a:p>
          <a:p>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23</a:t>
            </a:fld>
            <a:endParaRPr lang="es-CO" dirty="0"/>
          </a:p>
        </p:txBody>
      </p:sp>
    </p:spTree>
    <p:extLst>
      <p:ext uri="{BB962C8B-B14F-4D97-AF65-F5344CB8AC3E}">
        <p14:creationId xmlns:p14="http://schemas.microsoft.com/office/powerpoint/2010/main" val="31320566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La </a:t>
            </a:r>
            <a:r>
              <a:rPr lang="en-US" sz="1200" kern="1200" dirty="0" err="1">
                <a:solidFill>
                  <a:schemeClr val="tx1"/>
                </a:solidFill>
                <a:effectLst/>
                <a:latin typeface="+mn-lt"/>
                <a:ea typeface="+mn-ea"/>
                <a:cs typeface="+mn-cs"/>
              </a:rPr>
              <a:t>diapositiva</a:t>
            </a:r>
            <a:r>
              <a:rPr lang="en-US" sz="1200" kern="1200" dirty="0">
                <a:solidFill>
                  <a:schemeClr val="tx1"/>
                </a:solidFill>
                <a:effectLst/>
                <a:latin typeface="+mn-lt"/>
                <a:ea typeface="+mn-ea"/>
                <a:cs typeface="+mn-cs"/>
              </a:rPr>
              <a:t> resume las </a:t>
            </a:r>
            <a:r>
              <a:rPr lang="en-US" sz="1200" kern="1200" dirty="0" err="1">
                <a:solidFill>
                  <a:schemeClr val="tx1"/>
                </a:solidFill>
                <a:effectLst/>
                <a:latin typeface="+mn-lt"/>
                <a:ea typeface="+mn-ea"/>
                <a:cs typeface="+mn-cs"/>
              </a:rPr>
              <a:t>conclusiones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análisis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realizado</a:t>
            </a:r>
            <a:r>
              <a:rPr lang="en-US" sz="1200" kern="1200" dirty="0">
                <a:solidFill>
                  <a:schemeClr val="tx1"/>
                </a:solidFill>
                <a:effectLst/>
                <a:latin typeface="+mn-lt"/>
                <a:ea typeface="+mn-ea"/>
                <a:cs typeface="+mn-cs"/>
              </a:rPr>
              <a:t> por la </a:t>
            </a:r>
            <a:r>
              <a:rPr lang="en-US" sz="1200" kern="1200" dirty="0" err="1">
                <a:solidFill>
                  <a:schemeClr val="tx1"/>
                </a:solidFill>
                <a:effectLst/>
                <a:latin typeface="+mn-lt"/>
                <a:ea typeface="+mn-ea"/>
                <a:cs typeface="+mn-cs"/>
              </a:rPr>
              <a:t>UCP</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CLME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sobre</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grado</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implementación</a:t>
            </a:r>
            <a:r>
              <a:rPr lang="en-US" sz="1200" kern="1200" dirty="0">
                <a:solidFill>
                  <a:schemeClr val="tx1"/>
                </a:solidFill>
                <a:effectLst/>
                <a:latin typeface="+mn-lt"/>
                <a:ea typeface="+mn-ea"/>
                <a:cs typeface="+mn-cs"/>
              </a:rPr>
              <a:t> del Proyecto </a:t>
            </a:r>
            <a:r>
              <a:rPr lang="en-US" sz="1200" kern="1200" dirty="0" err="1">
                <a:solidFill>
                  <a:schemeClr val="tx1"/>
                </a:solidFill>
                <a:effectLst/>
                <a:latin typeface="+mn-lt"/>
                <a:ea typeface="+mn-ea"/>
                <a:cs typeface="+mn-cs"/>
              </a:rPr>
              <a:t>CLME</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Excepto</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Componente</a:t>
            </a:r>
            <a:r>
              <a:rPr lang="en-US" sz="1200" kern="1200" dirty="0">
                <a:solidFill>
                  <a:schemeClr val="tx1"/>
                </a:solidFill>
                <a:effectLst/>
                <a:latin typeface="+mn-lt"/>
                <a:ea typeface="+mn-ea"/>
                <a:cs typeface="+mn-cs"/>
              </a:rPr>
              <a:t> 3</a:t>
            </a:r>
          </a:p>
        </p:txBody>
      </p:sp>
      <p:sp>
        <p:nvSpPr>
          <p:cNvPr id="4" name="Slide Number Placeholder 3"/>
          <p:cNvSpPr>
            <a:spLocks noGrp="1"/>
          </p:cNvSpPr>
          <p:nvPr>
            <p:ph type="sldNum" sz="quarter" idx="10"/>
          </p:nvPr>
        </p:nvSpPr>
        <p:spPr/>
        <p:txBody>
          <a:bodyPr/>
          <a:lstStyle/>
          <a:p>
            <a:fld id="{4740A284-0FFE-4FD4-94DA-A3639C397831}" type="slidenum">
              <a:rPr lang="es-CO" smtClean="0"/>
              <a:t>24</a:t>
            </a:fld>
            <a:endParaRPr lang="es-CO" dirty="0"/>
          </a:p>
        </p:txBody>
      </p:sp>
    </p:spTree>
    <p:extLst>
      <p:ext uri="{BB962C8B-B14F-4D97-AF65-F5344CB8AC3E}">
        <p14:creationId xmlns:p14="http://schemas.microsoft.com/office/powerpoint/2010/main" val="5664031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25</a:t>
            </a:fld>
            <a:endParaRPr lang="es-CO" dirty="0"/>
          </a:p>
        </p:txBody>
      </p:sp>
    </p:spTree>
    <p:extLst>
      <p:ext uri="{BB962C8B-B14F-4D97-AF65-F5344CB8AC3E}">
        <p14:creationId xmlns:p14="http://schemas.microsoft.com/office/powerpoint/2010/main" val="24719569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Sobre</a:t>
            </a:r>
            <a:r>
              <a:rPr lang="en-US" sz="1200" kern="1200" dirty="0">
                <a:solidFill>
                  <a:schemeClr val="tx1"/>
                </a:solidFill>
                <a:effectLst/>
                <a:latin typeface="+mn-lt"/>
                <a:ea typeface="+mn-ea"/>
                <a:cs typeface="+mn-cs"/>
              </a:rPr>
              <a:t> la base de las </a:t>
            </a:r>
            <a:r>
              <a:rPr lang="en-US" sz="1200" kern="1200" dirty="0" err="1">
                <a:solidFill>
                  <a:schemeClr val="tx1"/>
                </a:solidFill>
                <a:effectLst/>
                <a:latin typeface="+mn-lt"/>
                <a:ea typeface="+mn-ea"/>
                <a:cs typeface="+mn-cs"/>
              </a:rPr>
              <a:t>conclusiones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análisis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realizado</a:t>
            </a:r>
            <a:r>
              <a:rPr lang="en-US" sz="1200" kern="1200" dirty="0">
                <a:solidFill>
                  <a:schemeClr val="tx1"/>
                </a:solidFill>
                <a:effectLst/>
                <a:latin typeface="+mn-lt"/>
                <a:ea typeface="+mn-ea"/>
                <a:cs typeface="+mn-cs"/>
              </a:rPr>
              <a:t> por la UCP del CLME+ y el </a:t>
            </a:r>
            <a:r>
              <a:rPr lang="en-US" sz="1200" kern="1200" dirty="0" err="1">
                <a:solidFill>
                  <a:schemeClr val="tx1"/>
                </a:solidFill>
                <a:effectLst/>
                <a:latin typeface="+mn-lt"/>
                <a:ea typeface="+mn-ea"/>
                <a:cs typeface="+mn-cs"/>
              </a:rPr>
              <a:t>camino</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seguir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propuesto</a:t>
            </a:r>
            <a:r>
              <a:rPr lang="en-US" sz="1200" kern="1200" dirty="0">
                <a:solidFill>
                  <a:schemeClr val="tx1"/>
                </a:solidFill>
                <a:effectLst/>
                <a:latin typeface="+mn-lt"/>
                <a:ea typeface="+mn-ea"/>
                <a:cs typeface="+mn-cs"/>
              </a:rPr>
              <a:t>, se </a:t>
            </a:r>
            <a:r>
              <a:rPr lang="en-US" sz="1200" kern="1200" dirty="0" err="1">
                <a:solidFill>
                  <a:schemeClr val="tx1"/>
                </a:solidFill>
                <a:effectLst/>
                <a:latin typeface="+mn-lt"/>
                <a:ea typeface="+mn-ea"/>
                <a:cs typeface="+mn-cs"/>
              </a:rPr>
              <a:t>revisó</a:t>
            </a:r>
            <a:r>
              <a:rPr lang="en-US" sz="1200" kern="1200" dirty="0">
                <a:solidFill>
                  <a:schemeClr val="tx1"/>
                </a:solidFill>
                <a:effectLst/>
                <a:latin typeface="+mn-lt"/>
                <a:ea typeface="+mn-ea"/>
                <a:cs typeface="+mn-cs"/>
              </a:rPr>
              <a:t> el Marco de </a:t>
            </a:r>
            <a:r>
              <a:rPr lang="en-US" sz="1200" kern="1200" dirty="0" err="1">
                <a:solidFill>
                  <a:schemeClr val="tx1"/>
                </a:solidFill>
                <a:effectLst/>
                <a:latin typeface="+mn-lt"/>
                <a:ea typeface="+mn-ea"/>
                <a:cs typeface="+mn-cs"/>
              </a:rPr>
              <a:t>resultados</a:t>
            </a:r>
            <a:r>
              <a:rPr lang="en-US" sz="1200" kern="1200" dirty="0">
                <a:solidFill>
                  <a:schemeClr val="tx1"/>
                </a:solidFill>
                <a:effectLst/>
                <a:latin typeface="+mn-lt"/>
                <a:ea typeface="+mn-ea"/>
                <a:cs typeface="+mn-cs"/>
              </a:rPr>
              <a:t> del Proyecto CLME+ se </a:t>
            </a:r>
            <a:r>
              <a:rPr lang="en-US" sz="1200" kern="1200" dirty="0" err="1">
                <a:solidFill>
                  <a:schemeClr val="tx1"/>
                </a:solidFill>
                <a:effectLst/>
                <a:latin typeface="+mn-lt"/>
                <a:ea typeface="+mn-ea"/>
                <a:cs typeface="+mn-cs"/>
              </a:rPr>
              <a:t>hicieron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modificaciones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propuestas</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algunos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productos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indicadores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objetivos</a:t>
            </a:r>
            <a:r>
              <a:rPr lang="en-US" sz="1200" kern="1200" dirty="0">
                <a:solidFill>
                  <a:schemeClr val="tx1"/>
                </a:solidFill>
                <a:effectLst/>
                <a:latin typeface="+mn-lt"/>
                <a:ea typeface="+mn-ea"/>
                <a:cs typeface="+mn-cs"/>
              </a:rPr>
              <a:t> e </a:t>
            </a:r>
            <a:r>
              <a:rPr lang="en-US" sz="1200" kern="1200" dirty="0" err="1">
                <a:solidFill>
                  <a:schemeClr val="tx1"/>
                </a:solidFill>
                <a:effectLst/>
                <a:latin typeface="+mn-lt"/>
                <a:ea typeface="+mn-ea"/>
                <a:cs typeface="+mn-cs"/>
              </a:rPr>
              <a:t>hitos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incluidos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los</a:t>
            </a:r>
            <a:r>
              <a:rPr lang="en-US" sz="1200" kern="1200" dirty="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plazos</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asociados</a:t>
            </a:r>
            <a:r>
              <a:rPr lang="en-US" sz="1200" kern="1200" dirty="0" smtClean="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ver</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seguimiento</a:t>
            </a:r>
            <a:r>
              <a:rPr lang="en-US" sz="1200" kern="1200" dirty="0">
                <a:solidFill>
                  <a:schemeClr val="tx1"/>
                </a:solidFill>
                <a:effectLst/>
                <a:latin typeface="+mn-lt"/>
                <a:ea typeface="+mn-ea"/>
                <a:cs typeface="+mn-cs"/>
              </a:rPr>
              <a:t> de los </a:t>
            </a:r>
            <a:r>
              <a:rPr lang="en-US" sz="1200" kern="1200" dirty="0" err="1">
                <a:solidFill>
                  <a:schemeClr val="tx1"/>
                </a:solidFill>
                <a:effectLst/>
                <a:latin typeface="+mn-lt"/>
                <a:ea typeface="+mn-ea"/>
                <a:cs typeface="+mn-cs"/>
              </a:rPr>
              <a:t>cambios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documento</a:t>
            </a:r>
            <a:r>
              <a:rPr lang="en-US" sz="1200" kern="1200" dirty="0">
                <a:solidFill>
                  <a:schemeClr val="tx1"/>
                </a:solidFill>
                <a:effectLst/>
                <a:latin typeface="+mn-lt"/>
                <a:ea typeface="+mn-ea"/>
                <a:cs typeface="+mn-cs"/>
              </a:rPr>
              <a:t> de Word </a:t>
            </a:r>
            <a:r>
              <a:rPr lang="en-US" sz="1200" kern="1200" dirty="0" err="1">
                <a:solidFill>
                  <a:schemeClr val="tx1"/>
                </a:solidFill>
                <a:effectLst/>
                <a:latin typeface="+mn-lt"/>
                <a:ea typeface="+mn-ea"/>
                <a:cs typeface="+mn-cs"/>
              </a:rPr>
              <a:t>enviado</a:t>
            </a:r>
            <a:r>
              <a:rPr lang="en-US" sz="1200" kern="1200" dirty="0">
                <a:solidFill>
                  <a:schemeClr val="tx1"/>
                </a:solidFill>
                <a:effectLst/>
                <a:latin typeface="+mn-lt"/>
                <a:ea typeface="+mn-ea"/>
                <a:cs typeface="+mn-cs"/>
              </a:rPr>
              <a:t>). Se debe </a:t>
            </a:r>
            <a:r>
              <a:rPr lang="en-US" sz="1200" kern="1200" dirty="0" err="1">
                <a:solidFill>
                  <a:schemeClr val="tx1"/>
                </a:solidFill>
                <a:effectLst/>
                <a:latin typeface="+mn-lt"/>
                <a:ea typeface="+mn-ea"/>
                <a:cs typeface="+mn-cs"/>
              </a:rPr>
              <a:t>tener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cuenta</a:t>
            </a:r>
            <a:r>
              <a:rPr lang="en-US" sz="1200" kern="1200" dirty="0">
                <a:solidFill>
                  <a:schemeClr val="tx1"/>
                </a:solidFill>
                <a:effectLst/>
                <a:latin typeface="+mn-lt"/>
                <a:ea typeface="+mn-ea"/>
                <a:cs typeface="+mn-cs"/>
              </a:rPr>
              <a:t> que no </a:t>
            </a:r>
            <a:r>
              <a:rPr lang="en-US" sz="1200" kern="1200" dirty="0" err="1">
                <a:solidFill>
                  <a:schemeClr val="tx1"/>
                </a:solidFill>
                <a:effectLst/>
                <a:latin typeface="+mn-lt"/>
                <a:ea typeface="+mn-ea"/>
                <a:cs typeface="+mn-cs"/>
              </a:rPr>
              <a:t>hubo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modificaciones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propuestas</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ninguno</a:t>
            </a:r>
            <a:r>
              <a:rPr lang="en-US" sz="1200" kern="1200" dirty="0">
                <a:solidFill>
                  <a:schemeClr val="tx1"/>
                </a:solidFill>
                <a:effectLst/>
                <a:latin typeface="+mn-lt"/>
                <a:ea typeface="+mn-ea"/>
                <a:cs typeface="+mn-cs"/>
              </a:rPr>
              <a:t> de los </a:t>
            </a:r>
            <a:r>
              <a:rPr lang="en-US" sz="1200" kern="1200" dirty="0" err="1">
                <a:solidFill>
                  <a:schemeClr val="tx1"/>
                </a:solidFill>
                <a:effectLst/>
                <a:latin typeface="+mn-lt"/>
                <a:ea typeface="+mn-ea"/>
                <a:cs typeface="+mn-cs"/>
              </a:rPr>
              <a:t>resultados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Los </a:t>
            </a:r>
            <a:r>
              <a:rPr lang="en-US" sz="1200" kern="1200" dirty="0" err="1">
                <a:solidFill>
                  <a:schemeClr val="tx1"/>
                </a:solidFill>
                <a:effectLst/>
                <a:latin typeface="+mn-lt"/>
                <a:ea typeface="+mn-ea"/>
                <a:cs typeface="+mn-cs"/>
              </a:rPr>
              <a:t>resultados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este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ejercicio</a:t>
            </a:r>
            <a:r>
              <a:rPr lang="en-US" sz="1200" kern="1200" dirty="0">
                <a:solidFill>
                  <a:schemeClr val="tx1"/>
                </a:solidFill>
                <a:effectLst/>
                <a:latin typeface="+mn-lt"/>
                <a:ea typeface="+mn-ea"/>
                <a:cs typeface="+mn-cs"/>
              </a:rPr>
              <a:t> se </a:t>
            </a:r>
            <a:r>
              <a:rPr lang="en-US" sz="1200" kern="1200" dirty="0" err="1">
                <a:solidFill>
                  <a:schemeClr val="tx1"/>
                </a:solidFill>
                <a:effectLst/>
                <a:latin typeface="+mn-lt"/>
                <a:ea typeface="+mn-ea"/>
                <a:cs typeface="+mn-cs"/>
              </a:rPr>
              <a:t>utilizaron</a:t>
            </a:r>
            <a:r>
              <a:rPr lang="en-US" sz="1200" kern="1200" dirty="0">
                <a:solidFill>
                  <a:schemeClr val="tx1"/>
                </a:solidFill>
                <a:effectLst/>
                <a:latin typeface="+mn-lt"/>
                <a:ea typeface="+mn-ea"/>
                <a:cs typeface="+mn-cs"/>
              </a:rPr>
              <a:t> para </a:t>
            </a:r>
            <a:r>
              <a:rPr lang="en-US" sz="1200" kern="1200" dirty="0" err="1">
                <a:solidFill>
                  <a:schemeClr val="tx1"/>
                </a:solidFill>
                <a:effectLst/>
                <a:latin typeface="+mn-lt"/>
                <a:ea typeface="+mn-ea"/>
                <a:cs typeface="+mn-cs"/>
              </a:rPr>
              <a:t>determinar</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nueva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fecha</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finalización</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necesaria</a:t>
            </a:r>
            <a:r>
              <a:rPr lang="en-US" sz="1200" kern="1200" dirty="0">
                <a:solidFill>
                  <a:schemeClr val="tx1"/>
                </a:solidFill>
                <a:effectLst/>
                <a:latin typeface="+mn-lt"/>
                <a:ea typeface="+mn-ea"/>
                <a:cs typeface="+mn-cs"/>
              </a:rPr>
              <a:t> para </a:t>
            </a:r>
            <a:r>
              <a:rPr lang="en-US" sz="1200" kern="1200" dirty="0" err="1">
                <a:solidFill>
                  <a:schemeClr val="tx1"/>
                </a:solidFill>
                <a:effectLst/>
                <a:latin typeface="+mn-lt"/>
                <a:ea typeface="+mn-ea"/>
                <a:cs typeface="+mn-cs"/>
              </a:rPr>
              <a:t>permitir</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finalización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satisfactoria</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todas</a:t>
            </a:r>
            <a:r>
              <a:rPr lang="en-US" sz="1200" kern="1200" dirty="0">
                <a:solidFill>
                  <a:schemeClr val="tx1"/>
                </a:solidFill>
                <a:effectLst/>
                <a:latin typeface="+mn-lt"/>
                <a:ea typeface="+mn-ea"/>
                <a:cs typeface="+mn-cs"/>
              </a:rPr>
              <a:t> las </a:t>
            </a:r>
            <a:r>
              <a:rPr lang="en-US" sz="1200" kern="1200" dirty="0" err="1">
                <a:solidFill>
                  <a:schemeClr val="tx1"/>
                </a:solidFill>
                <a:effectLst/>
                <a:latin typeface="+mn-lt"/>
                <a:ea typeface="+mn-ea"/>
                <a:cs typeface="+mn-cs"/>
              </a:rPr>
              <a:t>actividades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esenciales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Se </a:t>
            </a:r>
            <a:r>
              <a:rPr lang="en-US" sz="1200" kern="1200" dirty="0" err="1">
                <a:solidFill>
                  <a:schemeClr val="tx1"/>
                </a:solidFill>
                <a:effectLst/>
                <a:latin typeface="+mn-lt"/>
                <a:ea typeface="+mn-ea"/>
                <a:cs typeface="+mn-cs"/>
              </a:rPr>
              <a:t>invita</a:t>
            </a:r>
            <a:r>
              <a:rPr lang="en-US" sz="1200" kern="1200" dirty="0">
                <a:solidFill>
                  <a:schemeClr val="tx1"/>
                </a:solidFill>
                <a:effectLst/>
                <a:latin typeface="+mn-lt"/>
                <a:ea typeface="+mn-ea"/>
                <a:cs typeface="+mn-cs"/>
              </a:rPr>
              <a:t> al </a:t>
            </a:r>
            <a:r>
              <a:rPr lang="en-US" sz="1200" kern="1200" dirty="0" err="1">
                <a:solidFill>
                  <a:schemeClr val="tx1"/>
                </a:solidFill>
                <a:effectLst/>
                <a:latin typeface="+mn-lt"/>
                <a:ea typeface="+mn-ea"/>
                <a:cs typeface="+mn-cs"/>
              </a:rPr>
              <a:t>Comité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Directivo</a:t>
            </a:r>
            <a:r>
              <a:rPr lang="en-US" sz="1200" kern="1200" dirty="0">
                <a:solidFill>
                  <a:schemeClr val="tx1"/>
                </a:solidFill>
                <a:effectLst/>
                <a:latin typeface="+mn-lt"/>
                <a:ea typeface="+mn-ea"/>
                <a:cs typeface="+mn-cs"/>
              </a:rPr>
              <a:t> del Proyecto </a:t>
            </a:r>
            <a:r>
              <a:rPr lang="en-US" sz="1200" kern="1200" dirty="0" err="1">
                <a:solidFill>
                  <a:schemeClr val="tx1"/>
                </a:solidFill>
                <a:effectLst/>
                <a:latin typeface="+mn-lt"/>
                <a:ea typeface="+mn-ea"/>
                <a:cs typeface="+mn-cs"/>
              </a:rPr>
              <a:t>CLME</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examinar</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aprobar</a:t>
            </a:r>
            <a:r>
              <a:rPr lang="en-US" sz="1200" kern="1200" dirty="0">
                <a:solidFill>
                  <a:schemeClr val="tx1"/>
                </a:solidFill>
                <a:effectLst/>
                <a:latin typeface="+mn-lt"/>
                <a:ea typeface="+mn-ea"/>
                <a:cs typeface="+mn-cs"/>
              </a:rPr>
              <a:t> las </a:t>
            </a:r>
            <a:r>
              <a:rPr lang="en-US" sz="1200" kern="1200" dirty="0" err="1">
                <a:solidFill>
                  <a:schemeClr val="tx1"/>
                </a:solidFill>
                <a:effectLst/>
                <a:latin typeface="+mn-lt"/>
                <a:ea typeface="+mn-ea"/>
                <a:cs typeface="+mn-cs"/>
              </a:rPr>
              <a:t>modificaciones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propuestas</a:t>
            </a:r>
            <a:r>
              <a:rPr lang="en-US" sz="1200" kern="1200" dirty="0">
                <a:solidFill>
                  <a:schemeClr val="tx1"/>
                </a:solidFill>
                <a:effectLst/>
                <a:latin typeface="+mn-lt"/>
                <a:ea typeface="+mn-ea"/>
                <a:cs typeface="+mn-cs"/>
              </a:rPr>
              <a:t> al Marco de </a:t>
            </a:r>
            <a:r>
              <a:rPr lang="en-US" sz="1200" kern="1200" dirty="0" err="1">
                <a:solidFill>
                  <a:schemeClr val="tx1"/>
                </a:solidFill>
                <a:effectLst/>
                <a:latin typeface="+mn-lt"/>
                <a:ea typeface="+mn-ea"/>
                <a:cs typeface="+mn-cs"/>
              </a:rPr>
              <a:t>resultados</a:t>
            </a:r>
            <a:r>
              <a:rPr lang="en-US" sz="1200" kern="1200" dirty="0">
                <a:solidFill>
                  <a:schemeClr val="tx1"/>
                </a:solidFill>
                <a:effectLst/>
                <a:latin typeface="+mn-lt"/>
                <a:ea typeface="+mn-ea"/>
                <a:cs typeface="+mn-cs"/>
              </a:rPr>
              <a:t> del Proyecto </a:t>
            </a:r>
            <a:r>
              <a:rPr lang="en-US" sz="1200" kern="1200" dirty="0" err="1">
                <a:solidFill>
                  <a:schemeClr val="tx1"/>
                </a:solidFill>
                <a:effectLst/>
                <a:latin typeface="+mn-lt"/>
                <a:ea typeface="+mn-ea"/>
                <a:cs typeface="+mn-cs"/>
              </a:rPr>
              <a:t>CLME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documento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adjunto</a:t>
            </a:r>
            <a:r>
              <a:rPr lang="en-US" sz="1200" kern="1200" dirty="0">
                <a:solidFill>
                  <a:schemeClr val="tx1"/>
                </a:solidFill>
                <a:effectLst/>
                <a:latin typeface="+mn-lt"/>
                <a:ea typeface="+mn-ea"/>
                <a:cs typeface="+mn-cs"/>
              </a:rPr>
              <a:t> de Word. </a:t>
            </a:r>
          </a:p>
        </p:txBody>
      </p:sp>
      <p:sp>
        <p:nvSpPr>
          <p:cNvPr id="4" name="Slide Number Placeholder 3"/>
          <p:cNvSpPr>
            <a:spLocks noGrp="1"/>
          </p:cNvSpPr>
          <p:nvPr>
            <p:ph type="sldNum" sz="quarter" idx="10"/>
          </p:nvPr>
        </p:nvSpPr>
        <p:spPr/>
        <p:txBody>
          <a:bodyPr/>
          <a:lstStyle/>
          <a:p>
            <a:fld id="{4740A284-0FFE-4FD4-94DA-A3639C397831}" type="slidenum">
              <a:rPr lang="es-CO" smtClean="0"/>
              <a:t>26</a:t>
            </a:fld>
            <a:endParaRPr lang="es-CO" dirty="0"/>
          </a:p>
        </p:txBody>
      </p:sp>
    </p:spTree>
    <p:extLst>
      <p:ext uri="{BB962C8B-B14F-4D97-AF65-F5344CB8AC3E}">
        <p14:creationId xmlns:p14="http://schemas.microsoft.com/office/powerpoint/2010/main" val="21426477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Esta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diapositiva</a:t>
            </a:r>
            <a:r>
              <a:rPr lang="en-US" sz="1200" kern="1200" dirty="0">
                <a:solidFill>
                  <a:schemeClr val="tx1"/>
                </a:solidFill>
                <a:effectLst/>
                <a:latin typeface="+mn-lt"/>
                <a:ea typeface="+mn-ea"/>
                <a:cs typeface="+mn-cs"/>
              </a:rPr>
              <a:t> resume </a:t>
            </a:r>
            <a:r>
              <a:rPr lang="en-US" sz="1200" kern="1200" dirty="0" err="1">
                <a:solidFill>
                  <a:schemeClr val="tx1"/>
                </a:solidFill>
                <a:effectLst/>
                <a:latin typeface="+mn-lt"/>
                <a:ea typeface="+mn-ea"/>
                <a:cs typeface="+mn-cs"/>
              </a:rPr>
              <a:t>algunos</a:t>
            </a:r>
            <a:r>
              <a:rPr lang="en-US" sz="1200" kern="1200" dirty="0">
                <a:solidFill>
                  <a:schemeClr val="tx1"/>
                </a:solidFill>
                <a:effectLst/>
                <a:latin typeface="+mn-lt"/>
                <a:ea typeface="+mn-ea"/>
                <a:cs typeface="+mn-cs"/>
              </a:rPr>
              <a:t> de los </a:t>
            </a:r>
            <a:r>
              <a:rPr lang="en-US" sz="1200" kern="1200" dirty="0" err="1">
                <a:solidFill>
                  <a:schemeClr val="tx1"/>
                </a:solidFill>
                <a:effectLst/>
                <a:latin typeface="+mn-lt"/>
                <a:ea typeface="+mn-ea"/>
                <a:cs typeface="+mn-cs"/>
              </a:rPr>
              <a:t>principales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cambios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cronograma</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para la </a:t>
            </a:r>
            <a:r>
              <a:rPr lang="en-US" sz="1200" kern="1200" dirty="0" err="1">
                <a:solidFill>
                  <a:schemeClr val="tx1"/>
                </a:solidFill>
                <a:effectLst/>
                <a:latin typeface="+mn-lt"/>
                <a:ea typeface="+mn-ea"/>
                <a:cs typeface="+mn-cs"/>
              </a:rPr>
              <a:t>implementación</a:t>
            </a:r>
            <a:r>
              <a:rPr lang="en-US" sz="1200" kern="1200" dirty="0">
                <a:solidFill>
                  <a:schemeClr val="tx1"/>
                </a:solidFill>
                <a:effectLst/>
                <a:latin typeface="+mn-lt"/>
                <a:ea typeface="+mn-ea"/>
                <a:cs typeface="+mn-cs"/>
              </a:rPr>
              <a:t> de las </a:t>
            </a:r>
            <a:r>
              <a:rPr lang="en-US" sz="1200" kern="1200" dirty="0" err="1">
                <a:solidFill>
                  <a:schemeClr val="tx1"/>
                </a:solidFill>
                <a:effectLst/>
                <a:latin typeface="+mn-lt"/>
                <a:ea typeface="+mn-ea"/>
                <a:cs typeface="+mn-cs"/>
              </a:rPr>
              <a:t>actividades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y la </a:t>
            </a:r>
            <a:r>
              <a:rPr lang="en-US" sz="1200" kern="1200" dirty="0" err="1">
                <a:solidFill>
                  <a:schemeClr val="tx1"/>
                </a:solidFill>
                <a:effectLst/>
                <a:latin typeface="+mn-lt"/>
                <a:ea typeface="+mn-ea"/>
                <a:cs typeface="+mn-cs"/>
              </a:rPr>
              <a:t>entrega</a:t>
            </a:r>
            <a:r>
              <a:rPr lang="en-US" sz="1200" kern="1200" dirty="0">
                <a:solidFill>
                  <a:schemeClr val="tx1"/>
                </a:solidFill>
                <a:effectLst/>
                <a:latin typeface="+mn-lt"/>
                <a:ea typeface="+mn-ea"/>
                <a:cs typeface="+mn-cs"/>
              </a:rPr>
              <a:t> de los </a:t>
            </a:r>
            <a:r>
              <a:rPr lang="en-US" sz="1200" kern="1200" dirty="0" err="1">
                <a:solidFill>
                  <a:schemeClr val="tx1"/>
                </a:solidFill>
                <a:effectLst/>
                <a:latin typeface="+mn-lt"/>
                <a:ea typeface="+mn-ea"/>
                <a:cs typeface="+mn-cs"/>
              </a:rPr>
              <a:t>resultados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Esto</a:t>
            </a:r>
            <a:r>
              <a:rPr lang="en-US" sz="1200" kern="1200" dirty="0">
                <a:solidFill>
                  <a:schemeClr val="tx1"/>
                </a:solidFill>
                <a:effectLst/>
                <a:latin typeface="+mn-lt"/>
                <a:ea typeface="+mn-ea"/>
                <a:cs typeface="+mn-cs"/>
              </a:rPr>
              <a:t> se </a:t>
            </a:r>
            <a:r>
              <a:rPr lang="en-US" sz="1200" kern="1200" dirty="0" err="1">
                <a:solidFill>
                  <a:schemeClr val="tx1"/>
                </a:solidFill>
                <a:effectLst/>
                <a:latin typeface="+mn-lt"/>
                <a:ea typeface="+mn-ea"/>
                <a:cs typeface="+mn-cs"/>
              </a:rPr>
              <a:t>basa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una </a:t>
            </a:r>
            <a:r>
              <a:rPr lang="en-US" sz="1200" kern="1200" dirty="0" err="1">
                <a:solidFill>
                  <a:schemeClr val="tx1"/>
                </a:solidFill>
                <a:effectLst/>
                <a:latin typeface="+mn-lt"/>
                <a:ea typeface="+mn-ea"/>
                <a:cs typeface="+mn-cs"/>
              </a:rPr>
              <a:t>evaluación</a:t>
            </a:r>
            <a:r>
              <a:rPr lang="en-US" sz="1200" kern="1200" dirty="0">
                <a:solidFill>
                  <a:schemeClr val="tx1"/>
                </a:solidFill>
                <a:effectLst/>
                <a:latin typeface="+mn-lt"/>
                <a:ea typeface="+mn-ea"/>
                <a:cs typeface="+mn-cs"/>
              </a:rPr>
              <a:t> de (a) </a:t>
            </a:r>
            <a:r>
              <a:rPr lang="en-US" sz="1200" kern="1200" dirty="0" err="1">
                <a:solidFill>
                  <a:schemeClr val="tx1"/>
                </a:solidFill>
                <a:effectLst/>
                <a:latin typeface="+mn-lt"/>
                <a:ea typeface="+mn-ea"/>
                <a:cs typeface="+mn-cs"/>
              </a:rPr>
              <a:t>originalmente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planeado</a:t>
            </a:r>
            <a:r>
              <a:rPr lang="en-US" sz="1200" kern="1200" dirty="0">
                <a:solidFill>
                  <a:schemeClr val="tx1"/>
                </a:solidFill>
                <a:effectLst/>
                <a:latin typeface="+mn-lt"/>
                <a:ea typeface="+mn-ea"/>
                <a:cs typeface="+mn-cs"/>
              </a:rPr>
              <a:t> versus </a:t>
            </a:r>
            <a:r>
              <a:rPr lang="en-US" sz="1200" kern="1200" dirty="0" err="1">
                <a:solidFill>
                  <a:schemeClr val="tx1"/>
                </a:solidFill>
                <a:effectLst/>
                <a:latin typeface="+mn-lt"/>
                <a:ea typeface="+mn-ea"/>
                <a:cs typeface="+mn-cs"/>
              </a:rPr>
              <a:t>fechas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comienzo</a:t>
            </a:r>
            <a:r>
              <a:rPr lang="en-US" sz="1200" kern="1200" dirty="0">
                <a:solidFill>
                  <a:schemeClr val="tx1"/>
                </a:solidFill>
                <a:effectLst/>
                <a:latin typeface="+mn-lt"/>
                <a:ea typeface="+mn-ea"/>
                <a:cs typeface="+mn-cs"/>
              </a:rPr>
              <a:t> real </a:t>
            </a:r>
            <a:r>
              <a:rPr lang="en-US" sz="1200" i="1" kern="1200" dirty="0">
                <a:solidFill>
                  <a:schemeClr val="tx1"/>
                </a:solidFill>
                <a:effectLst/>
                <a:latin typeface="+mn-lt"/>
                <a:ea typeface="+mn-ea"/>
                <a:cs typeface="+mn-cs"/>
              </a:rPr>
              <a:t>(puntos </a:t>
            </a:r>
            <a:r>
              <a:rPr lang="en-US" sz="1200" i="1" kern="1200" dirty="0" err="1">
                <a:solidFill>
                  <a:schemeClr val="tx1"/>
                </a:solidFill>
                <a:effectLst/>
                <a:latin typeface="+mn-lt"/>
                <a:ea typeface="+mn-ea"/>
                <a:cs typeface="+mn-cs"/>
              </a:rPr>
              <a:t>rojos</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actividades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(b) </a:t>
            </a:r>
            <a:r>
              <a:rPr lang="en-US" sz="1200" kern="1200" dirty="0" err="1">
                <a:solidFill>
                  <a:schemeClr val="tx1"/>
                </a:solidFill>
                <a:effectLst/>
                <a:latin typeface="+mn-lt"/>
                <a:ea typeface="+mn-ea"/>
                <a:cs typeface="+mn-cs"/>
              </a:rPr>
              <a:t>capacidad</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velocidades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implementación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pasado</a:t>
            </a:r>
            <a:r>
              <a:rPr lang="en-US" sz="1200" kern="1200" dirty="0">
                <a:solidFill>
                  <a:schemeClr val="tx1"/>
                </a:solidFill>
                <a:effectLst/>
                <a:latin typeface="+mn-lt"/>
                <a:ea typeface="+mn-ea"/>
                <a:cs typeface="+mn-cs"/>
              </a:rPr>
              <a:t>; (c) </a:t>
            </a:r>
            <a:r>
              <a:rPr lang="en-US" sz="1200" kern="1200" dirty="0" err="1">
                <a:solidFill>
                  <a:schemeClr val="tx1"/>
                </a:solidFill>
                <a:effectLst/>
                <a:latin typeface="+mn-lt"/>
                <a:ea typeface="+mn-ea"/>
                <a:cs typeface="+mn-cs"/>
              </a:rPr>
              <a:t>tiempo</a:t>
            </a:r>
            <a:r>
              <a:rPr lang="en-US" sz="1200" kern="1200" dirty="0">
                <a:solidFill>
                  <a:schemeClr val="tx1"/>
                </a:solidFill>
                <a:effectLst/>
                <a:latin typeface="+mn-lt"/>
                <a:ea typeface="+mn-ea"/>
                <a:cs typeface="+mn-cs"/>
              </a:rPr>
              <a:t> restante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actualidad</a:t>
            </a:r>
            <a:r>
              <a:rPr lang="en-US" sz="1200" kern="1200" dirty="0">
                <a:solidFill>
                  <a:schemeClr val="tx1"/>
                </a:solidFill>
                <a:effectLst/>
                <a:latin typeface="+mn-lt"/>
                <a:ea typeface="+mn-ea"/>
                <a:cs typeface="+mn-cs"/>
              </a:rPr>
              <a:t> hasta las </a:t>
            </a:r>
            <a:r>
              <a:rPr lang="en-US" sz="1200" kern="1200" dirty="0" err="1">
                <a:solidFill>
                  <a:schemeClr val="tx1"/>
                </a:solidFill>
                <a:effectLst/>
                <a:latin typeface="+mn-lt"/>
                <a:ea typeface="+mn-ea"/>
                <a:cs typeface="+mn-cs"/>
              </a:rPr>
              <a:t>fechas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entrega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previstas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originalmente</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a:t>
            </a:r>
            <a:r>
              <a:rPr lang="en-US" sz="1200" i="1" kern="1200" dirty="0" err="1">
                <a:solidFill>
                  <a:schemeClr val="tx1"/>
                </a:solidFill>
                <a:effectLst/>
                <a:latin typeface="+mn-lt"/>
                <a:ea typeface="+mn-ea"/>
                <a:cs typeface="+mn-cs"/>
              </a:rPr>
              <a:t>celdas</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azules</a:t>
            </a:r>
            <a:r>
              <a:rPr lang="en-US" sz="1200" i="1" kern="1200" dirty="0">
                <a:solidFill>
                  <a:schemeClr val="tx1"/>
                </a:solidFill>
                <a:effectLst/>
                <a:latin typeface="+mn-lt"/>
                <a:ea typeface="+mn-ea"/>
                <a:cs typeface="+mn-cs"/>
              </a:rPr>
              <a:t> a la </a:t>
            </a:r>
            <a:r>
              <a:rPr lang="en-US" sz="1200" i="1" kern="1200" dirty="0" err="1">
                <a:solidFill>
                  <a:schemeClr val="tx1"/>
                </a:solidFill>
                <a:effectLst/>
                <a:latin typeface="+mn-lt"/>
                <a:ea typeface="+mn-ea"/>
                <a:cs typeface="+mn-cs"/>
              </a:rPr>
              <a:t>derecha</a:t>
            </a:r>
            <a:r>
              <a:rPr lang="en-US" sz="1200" i="1" kern="1200" dirty="0">
                <a:solidFill>
                  <a:schemeClr val="tx1"/>
                </a:solidFill>
                <a:effectLst/>
                <a:latin typeface="+mn-lt"/>
                <a:ea typeface="+mn-ea"/>
                <a:cs typeface="+mn-cs"/>
              </a:rPr>
              <a:t> de la </a:t>
            </a:r>
            <a:r>
              <a:rPr lang="en-US" sz="1200" i="1" kern="1200" dirty="0" err="1">
                <a:solidFill>
                  <a:schemeClr val="tx1"/>
                </a:solidFill>
                <a:effectLst/>
                <a:latin typeface="+mn-lt"/>
                <a:ea typeface="+mn-ea"/>
                <a:cs typeface="+mn-cs"/>
              </a:rPr>
              <a:t>barra</a:t>
            </a:r>
            <a:r>
              <a:rPr lang="en-US" sz="1200" i="1" kern="1200" dirty="0">
                <a:solidFill>
                  <a:schemeClr val="tx1"/>
                </a:solidFill>
                <a:effectLst/>
                <a:latin typeface="+mn-lt"/>
                <a:ea typeface="+mn-ea"/>
                <a:cs typeface="+mn-cs"/>
              </a:rPr>
              <a:t> vertical </a:t>
            </a:r>
            <a:r>
              <a:rPr lang="en-US" sz="1200" i="1" kern="1200" dirty="0" err="1">
                <a:solidFill>
                  <a:schemeClr val="tx1"/>
                </a:solidFill>
                <a:effectLst/>
                <a:latin typeface="+mn-lt"/>
                <a:ea typeface="+mn-ea"/>
                <a:cs typeface="+mn-cs"/>
              </a:rPr>
              <a:t>gris</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así</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como</a:t>
            </a:r>
            <a:r>
              <a:rPr lang="en-US" sz="1200" kern="1200" dirty="0">
                <a:solidFill>
                  <a:schemeClr val="tx1"/>
                </a:solidFill>
                <a:effectLst/>
                <a:latin typeface="+mn-lt"/>
                <a:ea typeface="+mn-ea"/>
                <a:cs typeface="+mn-cs"/>
              </a:rPr>
              <a:t> (d) la </a:t>
            </a:r>
            <a:r>
              <a:rPr lang="en-US" sz="1200" kern="1200" dirty="0" err="1">
                <a:solidFill>
                  <a:schemeClr val="tx1"/>
                </a:solidFill>
                <a:effectLst/>
                <a:latin typeface="+mn-lt"/>
                <a:ea typeface="+mn-ea"/>
                <a:cs typeface="+mn-cs"/>
              </a:rPr>
              <a:t>necesidad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crítica</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asegurar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suficiente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tiempo</a:t>
            </a:r>
            <a:r>
              <a:rPr lang="en-US" sz="1200" kern="1200" dirty="0">
                <a:solidFill>
                  <a:schemeClr val="tx1"/>
                </a:solidFill>
                <a:effectLst/>
                <a:latin typeface="+mn-lt"/>
                <a:ea typeface="+mn-ea"/>
                <a:cs typeface="+mn-cs"/>
              </a:rPr>
              <a:t> para la </a:t>
            </a:r>
            <a:r>
              <a:rPr lang="en-US" sz="1200" kern="1200" dirty="0" err="1">
                <a:solidFill>
                  <a:schemeClr val="tx1"/>
                </a:solidFill>
                <a:effectLst/>
                <a:latin typeface="+mn-lt"/>
                <a:ea typeface="+mn-ea"/>
                <a:cs typeface="+mn-cs"/>
              </a:rPr>
              <a:t>participación</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aprobación</a:t>
            </a:r>
            <a:r>
              <a:rPr lang="en-US" sz="1200" kern="1200" dirty="0">
                <a:solidFill>
                  <a:schemeClr val="tx1"/>
                </a:solidFill>
                <a:effectLst/>
                <a:latin typeface="+mn-lt"/>
                <a:ea typeface="+mn-ea"/>
                <a:cs typeface="+mn-cs"/>
              </a:rPr>
              <a:t> de los </a:t>
            </a:r>
            <a:r>
              <a:rPr lang="en-US" sz="1200" kern="1200" dirty="0" err="1">
                <a:solidFill>
                  <a:schemeClr val="tx1"/>
                </a:solidFill>
                <a:effectLst/>
                <a:latin typeface="+mn-lt"/>
                <a:ea typeface="+mn-ea"/>
                <a:cs typeface="+mn-cs"/>
              </a:rPr>
              <a:t>países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durante</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producción</a:t>
            </a:r>
            <a:r>
              <a:rPr lang="en-US" sz="1200" kern="1200" dirty="0">
                <a:solidFill>
                  <a:schemeClr val="tx1"/>
                </a:solidFill>
                <a:effectLst/>
                <a:latin typeface="+mn-lt"/>
                <a:ea typeface="+mn-ea"/>
                <a:cs typeface="+mn-cs"/>
              </a:rPr>
              <a:t> de los </a:t>
            </a:r>
            <a:r>
              <a:rPr lang="en-US" sz="1200" kern="1200" dirty="0" err="1">
                <a:solidFill>
                  <a:schemeClr val="tx1"/>
                </a:solidFill>
                <a:effectLst/>
                <a:latin typeface="+mn-lt"/>
                <a:ea typeface="+mn-ea"/>
                <a:cs typeface="+mn-cs"/>
              </a:rPr>
              <a:t>principales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productos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diapositiva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muestra</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propuesta</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tiempo</a:t>
            </a:r>
            <a:r>
              <a:rPr lang="en-US" sz="1200" kern="1200" dirty="0">
                <a:solidFill>
                  <a:schemeClr val="tx1"/>
                </a:solidFill>
                <a:effectLst/>
                <a:latin typeface="+mn-lt"/>
                <a:ea typeface="+mn-ea"/>
                <a:cs typeface="+mn-cs"/>
              </a:rPr>
              <a:t> extra </a:t>
            </a:r>
            <a:r>
              <a:rPr lang="en-US" sz="1200" i="1" kern="1200" dirty="0">
                <a:solidFill>
                  <a:schemeClr val="tx1"/>
                </a:solidFill>
                <a:effectLst/>
                <a:latin typeface="+mn-lt"/>
                <a:ea typeface="+mn-ea"/>
                <a:cs typeface="+mn-cs"/>
              </a:rPr>
              <a:t>(</a:t>
            </a:r>
            <a:r>
              <a:rPr lang="en-US" sz="1200" i="1" kern="1200" dirty="0" err="1">
                <a:solidFill>
                  <a:schemeClr val="tx1"/>
                </a:solidFill>
                <a:effectLst/>
                <a:latin typeface="+mn-lt"/>
                <a:ea typeface="+mn-ea"/>
                <a:cs typeface="+mn-cs"/>
              </a:rPr>
              <a:t>amarillo</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para </a:t>
            </a:r>
            <a:r>
              <a:rPr lang="en-US" sz="1200" kern="1200" dirty="0" err="1">
                <a:solidFill>
                  <a:schemeClr val="tx1"/>
                </a:solidFill>
                <a:effectLst/>
                <a:latin typeface="+mn-lt"/>
                <a:ea typeface="+mn-ea"/>
                <a:cs typeface="+mn-cs"/>
              </a:rPr>
              <a:t>trabajo</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a.o.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identificación</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endoso</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soluciones</a:t>
            </a:r>
            <a:r>
              <a:rPr lang="en-US" sz="1200" kern="1200" dirty="0">
                <a:solidFill>
                  <a:schemeClr val="tx1"/>
                </a:solidFill>
                <a:effectLst/>
                <a:latin typeface="+mn-lt"/>
                <a:ea typeface="+mn-ea"/>
                <a:cs typeface="+mn-cs"/>
              </a:rPr>
              <a:t> para los </a:t>
            </a:r>
            <a:r>
              <a:rPr lang="en-US" sz="1200" kern="1200" dirty="0" err="1">
                <a:solidFill>
                  <a:schemeClr val="tx1"/>
                </a:solidFill>
                <a:effectLst/>
                <a:latin typeface="+mn-lt"/>
                <a:ea typeface="+mn-ea"/>
                <a:cs typeface="+mn-cs"/>
              </a:rPr>
              <a:t>Mecanismos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Permanentes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Coordinación</a:t>
            </a:r>
            <a:r>
              <a:rPr lang="en-US" sz="1200" kern="1200" dirty="0">
                <a:solidFill>
                  <a:schemeClr val="tx1"/>
                </a:solidFill>
                <a:effectLst/>
                <a:latin typeface="+mn-lt"/>
                <a:ea typeface="+mn-ea"/>
                <a:cs typeface="+mn-cs"/>
              </a:rPr>
              <a:t> para la </a:t>
            </a:r>
            <a:r>
              <a:rPr lang="en-US" sz="1200" kern="1200" dirty="0" err="1">
                <a:solidFill>
                  <a:schemeClr val="tx1"/>
                </a:solidFill>
                <a:effectLst/>
                <a:latin typeface="+mn-lt"/>
                <a:ea typeface="+mn-ea"/>
                <a:cs typeface="+mn-cs"/>
              </a:rPr>
              <a:t>Gobernanza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Oceánica</a:t>
            </a:r>
            <a:r>
              <a:rPr lang="en-US" sz="1200" kern="1200" dirty="0">
                <a:solidFill>
                  <a:schemeClr val="tx1"/>
                </a:solidFill>
                <a:effectLst/>
                <a:latin typeface="+mn-lt"/>
                <a:ea typeface="+mn-ea"/>
                <a:cs typeface="+mn-cs"/>
              </a:rPr>
              <a:t>, de los </a:t>
            </a:r>
            <a:r>
              <a:rPr lang="en-US" sz="1200" kern="1200" dirty="0" err="1">
                <a:solidFill>
                  <a:schemeClr val="tx1"/>
                </a:solidFill>
                <a:effectLst/>
                <a:latin typeface="+mn-lt"/>
                <a:ea typeface="+mn-ea"/>
                <a:cs typeface="+mn-cs"/>
              </a:rPr>
              <a:t>subproyectos</a:t>
            </a:r>
            <a:r>
              <a:rPr lang="en-US" sz="1200" kern="1200" dirty="0">
                <a:solidFill>
                  <a:schemeClr val="tx1"/>
                </a:solidFill>
                <a:effectLst/>
                <a:latin typeface="+mn-lt"/>
                <a:ea typeface="+mn-ea"/>
                <a:cs typeface="+mn-cs"/>
              </a:rPr>
              <a:t> de MBE y camarones y </a:t>
            </a:r>
            <a:r>
              <a:rPr lang="en-US" sz="1200" kern="1200" dirty="0" err="1">
                <a:solidFill>
                  <a:schemeClr val="tx1"/>
                </a:solidFill>
                <a:effectLst/>
                <a:latin typeface="+mn-lt"/>
                <a:ea typeface="+mn-ea"/>
                <a:cs typeface="+mn-cs"/>
              </a:rPr>
              <a:t>peces</a:t>
            </a:r>
            <a:r>
              <a:rPr lang="en-US" sz="1200" kern="1200" dirty="0">
                <a:solidFill>
                  <a:schemeClr val="tx1"/>
                </a:solidFill>
                <a:effectLst/>
                <a:latin typeface="+mn-lt"/>
                <a:ea typeface="+mn-ea"/>
                <a:cs typeface="+mn-cs"/>
              </a:rPr>
              <a:t> demersales hasta </a:t>
            </a:r>
            <a:r>
              <a:rPr lang="en-US" sz="1200" kern="1200" dirty="0" err="1">
                <a:solidFill>
                  <a:schemeClr val="tx1"/>
                </a:solidFill>
                <a:effectLst/>
                <a:latin typeface="+mn-lt"/>
                <a:ea typeface="+mn-ea"/>
                <a:cs typeface="+mn-cs"/>
              </a:rPr>
              <a:t>agosto</a:t>
            </a:r>
            <a:r>
              <a:rPr lang="en-US" sz="1200" kern="1200" dirty="0">
                <a:solidFill>
                  <a:schemeClr val="tx1"/>
                </a:solidFill>
                <a:effectLst/>
                <a:latin typeface="+mn-lt"/>
                <a:ea typeface="+mn-ea"/>
                <a:cs typeface="+mn-cs"/>
              </a:rPr>
              <a:t> de 2020, la </a:t>
            </a:r>
            <a:r>
              <a:rPr lang="en-US" sz="1200" kern="1200" dirty="0" err="1">
                <a:solidFill>
                  <a:schemeClr val="tx1"/>
                </a:solidFill>
                <a:effectLst/>
                <a:latin typeface="+mn-lt"/>
                <a:ea typeface="+mn-ea"/>
                <a:cs typeface="+mn-cs"/>
              </a:rPr>
              <a:t>adición</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meses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adicionales</a:t>
            </a:r>
            <a:r>
              <a:rPr lang="en-US" sz="1200" kern="1200" dirty="0">
                <a:solidFill>
                  <a:schemeClr val="tx1"/>
                </a:solidFill>
                <a:effectLst/>
                <a:latin typeface="+mn-lt"/>
                <a:ea typeface="+mn-ea"/>
                <a:cs typeface="+mn-cs"/>
              </a:rPr>
              <a:t> para la </a:t>
            </a:r>
            <a:r>
              <a:rPr lang="en-US" sz="1200" kern="1200" dirty="0" err="1">
                <a:solidFill>
                  <a:schemeClr val="tx1"/>
                </a:solidFill>
                <a:effectLst/>
                <a:latin typeface="+mn-lt"/>
                <a:ea typeface="+mn-ea"/>
                <a:cs typeface="+mn-cs"/>
              </a:rPr>
              <a:t>entrega</a:t>
            </a:r>
            <a:r>
              <a:rPr lang="en-US" sz="1200" kern="1200" dirty="0">
                <a:solidFill>
                  <a:schemeClr val="tx1"/>
                </a:solidFill>
                <a:effectLst/>
                <a:latin typeface="+mn-lt"/>
                <a:ea typeface="+mn-ea"/>
                <a:cs typeface="+mn-cs"/>
              </a:rPr>
              <a:t> final de los Planes </a:t>
            </a:r>
            <a:r>
              <a:rPr lang="en-US" sz="1200" kern="1200" dirty="0" err="1">
                <a:solidFill>
                  <a:schemeClr val="tx1"/>
                </a:solidFill>
                <a:effectLst/>
                <a:latin typeface="+mn-lt"/>
                <a:ea typeface="+mn-ea"/>
                <a:cs typeface="+mn-cs"/>
              </a:rPr>
              <a:t>Regionales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Acción</a:t>
            </a:r>
            <a:r>
              <a:rPr lang="en-US" sz="1200" kern="1200" dirty="0">
                <a:solidFill>
                  <a:schemeClr val="tx1"/>
                </a:solidFill>
                <a:effectLst/>
                <a:latin typeface="+mn-lt"/>
                <a:ea typeface="+mn-ea"/>
                <a:cs typeface="+mn-cs"/>
              </a:rPr>
              <a:t> y de </a:t>
            </a:r>
            <a:r>
              <a:rPr lang="en-US" sz="1200" kern="1200" dirty="0" err="1">
                <a:solidFill>
                  <a:schemeClr val="tx1"/>
                </a:solidFill>
                <a:effectLst/>
                <a:latin typeface="+mn-lt"/>
                <a:ea typeface="+mn-ea"/>
                <a:cs typeface="+mn-cs"/>
              </a:rPr>
              <a:t>Inversión</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movilización</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recursos</a:t>
            </a:r>
            <a:r>
              <a:rPr lang="en-US" sz="1200" kern="1200" dirty="0">
                <a:solidFill>
                  <a:schemeClr val="tx1"/>
                </a:solidFill>
                <a:effectLst/>
                <a:latin typeface="+mn-lt"/>
                <a:ea typeface="+mn-ea"/>
                <a:cs typeface="+mn-cs"/>
              </a:rPr>
              <a:t>, y la </a:t>
            </a:r>
            <a:r>
              <a:rPr lang="en-US" sz="1200" kern="1200" dirty="0" err="1">
                <a:solidFill>
                  <a:schemeClr val="tx1"/>
                </a:solidFill>
                <a:effectLst/>
                <a:latin typeface="+mn-lt"/>
                <a:ea typeface="+mn-ea"/>
                <a:cs typeface="+mn-cs"/>
              </a:rPr>
              <a:t>consolidación</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presentación</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informes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todos</a:t>
            </a:r>
            <a:r>
              <a:rPr lang="en-US" sz="1200" kern="1200" dirty="0">
                <a:solidFill>
                  <a:schemeClr val="tx1"/>
                </a:solidFill>
                <a:effectLst/>
                <a:latin typeface="+mn-lt"/>
                <a:ea typeface="+mn-ea"/>
                <a:cs typeface="+mn-cs"/>
              </a:rPr>
              <a:t> los </a:t>
            </a:r>
            <a:r>
              <a:rPr lang="en-US" sz="1200" kern="1200" dirty="0" err="1">
                <a:solidFill>
                  <a:schemeClr val="tx1"/>
                </a:solidFill>
                <a:effectLst/>
                <a:latin typeface="+mn-lt"/>
                <a:ea typeface="+mn-ea"/>
                <a:cs typeface="+mn-cs"/>
              </a:rPr>
              <a:t>trabajos</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productos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técnicos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entregados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marco</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gráfico</a:t>
            </a:r>
            <a:r>
              <a:rPr lang="en-US" sz="1200" kern="1200" dirty="0">
                <a:solidFill>
                  <a:schemeClr val="tx1"/>
                </a:solidFill>
                <a:effectLst/>
                <a:latin typeface="+mn-lt"/>
                <a:ea typeface="+mn-ea"/>
                <a:cs typeface="+mn-cs"/>
              </a:rPr>
              <a:t> de Gantt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diapositiva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aún</a:t>
            </a:r>
            <a:r>
              <a:rPr lang="en-US" sz="1200" kern="1200" dirty="0">
                <a:solidFill>
                  <a:schemeClr val="tx1"/>
                </a:solidFill>
                <a:effectLst/>
                <a:latin typeface="+mn-lt"/>
                <a:ea typeface="+mn-ea"/>
                <a:cs typeface="+mn-cs"/>
              </a:rPr>
              <a:t> no </a:t>
            </a:r>
            <a:r>
              <a:rPr lang="en-US" sz="1200" kern="1200" dirty="0" err="1">
                <a:solidFill>
                  <a:schemeClr val="tx1"/>
                </a:solidFill>
                <a:effectLst/>
                <a:latin typeface="+mn-lt"/>
                <a:ea typeface="+mn-ea"/>
                <a:cs typeface="+mn-cs"/>
              </a:rPr>
              <a:t>presenta</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período</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cierre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administrativo</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operativo</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4740A284-0FFE-4FD4-94DA-A3639C397831}" type="slidenum">
              <a:rPr lang="es-CO" smtClean="0"/>
              <a:t>27</a:t>
            </a:fld>
            <a:endParaRPr lang="es-CO" dirty="0"/>
          </a:p>
        </p:txBody>
      </p:sp>
    </p:spTree>
    <p:extLst>
      <p:ext uri="{BB962C8B-B14F-4D97-AF65-F5344CB8AC3E}">
        <p14:creationId xmlns:p14="http://schemas.microsoft.com/office/powerpoint/2010/main" val="38341094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Sobre</a:t>
            </a:r>
            <a:r>
              <a:rPr lang="en-US" sz="1200" kern="1200" dirty="0">
                <a:solidFill>
                  <a:schemeClr val="tx1"/>
                </a:solidFill>
                <a:effectLst/>
                <a:latin typeface="+mn-lt"/>
                <a:ea typeface="+mn-ea"/>
                <a:cs typeface="+mn-cs"/>
              </a:rPr>
              <a:t> la base de los </a:t>
            </a:r>
            <a:r>
              <a:rPr lang="en-US" sz="1200" kern="1200" dirty="0" err="1">
                <a:solidFill>
                  <a:schemeClr val="tx1"/>
                </a:solidFill>
                <a:effectLst/>
                <a:latin typeface="+mn-lt"/>
                <a:ea typeface="+mn-ea"/>
                <a:cs typeface="+mn-cs"/>
              </a:rPr>
              <a:t>resultados</a:t>
            </a:r>
            <a:r>
              <a:rPr lang="en-US" sz="1200" kern="1200" dirty="0">
                <a:solidFill>
                  <a:schemeClr val="tx1"/>
                </a:solidFill>
                <a:effectLst/>
                <a:latin typeface="+mn-lt"/>
                <a:ea typeface="+mn-ea"/>
                <a:cs typeface="+mn-cs"/>
              </a:rPr>
              <a:t> de los </a:t>
            </a:r>
            <a:r>
              <a:rPr lang="en-US" sz="1200" kern="1200" dirty="0" err="1">
                <a:solidFill>
                  <a:schemeClr val="tx1"/>
                </a:solidFill>
                <a:effectLst/>
                <a:latin typeface="+mn-lt"/>
                <a:ea typeface="+mn-ea"/>
                <a:cs typeface="+mn-cs"/>
              </a:rPr>
              <a:t>análisis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sobre</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estado</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Productos</a:t>
            </a:r>
            <a:r>
              <a:rPr lang="en-US" sz="1200" kern="1200" dirty="0">
                <a:solidFill>
                  <a:schemeClr val="tx1"/>
                </a:solidFill>
                <a:effectLst/>
                <a:latin typeface="+mn-lt"/>
                <a:ea typeface="+mn-ea"/>
                <a:cs typeface="+mn-cs"/>
              </a:rPr>
              <a:t> del Proyecto </a:t>
            </a:r>
            <a:r>
              <a:rPr lang="en-US" sz="1200" kern="1200" dirty="0" err="1">
                <a:solidFill>
                  <a:schemeClr val="tx1"/>
                </a:solidFill>
                <a:effectLst/>
                <a:latin typeface="+mn-lt"/>
                <a:ea typeface="+mn-ea"/>
                <a:cs typeface="+mn-cs"/>
              </a:rPr>
              <a:t>CLME</a:t>
            </a:r>
            <a:r>
              <a:rPr lang="en-US" sz="1200" kern="1200" dirty="0">
                <a:solidFill>
                  <a:schemeClr val="tx1"/>
                </a:solidFill>
                <a:effectLst/>
                <a:latin typeface="+mn-lt"/>
                <a:ea typeface="+mn-ea"/>
                <a:cs typeface="+mn-cs"/>
              </a:rPr>
              <a:t>+ y los </a:t>
            </a:r>
            <a:r>
              <a:rPr lang="en-US" sz="1200" kern="1200" dirty="0" err="1">
                <a:solidFill>
                  <a:schemeClr val="tx1"/>
                </a:solidFill>
                <a:effectLst/>
                <a:latin typeface="+mn-lt"/>
                <a:ea typeface="+mn-ea"/>
                <a:cs typeface="+mn-cs"/>
              </a:rPr>
              <a:t>hitos</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metas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asociados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muchos</a:t>
            </a:r>
            <a:r>
              <a:rPr lang="en-US" sz="1200" kern="1200" dirty="0">
                <a:solidFill>
                  <a:schemeClr val="tx1"/>
                </a:solidFill>
                <a:effectLst/>
                <a:latin typeface="+mn-lt"/>
                <a:ea typeface="+mn-ea"/>
                <a:cs typeface="+mn-cs"/>
              </a:rPr>
              <a:t> de los </a:t>
            </a:r>
            <a:r>
              <a:rPr lang="en-US" sz="1200" kern="1200" dirty="0" err="1">
                <a:solidFill>
                  <a:schemeClr val="tx1"/>
                </a:solidFill>
                <a:effectLst/>
                <a:latin typeface="+mn-lt"/>
                <a:ea typeface="+mn-ea"/>
                <a:cs typeface="+mn-cs"/>
              </a:rPr>
              <a:t>cuales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están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implementado</a:t>
            </a:r>
            <a:r>
              <a:rPr lang="en-US" sz="1200" kern="1200" dirty="0">
                <a:solidFill>
                  <a:schemeClr val="tx1"/>
                </a:solidFill>
                <a:effectLst/>
                <a:latin typeface="+mn-lt"/>
                <a:ea typeface="+mn-ea"/>
                <a:cs typeface="+mn-cs"/>
              </a:rPr>
              <a:t> los </a:t>
            </a:r>
            <a:r>
              <a:rPr lang="en-US" sz="1200" kern="1200" dirty="0" err="1">
                <a:solidFill>
                  <a:schemeClr val="tx1"/>
                </a:solidFill>
                <a:effectLst/>
                <a:latin typeface="+mn-lt"/>
                <a:ea typeface="+mn-ea"/>
                <a:cs typeface="+mn-cs"/>
              </a:rPr>
              <a:t>acuerdos</a:t>
            </a:r>
            <a:r>
              <a:rPr lang="en-US" sz="1200" kern="1200" dirty="0">
                <a:solidFill>
                  <a:schemeClr val="tx1"/>
                </a:solidFill>
                <a:effectLst/>
                <a:latin typeface="+mn-lt"/>
                <a:ea typeface="+mn-ea"/>
                <a:cs typeface="+mn-cs"/>
              </a:rPr>
              <a:t> de coejecución (ACE), la </a:t>
            </a:r>
            <a:r>
              <a:rPr lang="en-US" sz="1200" kern="1200" dirty="0" err="1">
                <a:solidFill>
                  <a:schemeClr val="tx1"/>
                </a:solidFill>
                <a:effectLst/>
                <a:latin typeface="+mn-lt"/>
                <a:ea typeface="+mn-ea"/>
                <a:cs typeface="+mn-cs"/>
              </a:rPr>
              <a:t>UCP</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CLME</a:t>
            </a:r>
            <a:r>
              <a:rPr lang="en-US" sz="1200" kern="1200" dirty="0">
                <a:solidFill>
                  <a:schemeClr val="tx1"/>
                </a:solidFill>
                <a:effectLst/>
                <a:latin typeface="+mn-lt"/>
                <a:ea typeface="+mn-ea"/>
                <a:cs typeface="+mn-cs"/>
              </a:rPr>
              <a:t>+ propone las </a:t>
            </a:r>
            <a:r>
              <a:rPr lang="en-US" sz="1200" kern="1200" dirty="0" err="1">
                <a:solidFill>
                  <a:schemeClr val="tx1"/>
                </a:solidFill>
                <a:effectLst/>
                <a:latin typeface="+mn-lt"/>
                <a:ea typeface="+mn-ea"/>
                <a:cs typeface="+mn-cs"/>
              </a:rPr>
              <a:t>siguientes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modificaciones</a:t>
            </a:r>
            <a:r>
              <a:rPr lang="en-US" sz="1200" kern="1200" dirty="0">
                <a:solidFill>
                  <a:schemeClr val="tx1"/>
                </a:solidFill>
                <a:effectLst/>
                <a:latin typeface="+mn-lt"/>
                <a:ea typeface="+mn-ea"/>
                <a:cs typeface="+mn-cs"/>
              </a:rPr>
              <a:t> a las </a:t>
            </a:r>
            <a:r>
              <a:rPr lang="en-US" sz="1200" kern="1200" dirty="0" err="1">
                <a:solidFill>
                  <a:schemeClr val="tx1"/>
                </a:solidFill>
                <a:effectLst/>
                <a:latin typeface="+mn-lt"/>
                <a:ea typeface="+mn-ea"/>
                <a:cs typeface="+mn-cs"/>
              </a:rPr>
              <a:t>fechas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finalización</a:t>
            </a:r>
            <a:r>
              <a:rPr lang="en-US" sz="1200" kern="1200" dirty="0">
                <a:solidFill>
                  <a:schemeClr val="tx1"/>
                </a:solidFill>
                <a:effectLst/>
                <a:latin typeface="+mn-lt"/>
                <a:ea typeface="+mn-ea"/>
                <a:cs typeface="+mn-cs"/>
              </a:rPr>
              <a:t> de los </a:t>
            </a:r>
            <a:r>
              <a:rPr lang="en-US" sz="1200" kern="1200" dirty="0" err="1">
                <a:solidFill>
                  <a:schemeClr val="tx1"/>
                </a:solidFill>
                <a:effectLst/>
                <a:latin typeface="+mn-lt"/>
                <a:ea typeface="+mn-ea"/>
                <a:cs typeface="+mn-cs"/>
              </a:rPr>
              <a:t>acuerdos</a:t>
            </a:r>
            <a:r>
              <a:rPr lang="en-US" sz="1200" kern="1200" dirty="0">
                <a:solidFill>
                  <a:schemeClr val="tx1"/>
                </a:solidFill>
                <a:effectLst/>
                <a:latin typeface="+mn-lt"/>
                <a:ea typeface="+mn-ea"/>
                <a:cs typeface="+mn-cs"/>
              </a:rPr>
              <a:t> de coejecución. Se </a:t>
            </a:r>
            <a:r>
              <a:rPr lang="en-US" sz="1200" kern="1200" dirty="0" err="1">
                <a:solidFill>
                  <a:schemeClr val="tx1"/>
                </a:solidFill>
                <a:effectLst/>
                <a:latin typeface="+mn-lt"/>
                <a:ea typeface="+mn-ea"/>
                <a:cs typeface="+mn-cs"/>
              </a:rPr>
              <a:t>invita</a:t>
            </a:r>
            <a:r>
              <a:rPr lang="en-US" sz="1200" kern="1200" dirty="0">
                <a:solidFill>
                  <a:schemeClr val="tx1"/>
                </a:solidFill>
                <a:effectLst/>
                <a:latin typeface="+mn-lt"/>
                <a:ea typeface="+mn-ea"/>
                <a:cs typeface="+mn-cs"/>
              </a:rPr>
              <a:t> al </a:t>
            </a:r>
            <a:r>
              <a:rPr lang="en-US" sz="1200" kern="1200" dirty="0" err="1">
                <a:solidFill>
                  <a:schemeClr val="tx1"/>
                </a:solidFill>
                <a:effectLst/>
                <a:latin typeface="+mn-lt"/>
                <a:ea typeface="+mn-ea"/>
                <a:cs typeface="+mn-cs"/>
              </a:rPr>
              <a:t>Comité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Directivo</a:t>
            </a:r>
            <a:r>
              <a:rPr lang="en-US" sz="1200" kern="1200" dirty="0">
                <a:solidFill>
                  <a:schemeClr val="tx1"/>
                </a:solidFill>
                <a:effectLst/>
                <a:latin typeface="+mn-lt"/>
                <a:ea typeface="+mn-ea"/>
                <a:cs typeface="+mn-cs"/>
              </a:rPr>
              <a:t> del Proyecto </a:t>
            </a:r>
            <a:r>
              <a:rPr lang="en-US" sz="1200" kern="1200" dirty="0" err="1">
                <a:solidFill>
                  <a:schemeClr val="tx1"/>
                </a:solidFill>
                <a:effectLst/>
                <a:latin typeface="+mn-lt"/>
                <a:ea typeface="+mn-ea"/>
                <a:cs typeface="+mn-cs"/>
              </a:rPr>
              <a:t>CLME</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dar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aprobación</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estas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modificaciones</a:t>
            </a:r>
            <a:r>
              <a:rPr lang="en-US" sz="1200" kern="1200" dirty="0">
                <a:solidFill>
                  <a:schemeClr val="tx1"/>
                </a:solidFill>
                <a:effectLst/>
                <a:latin typeface="+mn-lt"/>
                <a:ea typeface="+mn-ea"/>
                <a:cs typeface="+mn-cs"/>
              </a:rPr>
              <a:t> de las </a:t>
            </a:r>
            <a:r>
              <a:rPr lang="en-US" sz="1200" kern="1200" dirty="0" err="1">
                <a:solidFill>
                  <a:schemeClr val="tx1"/>
                </a:solidFill>
                <a:effectLst/>
                <a:latin typeface="+mn-lt"/>
                <a:ea typeface="+mn-ea"/>
                <a:cs typeface="+mn-cs"/>
              </a:rPr>
              <a:t>fechas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finalización</a:t>
            </a:r>
            <a:r>
              <a:rPr lang="en-US" sz="1200" kern="1200" dirty="0">
                <a:solidFill>
                  <a:schemeClr val="tx1"/>
                </a:solidFill>
                <a:effectLst/>
                <a:latin typeface="+mn-lt"/>
                <a:ea typeface="+mn-ea"/>
                <a:cs typeface="+mn-cs"/>
              </a:rPr>
              <a:t> de los ACE.</a:t>
            </a:r>
          </a:p>
        </p:txBody>
      </p:sp>
      <p:sp>
        <p:nvSpPr>
          <p:cNvPr id="4" name="Slide Number Placeholder 3"/>
          <p:cNvSpPr>
            <a:spLocks noGrp="1"/>
          </p:cNvSpPr>
          <p:nvPr>
            <p:ph type="sldNum" sz="quarter" idx="10"/>
          </p:nvPr>
        </p:nvSpPr>
        <p:spPr/>
        <p:txBody>
          <a:bodyPr/>
          <a:lstStyle/>
          <a:p>
            <a:fld id="{4740A284-0FFE-4FD4-94DA-A3639C397831}" type="slidenum">
              <a:rPr lang="es-CO" smtClean="0"/>
              <a:t>28</a:t>
            </a:fld>
            <a:endParaRPr lang="es-CO" dirty="0"/>
          </a:p>
        </p:txBody>
      </p:sp>
    </p:spTree>
    <p:extLst>
      <p:ext uri="{BB962C8B-B14F-4D97-AF65-F5344CB8AC3E}">
        <p14:creationId xmlns:p14="http://schemas.microsoft.com/office/powerpoint/2010/main" val="6541124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Esta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diapositiva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ofrece</a:t>
            </a:r>
            <a:r>
              <a:rPr lang="en-US" sz="1200" kern="1200" dirty="0">
                <a:solidFill>
                  <a:schemeClr val="tx1"/>
                </a:solidFill>
                <a:effectLst/>
                <a:latin typeface="+mn-lt"/>
                <a:ea typeface="+mn-ea"/>
                <a:cs typeface="+mn-cs"/>
              </a:rPr>
              <a:t> una </a:t>
            </a:r>
            <a:r>
              <a:rPr lang="en-US" sz="1200" kern="1200" dirty="0" err="1">
                <a:solidFill>
                  <a:schemeClr val="tx1"/>
                </a:solidFill>
                <a:effectLst/>
                <a:latin typeface="+mn-lt"/>
                <a:ea typeface="+mn-ea"/>
                <a:cs typeface="+mn-cs"/>
              </a:rPr>
              <a:t>descripción</a:t>
            </a:r>
            <a:r>
              <a:rPr lang="en-US" sz="1200" kern="1200" dirty="0">
                <a:solidFill>
                  <a:schemeClr val="tx1"/>
                </a:solidFill>
                <a:effectLst/>
                <a:latin typeface="+mn-lt"/>
                <a:ea typeface="+mn-ea"/>
                <a:cs typeface="+mn-cs"/>
              </a:rPr>
              <a:t> general del nuevo </a:t>
            </a:r>
            <a:r>
              <a:rPr lang="en-US" sz="1200" kern="1200" dirty="0" err="1">
                <a:solidFill>
                  <a:schemeClr val="tx1"/>
                </a:solidFill>
                <a:effectLst/>
                <a:latin typeface="+mn-lt"/>
                <a:ea typeface="+mn-ea"/>
                <a:cs typeface="+mn-cs"/>
              </a:rPr>
              <a:t>cronograma</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implementación</a:t>
            </a:r>
            <a:r>
              <a:rPr lang="en-US" sz="1200" kern="1200" dirty="0">
                <a:solidFill>
                  <a:schemeClr val="tx1"/>
                </a:solidFill>
                <a:effectLst/>
                <a:latin typeface="+mn-lt"/>
                <a:ea typeface="+mn-ea"/>
                <a:cs typeface="+mn-cs"/>
              </a:rPr>
              <a:t> del Proyecto </a:t>
            </a:r>
            <a:r>
              <a:rPr lang="en-US" sz="1200" kern="1200" dirty="0" err="1">
                <a:solidFill>
                  <a:schemeClr val="tx1"/>
                </a:solidFill>
                <a:effectLst/>
                <a:latin typeface="+mn-lt"/>
                <a:ea typeface="+mn-ea"/>
                <a:cs typeface="+mn-cs"/>
              </a:rPr>
              <a:t>CLME</a:t>
            </a:r>
            <a:r>
              <a:rPr lang="en-US" sz="1200" kern="1200" dirty="0">
                <a:solidFill>
                  <a:schemeClr val="tx1"/>
                </a:solidFill>
                <a:effectLst/>
                <a:latin typeface="+mn-lt"/>
                <a:ea typeface="+mn-ea"/>
                <a:cs typeface="+mn-cs"/>
              </a:rPr>
              <a:t>+, con </a:t>
            </a:r>
            <a:r>
              <a:rPr lang="en-US" sz="1200" kern="1200" dirty="0" err="1">
                <a:solidFill>
                  <a:schemeClr val="tx1"/>
                </a:solidFill>
                <a:effectLst/>
                <a:latin typeface="+mn-lt"/>
                <a:ea typeface="+mn-ea"/>
                <a:cs typeface="+mn-cs"/>
              </a:rPr>
              <a:t>Período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operativo</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de 4 </a:t>
            </a:r>
            <a:r>
              <a:rPr lang="en-US" sz="1200" kern="1200" dirty="0" err="1">
                <a:solidFill>
                  <a:schemeClr val="tx1"/>
                </a:solidFill>
                <a:effectLst/>
                <a:latin typeface="+mn-lt"/>
                <a:ea typeface="+mn-ea"/>
                <a:cs typeface="+mn-cs"/>
              </a:rPr>
              <a:t>meses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ahora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más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allá</a:t>
            </a:r>
            <a:r>
              <a:rPr lang="en-US" sz="1200" kern="1200" dirty="0">
                <a:solidFill>
                  <a:schemeClr val="tx1"/>
                </a:solidFill>
                <a:effectLst/>
                <a:latin typeface="+mn-lt"/>
                <a:ea typeface="+mn-ea"/>
                <a:cs typeface="+mn-cs"/>
              </a:rPr>
              <a:t> de la </a:t>
            </a:r>
            <a:r>
              <a:rPr lang="en-US" sz="1200" kern="1200" dirty="0" err="1">
                <a:solidFill>
                  <a:schemeClr val="tx1"/>
                </a:solidFill>
                <a:effectLst/>
                <a:latin typeface="+mn-lt"/>
                <a:ea typeface="+mn-ea"/>
                <a:cs typeface="+mn-cs"/>
              </a:rPr>
              <a:t>nueva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fecha</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finalización</a:t>
            </a:r>
            <a:r>
              <a:rPr lang="en-US" sz="1200" kern="1200" dirty="0">
                <a:solidFill>
                  <a:schemeClr val="tx1"/>
                </a:solidFill>
                <a:effectLst/>
                <a:latin typeface="+mn-lt"/>
                <a:ea typeface="+mn-ea"/>
                <a:cs typeface="+mn-cs"/>
              </a:rPr>
              <a:t> de las </a:t>
            </a:r>
            <a:r>
              <a:rPr lang="en-US" sz="1200" kern="1200" dirty="0" err="1">
                <a:solidFill>
                  <a:schemeClr val="tx1"/>
                </a:solidFill>
                <a:effectLst/>
                <a:latin typeface="+mn-lt"/>
                <a:ea typeface="+mn-ea"/>
                <a:cs typeface="+mn-cs"/>
              </a:rPr>
              <a:t>actividades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técnico</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extensión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propuesta</a:t>
            </a:r>
            <a:r>
              <a:rPr lang="en-US" sz="1200" kern="1200" dirty="0">
                <a:solidFill>
                  <a:schemeClr val="tx1"/>
                </a:solidFill>
                <a:effectLst/>
                <a:latin typeface="+mn-lt"/>
                <a:ea typeface="+mn-ea"/>
                <a:cs typeface="+mn-cs"/>
              </a:rPr>
              <a:t> se reduce a la </a:t>
            </a:r>
            <a:r>
              <a:rPr lang="en-US" sz="1200" kern="1200" dirty="0" err="1">
                <a:solidFill>
                  <a:schemeClr val="tx1"/>
                </a:solidFill>
                <a:effectLst/>
                <a:latin typeface="+mn-lt"/>
                <a:ea typeface="+mn-ea"/>
                <a:cs typeface="+mn-cs"/>
              </a:rPr>
              <a:t>adición</a:t>
            </a:r>
            <a:r>
              <a:rPr lang="en-US" sz="1200" kern="1200" dirty="0">
                <a:solidFill>
                  <a:schemeClr val="tx1"/>
                </a:solidFill>
                <a:effectLst/>
                <a:latin typeface="+mn-lt"/>
                <a:ea typeface="+mn-ea"/>
                <a:cs typeface="+mn-cs"/>
              </a:rPr>
              <a:t> de 8 </a:t>
            </a:r>
            <a:r>
              <a:rPr lang="en-US" sz="1200" kern="1200" dirty="0" err="1">
                <a:solidFill>
                  <a:schemeClr val="tx1"/>
                </a:solidFill>
                <a:effectLst/>
                <a:latin typeface="+mn-lt"/>
                <a:ea typeface="+mn-ea"/>
                <a:cs typeface="+mn-cs"/>
              </a:rPr>
              <a:t>meses</a:t>
            </a:r>
            <a:r>
              <a:rPr lang="en-US" sz="1200" kern="1200" dirty="0">
                <a:solidFill>
                  <a:schemeClr val="tx1"/>
                </a:solidFill>
                <a:effectLst/>
                <a:latin typeface="+mn-lt"/>
                <a:ea typeface="+mn-ea"/>
                <a:cs typeface="+mn-cs"/>
              </a:rPr>
              <a:t> a la </a:t>
            </a:r>
            <a:r>
              <a:rPr lang="en-US" sz="1200" kern="1200" dirty="0" err="1">
                <a:solidFill>
                  <a:schemeClr val="tx1"/>
                </a:solidFill>
                <a:effectLst/>
                <a:latin typeface="+mn-lt"/>
                <a:ea typeface="+mn-ea"/>
                <a:cs typeface="+mn-cs"/>
              </a:rPr>
              <a:t>duración</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más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allá</a:t>
            </a:r>
            <a:r>
              <a:rPr lang="en-US" sz="1200" kern="1200" dirty="0">
                <a:solidFill>
                  <a:schemeClr val="tx1"/>
                </a:solidFill>
                <a:effectLst/>
                <a:latin typeface="+mn-lt"/>
                <a:ea typeface="+mn-ea"/>
                <a:cs typeface="+mn-cs"/>
              </a:rPr>
              <a:t> de la </a:t>
            </a:r>
            <a:r>
              <a:rPr lang="en-US" sz="1200" kern="1200" dirty="0" err="1">
                <a:solidFill>
                  <a:schemeClr val="tx1"/>
                </a:solidFill>
                <a:effectLst/>
                <a:latin typeface="+mn-lt"/>
                <a:ea typeface="+mn-ea"/>
                <a:cs typeface="+mn-cs"/>
              </a:rPr>
              <a:t>extensión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inicial</a:t>
            </a:r>
            <a:r>
              <a:rPr lang="en-US" sz="1200" kern="1200" dirty="0">
                <a:solidFill>
                  <a:schemeClr val="tx1"/>
                </a:solidFill>
                <a:effectLst/>
                <a:latin typeface="+mn-lt"/>
                <a:ea typeface="+mn-ea"/>
                <a:cs typeface="+mn-cs"/>
              </a:rPr>
              <a:t> de 4 </a:t>
            </a:r>
            <a:r>
              <a:rPr lang="en-US" sz="1200" kern="1200" dirty="0" err="1">
                <a:solidFill>
                  <a:schemeClr val="tx1"/>
                </a:solidFill>
                <a:effectLst/>
                <a:latin typeface="+mn-lt"/>
                <a:ea typeface="+mn-ea"/>
                <a:cs typeface="+mn-cs"/>
              </a:rPr>
              <a:t>meses</a:t>
            </a:r>
            <a:r>
              <a:rPr lang="en-US" sz="1200" kern="1200" dirty="0">
                <a:solidFill>
                  <a:schemeClr val="tx1"/>
                </a:solidFill>
                <a:effectLst/>
                <a:latin typeface="+mn-lt"/>
                <a:ea typeface="+mn-ea"/>
                <a:cs typeface="+mn-cs"/>
              </a:rPr>
              <a:t> que </a:t>
            </a:r>
            <a:r>
              <a:rPr lang="en-US" sz="1200" kern="1200" dirty="0" err="1">
                <a:solidFill>
                  <a:schemeClr val="tx1"/>
                </a:solidFill>
                <a:effectLst/>
                <a:latin typeface="+mn-lt"/>
                <a:ea typeface="+mn-ea"/>
                <a:cs typeface="+mn-cs"/>
              </a:rPr>
              <a:t>había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sido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aprobada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previamente</a:t>
            </a:r>
            <a:r>
              <a:rPr lang="en-US" sz="1200" kern="1200" dirty="0">
                <a:solidFill>
                  <a:schemeClr val="tx1"/>
                </a:solidFill>
                <a:effectLst/>
                <a:latin typeface="+mn-lt"/>
                <a:ea typeface="+mn-ea"/>
                <a:cs typeface="+mn-cs"/>
              </a:rPr>
              <a:t> por el </a:t>
            </a:r>
            <a:r>
              <a:rPr lang="en-US" sz="1200" kern="1200" dirty="0" err="1">
                <a:solidFill>
                  <a:schemeClr val="tx1"/>
                </a:solidFill>
                <a:effectLst/>
                <a:latin typeface="+mn-lt"/>
                <a:ea typeface="+mn-ea"/>
                <a:cs typeface="+mn-cs"/>
              </a:rPr>
              <a:t>Comité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Directivo</a:t>
            </a:r>
            <a:r>
              <a:rPr lang="en-US" sz="1200" kern="1200" dirty="0">
                <a:solidFill>
                  <a:schemeClr val="tx1"/>
                </a:solidFill>
                <a:effectLst/>
                <a:latin typeface="+mn-lt"/>
                <a:ea typeface="+mn-ea"/>
                <a:cs typeface="+mn-cs"/>
              </a:rPr>
              <a:t> del Proyecto para </a:t>
            </a:r>
            <a:r>
              <a:rPr lang="en-US" sz="1200" kern="1200" dirty="0" err="1">
                <a:solidFill>
                  <a:schemeClr val="tx1"/>
                </a:solidFill>
                <a:effectLst/>
                <a:latin typeface="+mn-lt"/>
                <a:ea typeface="+mn-ea"/>
                <a:cs typeface="+mn-cs"/>
              </a:rPr>
              <a:t>acomodar</a:t>
            </a:r>
            <a:r>
              <a:rPr lang="en-US" sz="1200" kern="1200" dirty="0">
                <a:solidFill>
                  <a:schemeClr val="tx1"/>
                </a:solidFill>
                <a:effectLst/>
                <a:latin typeface="+mn-lt"/>
                <a:ea typeface="+mn-ea"/>
                <a:cs typeface="+mn-cs"/>
              </a:rPr>
              <a:t> los </a:t>
            </a:r>
            <a:r>
              <a:rPr lang="en-US" sz="1200" kern="1200" dirty="0" err="1">
                <a:solidFill>
                  <a:schemeClr val="tx1"/>
                </a:solidFill>
                <a:effectLst/>
                <a:latin typeface="+mn-lt"/>
                <a:ea typeface="+mn-ea"/>
                <a:cs typeface="+mn-cs"/>
              </a:rPr>
              <a:t>retrasos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etapa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inicial</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4740A284-0FFE-4FD4-94DA-A3639C397831}" type="slidenum">
              <a:rPr lang="es-CO" smtClean="0"/>
              <a:t>29</a:t>
            </a:fld>
            <a:endParaRPr lang="es-CO" dirty="0"/>
          </a:p>
        </p:txBody>
      </p:sp>
    </p:spTree>
    <p:extLst>
      <p:ext uri="{BB962C8B-B14F-4D97-AF65-F5344CB8AC3E}">
        <p14:creationId xmlns:p14="http://schemas.microsoft.com/office/powerpoint/2010/main" val="34881988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Esta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diapositiva</a:t>
            </a:r>
            <a:r>
              <a:rPr lang="en-US" sz="1200" kern="1200" dirty="0">
                <a:solidFill>
                  <a:schemeClr val="tx1"/>
                </a:solidFill>
                <a:effectLst/>
                <a:latin typeface="+mn-lt"/>
                <a:ea typeface="+mn-ea"/>
                <a:cs typeface="+mn-cs"/>
              </a:rPr>
              <a:t> resume la </a:t>
            </a:r>
            <a:r>
              <a:rPr lang="en-US" sz="1200" kern="1200" dirty="0" err="1">
                <a:solidFill>
                  <a:schemeClr val="tx1"/>
                </a:solidFill>
                <a:effectLst/>
                <a:latin typeface="+mn-lt"/>
                <a:ea typeface="+mn-ea"/>
                <a:cs typeface="+mn-cs"/>
              </a:rPr>
              <a:t>propuesta</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UCP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sobre</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camino</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seguir</a:t>
            </a:r>
            <a:r>
              <a:rPr lang="en-US" sz="1200" kern="1200" dirty="0">
                <a:solidFill>
                  <a:schemeClr val="tx1"/>
                </a:solidFill>
                <a:effectLst/>
                <a:latin typeface="+mn-lt"/>
                <a:ea typeface="+mn-ea"/>
                <a:cs typeface="+mn-cs"/>
              </a:rPr>
              <a:t> para </a:t>
            </a:r>
            <a:r>
              <a:rPr lang="en-US" sz="1200" kern="1200" dirty="0" err="1">
                <a:solidFill>
                  <a:schemeClr val="tx1"/>
                </a:solidFill>
                <a:effectLst/>
                <a:latin typeface="+mn-lt"/>
                <a:ea typeface="+mn-ea"/>
                <a:cs typeface="+mn-cs"/>
              </a:rPr>
              <a:t>abordar</a:t>
            </a:r>
            <a:r>
              <a:rPr lang="en-US" sz="1200" kern="1200" dirty="0">
                <a:solidFill>
                  <a:schemeClr val="tx1"/>
                </a:solidFill>
                <a:effectLst/>
                <a:latin typeface="+mn-lt"/>
                <a:ea typeface="+mn-ea"/>
                <a:cs typeface="+mn-cs"/>
              </a:rPr>
              <a:t> las </a:t>
            </a:r>
            <a:r>
              <a:rPr lang="en-US" sz="1200" kern="1200" dirty="0" err="1">
                <a:solidFill>
                  <a:schemeClr val="tx1"/>
                </a:solidFill>
                <a:effectLst/>
                <a:latin typeface="+mn-lt"/>
                <a:ea typeface="+mn-ea"/>
                <a:cs typeface="+mn-cs"/>
              </a:rPr>
              <a:t>cuestiones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esbozadas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las </a:t>
            </a:r>
            <a:r>
              <a:rPr lang="en-US" sz="1200" kern="1200" dirty="0" err="1">
                <a:solidFill>
                  <a:schemeClr val="tx1"/>
                </a:solidFill>
                <a:effectLst/>
                <a:latin typeface="+mn-lt"/>
                <a:ea typeface="+mn-ea"/>
                <a:cs typeface="+mn-cs"/>
              </a:rPr>
              <a:t>diapositivas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anteriores</a:t>
            </a:r>
            <a:r>
              <a:rPr lang="en-US" sz="1200" kern="1200" dirty="0">
                <a:solidFill>
                  <a:schemeClr val="tx1"/>
                </a:solidFill>
                <a:effectLst/>
                <a:latin typeface="+mn-lt"/>
                <a:ea typeface="+mn-ea"/>
                <a:cs typeface="+mn-cs"/>
              </a:rPr>
              <a:t>; las </a:t>
            </a:r>
            <a:r>
              <a:rPr lang="en-US" sz="1200" kern="1200" dirty="0" err="1">
                <a:solidFill>
                  <a:schemeClr val="tx1"/>
                </a:solidFill>
                <a:effectLst/>
                <a:latin typeface="+mn-lt"/>
                <a:ea typeface="+mn-ea"/>
                <a:cs typeface="+mn-cs"/>
              </a:rPr>
              <a:t>Conclusiones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Análisis</a:t>
            </a:r>
            <a:r>
              <a:rPr lang="en-US" sz="1200" kern="1200" dirty="0">
                <a:solidFill>
                  <a:schemeClr val="tx1"/>
                </a:solidFill>
                <a:effectLst/>
                <a:latin typeface="+mn-lt"/>
                <a:ea typeface="+mn-ea"/>
                <a:cs typeface="+mn-cs"/>
              </a:rPr>
              <a:t> de la </a:t>
            </a:r>
            <a:r>
              <a:rPr lang="en-US" sz="1200" kern="1200" dirty="0" err="1">
                <a:solidFill>
                  <a:schemeClr val="tx1"/>
                </a:solidFill>
                <a:effectLst/>
                <a:latin typeface="+mn-lt"/>
                <a:ea typeface="+mn-ea"/>
                <a:cs typeface="+mn-cs"/>
              </a:rPr>
              <a:t>UCP</a:t>
            </a:r>
            <a:r>
              <a:rPr lang="en-US" sz="1200" kern="1200" dirty="0">
                <a:solidFill>
                  <a:schemeClr val="tx1"/>
                </a:solidFill>
                <a:effectLst/>
                <a:latin typeface="+mn-lt"/>
                <a:ea typeface="+mn-ea"/>
                <a:cs typeface="+mn-cs"/>
              </a:rPr>
              <a:t> para la </a:t>
            </a:r>
            <a:r>
              <a:rPr lang="en-US" sz="1200" kern="1200" dirty="0" err="1">
                <a:solidFill>
                  <a:schemeClr val="tx1"/>
                </a:solidFill>
                <a:effectLst/>
                <a:latin typeface="+mn-lt"/>
                <a:ea typeface="+mn-ea"/>
                <a:cs typeface="+mn-cs"/>
              </a:rPr>
              <a:t>revisión</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consideración</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Comité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Directivo</a:t>
            </a:r>
            <a:r>
              <a:rPr lang="en-US" sz="1200" kern="1200" dirty="0">
                <a:solidFill>
                  <a:schemeClr val="tx1"/>
                </a:solidFill>
                <a:effectLst/>
                <a:latin typeface="+mn-lt"/>
                <a:ea typeface="+mn-ea"/>
                <a:cs typeface="+mn-cs"/>
              </a:rPr>
              <a:t> del Proyecto </a:t>
            </a:r>
            <a:r>
              <a:rPr lang="en-US" sz="1200" kern="1200" dirty="0" err="1">
                <a:solidFill>
                  <a:schemeClr val="tx1"/>
                </a:solidFill>
                <a:effectLst/>
                <a:latin typeface="+mn-lt"/>
                <a:ea typeface="+mn-ea"/>
                <a:cs typeface="+mn-cs"/>
              </a:rPr>
              <a:t>CLME</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4740A284-0FFE-4FD4-94DA-A3639C397831}" type="slidenum">
              <a:rPr lang="es-CO" smtClean="0"/>
              <a:t>30</a:t>
            </a:fld>
            <a:endParaRPr lang="es-CO" dirty="0"/>
          </a:p>
        </p:txBody>
      </p:sp>
    </p:spTree>
    <p:extLst>
      <p:ext uri="{BB962C8B-B14F-4D97-AF65-F5344CB8AC3E}">
        <p14:creationId xmlns:p14="http://schemas.microsoft.com/office/powerpoint/2010/main" val="26751545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Esta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diapositiva</a:t>
            </a:r>
            <a:r>
              <a:rPr lang="en-US" sz="1200" kern="1200" dirty="0">
                <a:solidFill>
                  <a:schemeClr val="tx1"/>
                </a:solidFill>
                <a:effectLst/>
                <a:latin typeface="+mn-lt"/>
                <a:ea typeface="+mn-ea"/>
                <a:cs typeface="+mn-cs"/>
              </a:rPr>
              <a:t> resume el </a:t>
            </a:r>
            <a:r>
              <a:rPr lang="en-US" sz="1200" kern="1200" dirty="0" err="1">
                <a:solidFill>
                  <a:schemeClr val="tx1"/>
                </a:solidFill>
                <a:effectLst/>
                <a:latin typeface="+mn-lt"/>
                <a:ea typeface="+mn-ea"/>
                <a:cs typeface="+mn-cs"/>
              </a:rPr>
              <a:t>presupuesto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propuesto</a:t>
            </a:r>
            <a:r>
              <a:rPr lang="en-US" sz="1200" kern="1200" dirty="0">
                <a:solidFill>
                  <a:schemeClr val="tx1"/>
                </a:solidFill>
                <a:effectLst/>
                <a:latin typeface="+mn-lt"/>
                <a:ea typeface="+mn-ea"/>
                <a:cs typeface="+mn-cs"/>
              </a:rPr>
              <a:t> para el </a:t>
            </a:r>
            <a:r>
              <a:rPr lang="en-US" sz="1200" kern="1200" dirty="0" err="1">
                <a:solidFill>
                  <a:schemeClr val="tx1"/>
                </a:solidFill>
                <a:effectLst/>
                <a:latin typeface="+mn-lt"/>
                <a:ea typeface="+mn-ea"/>
                <a:cs typeface="+mn-cs"/>
              </a:rPr>
              <a:t>período</a:t>
            </a:r>
            <a:r>
              <a:rPr lang="en-US" sz="1200" kern="1200" dirty="0">
                <a:solidFill>
                  <a:schemeClr val="tx1"/>
                </a:solidFill>
                <a:effectLst/>
                <a:latin typeface="+mn-lt"/>
                <a:ea typeface="+mn-ea"/>
                <a:cs typeface="+mn-cs"/>
              </a:rPr>
              <a:t> 2019-2021 </a:t>
            </a:r>
            <a:r>
              <a:rPr lang="en-US" sz="1200" kern="1200" dirty="0" err="1">
                <a:solidFill>
                  <a:schemeClr val="tx1"/>
                </a:solidFill>
                <a:effectLst/>
                <a:latin typeface="+mn-lt"/>
                <a:ea typeface="+mn-ea"/>
                <a:cs typeface="+mn-cs"/>
              </a:rPr>
              <a:t>tomando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consideración</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nueva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propuesta</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cronograma</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Los </a:t>
            </a:r>
            <a:r>
              <a:rPr lang="en-US" sz="1200" kern="1200" dirty="0" err="1">
                <a:solidFill>
                  <a:schemeClr val="tx1"/>
                </a:solidFill>
                <a:effectLst/>
                <a:latin typeface="+mn-lt"/>
                <a:ea typeface="+mn-ea"/>
                <a:cs typeface="+mn-cs"/>
              </a:rPr>
              <a:t>fondos</a:t>
            </a:r>
            <a:r>
              <a:rPr lang="en-US" sz="1200" kern="1200" dirty="0">
                <a:solidFill>
                  <a:schemeClr val="tx1"/>
                </a:solidFill>
                <a:effectLst/>
                <a:latin typeface="+mn-lt"/>
                <a:ea typeface="+mn-ea"/>
                <a:cs typeface="+mn-cs"/>
              </a:rPr>
              <a:t> no </a:t>
            </a:r>
            <a:r>
              <a:rPr lang="en-US" sz="1200" kern="1200" dirty="0" err="1">
                <a:solidFill>
                  <a:schemeClr val="tx1"/>
                </a:solidFill>
                <a:effectLst/>
                <a:latin typeface="+mn-lt"/>
                <a:ea typeface="+mn-ea"/>
                <a:cs typeface="+mn-cs"/>
              </a:rPr>
              <a:t>utilizados</a:t>
            </a:r>
            <a:r>
              <a:rPr lang="en-US" sz="1200" kern="1200" dirty="0">
                <a:solidFill>
                  <a:schemeClr val="tx1"/>
                </a:solidFill>
                <a:effectLst/>
                <a:latin typeface="+mn-lt"/>
                <a:ea typeface="+mn-ea"/>
                <a:cs typeface="+mn-cs"/>
              </a:rPr>
              <a:t> del plan </a:t>
            </a:r>
            <a:r>
              <a:rPr lang="en-US" sz="1200" kern="1200" dirty="0" err="1">
                <a:solidFill>
                  <a:schemeClr val="tx1"/>
                </a:solidFill>
                <a:effectLst/>
                <a:latin typeface="+mn-lt"/>
                <a:ea typeface="+mn-ea"/>
                <a:cs typeface="+mn-cs"/>
              </a:rPr>
              <a:t>presupuestario</a:t>
            </a:r>
            <a:r>
              <a:rPr lang="en-US" sz="1200" kern="1200" dirty="0">
                <a:solidFill>
                  <a:schemeClr val="tx1"/>
                </a:solidFill>
                <a:effectLst/>
                <a:latin typeface="+mn-lt"/>
                <a:ea typeface="+mn-ea"/>
                <a:cs typeface="+mn-cs"/>
              </a:rPr>
              <a:t> de 2018 </a:t>
            </a:r>
            <a:r>
              <a:rPr lang="en-US" sz="1200" kern="1200" dirty="0" err="1">
                <a:solidFill>
                  <a:schemeClr val="tx1"/>
                </a:solidFill>
                <a:effectLst/>
                <a:latin typeface="+mn-lt"/>
                <a:ea typeface="+mn-ea"/>
                <a:cs typeface="+mn-cs"/>
              </a:rPr>
              <a:t>aprobado</a:t>
            </a:r>
            <a:r>
              <a:rPr lang="en-US" sz="1200" kern="1200" dirty="0">
                <a:solidFill>
                  <a:schemeClr val="tx1"/>
                </a:solidFill>
                <a:effectLst/>
                <a:latin typeface="+mn-lt"/>
                <a:ea typeface="+mn-ea"/>
                <a:cs typeface="+mn-cs"/>
              </a:rPr>
              <a:t> por el </a:t>
            </a:r>
            <a:r>
              <a:rPr lang="en-US" sz="1200" kern="1200" dirty="0" err="1">
                <a:solidFill>
                  <a:schemeClr val="tx1"/>
                </a:solidFill>
                <a:effectLst/>
                <a:latin typeface="+mn-lt"/>
                <a:ea typeface="+mn-ea"/>
                <a:cs typeface="+mn-cs"/>
              </a:rPr>
              <a:t>Comité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Directivo</a:t>
            </a:r>
            <a:r>
              <a:rPr lang="en-US" sz="1200" kern="1200" dirty="0">
                <a:solidFill>
                  <a:schemeClr val="tx1"/>
                </a:solidFill>
                <a:effectLst/>
                <a:latin typeface="+mn-lt"/>
                <a:ea typeface="+mn-ea"/>
                <a:cs typeface="+mn-cs"/>
              </a:rPr>
              <a:t> del Proyecto </a:t>
            </a:r>
            <a:r>
              <a:rPr lang="en-US" sz="1200" kern="1200" dirty="0" err="1">
                <a:solidFill>
                  <a:schemeClr val="tx1"/>
                </a:solidFill>
                <a:effectLst/>
                <a:latin typeface="+mn-lt"/>
                <a:ea typeface="+mn-ea"/>
                <a:cs typeface="+mn-cs"/>
              </a:rPr>
              <a:t>han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sido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reasignados</a:t>
            </a:r>
            <a:r>
              <a:rPr lang="en-US" sz="1200" kern="1200" dirty="0">
                <a:solidFill>
                  <a:schemeClr val="tx1"/>
                </a:solidFill>
                <a:effectLst/>
                <a:latin typeface="+mn-lt"/>
                <a:ea typeface="+mn-ea"/>
                <a:cs typeface="+mn-cs"/>
              </a:rPr>
              <a:t> a los </a:t>
            </a:r>
            <a:r>
              <a:rPr lang="en-US" sz="1200" kern="1200" dirty="0" err="1">
                <a:solidFill>
                  <a:schemeClr val="tx1"/>
                </a:solidFill>
                <a:effectLst/>
                <a:latin typeface="+mn-lt"/>
                <a:ea typeface="+mn-ea"/>
                <a:cs typeface="+mn-cs"/>
              </a:rPr>
              <a:t>próximos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años</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4740A284-0FFE-4FD4-94DA-A3639C397831}" type="slidenum">
              <a:rPr lang="es-CO" smtClean="0"/>
              <a:t>31</a:t>
            </a:fld>
            <a:endParaRPr lang="es-CO" dirty="0"/>
          </a:p>
        </p:txBody>
      </p:sp>
    </p:spTree>
    <p:extLst>
      <p:ext uri="{BB962C8B-B14F-4D97-AF65-F5344CB8AC3E}">
        <p14:creationId xmlns:p14="http://schemas.microsoft.com/office/powerpoint/2010/main" val="3820332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Esta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diapositiva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muestra</a:t>
            </a:r>
            <a:r>
              <a:rPr lang="en-US" sz="1200" kern="1200" dirty="0">
                <a:solidFill>
                  <a:schemeClr val="tx1"/>
                </a:solidFill>
                <a:effectLst/>
                <a:latin typeface="+mn-lt"/>
                <a:ea typeface="+mn-ea"/>
                <a:cs typeface="+mn-cs"/>
              </a:rPr>
              <a:t> los 5 </a:t>
            </a:r>
            <a:r>
              <a:rPr lang="en-US" sz="1200" kern="1200" dirty="0" err="1">
                <a:solidFill>
                  <a:schemeClr val="tx1"/>
                </a:solidFill>
                <a:effectLst/>
                <a:latin typeface="+mn-lt"/>
                <a:ea typeface="+mn-ea"/>
                <a:cs typeface="+mn-cs"/>
              </a:rPr>
              <a:t>Componentes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Los </a:t>
            </a:r>
            <a:r>
              <a:rPr lang="en-US" sz="1200" kern="1200" dirty="0" err="1">
                <a:solidFill>
                  <a:schemeClr val="tx1"/>
                </a:solidFill>
                <a:effectLst/>
                <a:latin typeface="+mn-lt"/>
                <a:ea typeface="+mn-ea"/>
                <a:cs typeface="+mn-cs"/>
              </a:rPr>
              <a:t>Componentes</a:t>
            </a:r>
            <a:r>
              <a:rPr lang="en-US" sz="1200" kern="1200" dirty="0">
                <a:solidFill>
                  <a:schemeClr val="tx1"/>
                </a:solidFill>
                <a:effectLst/>
                <a:latin typeface="+mn-lt"/>
                <a:ea typeface="+mn-ea"/>
                <a:cs typeface="+mn-cs"/>
              </a:rPr>
              <a:t> 1, 2 y 5 se </a:t>
            </a:r>
            <a:r>
              <a:rPr lang="en-US" sz="1200" kern="1200" dirty="0" err="1">
                <a:solidFill>
                  <a:schemeClr val="tx1"/>
                </a:solidFill>
                <a:effectLst/>
                <a:latin typeface="+mn-lt"/>
                <a:ea typeface="+mn-ea"/>
                <a:cs typeface="+mn-cs"/>
              </a:rPr>
              <a:t>refieren</a:t>
            </a:r>
            <a:r>
              <a:rPr lang="en-US" sz="1200" kern="1200" dirty="0">
                <a:solidFill>
                  <a:schemeClr val="tx1"/>
                </a:solidFill>
                <a:effectLst/>
                <a:latin typeface="+mn-lt"/>
                <a:ea typeface="+mn-ea"/>
                <a:cs typeface="+mn-cs"/>
              </a:rPr>
              <a:t> a la </a:t>
            </a:r>
            <a:r>
              <a:rPr lang="en-US" sz="1200" kern="1200" dirty="0" err="1">
                <a:solidFill>
                  <a:schemeClr val="tx1"/>
                </a:solidFill>
                <a:effectLst/>
                <a:latin typeface="+mn-lt"/>
                <a:ea typeface="+mn-ea"/>
                <a:cs typeface="+mn-cs"/>
              </a:rPr>
              <a:t>mejora</a:t>
            </a:r>
            <a:r>
              <a:rPr lang="en-US" sz="1200" kern="1200" dirty="0">
                <a:solidFill>
                  <a:schemeClr val="tx1"/>
                </a:solidFill>
                <a:effectLst/>
                <a:latin typeface="+mn-lt"/>
                <a:ea typeface="+mn-ea"/>
                <a:cs typeface="+mn-cs"/>
              </a:rPr>
              <a:t> de la </a:t>
            </a:r>
            <a:r>
              <a:rPr lang="en-US" sz="1200" kern="1200" dirty="0" err="1">
                <a:solidFill>
                  <a:schemeClr val="tx1"/>
                </a:solidFill>
                <a:effectLst/>
                <a:latin typeface="+mn-lt"/>
                <a:ea typeface="+mn-ea"/>
                <a:cs typeface="+mn-cs"/>
              </a:rPr>
              <a:t>capacidad</a:t>
            </a:r>
            <a:r>
              <a:rPr lang="en-US" sz="1200" kern="1200" dirty="0">
                <a:solidFill>
                  <a:schemeClr val="tx1"/>
                </a:solidFill>
                <a:effectLst/>
                <a:latin typeface="+mn-lt"/>
                <a:ea typeface="+mn-ea"/>
                <a:cs typeface="+mn-cs"/>
              </a:rPr>
              <a:t> de las </a:t>
            </a:r>
            <a:r>
              <a:rPr lang="en-US" sz="1200" kern="1200" dirty="0" err="1">
                <a:solidFill>
                  <a:schemeClr val="tx1"/>
                </a:solidFill>
                <a:effectLst/>
                <a:latin typeface="+mn-lt"/>
                <a:ea typeface="+mn-ea"/>
                <a:cs typeface="+mn-cs"/>
              </a:rPr>
              <a:t>organizaciones</a:t>
            </a:r>
            <a:r>
              <a:rPr lang="en-US" sz="1200" kern="1200" dirty="0">
                <a:solidFill>
                  <a:schemeClr val="tx1"/>
                </a:solidFill>
                <a:effectLst/>
                <a:latin typeface="+mn-lt"/>
                <a:ea typeface="+mn-ea"/>
                <a:cs typeface="+mn-cs"/>
              </a:rPr>
              <a:t> y los </a:t>
            </a:r>
            <a:r>
              <a:rPr lang="en-US" sz="1200" kern="1200" dirty="0" err="1">
                <a:solidFill>
                  <a:schemeClr val="tx1"/>
                </a:solidFill>
                <a:effectLst/>
                <a:latin typeface="+mn-lt"/>
                <a:ea typeface="+mn-ea"/>
                <a:cs typeface="+mn-cs"/>
              </a:rPr>
              <a:t>gobiernos</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Componente</a:t>
            </a:r>
            <a:r>
              <a:rPr lang="en-US" sz="1200" kern="1200" dirty="0">
                <a:solidFill>
                  <a:schemeClr val="tx1"/>
                </a:solidFill>
                <a:effectLst/>
                <a:latin typeface="+mn-lt"/>
                <a:ea typeface="+mn-ea"/>
                <a:cs typeface="+mn-cs"/>
              </a:rPr>
              <a:t> 3 </a:t>
            </a:r>
            <a:r>
              <a:rPr lang="en-US" sz="1200" kern="1200" dirty="0" err="1">
                <a:solidFill>
                  <a:schemeClr val="tx1"/>
                </a:solidFill>
                <a:effectLst/>
                <a:latin typeface="+mn-lt"/>
                <a:ea typeface="+mn-ea"/>
                <a:cs typeface="+mn-cs"/>
              </a:rPr>
              <a:t>proporciona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formas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probar</a:t>
            </a:r>
            <a:r>
              <a:rPr lang="en-US" sz="1200" kern="1200" dirty="0">
                <a:solidFill>
                  <a:schemeClr val="tx1"/>
                </a:solidFill>
                <a:effectLst/>
                <a:latin typeface="+mn-lt"/>
                <a:ea typeface="+mn-ea"/>
                <a:cs typeface="+mn-cs"/>
              </a:rPr>
              <a:t> MBE/</a:t>
            </a:r>
            <a:r>
              <a:rPr lang="en-US" sz="1200" kern="1200" dirty="0" err="1">
                <a:solidFill>
                  <a:schemeClr val="tx1"/>
                </a:solidFill>
                <a:effectLst/>
                <a:latin typeface="+mn-lt"/>
                <a:ea typeface="+mn-ea"/>
                <a:cs typeface="+mn-cs"/>
              </a:rPr>
              <a:t>EEP</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través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subproyectos</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Componente</a:t>
            </a:r>
            <a:r>
              <a:rPr lang="en-US" sz="1200" kern="1200" dirty="0">
                <a:solidFill>
                  <a:schemeClr val="tx1"/>
                </a:solidFill>
                <a:effectLst/>
                <a:latin typeface="+mn-lt"/>
                <a:ea typeface="+mn-ea"/>
                <a:cs typeface="+mn-cs"/>
              </a:rPr>
              <a:t> 4 </a:t>
            </a:r>
            <a:r>
              <a:rPr lang="en-US" sz="1200" kern="1200" dirty="0" err="1">
                <a:solidFill>
                  <a:schemeClr val="tx1"/>
                </a:solidFill>
                <a:effectLst/>
                <a:latin typeface="+mn-lt"/>
                <a:ea typeface="+mn-ea"/>
                <a:cs typeface="+mn-cs"/>
              </a:rPr>
              <a:t>planificamos</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nos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prepararnos</a:t>
            </a:r>
            <a:r>
              <a:rPr lang="en-US" sz="1200" kern="1200" dirty="0">
                <a:solidFill>
                  <a:schemeClr val="tx1"/>
                </a:solidFill>
                <a:effectLst/>
                <a:latin typeface="+mn-lt"/>
                <a:ea typeface="+mn-ea"/>
                <a:cs typeface="+mn-cs"/>
              </a:rPr>
              <a:t> para el gran </a:t>
            </a:r>
            <a:r>
              <a:rPr lang="en-US" sz="1200" kern="1200" dirty="0" err="1">
                <a:solidFill>
                  <a:schemeClr val="tx1"/>
                </a:solidFill>
                <a:effectLst/>
                <a:latin typeface="+mn-lt"/>
                <a:ea typeface="+mn-ea"/>
                <a:cs typeface="+mn-cs"/>
              </a:rPr>
              <a:t>aumento</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trabajo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después</a:t>
            </a:r>
            <a:r>
              <a:rPr lang="en-US" sz="1200" kern="1200" dirty="0">
                <a:solidFill>
                  <a:schemeClr val="tx1"/>
                </a:solidFill>
                <a:effectLst/>
                <a:latin typeface="+mn-lt"/>
                <a:ea typeface="+mn-ea"/>
                <a:cs typeface="+mn-cs"/>
              </a:rPr>
              <a:t> de que </a:t>
            </a:r>
            <a:r>
              <a:rPr lang="en-US" sz="1200" kern="1200" dirty="0" err="1">
                <a:solidFill>
                  <a:schemeClr val="tx1"/>
                </a:solidFill>
                <a:effectLst/>
                <a:latin typeface="+mn-lt"/>
                <a:ea typeface="+mn-ea"/>
                <a:cs typeface="+mn-cs"/>
              </a:rPr>
              <a:t>termine</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pPr>
              <a:defRPr/>
            </a:pPr>
            <a:fld id="{AE7E8EDF-35D7-7942-9BAC-E207580A9D6F}" type="slidenum">
              <a:rPr lang="en-US" smtClean="0"/>
              <a:pPr>
                <a:defRPr/>
              </a:pPr>
              <a:t>3</a:t>
            </a:fld>
            <a:endParaRPr lang="en-US" dirty="0"/>
          </a:p>
        </p:txBody>
      </p:sp>
    </p:spTree>
    <p:extLst>
      <p:ext uri="{BB962C8B-B14F-4D97-AF65-F5344CB8AC3E}">
        <p14:creationId xmlns:p14="http://schemas.microsoft.com/office/powerpoint/2010/main" val="5822635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Esta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diapositiva</a:t>
            </a:r>
            <a:r>
              <a:rPr lang="en-US" sz="1200" kern="1200" dirty="0">
                <a:solidFill>
                  <a:schemeClr val="tx1"/>
                </a:solidFill>
                <a:effectLst/>
                <a:latin typeface="+mn-lt"/>
                <a:ea typeface="+mn-ea"/>
                <a:cs typeface="+mn-cs"/>
              </a:rPr>
              <a:t> resume la </a:t>
            </a:r>
            <a:r>
              <a:rPr lang="en-US" sz="1200" kern="1200" dirty="0" err="1">
                <a:solidFill>
                  <a:schemeClr val="tx1"/>
                </a:solidFill>
                <a:effectLst/>
                <a:latin typeface="+mn-lt"/>
                <a:ea typeface="+mn-ea"/>
                <a:cs typeface="+mn-cs"/>
              </a:rPr>
              <a:t>propuesta</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UCP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sobre</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camino</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seguir</a:t>
            </a:r>
            <a:r>
              <a:rPr lang="en-US" sz="1200" kern="1200" dirty="0">
                <a:solidFill>
                  <a:schemeClr val="tx1"/>
                </a:solidFill>
                <a:effectLst/>
                <a:latin typeface="+mn-lt"/>
                <a:ea typeface="+mn-ea"/>
                <a:cs typeface="+mn-cs"/>
              </a:rPr>
              <a:t> para </a:t>
            </a:r>
            <a:r>
              <a:rPr lang="en-US" sz="1200" kern="1200" dirty="0" err="1">
                <a:solidFill>
                  <a:schemeClr val="tx1"/>
                </a:solidFill>
                <a:effectLst/>
                <a:latin typeface="+mn-lt"/>
                <a:ea typeface="+mn-ea"/>
                <a:cs typeface="+mn-cs"/>
              </a:rPr>
              <a:t>abordar</a:t>
            </a:r>
            <a:r>
              <a:rPr lang="en-US" sz="1200" kern="1200" dirty="0">
                <a:solidFill>
                  <a:schemeClr val="tx1"/>
                </a:solidFill>
                <a:effectLst/>
                <a:latin typeface="+mn-lt"/>
                <a:ea typeface="+mn-ea"/>
                <a:cs typeface="+mn-cs"/>
              </a:rPr>
              <a:t> las </a:t>
            </a:r>
            <a:r>
              <a:rPr lang="en-US" sz="1200" kern="1200" dirty="0" err="1">
                <a:solidFill>
                  <a:schemeClr val="tx1"/>
                </a:solidFill>
                <a:effectLst/>
                <a:latin typeface="+mn-lt"/>
                <a:ea typeface="+mn-ea"/>
                <a:cs typeface="+mn-cs"/>
              </a:rPr>
              <a:t>cuestiones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esbozadas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diapositiva</a:t>
            </a:r>
            <a:r>
              <a:rPr lang="en-US" sz="1200" kern="1200" dirty="0">
                <a:solidFill>
                  <a:schemeClr val="tx1"/>
                </a:solidFill>
                <a:effectLst/>
                <a:latin typeface="+mn-lt"/>
                <a:ea typeface="+mn-ea"/>
                <a:cs typeface="+mn-cs"/>
              </a:rPr>
              <a:t> anterior; las </a:t>
            </a:r>
            <a:r>
              <a:rPr lang="en-US" sz="1200" kern="1200" dirty="0" err="1">
                <a:solidFill>
                  <a:schemeClr val="tx1"/>
                </a:solidFill>
                <a:effectLst/>
                <a:latin typeface="+mn-lt"/>
                <a:ea typeface="+mn-ea"/>
                <a:cs typeface="+mn-cs"/>
              </a:rPr>
              <a:t>Conclusiones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Análisis</a:t>
            </a:r>
            <a:r>
              <a:rPr lang="en-US" sz="1200" kern="1200" dirty="0">
                <a:solidFill>
                  <a:schemeClr val="tx1"/>
                </a:solidFill>
                <a:effectLst/>
                <a:latin typeface="+mn-lt"/>
                <a:ea typeface="+mn-ea"/>
                <a:cs typeface="+mn-cs"/>
              </a:rPr>
              <a:t> de la </a:t>
            </a:r>
            <a:r>
              <a:rPr lang="en-US" sz="1200" kern="1200" dirty="0" err="1">
                <a:solidFill>
                  <a:schemeClr val="tx1"/>
                </a:solidFill>
                <a:effectLst/>
                <a:latin typeface="+mn-lt"/>
                <a:ea typeface="+mn-ea"/>
                <a:cs typeface="+mn-cs"/>
              </a:rPr>
              <a:t>UCP</a:t>
            </a:r>
            <a:r>
              <a:rPr lang="en-US" sz="1200" kern="1200" dirty="0">
                <a:solidFill>
                  <a:schemeClr val="tx1"/>
                </a:solidFill>
                <a:effectLst/>
                <a:latin typeface="+mn-lt"/>
                <a:ea typeface="+mn-ea"/>
                <a:cs typeface="+mn-cs"/>
              </a:rPr>
              <a:t> para la </a:t>
            </a:r>
            <a:r>
              <a:rPr lang="en-US" sz="1200" kern="1200" dirty="0" err="1">
                <a:solidFill>
                  <a:schemeClr val="tx1"/>
                </a:solidFill>
                <a:effectLst/>
                <a:latin typeface="+mn-lt"/>
                <a:ea typeface="+mn-ea"/>
                <a:cs typeface="+mn-cs"/>
              </a:rPr>
              <a:t>revisión</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consideración</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Comité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Directivo</a:t>
            </a:r>
            <a:r>
              <a:rPr lang="en-US" sz="1200" kern="1200" dirty="0">
                <a:solidFill>
                  <a:schemeClr val="tx1"/>
                </a:solidFill>
                <a:effectLst/>
                <a:latin typeface="+mn-lt"/>
                <a:ea typeface="+mn-ea"/>
                <a:cs typeface="+mn-cs"/>
              </a:rPr>
              <a:t> del Proyecto </a:t>
            </a:r>
            <a:r>
              <a:rPr lang="en-US" sz="1200" kern="1200" dirty="0" err="1">
                <a:solidFill>
                  <a:schemeClr val="tx1"/>
                </a:solidFill>
                <a:effectLst/>
                <a:latin typeface="+mn-lt"/>
                <a:ea typeface="+mn-ea"/>
                <a:cs typeface="+mn-cs"/>
              </a:rPr>
              <a:t>CLME</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4740A284-0FFE-4FD4-94DA-A3639C397831}" type="slidenum">
              <a:rPr lang="es-CO" smtClean="0"/>
              <a:t>32</a:t>
            </a:fld>
            <a:endParaRPr lang="es-CO" dirty="0"/>
          </a:p>
        </p:txBody>
      </p:sp>
    </p:spTree>
    <p:extLst>
      <p:ext uri="{BB962C8B-B14F-4D97-AF65-F5344CB8AC3E}">
        <p14:creationId xmlns:p14="http://schemas.microsoft.com/office/powerpoint/2010/main" val="28712412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sz="1200" kern="1200" noProof="0" dirty="0">
                <a:solidFill>
                  <a:schemeClr val="tx1"/>
                </a:solidFill>
                <a:effectLst/>
                <a:latin typeface="+mn-lt"/>
                <a:ea typeface="+mn-ea"/>
                <a:cs typeface="+mn-cs"/>
              </a:rPr>
              <a:t>Esta diapositiva resume la propuesta de revisión del presupuesto total del proyecto. La tabla de la izquierda muestra el presupuesto propuesto versus el último plan de presupuesto aprobado por la Reunión del Comité Directivo. La tabla de la derecha compara el proyecto de presupuesto revisado versus el Plan de presupuesto del documento del proyecto.  </a:t>
            </a:r>
          </a:p>
          <a:p>
            <a:r>
              <a:rPr lang="es-419" sz="1200" b="1" kern="1200" noProof="0" dirty="0">
                <a:solidFill>
                  <a:schemeClr val="tx1"/>
                </a:solidFill>
                <a:effectLst/>
                <a:latin typeface="+mn-lt"/>
                <a:ea typeface="+mn-ea"/>
                <a:cs typeface="+mn-cs"/>
              </a:rPr>
              <a:t>Comentarios</a:t>
            </a:r>
            <a:r>
              <a:rPr lang="es-419" sz="1200" kern="1200" noProof="0" dirty="0">
                <a:solidFill>
                  <a:schemeClr val="tx1"/>
                </a:solidFill>
                <a:effectLst/>
                <a:latin typeface="+mn-lt"/>
                <a:ea typeface="+mn-ea"/>
                <a:cs typeface="+mn-cs"/>
              </a:rPr>
              <a:t>             </a:t>
            </a:r>
            <a:r>
              <a:rPr lang="es-419" sz="1200" b="1" kern="1200" noProof="0" dirty="0">
                <a:solidFill>
                  <a:schemeClr val="tx1"/>
                </a:solidFill>
                <a:effectLst/>
                <a:latin typeface="+mn-lt"/>
                <a:ea typeface="+mn-ea"/>
                <a:cs typeface="+mn-cs"/>
              </a:rPr>
              <a:t>1</a:t>
            </a:r>
            <a:r>
              <a:rPr lang="es-419" sz="1200" kern="1200" noProof="0" dirty="0">
                <a:solidFill>
                  <a:schemeClr val="tx1"/>
                </a:solidFill>
                <a:effectLst/>
                <a:latin typeface="+mn-lt"/>
                <a:ea typeface="+mn-ea"/>
                <a:cs typeface="+mn-cs"/>
              </a:rPr>
              <a:t> Aumento del total del presupuesto de RRHH debido a la propuesta de ampliación de 8 meses y la decisión de incorporar al nuevo especialista en comunicación como RRHH y no como servicios contractuales (incluso con esos aumentos, el costo total revisado de RRHH sigue siendo inferior a los previstos en el ProDoc de Presupuesto </a:t>
            </a:r>
            <a:r>
              <a:rPr lang="es-419" sz="1200" b="1" kern="1200" noProof="0" dirty="0">
                <a:solidFill>
                  <a:schemeClr val="tx1"/>
                </a:solidFill>
                <a:effectLst/>
                <a:latin typeface="+mn-lt"/>
                <a:ea typeface="+mn-ea"/>
                <a:cs typeface="+mn-cs"/>
              </a:rPr>
              <a:t>2</a:t>
            </a:r>
            <a:r>
              <a:rPr lang="es-419" sz="1200" kern="1200" noProof="0" dirty="0">
                <a:solidFill>
                  <a:schemeClr val="tx1"/>
                </a:solidFill>
                <a:effectLst/>
                <a:latin typeface="+mn-lt"/>
                <a:ea typeface="+mn-ea"/>
                <a:cs typeface="+mn-cs"/>
              </a:rPr>
              <a:t> Se prevé que el especialista en comunicación no será contratado mediante un contrato externo sino como personal de </a:t>
            </a:r>
            <a:r>
              <a:rPr lang="es-419" sz="1200" kern="1200" noProof="0" dirty="0" smtClean="0">
                <a:solidFill>
                  <a:schemeClr val="tx1"/>
                </a:solidFill>
                <a:effectLst/>
                <a:latin typeface="+mn-lt"/>
                <a:ea typeface="+mn-ea"/>
                <a:cs typeface="+mn-cs"/>
              </a:rPr>
              <a:t>UNOPS</a:t>
            </a:r>
            <a:r>
              <a:rPr lang="es-419" sz="1200" kern="1200" noProof="0" dirty="0">
                <a:solidFill>
                  <a:schemeClr val="tx1"/>
                </a:solidFill>
                <a:effectLst/>
                <a:latin typeface="+mn-lt"/>
                <a:ea typeface="+mn-ea"/>
                <a:cs typeface="+mn-cs"/>
              </a:rPr>
              <a:t>. Además, los ahorros en la ejecución de eventos fueron asignados como gasto de RRHH para autofinanciar el período de extensión </a:t>
            </a:r>
            <a:r>
              <a:rPr lang="es-419" sz="1200" b="1" kern="1200" noProof="0" dirty="0">
                <a:solidFill>
                  <a:schemeClr val="tx1"/>
                </a:solidFill>
                <a:effectLst/>
                <a:latin typeface="+mn-lt"/>
                <a:ea typeface="+mn-ea"/>
                <a:cs typeface="+mn-cs"/>
              </a:rPr>
              <a:t>3</a:t>
            </a:r>
            <a:r>
              <a:rPr lang="es-419" sz="1200" kern="1200" noProof="0" dirty="0">
                <a:solidFill>
                  <a:schemeClr val="tx1"/>
                </a:solidFill>
                <a:effectLst/>
                <a:latin typeface="+mn-lt"/>
                <a:ea typeface="+mn-ea"/>
                <a:cs typeface="+mn-cs"/>
              </a:rPr>
              <a:t> La UCP ha reducido los costos de alquiler debido al acuerdo de sede con la </a:t>
            </a:r>
            <a:r>
              <a:rPr lang="es-419" sz="1200" kern="1200" noProof="0" dirty="0" smtClean="0">
                <a:solidFill>
                  <a:schemeClr val="tx1"/>
                </a:solidFill>
                <a:effectLst/>
                <a:latin typeface="+mn-lt"/>
                <a:ea typeface="+mn-ea"/>
                <a:cs typeface="+mn-cs"/>
              </a:rPr>
              <a:t>COI UNESCO. </a:t>
            </a:r>
            <a:r>
              <a:rPr lang="es-419" sz="1200" kern="1200" noProof="0" dirty="0">
                <a:solidFill>
                  <a:schemeClr val="tx1"/>
                </a:solidFill>
                <a:effectLst/>
                <a:latin typeface="+mn-lt"/>
                <a:ea typeface="+mn-ea"/>
                <a:cs typeface="+mn-cs"/>
              </a:rPr>
              <a:t>El presupuesto de contingencia asignados a esta partida presupuestaria se ha reducido a medida que el proyecto está llegando a su etapa final.  Debido </a:t>
            </a:r>
            <a:r>
              <a:rPr lang="es-419" sz="1200" kern="1200" noProof="0" dirty="0" smtClean="0">
                <a:solidFill>
                  <a:schemeClr val="tx1"/>
                </a:solidFill>
                <a:effectLst/>
                <a:latin typeface="+mn-lt"/>
                <a:ea typeface="+mn-ea"/>
                <a:cs typeface="+mn-cs"/>
              </a:rPr>
              <a:t>a la consideración administrativa </a:t>
            </a:r>
            <a:r>
              <a:rPr lang="es-419" sz="1200" kern="1200" noProof="0" dirty="0">
                <a:solidFill>
                  <a:schemeClr val="tx1"/>
                </a:solidFill>
                <a:effectLst/>
                <a:latin typeface="+mn-lt"/>
                <a:ea typeface="+mn-ea"/>
                <a:cs typeface="+mn-cs"/>
              </a:rPr>
              <a:t>interna, costos de sala de reuniones para eventos son consideran </a:t>
            </a:r>
            <a:r>
              <a:rPr lang="es-419" sz="1200" kern="1200" noProof="0" dirty="0" smtClean="0">
                <a:solidFill>
                  <a:schemeClr val="tx1"/>
                </a:solidFill>
                <a:effectLst/>
                <a:latin typeface="+mn-lt"/>
                <a:ea typeface="+mn-ea"/>
                <a:cs typeface="+mn-cs"/>
              </a:rPr>
              <a:t>como </a:t>
            </a:r>
            <a:r>
              <a:rPr lang="es-419" sz="1200" kern="1200" noProof="0" dirty="0">
                <a:solidFill>
                  <a:schemeClr val="tx1"/>
                </a:solidFill>
                <a:effectLst/>
                <a:latin typeface="+mn-lt"/>
                <a:ea typeface="+mn-ea"/>
                <a:cs typeface="+mn-cs"/>
              </a:rPr>
              <a:t>parte de los gastos de viaje </a:t>
            </a:r>
            <a:r>
              <a:rPr lang="es-419" sz="1200" b="1" kern="1200" noProof="0" dirty="0">
                <a:solidFill>
                  <a:schemeClr val="tx1"/>
                </a:solidFill>
                <a:effectLst/>
                <a:latin typeface="+mn-lt"/>
                <a:ea typeface="+mn-ea"/>
                <a:cs typeface="+mn-cs"/>
              </a:rPr>
              <a:t>4</a:t>
            </a:r>
            <a:r>
              <a:rPr lang="es-419" sz="1200" kern="1200" noProof="0" dirty="0">
                <a:solidFill>
                  <a:schemeClr val="tx1"/>
                </a:solidFill>
                <a:effectLst/>
                <a:latin typeface="+mn-lt"/>
                <a:ea typeface="+mn-ea"/>
                <a:cs typeface="+mn-cs"/>
              </a:rPr>
              <a:t> La UCP ha identificado la necesidad de mayores servicios de traducción más especializados. </a:t>
            </a:r>
            <a:r>
              <a:rPr lang="es-419" sz="1200" b="1" kern="1200" noProof="0" dirty="0">
                <a:solidFill>
                  <a:schemeClr val="tx1"/>
                </a:solidFill>
                <a:effectLst/>
                <a:latin typeface="+mn-lt"/>
                <a:ea typeface="+mn-ea"/>
                <a:cs typeface="+mn-cs"/>
              </a:rPr>
              <a:t>5 </a:t>
            </a:r>
            <a:r>
              <a:rPr lang="es-419" sz="1200" kern="1200" noProof="0" dirty="0">
                <a:solidFill>
                  <a:schemeClr val="tx1"/>
                </a:solidFill>
                <a:effectLst/>
                <a:latin typeface="+mn-lt"/>
                <a:ea typeface="+mn-ea"/>
                <a:cs typeface="+mn-cs"/>
              </a:rPr>
              <a:t>Se explica en el punto 10  </a:t>
            </a:r>
            <a:r>
              <a:rPr lang="es-419" sz="1200" b="1" kern="1200" noProof="0" dirty="0">
                <a:solidFill>
                  <a:schemeClr val="tx1"/>
                </a:solidFill>
                <a:effectLst/>
                <a:latin typeface="+mn-lt"/>
                <a:ea typeface="+mn-ea"/>
                <a:cs typeface="+mn-cs"/>
              </a:rPr>
              <a:t>6</a:t>
            </a:r>
            <a:r>
              <a:rPr lang="es-419" sz="1200" kern="1200" noProof="0" dirty="0">
                <a:solidFill>
                  <a:schemeClr val="tx1"/>
                </a:solidFill>
                <a:effectLst/>
                <a:latin typeface="+mn-lt"/>
                <a:ea typeface="+mn-ea"/>
                <a:cs typeface="+mn-cs"/>
              </a:rPr>
              <a:t> Ahorro en sueldos de personal y consultorías </a:t>
            </a:r>
            <a:r>
              <a:rPr lang="es-419" sz="1200" b="1" kern="1200" noProof="0" dirty="0">
                <a:solidFill>
                  <a:schemeClr val="tx1"/>
                </a:solidFill>
                <a:effectLst/>
                <a:latin typeface="+mn-lt"/>
                <a:ea typeface="+mn-ea"/>
                <a:cs typeface="+mn-cs"/>
              </a:rPr>
              <a:t>7</a:t>
            </a:r>
            <a:r>
              <a:rPr lang="es-419" sz="1200" kern="1200" noProof="0" dirty="0">
                <a:solidFill>
                  <a:schemeClr val="tx1"/>
                </a:solidFill>
                <a:effectLst/>
                <a:latin typeface="+mn-lt"/>
                <a:ea typeface="+mn-ea"/>
                <a:cs typeface="+mn-cs"/>
              </a:rPr>
              <a:t> Gran parte de los gastos de viajes/reuniones se asignan a través de contratos con agencias de viajes como una manera de reducir los costos y la carga de trabajo administrativo </a:t>
            </a:r>
            <a:r>
              <a:rPr lang="es-419" sz="1200" b="1" kern="1200" noProof="0" dirty="0">
                <a:solidFill>
                  <a:schemeClr val="tx1"/>
                </a:solidFill>
                <a:effectLst/>
                <a:latin typeface="+mn-lt"/>
                <a:ea typeface="+mn-ea"/>
                <a:cs typeface="+mn-cs"/>
              </a:rPr>
              <a:t>8</a:t>
            </a:r>
            <a:r>
              <a:rPr lang="es-419" sz="1200" kern="1200" noProof="0" dirty="0">
                <a:solidFill>
                  <a:schemeClr val="tx1"/>
                </a:solidFill>
                <a:effectLst/>
                <a:latin typeface="+mn-lt"/>
                <a:ea typeface="+mn-ea"/>
                <a:cs typeface="+mn-cs"/>
              </a:rPr>
              <a:t> Los ahorros en los puntos 1 y 2 son reasignados como contratos para la ejecución de actividades del proyecto. Además, consultorías son preferentemente implementadas como contratos en lugar de RRHH, ya que implica menores gastos de gestión   </a:t>
            </a:r>
            <a:r>
              <a:rPr lang="es-419" sz="1200" b="1" kern="1200" noProof="0" dirty="0">
                <a:solidFill>
                  <a:schemeClr val="tx1"/>
                </a:solidFill>
                <a:effectLst/>
                <a:latin typeface="+mn-lt"/>
                <a:ea typeface="+mn-ea"/>
                <a:cs typeface="+mn-cs"/>
              </a:rPr>
              <a:t>9</a:t>
            </a:r>
            <a:r>
              <a:rPr lang="es-419" sz="1200" kern="1200" noProof="0" dirty="0">
                <a:solidFill>
                  <a:schemeClr val="tx1"/>
                </a:solidFill>
                <a:effectLst/>
                <a:latin typeface="+mn-lt"/>
                <a:ea typeface="+mn-ea"/>
                <a:cs typeface="+mn-cs"/>
              </a:rPr>
              <a:t> Se explica en el punto 4    </a:t>
            </a:r>
            <a:r>
              <a:rPr lang="es-419" sz="1200" b="1" kern="1200" noProof="0" dirty="0">
                <a:solidFill>
                  <a:schemeClr val="tx1"/>
                </a:solidFill>
                <a:effectLst/>
                <a:latin typeface="+mn-lt"/>
                <a:ea typeface="+mn-ea"/>
                <a:cs typeface="+mn-cs"/>
              </a:rPr>
              <a:t>10</a:t>
            </a:r>
            <a:r>
              <a:rPr lang="es-419" sz="1200" kern="1200" noProof="0" dirty="0">
                <a:solidFill>
                  <a:schemeClr val="tx1"/>
                </a:solidFill>
                <a:effectLst/>
                <a:latin typeface="+mn-lt"/>
                <a:ea typeface="+mn-ea"/>
                <a:cs typeface="+mn-cs"/>
              </a:rPr>
              <a:t> El total de los honorarios de gestión no supera el presupuesto establecido en ProDoc.      La asignación adicional al presupuesto de RRHH debido a la extensión implica mayores honorarios de gestión; un período de implementación más largo también implica un aumento de LMDC y la reasignación de NP CMDC como los costos de gestión. Sin embargo, el total de los costos de gestión todavía está por debajo del presupuesto </a:t>
            </a:r>
            <a:r>
              <a:rPr lang="es-419" sz="1200" kern="1200" noProof="0" dirty="0" smtClean="0">
                <a:solidFill>
                  <a:schemeClr val="tx1"/>
                </a:solidFill>
                <a:effectLst/>
                <a:latin typeface="+mn-lt"/>
                <a:ea typeface="+mn-ea"/>
                <a:cs typeface="+mn-cs"/>
              </a:rPr>
              <a:t>relacionado al Project</a:t>
            </a:r>
            <a:r>
              <a:rPr lang="es-419" sz="1200" kern="1200" baseline="0" noProof="0" dirty="0" smtClean="0">
                <a:solidFill>
                  <a:schemeClr val="tx1"/>
                </a:solidFill>
                <a:effectLst/>
                <a:latin typeface="+mn-lt"/>
                <a:ea typeface="+mn-ea"/>
                <a:cs typeface="+mn-cs"/>
              </a:rPr>
              <a:t> </a:t>
            </a:r>
            <a:r>
              <a:rPr lang="es-419" sz="1200" kern="1200" baseline="0" noProof="0" dirty="0" err="1" smtClean="0">
                <a:solidFill>
                  <a:schemeClr val="tx1"/>
                </a:solidFill>
                <a:effectLst/>
                <a:latin typeface="+mn-lt"/>
                <a:ea typeface="+mn-ea"/>
                <a:cs typeface="+mn-cs"/>
              </a:rPr>
              <a:t>Document</a:t>
            </a:r>
            <a:r>
              <a:rPr lang="es-419" sz="1200" kern="1200" noProof="0" dirty="0" smtClean="0">
                <a:solidFill>
                  <a:schemeClr val="tx1"/>
                </a:solidFill>
                <a:effectLst/>
                <a:latin typeface="+mn-lt"/>
                <a:ea typeface="+mn-ea"/>
                <a:cs typeface="+mn-cs"/>
              </a:rPr>
              <a:t>. </a:t>
            </a:r>
            <a:r>
              <a:rPr lang="es-419" sz="1200" kern="1200" noProof="0" dirty="0">
                <a:solidFill>
                  <a:schemeClr val="tx1"/>
                </a:solidFill>
                <a:effectLst/>
                <a:latin typeface="+mn-lt"/>
                <a:ea typeface="+mn-ea"/>
                <a:cs typeface="+mn-cs"/>
              </a:rPr>
              <a:t> </a:t>
            </a:r>
          </a:p>
          <a:p>
            <a:pPr marL="0" indent="0">
              <a:buFont typeface="Arial" panose="020B0604020202020204" pitchFamily="34" charset="0"/>
              <a:buNone/>
            </a:pPr>
            <a:endParaRPr lang="es-419" sz="1200" kern="1200" noProof="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740A284-0FFE-4FD4-94DA-A3639C397831}" type="slidenum">
              <a:rPr lang="es-CO" smtClean="0"/>
              <a:t>33</a:t>
            </a:fld>
            <a:endParaRPr lang="es-CO" dirty="0"/>
          </a:p>
        </p:txBody>
      </p:sp>
    </p:spTree>
    <p:extLst>
      <p:ext uri="{BB962C8B-B14F-4D97-AF65-F5344CB8AC3E}">
        <p14:creationId xmlns:p14="http://schemas.microsoft.com/office/powerpoint/2010/main" val="40959624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dirty="0"/>
          </a:p>
        </p:txBody>
      </p:sp>
      <p:sp>
        <p:nvSpPr>
          <p:cNvPr id="4" name="Slide Number Placeholder 3"/>
          <p:cNvSpPr>
            <a:spLocks noGrp="1"/>
          </p:cNvSpPr>
          <p:nvPr>
            <p:ph type="sldNum" sz="quarter" idx="5"/>
          </p:nvPr>
        </p:nvSpPr>
        <p:spPr/>
        <p:txBody>
          <a:bodyPr/>
          <a:lstStyle/>
          <a:p>
            <a:fld id="{4740A284-0FFE-4FD4-94DA-A3639C397831}" type="slidenum">
              <a:rPr lang="es-CO" smtClean="0"/>
              <a:t>34</a:t>
            </a:fld>
            <a:endParaRPr lang="es-CO" dirty="0"/>
          </a:p>
        </p:txBody>
      </p:sp>
    </p:spTree>
    <p:extLst>
      <p:ext uri="{BB962C8B-B14F-4D97-AF65-F5344CB8AC3E}">
        <p14:creationId xmlns:p14="http://schemas.microsoft.com/office/powerpoint/2010/main" val="1713219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Esta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diapositiva</a:t>
            </a:r>
            <a:r>
              <a:rPr lang="en-US" sz="1200" kern="1200" dirty="0">
                <a:solidFill>
                  <a:schemeClr val="tx1"/>
                </a:solidFill>
                <a:effectLst/>
                <a:latin typeface="+mn-lt"/>
                <a:ea typeface="+mn-ea"/>
                <a:cs typeface="+mn-cs"/>
              </a:rPr>
              <a:t> y las 2 </a:t>
            </a:r>
            <a:r>
              <a:rPr lang="en-US" sz="1200" kern="1200" dirty="0" err="1">
                <a:solidFill>
                  <a:schemeClr val="tx1"/>
                </a:solidFill>
                <a:effectLst/>
                <a:latin typeface="+mn-lt"/>
                <a:ea typeface="+mn-ea"/>
                <a:cs typeface="+mn-cs"/>
              </a:rPr>
              <a:t>siguientes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esbozan</a:t>
            </a:r>
            <a:r>
              <a:rPr lang="en-US" sz="1200" kern="1200" dirty="0">
                <a:solidFill>
                  <a:schemeClr val="tx1"/>
                </a:solidFill>
                <a:effectLst/>
                <a:latin typeface="+mn-lt"/>
                <a:ea typeface="+mn-ea"/>
                <a:cs typeface="+mn-cs"/>
              </a:rPr>
              <a:t> las </a:t>
            </a:r>
            <a:r>
              <a:rPr lang="en-US" sz="1200" kern="1200" dirty="0" err="1">
                <a:solidFill>
                  <a:schemeClr val="tx1"/>
                </a:solidFill>
                <a:effectLst/>
                <a:latin typeface="+mn-lt"/>
                <a:ea typeface="+mn-ea"/>
                <a:cs typeface="+mn-cs"/>
              </a:rPr>
              <a:t>decisiones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Comité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Directivo</a:t>
            </a:r>
            <a:r>
              <a:rPr lang="en-US" sz="1200" kern="1200" dirty="0">
                <a:solidFill>
                  <a:schemeClr val="tx1"/>
                </a:solidFill>
                <a:effectLst/>
                <a:latin typeface="+mn-lt"/>
                <a:ea typeface="+mn-ea"/>
                <a:cs typeface="+mn-cs"/>
              </a:rPr>
              <a:t> del Proyecto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relación</a:t>
            </a:r>
            <a:r>
              <a:rPr lang="en-US" sz="1200" kern="1200" dirty="0">
                <a:solidFill>
                  <a:schemeClr val="tx1"/>
                </a:solidFill>
                <a:effectLst/>
                <a:latin typeface="+mn-lt"/>
                <a:ea typeface="+mn-ea"/>
                <a:cs typeface="+mn-cs"/>
              </a:rPr>
              <a:t> con el Plan de </a:t>
            </a:r>
            <a:r>
              <a:rPr lang="en-US" sz="1200" kern="1200" dirty="0" err="1">
                <a:solidFill>
                  <a:schemeClr val="tx1"/>
                </a:solidFill>
                <a:effectLst/>
                <a:latin typeface="+mn-lt"/>
                <a:ea typeface="+mn-ea"/>
                <a:cs typeface="+mn-cs"/>
              </a:rPr>
              <a:t>Trabajo</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Presupuesto</a:t>
            </a:r>
            <a:r>
              <a:rPr lang="en-US" sz="1200" kern="1200" dirty="0">
                <a:solidFill>
                  <a:schemeClr val="tx1"/>
                </a:solidFill>
                <a:effectLst/>
                <a:latin typeface="+mn-lt"/>
                <a:ea typeface="+mn-ea"/>
                <a:cs typeface="+mn-cs"/>
              </a:rPr>
              <a:t> del Proyecto </a:t>
            </a:r>
            <a:r>
              <a:rPr lang="en-US" sz="1200" kern="1200" dirty="0" err="1">
                <a:solidFill>
                  <a:schemeClr val="tx1"/>
                </a:solidFill>
                <a:effectLst/>
                <a:latin typeface="+mn-lt"/>
                <a:ea typeface="+mn-ea"/>
                <a:cs typeface="+mn-cs"/>
              </a:rPr>
              <a:t>CLME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durante</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Reunión</a:t>
            </a:r>
            <a:r>
              <a:rPr lang="en-US" sz="1200" kern="1200" dirty="0">
                <a:solidFill>
                  <a:schemeClr val="tx1"/>
                </a:solidFill>
                <a:effectLst/>
                <a:latin typeface="+mn-lt"/>
                <a:ea typeface="+mn-ea"/>
                <a:cs typeface="+mn-cs"/>
              </a:rPr>
              <a:t> de Medio </a:t>
            </a:r>
            <a:r>
              <a:rPr lang="en-US" sz="1200" kern="1200" dirty="0" err="1">
                <a:solidFill>
                  <a:schemeClr val="tx1"/>
                </a:solidFill>
                <a:effectLst/>
                <a:latin typeface="+mn-lt"/>
                <a:ea typeface="+mn-ea"/>
                <a:cs typeface="+mn-cs"/>
              </a:rPr>
              <a:t>Término</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Comité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Directivo</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CLME</a:t>
            </a:r>
            <a:r>
              <a:rPr lang="en-US" sz="1200" kern="1200" dirty="0">
                <a:solidFill>
                  <a:schemeClr val="tx1"/>
                </a:solidFill>
                <a:effectLst/>
                <a:latin typeface="+mn-lt"/>
                <a:ea typeface="+mn-ea"/>
                <a:cs typeface="+mn-cs"/>
              </a:rPr>
              <a:t>+, que </a:t>
            </a:r>
            <a:r>
              <a:rPr lang="en-US" sz="1200" kern="1200" dirty="0" err="1">
                <a:solidFill>
                  <a:schemeClr val="tx1"/>
                </a:solidFill>
                <a:effectLst/>
                <a:latin typeface="+mn-lt"/>
                <a:ea typeface="+mn-ea"/>
                <a:cs typeface="+mn-cs"/>
              </a:rPr>
              <a:t>tuvo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lugar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junio</a:t>
            </a:r>
            <a:r>
              <a:rPr lang="en-US" sz="1200" kern="1200" dirty="0">
                <a:solidFill>
                  <a:schemeClr val="tx1"/>
                </a:solidFill>
                <a:effectLst/>
                <a:latin typeface="+mn-lt"/>
                <a:ea typeface="+mn-ea"/>
                <a:cs typeface="+mn-cs"/>
              </a:rPr>
              <a:t> de 2018.</a:t>
            </a:r>
          </a:p>
        </p:txBody>
      </p:sp>
      <p:sp>
        <p:nvSpPr>
          <p:cNvPr id="4" name="Slide Number Placeholder 3"/>
          <p:cNvSpPr>
            <a:spLocks noGrp="1"/>
          </p:cNvSpPr>
          <p:nvPr>
            <p:ph type="sldNum" sz="quarter" idx="10"/>
          </p:nvPr>
        </p:nvSpPr>
        <p:spPr/>
        <p:txBody>
          <a:bodyPr/>
          <a:lstStyle/>
          <a:p>
            <a:fld id="{4740A284-0FFE-4FD4-94DA-A3639C397831}" type="slidenum">
              <a:rPr lang="es-CO" smtClean="0"/>
              <a:t>4</a:t>
            </a:fld>
            <a:endParaRPr lang="es-CO" dirty="0"/>
          </a:p>
        </p:txBody>
      </p:sp>
    </p:spTree>
    <p:extLst>
      <p:ext uri="{BB962C8B-B14F-4D97-AF65-F5344CB8AC3E}">
        <p14:creationId xmlns:p14="http://schemas.microsoft.com/office/powerpoint/2010/main" val="4244926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Esta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diapositiva</a:t>
            </a:r>
            <a:r>
              <a:rPr lang="en-US" sz="1200" kern="1200" dirty="0">
                <a:solidFill>
                  <a:schemeClr val="tx1"/>
                </a:solidFill>
                <a:effectLst/>
                <a:latin typeface="+mn-lt"/>
                <a:ea typeface="+mn-ea"/>
                <a:cs typeface="+mn-cs"/>
              </a:rPr>
              <a:t> describe las </a:t>
            </a:r>
            <a:r>
              <a:rPr lang="en-US" sz="1200" kern="1200" dirty="0" err="1">
                <a:solidFill>
                  <a:schemeClr val="tx1"/>
                </a:solidFill>
                <a:effectLst/>
                <a:latin typeface="+mn-lt"/>
                <a:ea typeface="+mn-ea"/>
                <a:cs typeface="+mn-cs"/>
              </a:rPr>
              <a:t>etapas</a:t>
            </a:r>
            <a:r>
              <a:rPr lang="en-US" sz="1200" kern="1200" dirty="0">
                <a:solidFill>
                  <a:schemeClr val="tx1"/>
                </a:solidFill>
                <a:effectLst/>
                <a:latin typeface="+mn-lt"/>
                <a:ea typeface="+mn-ea"/>
                <a:cs typeface="+mn-cs"/>
              </a:rPr>
              <a:t> y el </a:t>
            </a:r>
            <a:r>
              <a:rPr lang="en-US" sz="1200" kern="1200" dirty="0" err="1">
                <a:solidFill>
                  <a:schemeClr val="tx1"/>
                </a:solidFill>
                <a:effectLst/>
                <a:latin typeface="+mn-lt"/>
                <a:ea typeface="+mn-ea"/>
                <a:cs typeface="+mn-cs"/>
              </a:rPr>
              <a:t>correspondiente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calendario</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análisis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realizado</a:t>
            </a:r>
            <a:r>
              <a:rPr lang="en-US" sz="1200" kern="1200" dirty="0">
                <a:solidFill>
                  <a:schemeClr val="tx1"/>
                </a:solidFill>
                <a:effectLst/>
                <a:latin typeface="+mn-lt"/>
                <a:ea typeface="+mn-ea"/>
                <a:cs typeface="+mn-cs"/>
              </a:rPr>
              <a:t> por la </a:t>
            </a:r>
            <a:r>
              <a:rPr lang="en-US" sz="1200" kern="1200" dirty="0" err="1">
                <a:solidFill>
                  <a:schemeClr val="tx1"/>
                </a:solidFill>
                <a:effectLst/>
                <a:latin typeface="+mn-lt"/>
                <a:ea typeface="+mn-ea"/>
                <a:cs typeface="+mn-cs"/>
              </a:rPr>
              <a:t>UCP</a:t>
            </a:r>
            <a:r>
              <a:rPr lang="en-US" sz="1200" kern="1200" dirty="0">
                <a:solidFill>
                  <a:schemeClr val="tx1"/>
                </a:solidFill>
                <a:effectLst/>
                <a:latin typeface="+mn-lt"/>
                <a:ea typeface="+mn-ea"/>
                <a:cs typeface="+mn-cs"/>
              </a:rPr>
              <a:t> para </a:t>
            </a:r>
            <a:r>
              <a:rPr lang="en-US" sz="1200" kern="1200" dirty="0" err="1">
                <a:solidFill>
                  <a:schemeClr val="tx1"/>
                </a:solidFill>
                <a:effectLst/>
                <a:latin typeface="+mn-lt"/>
                <a:ea typeface="+mn-ea"/>
                <a:cs typeface="+mn-cs"/>
              </a:rPr>
              <a:t>determinar</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estado</a:t>
            </a:r>
            <a:r>
              <a:rPr lang="en-US" sz="1200" kern="1200" dirty="0">
                <a:solidFill>
                  <a:schemeClr val="tx1"/>
                </a:solidFill>
                <a:effectLst/>
                <a:latin typeface="+mn-lt"/>
                <a:ea typeface="+mn-ea"/>
                <a:cs typeface="+mn-cs"/>
              </a:rPr>
              <a:t> de la </a:t>
            </a:r>
            <a:r>
              <a:rPr lang="en-US" sz="1200" kern="1200" dirty="0" err="1">
                <a:solidFill>
                  <a:schemeClr val="tx1"/>
                </a:solidFill>
                <a:effectLst/>
                <a:latin typeface="+mn-lt"/>
                <a:ea typeface="+mn-ea"/>
                <a:cs typeface="+mn-cs"/>
              </a:rPr>
              <a:t>ejecución</a:t>
            </a:r>
            <a:r>
              <a:rPr lang="en-US" sz="1200" kern="1200" dirty="0">
                <a:solidFill>
                  <a:schemeClr val="tx1"/>
                </a:solidFill>
                <a:effectLst/>
                <a:latin typeface="+mn-lt"/>
                <a:ea typeface="+mn-ea"/>
                <a:cs typeface="+mn-cs"/>
              </a:rPr>
              <a:t> del Proyecto </a:t>
            </a:r>
            <a:r>
              <a:rPr lang="en-US" sz="1200" kern="1200" dirty="0" err="1">
                <a:solidFill>
                  <a:schemeClr val="tx1"/>
                </a:solidFill>
                <a:effectLst/>
                <a:latin typeface="+mn-lt"/>
                <a:ea typeface="+mn-ea"/>
                <a:cs typeface="+mn-cs"/>
              </a:rPr>
              <a:t>CLME</a:t>
            </a:r>
            <a:r>
              <a:rPr lang="en-US" sz="1200" kern="1200" dirty="0">
                <a:solidFill>
                  <a:schemeClr val="tx1"/>
                </a:solidFill>
                <a:effectLst/>
                <a:latin typeface="+mn-lt"/>
                <a:ea typeface="+mn-ea"/>
                <a:cs typeface="+mn-cs"/>
              </a:rPr>
              <a:t>+ y para </a:t>
            </a:r>
            <a:r>
              <a:rPr lang="en-US" sz="1200" kern="1200" dirty="0" err="1">
                <a:solidFill>
                  <a:schemeClr val="tx1"/>
                </a:solidFill>
                <a:effectLst/>
                <a:latin typeface="+mn-lt"/>
                <a:ea typeface="+mn-ea"/>
                <a:cs typeface="+mn-cs"/>
              </a:rPr>
              <a:t>proponer</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camino</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seguir</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4740A284-0FFE-4FD4-94DA-A3639C397831}" type="slidenum">
              <a:rPr lang="es-CO" smtClean="0"/>
              <a:t>7</a:t>
            </a:fld>
            <a:endParaRPr lang="es-CO" dirty="0"/>
          </a:p>
        </p:txBody>
      </p:sp>
    </p:spTree>
    <p:extLst>
      <p:ext uri="{BB962C8B-B14F-4D97-AF65-F5344CB8AC3E}">
        <p14:creationId xmlns:p14="http://schemas.microsoft.com/office/powerpoint/2010/main" val="3717736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fin de </a:t>
            </a:r>
            <a:r>
              <a:rPr lang="en-US" sz="1200" kern="1200" dirty="0" err="1">
                <a:solidFill>
                  <a:schemeClr val="tx1"/>
                </a:solidFill>
                <a:effectLst/>
                <a:latin typeface="+mn-lt"/>
                <a:ea typeface="+mn-ea"/>
                <a:cs typeface="+mn-cs"/>
              </a:rPr>
              <a:t>garantizar</a:t>
            </a:r>
            <a:r>
              <a:rPr lang="en-US" sz="1200" kern="1200" dirty="0">
                <a:solidFill>
                  <a:schemeClr val="tx1"/>
                </a:solidFill>
                <a:effectLst/>
                <a:latin typeface="+mn-lt"/>
                <a:ea typeface="+mn-ea"/>
                <a:cs typeface="+mn-cs"/>
              </a:rPr>
              <a:t> que se </a:t>
            </a:r>
            <a:r>
              <a:rPr lang="en-US" sz="1200" kern="1200" dirty="0" err="1">
                <a:solidFill>
                  <a:schemeClr val="tx1"/>
                </a:solidFill>
                <a:effectLst/>
                <a:latin typeface="+mn-lt"/>
                <a:ea typeface="+mn-ea"/>
                <a:cs typeface="+mn-cs"/>
              </a:rPr>
              <a:t>cumplan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satisfactoriamente</a:t>
            </a:r>
            <a:r>
              <a:rPr lang="en-US" sz="1200" kern="1200" dirty="0">
                <a:solidFill>
                  <a:schemeClr val="tx1"/>
                </a:solidFill>
                <a:effectLst/>
                <a:latin typeface="+mn-lt"/>
                <a:ea typeface="+mn-ea"/>
                <a:cs typeface="+mn-cs"/>
              </a:rPr>
              <a:t> los </a:t>
            </a:r>
            <a:r>
              <a:rPr lang="en-US" sz="1200" kern="1200" dirty="0" err="1">
                <a:solidFill>
                  <a:schemeClr val="tx1"/>
                </a:solidFill>
                <a:effectLst/>
                <a:latin typeface="+mn-lt"/>
                <a:ea typeface="+mn-ea"/>
                <a:cs typeface="+mn-cs"/>
              </a:rPr>
              <a:t>objetivos</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resultados</a:t>
            </a:r>
            <a:r>
              <a:rPr lang="en-US" sz="1200" kern="1200" dirty="0">
                <a:solidFill>
                  <a:schemeClr val="tx1"/>
                </a:solidFill>
                <a:effectLst/>
                <a:latin typeface="+mn-lt"/>
                <a:ea typeface="+mn-ea"/>
                <a:cs typeface="+mn-cs"/>
              </a:rPr>
              <a:t> del Proyecto </a:t>
            </a:r>
            <a:r>
              <a:rPr lang="en-US" sz="1200" kern="1200" dirty="0" err="1">
                <a:solidFill>
                  <a:schemeClr val="tx1"/>
                </a:solidFill>
                <a:effectLst/>
                <a:latin typeface="+mn-lt"/>
                <a:ea typeface="+mn-ea"/>
                <a:cs typeface="+mn-cs"/>
              </a:rPr>
              <a:t>CLME</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UCP</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CLME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emprendió</a:t>
            </a:r>
            <a:r>
              <a:rPr lang="en-US" sz="1200" kern="1200" dirty="0">
                <a:solidFill>
                  <a:schemeClr val="tx1"/>
                </a:solidFill>
                <a:effectLst/>
                <a:latin typeface="+mn-lt"/>
                <a:ea typeface="+mn-ea"/>
                <a:cs typeface="+mn-cs"/>
              </a:rPr>
              <a:t> una </a:t>
            </a:r>
            <a:r>
              <a:rPr lang="en-US" sz="1200" kern="1200" dirty="0" err="1">
                <a:solidFill>
                  <a:schemeClr val="tx1"/>
                </a:solidFill>
                <a:effectLst/>
                <a:latin typeface="+mn-lt"/>
                <a:ea typeface="+mn-ea"/>
                <a:cs typeface="+mn-cs"/>
              </a:rPr>
              <a:t>revisión</a:t>
            </a:r>
            <a:r>
              <a:rPr lang="en-US" sz="1200" kern="1200" dirty="0">
                <a:solidFill>
                  <a:schemeClr val="tx1"/>
                </a:solidFill>
                <a:effectLst/>
                <a:latin typeface="+mn-lt"/>
                <a:ea typeface="+mn-ea"/>
                <a:cs typeface="+mn-cs"/>
              </a:rPr>
              <a:t> del Marco de </a:t>
            </a:r>
            <a:r>
              <a:rPr lang="en-US" sz="1200" kern="1200" dirty="0" err="1">
                <a:solidFill>
                  <a:schemeClr val="tx1"/>
                </a:solidFill>
                <a:effectLst/>
                <a:latin typeface="+mn-lt"/>
                <a:ea typeface="+mn-ea"/>
                <a:cs typeface="+mn-cs"/>
              </a:rPr>
              <a:t>resultados</a:t>
            </a:r>
            <a:r>
              <a:rPr lang="en-US" sz="1200" kern="1200" dirty="0">
                <a:solidFill>
                  <a:schemeClr val="tx1"/>
                </a:solidFill>
                <a:effectLst/>
                <a:latin typeface="+mn-lt"/>
                <a:ea typeface="+mn-ea"/>
                <a:cs typeface="+mn-cs"/>
              </a:rPr>
              <a:t> del Proyecto </a:t>
            </a:r>
            <a:r>
              <a:rPr lang="en-US" sz="1200" kern="1200" dirty="0" err="1">
                <a:solidFill>
                  <a:schemeClr val="tx1"/>
                </a:solidFill>
                <a:effectLst/>
                <a:latin typeface="+mn-lt"/>
                <a:ea typeface="+mn-ea"/>
                <a:cs typeface="+mn-cs"/>
              </a:rPr>
              <a:t>CLME</a:t>
            </a:r>
            <a:r>
              <a:rPr lang="en-US" sz="1200" kern="1200" dirty="0">
                <a:solidFill>
                  <a:schemeClr val="tx1"/>
                </a:solidFill>
                <a:effectLst/>
                <a:latin typeface="+mn-lt"/>
                <a:ea typeface="+mn-ea"/>
                <a:cs typeface="+mn-cs"/>
              </a:rPr>
              <a:t>+ para </a:t>
            </a:r>
            <a:r>
              <a:rPr lang="en-US" sz="1200" kern="1200" dirty="0" err="1">
                <a:solidFill>
                  <a:schemeClr val="tx1"/>
                </a:solidFill>
                <a:effectLst/>
                <a:latin typeface="+mn-lt"/>
                <a:ea typeface="+mn-ea"/>
                <a:cs typeface="+mn-cs"/>
              </a:rPr>
              <a:t>determinar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hitos</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metas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debían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modificarse</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UCP</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CLME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también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inició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conversaciones</a:t>
            </a:r>
            <a:r>
              <a:rPr lang="en-US" sz="1200" kern="1200" dirty="0">
                <a:solidFill>
                  <a:schemeClr val="tx1"/>
                </a:solidFill>
                <a:effectLst/>
                <a:latin typeface="+mn-lt"/>
                <a:ea typeface="+mn-ea"/>
                <a:cs typeface="+mn-cs"/>
              </a:rPr>
              <a:t> con los </a:t>
            </a:r>
            <a:r>
              <a:rPr lang="en-US" sz="1200" kern="1200" dirty="0" err="1">
                <a:solidFill>
                  <a:schemeClr val="tx1"/>
                </a:solidFill>
                <a:effectLst/>
                <a:latin typeface="+mn-lt"/>
                <a:ea typeface="+mn-ea"/>
                <a:cs typeface="+mn-cs"/>
              </a:rPr>
              <a:t>organismos</a:t>
            </a:r>
            <a:r>
              <a:rPr lang="en-US" sz="1200" kern="1200" dirty="0">
                <a:solidFill>
                  <a:schemeClr val="tx1"/>
                </a:solidFill>
                <a:effectLst/>
                <a:latin typeface="+mn-lt"/>
                <a:ea typeface="+mn-ea"/>
                <a:cs typeface="+mn-cs"/>
              </a:rPr>
              <a:t> de coejecución para </a:t>
            </a:r>
            <a:r>
              <a:rPr lang="en-US" sz="1200" kern="1200" dirty="0" err="1">
                <a:solidFill>
                  <a:schemeClr val="tx1"/>
                </a:solidFill>
                <a:effectLst/>
                <a:latin typeface="+mn-lt"/>
                <a:ea typeface="+mn-ea"/>
                <a:cs typeface="+mn-cs"/>
              </a:rPr>
              <a:t>analizar</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estado</a:t>
            </a:r>
            <a:r>
              <a:rPr lang="en-US" sz="1200" kern="1200" dirty="0">
                <a:solidFill>
                  <a:schemeClr val="tx1"/>
                </a:solidFill>
                <a:effectLst/>
                <a:latin typeface="+mn-lt"/>
                <a:ea typeface="+mn-ea"/>
                <a:cs typeface="+mn-cs"/>
              </a:rPr>
              <a:t> de los </a:t>
            </a:r>
            <a:r>
              <a:rPr lang="en-US" sz="1200" kern="1200" dirty="0" err="1">
                <a:solidFill>
                  <a:schemeClr val="tx1"/>
                </a:solidFill>
                <a:effectLst/>
                <a:latin typeface="+mn-lt"/>
                <a:ea typeface="+mn-ea"/>
                <a:cs typeface="+mn-cs"/>
              </a:rPr>
              <a:t>acuerdos</a:t>
            </a:r>
            <a:r>
              <a:rPr lang="en-US" sz="1200" kern="1200" dirty="0">
                <a:solidFill>
                  <a:schemeClr val="tx1"/>
                </a:solidFill>
                <a:effectLst/>
                <a:latin typeface="+mn-lt"/>
                <a:ea typeface="+mn-ea"/>
                <a:cs typeface="+mn-cs"/>
              </a:rPr>
              <a:t> de coejecución y las </a:t>
            </a:r>
            <a:r>
              <a:rPr lang="en-US" sz="1200" kern="1200" dirty="0" err="1">
                <a:solidFill>
                  <a:schemeClr val="tx1"/>
                </a:solidFill>
                <a:effectLst/>
                <a:latin typeface="+mn-lt"/>
                <a:ea typeface="+mn-ea"/>
                <a:cs typeface="+mn-cs"/>
              </a:rPr>
              <a:t>modificaciones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necesarias</a:t>
            </a:r>
            <a:r>
              <a:rPr lang="en-US" sz="1200" kern="1200" dirty="0">
                <a:solidFill>
                  <a:schemeClr val="tx1"/>
                </a:solidFill>
                <a:effectLst/>
                <a:latin typeface="+mn-lt"/>
                <a:ea typeface="+mn-ea"/>
                <a:cs typeface="+mn-cs"/>
              </a:rPr>
              <a:t> para que </a:t>
            </a:r>
            <a:r>
              <a:rPr lang="en-US" sz="1200" kern="1200" dirty="0" err="1">
                <a:solidFill>
                  <a:schemeClr val="tx1"/>
                </a:solidFill>
                <a:effectLst/>
                <a:latin typeface="+mn-lt"/>
                <a:ea typeface="+mn-ea"/>
                <a:cs typeface="+mn-cs"/>
              </a:rPr>
              <a:t>dichos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acuerdos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reflejen</a:t>
            </a:r>
            <a:r>
              <a:rPr lang="en-US" sz="1200" kern="1200" dirty="0">
                <a:solidFill>
                  <a:schemeClr val="tx1"/>
                </a:solidFill>
                <a:effectLst/>
                <a:latin typeface="+mn-lt"/>
                <a:ea typeface="+mn-ea"/>
                <a:cs typeface="+mn-cs"/>
              </a:rPr>
              <a:t> los </a:t>
            </a:r>
            <a:r>
              <a:rPr lang="en-US" sz="1200" kern="1200" dirty="0" err="1">
                <a:solidFill>
                  <a:schemeClr val="tx1"/>
                </a:solidFill>
                <a:effectLst/>
                <a:latin typeface="+mn-lt"/>
                <a:ea typeface="+mn-ea"/>
                <a:cs typeface="+mn-cs"/>
              </a:rPr>
              <a:t>cambios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propuestos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el Marco de </a:t>
            </a:r>
            <a:r>
              <a:rPr lang="en-US" sz="1200" kern="1200" dirty="0" err="1">
                <a:solidFill>
                  <a:schemeClr val="tx1"/>
                </a:solidFill>
                <a:effectLst/>
                <a:latin typeface="+mn-lt"/>
                <a:ea typeface="+mn-ea"/>
                <a:cs typeface="+mn-cs"/>
              </a:rPr>
              <a:t>resultados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4740A284-0FFE-4FD4-94DA-A3639C397831}" type="slidenum">
              <a:rPr lang="es-CO" smtClean="0"/>
              <a:t>8</a:t>
            </a:fld>
            <a:endParaRPr lang="es-CO" dirty="0"/>
          </a:p>
        </p:txBody>
      </p:sp>
    </p:spTree>
    <p:extLst>
      <p:ext uri="{BB962C8B-B14F-4D97-AF65-F5344CB8AC3E}">
        <p14:creationId xmlns:p14="http://schemas.microsoft.com/office/powerpoint/2010/main" val="286259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Las </a:t>
            </a:r>
            <a:r>
              <a:rPr lang="en-US" sz="1200" kern="1200" dirty="0" err="1">
                <a:solidFill>
                  <a:schemeClr val="tx1"/>
                </a:solidFill>
                <a:effectLst/>
                <a:latin typeface="+mn-lt"/>
                <a:ea typeface="+mn-ea"/>
                <a:cs typeface="+mn-cs"/>
              </a:rPr>
              <a:t>capturas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pantalla</a:t>
            </a:r>
            <a:r>
              <a:rPr lang="en-US" sz="1200" kern="1200" dirty="0">
                <a:solidFill>
                  <a:schemeClr val="tx1"/>
                </a:solidFill>
                <a:effectLst/>
                <a:latin typeface="+mn-lt"/>
                <a:ea typeface="+mn-ea"/>
                <a:cs typeface="+mn-cs"/>
              </a:rPr>
              <a:t> de la </a:t>
            </a:r>
            <a:r>
              <a:rPr lang="en-US" sz="1200" kern="1200" dirty="0" err="1">
                <a:solidFill>
                  <a:schemeClr val="tx1"/>
                </a:solidFill>
                <a:effectLst/>
                <a:latin typeface="+mn-lt"/>
                <a:ea typeface="+mn-ea"/>
                <a:cs typeface="+mn-cs"/>
              </a:rPr>
              <a:t>diapositiva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muestran</a:t>
            </a:r>
            <a:r>
              <a:rPr lang="en-US" sz="1200" kern="1200" dirty="0">
                <a:solidFill>
                  <a:schemeClr val="tx1"/>
                </a:solidFill>
                <a:effectLst/>
                <a:latin typeface="+mn-lt"/>
                <a:ea typeface="+mn-ea"/>
                <a:cs typeface="+mn-cs"/>
              </a:rPr>
              <a:t> las </a:t>
            </a:r>
            <a:r>
              <a:rPr lang="en-US" sz="1200" kern="1200" dirty="0" err="1">
                <a:solidFill>
                  <a:schemeClr val="tx1"/>
                </a:solidFill>
                <a:effectLst/>
                <a:latin typeface="+mn-lt"/>
                <a:ea typeface="+mn-ea"/>
                <a:cs typeface="+mn-cs"/>
              </a:rPr>
              <a:t>herramientas</a:t>
            </a:r>
            <a:r>
              <a:rPr lang="en-US" sz="1200" kern="1200" dirty="0">
                <a:solidFill>
                  <a:schemeClr val="tx1"/>
                </a:solidFill>
                <a:effectLst/>
                <a:latin typeface="+mn-lt"/>
                <a:ea typeface="+mn-ea"/>
                <a:cs typeface="+mn-cs"/>
              </a:rPr>
              <a:t> que se </a:t>
            </a:r>
            <a:r>
              <a:rPr lang="en-US" sz="1200" kern="1200" dirty="0" err="1">
                <a:solidFill>
                  <a:schemeClr val="tx1"/>
                </a:solidFill>
                <a:effectLst/>
                <a:latin typeface="+mn-lt"/>
                <a:ea typeface="+mn-ea"/>
                <a:cs typeface="+mn-cs"/>
              </a:rPr>
              <a:t>utilizaron</a:t>
            </a:r>
            <a:r>
              <a:rPr lang="en-US" sz="1200" kern="1200" dirty="0">
                <a:solidFill>
                  <a:schemeClr val="tx1"/>
                </a:solidFill>
                <a:effectLst/>
                <a:latin typeface="+mn-lt"/>
                <a:ea typeface="+mn-ea"/>
                <a:cs typeface="+mn-cs"/>
              </a:rPr>
              <a:t> para </a:t>
            </a:r>
            <a:r>
              <a:rPr lang="en-US" sz="1200" kern="1200" dirty="0" err="1">
                <a:solidFill>
                  <a:schemeClr val="tx1"/>
                </a:solidFill>
                <a:effectLst/>
                <a:latin typeface="+mn-lt"/>
                <a:ea typeface="+mn-ea"/>
                <a:cs typeface="+mn-cs"/>
              </a:rPr>
              <a:t>llevar</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cabo</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análisis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técnico</a:t>
            </a:r>
            <a:r>
              <a:rPr lang="en-US" sz="1200" kern="1200" dirty="0">
                <a:solidFill>
                  <a:schemeClr val="tx1"/>
                </a:solidFill>
                <a:effectLst/>
                <a:latin typeface="+mn-lt"/>
                <a:ea typeface="+mn-ea"/>
                <a:cs typeface="+mn-cs"/>
              </a:rPr>
              <a:t>. Los </a:t>
            </a:r>
            <a:r>
              <a:rPr lang="en-US" sz="1200" kern="1200" dirty="0" err="1">
                <a:solidFill>
                  <a:schemeClr val="tx1"/>
                </a:solidFill>
                <a:effectLst/>
                <a:latin typeface="+mn-lt"/>
                <a:ea typeface="+mn-ea"/>
                <a:cs typeface="+mn-cs"/>
              </a:rPr>
              <a:t>organismos</a:t>
            </a:r>
            <a:r>
              <a:rPr lang="en-US" sz="1200" kern="1200" dirty="0">
                <a:solidFill>
                  <a:schemeClr val="tx1"/>
                </a:solidFill>
                <a:effectLst/>
                <a:latin typeface="+mn-lt"/>
                <a:ea typeface="+mn-ea"/>
                <a:cs typeface="+mn-cs"/>
              </a:rPr>
              <a:t> de coejecución </a:t>
            </a:r>
            <a:r>
              <a:rPr lang="en-US" sz="1200" kern="1200" dirty="0" err="1">
                <a:solidFill>
                  <a:schemeClr val="tx1"/>
                </a:solidFill>
                <a:effectLst/>
                <a:latin typeface="+mn-lt"/>
                <a:ea typeface="+mn-ea"/>
                <a:cs typeface="+mn-cs"/>
              </a:rPr>
              <a:t>están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contractualmente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obligados</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presentar</a:t>
            </a:r>
            <a:r>
              <a:rPr lang="en-US" sz="1200" kern="1200" dirty="0">
                <a:solidFill>
                  <a:schemeClr val="tx1"/>
                </a:solidFill>
                <a:effectLst/>
                <a:latin typeface="+mn-lt"/>
                <a:ea typeface="+mn-ea"/>
                <a:cs typeface="+mn-cs"/>
              </a:rPr>
              <a:t> un </a:t>
            </a:r>
            <a:r>
              <a:rPr lang="en-US" sz="1200" kern="1200" dirty="0" err="1">
                <a:solidFill>
                  <a:schemeClr val="tx1"/>
                </a:solidFill>
                <a:effectLst/>
                <a:latin typeface="+mn-lt"/>
                <a:ea typeface="+mn-ea"/>
                <a:cs typeface="+mn-cs"/>
              </a:rPr>
              <a:t>informe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descriptivo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sobre</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estado</a:t>
            </a:r>
            <a:r>
              <a:rPr lang="en-US" sz="1200" kern="1200" dirty="0">
                <a:solidFill>
                  <a:schemeClr val="tx1"/>
                </a:solidFill>
                <a:effectLst/>
                <a:latin typeface="+mn-lt"/>
                <a:ea typeface="+mn-ea"/>
                <a:cs typeface="+mn-cs"/>
              </a:rPr>
              <a:t> de sus </a:t>
            </a:r>
            <a:r>
              <a:rPr lang="en-US" sz="1200" kern="1200" dirty="0" err="1">
                <a:solidFill>
                  <a:schemeClr val="tx1"/>
                </a:solidFill>
                <a:effectLst/>
                <a:latin typeface="+mn-lt"/>
                <a:ea typeface="+mn-ea"/>
                <a:cs typeface="+mn-cs"/>
              </a:rPr>
              <a:t>actividades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cada</a:t>
            </a:r>
            <a:r>
              <a:rPr lang="en-US" sz="1200" kern="1200" dirty="0">
                <a:solidFill>
                  <a:schemeClr val="tx1"/>
                </a:solidFill>
                <a:effectLst/>
                <a:latin typeface="+mn-lt"/>
                <a:ea typeface="+mn-ea"/>
                <a:cs typeface="+mn-cs"/>
              </a:rPr>
              <a:t> 6 </a:t>
            </a:r>
            <a:r>
              <a:rPr lang="en-US" sz="1200" kern="1200" dirty="0" err="1">
                <a:solidFill>
                  <a:schemeClr val="tx1"/>
                </a:solidFill>
                <a:effectLst/>
                <a:latin typeface="+mn-lt"/>
                <a:ea typeface="+mn-ea"/>
                <a:cs typeface="+mn-cs"/>
              </a:rPr>
              <a:t>meses</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Tabla</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marco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lógico</a:t>
            </a:r>
            <a:r>
              <a:rPr lang="en-US" sz="1200" kern="1200" dirty="0">
                <a:solidFill>
                  <a:schemeClr val="tx1"/>
                </a:solidFill>
                <a:effectLst/>
                <a:latin typeface="+mn-lt"/>
                <a:ea typeface="+mn-ea"/>
                <a:cs typeface="+mn-cs"/>
              </a:rPr>
              <a:t> de ACE, que </a:t>
            </a:r>
            <a:r>
              <a:rPr lang="en-US" sz="1200" kern="1200" dirty="0" err="1">
                <a:solidFill>
                  <a:schemeClr val="tx1"/>
                </a:solidFill>
                <a:effectLst/>
                <a:latin typeface="+mn-lt"/>
                <a:ea typeface="+mn-ea"/>
                <a:cs typeface="+mn-cs"/>
              </a:rPr>
              <a:t>detalla</a:t>
            </a:r>
            <a:r>
              <a:rPr lang="en-US" sz="1200" kern="1200" dirty="0">
                <a:solidFill>
                  <a:schemeClr val="tx1"/>
                </a:solidFill>
                <a:effectLst/>
                <a:latin typeface="+mn-lt"/>
                <a:ea typeface="+mn-ea"/>
                <a:cs typeface="+mn-cs"/>
              </a:rPr>
              <a:t> las </a:t>
            </a:r>
            <a:r>
              <a:rPr lang="en-US" sz="1200" kern="1200" dirty="0" err="1">
                <a:solidFill>
                  <a:schemeClr val="tx1"/>
                </a:solidFill>
                <a:effectLst/>
                <a:latin typeface="+mn-lt"/>
                <a:ea typeface="+mn-ea"/>
                <a:cs typeface="+mn-cs"/>
              </a:rPr>
              <a:t>actividades</a:t>
            </a:r>
            <a:r>
              <a:rPr lang="en-US" sz="1200" kern="1200" dirty="0">
                <a:solidFill>
                  <a:schemeClr val="tx1"/>
                </a:solidFill>
                <a:effectLst/>
                <a:latin typeface="+mn-lt"/>
                <a:ea typeface="+mn-ea"/>
                <a:cs typeface="+mn-cs"/>
              </a:rPr>
              <a:t> que </a:t>
            </a:r>
            <a:r>
              <a:rPr lang="en-US" sz="1200" kern="1200" dirty="0" err="1">
                <a:solidFill>
                  <a:schemeClr val="tx1"/>
                </a:solidFill>
                <a:effectLst/>
                <a:latin typeface="+mn-lt"/>
                <a:ea typeface="+mn-ea"/>
                <a:cs typeface="+mn-cs"/>
              </a:rPr>
              <a:t>completar</a:t>
            </a:r>
            <a:r>
              <a:rPr lang="en-US" sz="1200" kern="1200" dirty="0">
                <a:solidFill>
                  <a:schemeClr val="tx1"/>
                </a:solidFill>
                <a:effectLst/>
                <a:latin typeface="+mn-lt"/>
                <a:ea typeface="+mn-ea"/>
                <a:cs typeface="+mn-cs"/>
              </a:rPr>
              <a:t>, se </a:t>
            </a:r>
            <a:r>
              <a:rPr lang="en-US" sz="1200" kern="1200" dirty="0" err="1">
                <a:solidFill>
                  <a:schemeClr val="tx1"/>
                </a:solidFill>
                <a:effectLst/>
                <a:latin typeface="+mn-lt"/>
                <a:ea typeface="+mn-ea"/>
                <a:cs typeface="+mn-cs"/>
              </a:rPr>
              <a:t>actualiza</a:t>
            </a:r>
            <a:r>
              <a:rPr lang="en-US" sz="1200" kern="1200" dirty="0">
                <a:solidFill>
                  <a:schemeClr val="tx1"/>
                </a:solidFill>
                <a:effectLst/>
                <a:latin typeface="+mn-lt"/>
                <a:ea typeface="+mn-ea"/>
                <a:cs typeface="+mn-cs"/>
              </a:rPr>
              <a:t> al </a:t>
            </a:r>
            <a:r>
              <a:rPr lang="en-US" sz="1200" kern="1200" dirty="0" err="1">
                <a:solidFill>
                  <a:schemeClr val="tx1"/>
                </a:solidFill>
                <a:effectLst/>
                <a:latin typeface="+mn-lt"/>
                <a:ea typeface="+mn-ea"/>
                <a:cs typeface="+mn-cs"/>
              </a:rPr>
              <a:t>menos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cada</a:t>
            </a:r>
            <a:r>
              <a:rPr lang="en-US" sz="1200" kern="1200" dirty="0">
                <a:solidFill>
                  <a:schemeClr val="tx1"/>
                </a:solidFill>
                <a:effectLst/>
                <a:latin typeface="+mn-lt"/>
                <a:ea typeface="+mn-ea"/>
                <a:cs typeface="+mn-cs"/>
              </a:rPr>
              <a:t> 3 </a:t>
            </a:r>
            <a:r>
              <a:rPr lang="en-US" sz="1200" kern="1200" dirty="0" err="1">
                <a:solidFill>
                  <a:schemeClr val="tx1"/>
                </a:solidFill>
                <a:effectLst/>
                <a:latin typeface="+mn-lt"/>
                <a:ea typeface="+mn-ea"/>
                <a:cs typeface="+mn-cs"/>
              </a:rPr>
              <a:t>meses</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información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obtenida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revisión</a:t>
            </a:r>
            <a:r>
              <a:rPr lang="en-US" sz="1200" kern="1200" dirty="0">
                <a:solidFill>
                  <a:schemeClr val="tx1"/>
                </a:solidFill>
                <a:effectLst/>
                <a:latin typeface="+mn-lt"/>
                <a:ea typeface="+mn-ea"/>
                <a:cs typeface="+mn-cs"/>
              </a:rPr>
              <a:t> del Informe </a:t>
            </a:r>
            <a:r>
              <a:rPr lang="en-US" sz="1200" kern="1200" dirty="0" err="1">
                <a:solidFill>
                  <a:schemeClr val="tx1"/>
                </a:solidFill>
                <a:effectLst/>
                <a:latin typeface="+mn-lt"/>
                <a:ea typeface="+mn-ea"/>
                <a:cs typeface="+mn-cs"/>
              </a:rPr>
              <a:t>descriptivo</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Tabla</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marco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lógico</a:t>
            </a:r>
            <a:r>
              <a:rPr lang="en-US" sz="1200" kern="1200" dirty="0">
                <a:solidFill>
                  <a:schemeClr val="tx1"/>
                </a:solidFill>
                <a:effectLst/>
                <a:latin typeface="+mn-lt"/>
                <a:ea typeface="+mn-ea"/>
                <a:cs typeface="+mn-cs"/>
              </a:rPr>
              <a:t> Smartsheet se </a:t>
            </a:r>
            <a:r>
              <a:rPr lang="en-US" sz="1200" kern="1200" dirty="0" err="1">
                <a:solidFill>
                  <a:schemeClr val="tx1"/>
                </a:solidFill>
                <a:effectLst/>
                <a:latin typeface="+mn-lt"/>
                <a:ea typeface="+mn-ea"/>
                <a:cs typeface="+mn-cs"/>
              </a:rPr>
              <a:t>utilizó</a:t>
            </a:r>
            <a:r>
              <a:rPr lang="en-US" sz="1200" kern="1200" dirty="0">
                <a:solidFill>
                  <a:schemeClr val="tx1"/>
                </a:solidFill>
                <a:effectLst/>
                <a:latin typeface="+mn-lt"/>
                <a:ea typeface="+mn-ea"/>
                <a:cs typeface="+mn-cs"/>
              </a:rPr>
              <a:t> para </a:t>
            </a:r>
            <a:r>
              <a:rPr lang="en-US" sz="1200" kern="1200" dirty="0" err="1">
                <a:solidFill>
                  <a:schemeClr val="tx1"/>
                </a:solidFill>
                <a:effectLst/>
                <a:latin typeface="+mn-lt"/>
                <a:ea typeface="+mn-ea"/>
                <a:cs typeface="+mn-cs"/>
              </a:rPr>
              <a:t>crear</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Tabla</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marco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lógico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integrado</a:t>
            </a:r>
            <a:r>
              <a:rPr lang="en-US" sz="1200" kern="1200" dirty="0">
                <a:solidFill>
                  <a:schemeClr val="tx1"/>
                </a:solidFill>
                <a:effectLst/>
                <a:latin typeface="+mn-lt"/>
                <a:ea typeface="+mn-ea"/>
                <a:cs typeface="+mn-cs"/>
              </a:rPr>
              <a:t>, que </a:t>
            </a:r>
            <a:r>
              <a:rPr lang="en-US" sz="1200" kern="1200" dirty="0" err="1">
                <a:solidFill>
                  <a:schemeClr val="tx1"/>
                </a:solidFill>
                <a:effectLst/>
                <a:latin typeface="+mn-lt"/>
                <a:ea typeface="+mn-ea"/>
                <a:cs typeface="+mn-cs"/>
              </a:rPr>
              <a:t>incluía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todos</a:t>
            </a:r>
            <a:r>
              <a:rPr lang="en-US" sz="1200" kern="1200" dirty="0">
                <a:solidFill>
                  <a:schemeClr val="tx1"/>
                </a:solidFill>
                <a:effectLst/>
                <a:latin typeface="+mn-lt"/>
                <a:ea typeface="+mn-ea"/>
                <a:cs typeface="+mn-cs"/>
              </a:rPr>
              <a:t> los </a:t>
            </a:r>
            <a:r>
              <a:rPr lang="en-US" sz="1200" kern="1200" dirty="0" err="1">
                <a:solidFill>
                  <a:schemeClr val="tx1"/>
                </a:solidFill>
                <a:effectLst/>
                <a:latin typeface="+mn-lt"/>
                <a:ea typeface="+mn-ea"/>
                <a:cs typeface="+mn-cs"/>
              </a:rPr>
              <a:t>hitos</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metas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esbozados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el Marco de </a:t>
            </a:r>
            <a:r>
              <a:rPr lang="en-US" sz="1200" kern="1200" dirty="0" err="1">
                <a:solidFill>
                  <a:schemeClr val="tx1"/>
                </a:solidFill>
                <a:effectLst/>
                <a:latin typeface="+mn-lt"/>
                <a:ea typeface="+mn-ea"/>
                <a:cs typeface="+mn-cs"/>
              </a:rPr>
              <a:t>resultados</a:t>
            </a:r>
            <a:r>
              <a:rPr lang="en-US" sz="1200" kern="1200" dirty="0">
                <a:solidFill>
                  <a:schemeClr val="tx1"/>
                </a:solidFill>
                <a:effectLst/>
                <a:latin typeface="+mn-lt"/>
                <a:ea typeface="+mn-ea"/>
                <a:cs typeface="+mn-cs"/>
              </a:rPr>
              <a:t> del Proyecto </a:t>
            </a:r>
            <a:r>
              <a:rPr lang="en-US" sz="1200" kern="1200" dirty="0" err="1">
                <a:solidFill>
                  <a:schemeClr val="tx1"/>
                </a:solidFill>
                <a:effectLst/>
                <a:latin typeface="+mn-lt"/>
                <a:ea typeface="+mn-ea"/>
                <a:cs typeface="+mn-cs"/>
              </a:rPr>
              <a:t>CLME</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4740A284-0FFE-4FD4-94DA-A3639C397831}" type="slidenum">
              <a:rPr lang="es-CO" smtClean="0"/>
              <a:t>9</a:t>
            </a:fld>
            <a:endParaRPr lang="es-CO" dirty="0"/>
          </a:p>
        </p:txBody>
      </p:sp>
    </p:spTree>
    <p:extLst>
      <p:ext uri="{BB962C8B-B14F-4D97-AF65-F5344CB8AC3E}">
        <p14:creationId xmlns:p14="http://schemas.microsoft.com/office/powerpoint/2010/main" val="2453509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Las </a:t>
            </a:r>
            <a:r>
              <a:rPr lang="en-US" sz="1200" kern="1200" dirty="0" err="1">
                <a:solidFill>
                  <a:schemeClr val="tx1"/>
                </a:solidFill>
                <a:effectLst/>
                <a:latin typeface="+mn-lt"/>
                <a:ea typeface="+mn-ea"/>
                <a:cs typeface="+mn-cs"/>
              </a:rPr>
              <a:t>capturas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pantalla</a:t>
            </a:r>
            <a:r>
              <a:rPr lang="en-US" sz="1200" kern="1200" dirty="0">
                <a:solidFill>
                  <a:schemeClr val="tx1"/>
                </a:solidFill>
                <a:effectLst/>
                <a:latin typeface="+mn-lt"/>
                <a:ea typeface="+mn-ea"/>
                <a:cs typeface="+mn-cs"/>
              </a:rPr>
              <a:t> de la </a:t>
            </a:r>
            <a:r>
              <a:rPr lang="en-US" sz="1200" kern="1200" dirty="0" err="1">
                <a:solidFill>
                  <a:schemeClr val="tx1"/>
                </a:solidFill>
                <a:effectLst/>
                <a:latin typeface="+mn-lt"/>
                <a:ea typeface="+mn-ea"/>
                <a:cs typeface="+mn-cs"/>
              </a:rPr>
              <a:t>diapositiva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muestran</a:t>
            </a:r>
            <a:r>
              <a:rPr lang="en-US" sz="1200" kern="1200" dirty="0">
                <a:solidFill>
                  <a:schemeClr val="tx1"/>
                </a:solidFill>
                <a:effectLst/>
                <a:latin typeface="+mn-lt"/>
                <a:ea typeface="+mn-ea"/>
                <a:cs typeface="+mn-cs"/>
              </a:rPr>
              <a:t> las </a:t>
            </a:r>
            <a:r>
              <a:rPr lang="en-US" sz="1200" kern="1200" dirty="0" err="1">
                <a:solidFill>
                  <a:schemeClr val="tx1"/>
                </a:solidFill>
                <a:effectLst/>
                <a:latin typeface="+mn-lt"/>
                <a:ea typeface="+mn-ea"/>
                <a:cs typeface="+mn-cs"/>
              </a:rPr>
              <a:t>herramientas</a:t>
            </a:r>
            <a:r>
              <a:rPr lang="en-US" sz="1200" kern="1200" dirty="0">
                <a:solidFill>
                  <a:schemeClr val="tx1"/>
                </a:solidFill>
                <a:effectLst/>
                <a:latin typeface="+mn-lt"/>
                <a:ea typeface="+mn-ea"/>
                <a:cs typeface="+mn-cs"/>
              </a:rPr>
              <a:t> que se </a:t>
            </a:r>
            <a:r>
              <a:rPr lang="en-US" sz="1200" kern="1200" dirty="0" err="1">
                <a:solidFill>
                  <a:schemeClr val="tx1"/>
                </a:solidFill>
                <a:effectLst/>
                <a:latin typeface="+mn-lt"/>
                <a:ea typeface="+mn-ea"/>
                <a:cs typeface="+mn-cs"/>
              </a:rPr>
              <a:t>utilizaron</a:t>
            </a:r>
            <a:r>
              <a:rPr lang="en-US" sz="1200" kern="1200" dirty="0">
                <a:solidFill>
                  <a:schemeClr val="tx1"/>
                </a:solidFill>
                <a:effectLst/>
                <a:latin typeface="+mn-lt"/>
                <a:ea typeface="+mn-ea"/>
                <a:cs typeface="+mn-cs"/>
              </a:rPr>
              <a:t> para </a:t>
            </a:r>
            <a:r>
              <a:rPr lang="en-US" sz="1200" kern="1200" dirty="0" err="1">
                <a:solidFill>
                  <a:schemeClr val="tx1"/>
                </a:solidFill>
                <a:effectLst/>
                <a:latin typeface="+mn-lt"/>
                <a:ea typeface="+mn-ea"/>
                <a:cs typeface="+mn-cs"/>
              </a:rPr>
              <a:t>llevar</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cabo</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análisis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financiero</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Tabla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financiera</a:t>
            </a:r>
            <a:r>
              <a:rPr lang="en-US" sz="1200" kern="1200" dirty="0">
                <a:solidFill>
                  <a:schemeClr val="tx1"/>
                </a:solidFill>
                <a:effectLst/>
                <a:latin typeface="+mn-lt"/>
                <a:ea typeface="+mn-ea"/>
                <a:cs typeface="+mn-cs"/>
              </a:rPr>
              <a:t> de ACE,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que se </a:t>
            </a:r>
            <a:r>
              <a:rPr lang="en-US" sz="1200" kern="1200" dirty="0" err="1">
                <a:solidFill>
                  <a:schemeClr val="tx1"/>
                </a:solidFill>
                <a:effectLst/>
                <a:latin typeface="+mn-lt"/>
                <a:ea typeface="+mn-ea"/>
                <a:cs typeface="+mn-cs"/>
              </a:rPr>
              <a:t>detalla</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desempeño</a:t>
            </a:r>
            <a:r>
              <a:rPr lang="en-US" sz="1200" kern="1200" dirty="0">
                <a:solidFill>
                  <a:schemeClr val="tx1"/>
                </a:solidFill>
                <a:effectLst/>
                <a:latin typeface="+mn-lt"/>
                <a:ea typeface="+mn-ea"/>
                <a:cs typeface="+mn-cs"/>
              </a:rPr>
              <a:t> de los </a:t>
            </a:r>
            <a:r>
              <a:rPr lang="en-US" sz="1200" kern="1200" dirty="0" err="1">
                <a:solidFill>
                  <a:schemeClr val="tx1"/>
                </a:solidFill>
                <a:effectLst/>
                <a:latin typeface="+mn-lt"/>
                <a:ea typeface="+mn-ea"/>
                <a:cs typeface="+mn-cs"/>
              </a:rPr>
              <a:t>gastos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anuales</a:t>
            </a:r>
            <a:r>
              <a:rPr lang="en-US" sz="1200" kern="1200" dirty="0">
                <a:solidFill>
                  <a:schemeClr val="tx1"/>
                </a:solidFill>
                <a:effectLst/>
                <a:latin typeface="+mn-lt"/>
                <a:ea typeface="+mn-ea"/>
                <a:cs typeface="+mn-cs"/>
              </a:rPr>
              <a:t> contra </a:t>
            </a:r>
            <a:r>
              <a:rPr lang="en-US" sz="1200" kern="1200" dirty="0" err="1">
                <a:solidFill>
                  <a:schemeClr val="tx1"/>
                </a:solidFill>
                <a:effectLst/>
                <a:latin typeface="+mn-lt"/>
                <a:ea typeface="+mn-ea"/>
                <a:cs typeface="+mn-cs"/>
              </a:rPr>
              <a:t>partidas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presupuestaria</a:t>
            </a:r>
            <a:r>
              <a:rPr lang="en-US" sz="1200" kern="1200" dirty="0">
                <a:solidFill>
                  <a:schemeClr val="tx1"/>
                </a:solidFill>
                <a:effectLst/>
                <a:latin typeface="+mn-lt"/>
                <a:ea typeface="+mn-ea"/>
                <a:cs typeface="+mn-cs"/>
              </a:rPr>
              <a:t>, se </a:t>
            </a:r>
            <a:r>
              <a:rPr lang="en-US" sz="1200" kern="1200" dirty="0" err="1">
                <a:solidFill>
                  <a:schemeClr val="tx1"/>
                </a:solidFill>
                <a:effectLst/>
                <a:latin typeface="+mn-lt"/>
                <a:ea typeface="+mn-ea"/>
                <a:cs typeface="+mn-cs"/>
              </a:rPr>
              <a:t>actualizan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cada</a:t>
            </a:r>
            <a:r>
              <a:rPr lang="en-US" sz="1200" kern="1200" dirty="0">
                <a:solidFill>
                  <a:schemeClr val="tx1"/>
                </a:solidFill>
                <a:effectLst/>
                <a:latin typeface="+mn-lt"/>
                <a:ea typeface="+mn-ea"/>
                <a:cs typeface="+mn-cs"/>
              </a:rPr>
              <a:t> 3 </a:t>
            </a:r>
            <a:r>
              <a:rPr lang="en-US" sz="1200" kern="1200" dirty="0" err="1">
                <a:solidFill>
                  <a:schemeClr val="tx1"/>
                </a:solidFill>
                <a:effectLst/>
                <a:latin typeface="+mn-lt"/>
                <a:ea typeface="+mn-ea"/>
                <a:cs typeface="+mn-cs"/>
              </a:rPr>
              <a:t>meses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como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mínimo</a:t>
            </a:r>
            <a:r>
              <a:rPr lang="en-US" sz="1200" kern="1200" dirty="0">
                <a:solidFill>
                  <a:schemeClr val="tx1"/>
                </a:solidFill>
                <a:effectLst/>
                <a:latin typeface="+mn-lt"/>
                <a:ea typeface="+mn-ea"/>
                <a:cs typeface="+mn-cs"/>
              </a:rPr>
              <a:t> y se </a:t>
            </a:r>
            <a:r>
              <a:rPr lang="en-US" sz="1200" kern="1200" dirty="0" err="1">
                <a:solidFill>
                  <a:schemeClr val="tx1"/>
                </a:solidFill>
                <a:effectLst/>
                <a:latin typeface="+mn-lt"/>
                <a:ea typeface="+mn-ea"/>
                <a:cs typeface="+mn-cs"/>
              </a:rPr>
              <a:t>analizan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debidamente</a:t>
            </a:r>
            <a:r>
              <a:rPr lang="en-US" sz="1200" kern="1200" dirty="0">
                <a:solidFill>
                  <a:schemeClr val="tx1"/>
                </a:solidFill>
                <a:effectLst/>
                <a:latin typeface="+mn-lt"/>
                <a:ea typeface="+mn-ea"/>
                <a:cs typeface="+mn-cs"/>
              </a:rPr>
              <a:t> con </a:t>
            </a:r>
            <a:r>
              <a:rPr lang="en-US" sz="1200" kern="1200" dirty="0" err="1">
                <a:solidFill>
                  <a:schemeClr val="tx1"/>
                </a:solidFill>
                <a:effectLst/>
                <a:latin typeface="+mn-lt"/>
                <a:ea typeface="+mn-ea"/>
                <a:cs typeface="+mn-cs"/>
              </a:rPr>
              <a:t>los</a:t>
            </a:r>
            <a:r>
              <a:rPr lang="en-US" sz="1200" kern="1200" dirty="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socios</a:t>
            </a:r>
            <a:r>
              <a:rPr lang="en-US" sz="1200" kern="1200" dirty="0" smtClean="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Debido</a:t>
            </a:r>
            <a:r>
              <a:rPr lang="en-US" sz="1200" kern="1200" dirty="0">
                <a:solidFill>
                  <a:schemeClr val="tx1"/>
                </a:solidFill>
                <a:effectLst/>
                <a:latin typeface="+mn-lt"/>
                <a:ea typeface="+mn-ea"/>
                <a:cs typeface="+mn-cs"/>
              </a:rPr>
              <a:t> a los </a:t>
            </a:r>
            <a:r>
              <a:rPr lang="en-US" sz="1200" kern="1200" dirty="0" err="1">
                <a:solidFill>
                  <a:schemeClr val="tx1"/>
                </a:solidFill>
                <a:effectLst/>
                <a:latin typeface="+mn-lt"/>
                <a:ea typeface="+mn-ea"/>
                <a:cs typeface="+mn-cs"/>
              </a:rPr>
              <a:t>riesgos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identificados</a:t>
            </a:r>
            <a:r>
              <a:rPr lang="en-US" sz="1200" kern="1200" dirty="0">
                <a:solidFill>
                  <a:schemeClr val="tx1"/>
                </a:solidFill>
                <a:effectLst/>
                <a:latin typeface="+mn-lt"/>
                <a:ea typeface="+mn-ea"/>
                <a:cs typeface="+mn-cs"/>
              </a:rPr>
              <a:t>, se ha </a:t>
            </a:r>
            <a:r>
              <a:rPr lang="en-US" sz="1200" kern="1200" dirty="0" err="1">
                <a:solidFill>
                  <a:schemeClr val="tx1"/>
                </a:solidFill>
                <a:effectLst/>
                <a:latin typeface="+mn-lt"/>
                <a:ea typeface="+mn-ea"/>
                <a:cs typeface="+mn-cs"/>
              </a:rPr>
              <a:t>solicitado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además</a:t>
            </a:r>
            <a:r>
              <a:rPr lang="en-US" sz="1200" kern="1200" dirty="0">
                <a:solidFill>
                  <a:schemeClr val="tx1"/>
                </a:solidFill>
                <a:effectLst/>
                <a:latin typeface="+mn-lt"/>
                <a:ea typeface="+mn-ea"/>
                <a:cs typeface="+mn-cs"/>
              </a:rPr>
              <a:t> un Informe </a:t>
            </a:r>
            <a:r>
              <a:rPr lang="en-US" sz="1200" kern="1200" dirty="0" err="1">
                <a:solidFill>
                  <a:schemeClr val="tx1"/>
                </a:solidFill>
                <a:effectLst/>
                <a:latin typeface="+mn-lt"/>
                <a:ea typeface="+mn-ea"/>
                <a:cs typeface="+mn-cs"/>
              </a:rPr>
              <a:t>detallado</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compromisos</a:t>
            </a:r>
            <a:r>
              <a:rPr lang="en-US" sz="1200" kern="1200" dirty="0">
                <a:solidFill>
                  <a:schemeClr val="tx1"/>
                </a:solidFill>
                <a:effectLst/>
                <a:latin typeface="+mn-lt"/>
                <a:ea typeface="+mn-ea"/>
                <a:cs typeface="+mn-cs"/>
              </a:rPr>
              <a:t>, para </a:t>
            </a:r>
            <a:r>
              <a:rPr lang="en-US" sz="1200" kern="1200" dirty="0" err="1">
                <a:solidFill>
                  <a:schemeClr val="tx1"/>
                </a:solidFill>
                <a:effectLst/>
                <a:latin typeface="+mn-lt"/>
                <a:ea typeface="+mn-ea"/>
                <a:cs typeface="+mn-cs"/>
              </a:rPr>
              <a:t>obtener</a:t>
            </a:r>
            <a:r>
              <a:rPr lang="en-US" sz="1200" kern="1200" dirty="0">
                <a:solidFill>
                  <a:schemeClr val="tx1"/>
                </a:solidFill>
                <a:effectLst/>
                <a:latin typeface="+mn-lt"/>
                <a:ea typeface="+mn-ea"/>
                <a:cs typeface="+mn-cs"/>
              </a:rPr>
              <a:t> un mayor </a:t>
            </a:r>
            <a:r>
              <a:rPr lang="en-US" sz="1200" kern="1200" dirty="0" err="1">
                <a:solidFill>
                  <a:schemeClr val="tx1"/>
                </a:solidFill>
                <a:effectLst/>
                <a:latin typeface="+mn-lt"/>
                <a:ea typeface="+mn-ea"/>
                <a:cs typeface="+mn-cs"/>
              </a:rPr>
              <a:t>nivel</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información</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compromisos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los</a:t>
            </a:r>
            <a:r>
              <a:rPr lang="en-US" sz="1200" kern="1200" dirty="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socios</a:t>
            </a:r>
            <a:r>
              <a:rPr lang="en-US" sz="1200" kern="1200" dirty="0" smtClean="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respecto</a:t>
            </a:r>
            <a:r>
              <a:rPr lang="en-US" sz="1200" kern="1200" dirty="0">
                <a:solidFill>
                  <a:schemeClr val="tx1"/>
                </a:solidFill>
                <a:effectLst/>
                <a:latin typeface="+mn-lt"/>
                <a:ea typeface="+mn-ea"/>
                <a:cs typeface="+mn-cs"/>
              </a:rPr>
              <a:t> de sus </a:t>
            </a:r>
            <a:r>
              <a:rPr lang="en-US" sz="1200" kern="1200" dirty="0" err="1">
                <a:solidFill>
                  <a:schemeClr val="tx1"/>
                </a:solidFill>
                <a:effectLst/>
                <a:latin typeface="+mn-lt"/>
                <a:ea typeface="+mn-ea"/>
                <a:cs typeface="+mn-cs"/>
              </a:rPr>
              <a:t>próximas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actividades</a:t>
            </a:r>
            <a:r>
              <a:rPr lang="en-US" sz="1200" kern="1200" dirty="0">
                <a:solidFill>
                  <a:schemeClr val="tx1"/>
                </a:solidFill>
                <a:effectLst/>
                <a:latin typeface="+mn-lt"/>
                <a:ea typeface="+mn-ea"/>
                <a:cs typeface="+mn-cs"/>
              </a:rPr>
              <a:t> y los </a:t>
            </a:r>
            <a:r>
              <a:rPr lang="en-US" sz="1200" kern="1200" dirty="0" err="1">
                <a:solidFill>
                  <a:schemeClr val="tx1"/>
                </a:solidFill>
                <a:effectLst/>
                <a:latin typeface="+mn-lt"/>
                <a:ea typeface="+mn-ea"/>
                <a:cs typeface="+mn-cs"/>
              </a:rPr>
              <a:t>riesgos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relacionados</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partir</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esa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información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adicional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contamos</a:t>
            </a:r>
            <a:r>
              <a:rPr lang="en-US" sz="1200" kern="1200" dirty="0">
                <a:solidFill>
                  <a:schemeClr val="tx1"/>
                </a:solidFill>
                <a:effectLst/>
                <a:latin typeface="+mn-lt"/>
                <a:ea typeface="+mn-ea"/>
                <a:cs typeface="+mn-cs"/>
              </a:rPr>
              <a:t> con una </a:t>
            </a:r>
            <a:r>
              <a:rPr lang="en-US" sz="1200" kern="1200" dirty="0" err="1">
                <a:solidFill>
                  <a:schemeClr val="tx1"/>
                </a:solidFill>
                <a:effectLst/>
                <a:latin typeface="+mn-lt"/>
                <a:ea typeface="+mn-ea"/>
                <a:cs typeface="+mn-cs"/>
              </a:rPr>
              <a:t>gama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más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amplia</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desempeño</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los</a:t>
            </a:r>
            <a:r>
              <a:rPr lang="en-US" sz="1200" kern="1200" dirty="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socios</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y </a:t>
            </a:r>
            <a:r>
              <a:rPr lang="en-US" sz="1200" kern="1200" dirty="0" err="1">
                <a:solidFill>
                  <a:schemeClr val="tx1"/>
                </a:solidFill>
                <a:effectLst/>
                <a:latin typeface="+mn-lt"/>
                <a:ea typeface="+mn-ea"/>
                <a:cs typeface="+mn-cs"/>
              </a:rPr>
              <a:t>podemos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mejorar</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grandemente</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monitoreo</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promover</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rendición</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cuentas</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información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obtenida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revisión</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Informes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descriptivo</a:t>
            </a:r>
            <a:r>
              <a:rPr lang="en-US" sz="1200" kern="1200" dirty="0">
                <a:solidFill>
                  <a:schemeClr val="tx1"/>
                </a:solidFill>
                <a:effectLst/>
                <a:latin typeface="+mn-lt"/>
                <a:ea typeface="+mn-ea"/>
                <a:cs typeface="+mn-cs"/>
              </a:rPr>
              <a:t> y de la </a:t>
            </a:r>
            <a:r>
              <a:rPr lang="en-US" sz="1200" kern="1200" dirty="0" err="1">
                <a:solidFill>
                  <a:schemeClr val="tx1"/>
                </a:solidFill>
                <a:effectLst/>
                <a:latin typeface="+mn-lt"/>
                <a:ea typeface="+mn-ea"/>
                <a:cs typeface="+mn-cs"/>
              </a:rPr>
              <a:t>Tabla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financiera</a:t>
            </a:r>
            <a:r>
              <a:rPr lang="en-US" sz="1200" kern="1200" dirty="0">
                <a:solidFill>
                  <a:schemeClr val="tx1"/>
                </a:solidFill>
                <a:effectLst/>
                <a:latin typeface="+mn-lt"/>
                <a:ea typeface="+mn-ea"/>
                <a:cs typeface="+mn-cs"/>
              </a:rPr>
              <a:t> se </a:t>
            </a:r>
            <a:r>
              <a:rPr lang="en-US" sz="1200" kern="1200" dirty="0" err="1">
                <a:solidFill>
                  <a:schemeClr val="tx1"/>
                </a:solidFill>
                <a:effectLst/>
                <a:latin typeface="+mn-lt"/>
                <a:ea typeface="+mn-ea"/>
                <a:cs typeface="+mn-cs"/>
              </a:rPr>
              <a:t>utilizó</a:t>
            </a:r>
            <a:r>
              <a:rPr lang="en-US" sz="1200" kern="1200" dirty="0">
                <a:solidFill>
                  <a:schemeClr val="tx1"/>
                </a:solidFill>
                <a:effectLst/>
                <a:latin typeface="+mn-lt"/>
                <a:ea typeface="+mn-ea"/>
                <a:cs typeface="+mn-cs"/>
              </a:rPr>
              <a:t> para </a:t>
            </a:r>
            <a:r>
              <a:rPr lang="en-US" sz="1200" kern="1200" dirty="0" err="1">
                <a:solidFill>
                  <a:schemeClr val="tx1"/>
                </a:solidFill>
                <a:effectLst/>
                <a:latin typeface="+mn-lt"/>
                <a:ea typeface="+mn-ea"/>
                <a:cs typeface="+mn-cs"/>
              </a:rPr>
              <a:t>complementar</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análisis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técnico</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4740A284-0FFE-4FD4-94DA-A3639C397831}" type="slidenum">
              <a:rPr lang="es-CO" smtClean="0"/>
              <a:t>10</a:t>
            </a:fld>
            <a:endParaRPr lang="es-CO" dirty="0"/>
          </a:p>
        </p:txBody>
      </p:sp>
    </p:spTree>
    <p:extLst>
      <p:ext uri="{BB962C8B-B14F-4D97-AF65-F5344CB8AC3E}">
        <p14:creationId xmlns:p14="http://schemas.microsoft.com/office/powerpoint/2010/main" val="326870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Esta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diapositiva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proporciona</a:t>
            </a:r>
            <a:r>
              <a:rPr lang="en-US" sz="1200" kern="1200" dirty="0">
                <a:solidFill>
                  <a:schemeClr val="tx1"/>
                </a:solidFill>
                <a:effectLst/>
                <a:latin typeface="+mn-lt"/>
                <a:ea typeface="+mn-ea"/>
                <a:cs typeface="+mn-cs"/>
              </a:rPr>
              <a:t> una </a:t>
            </a:r>
            <a:r>
              <a:rPr lang="en-US" sz="1200" kern="1200" dirty="0" err="1">
                <a:solidFill>
                  <a:schemeClr val="tx1"/>
                </a:solidFill>
                <a:effectLst/>
                <a:latin typeface="+mn-lt"/>
                <a:ea typeface="+mn-ea"/>
                <a:cs typeface="+mn-cs"/>
              </a:rPr>
              <a:t>visión</a:t>
            </a:r>
            <a:r>
              <a:rPr lang="en-US" sz="1200" kern="1200" dirty="0">
                <a:solidFill>
                  <a:schemeClr val="tx1"/>
                </a:solidFill>
                <a:effectLst/>
                <a:latin typeface="+mn-lt"/>
                <a:ea typeface="+mn-ea"/>
                <a:cs typeface="+mn-cs"/>
              </a:rPr>
              <a:t> general de los </a:t>
            </a:r>
            <a:r>
              <a:rPr lang="en-US" sz="1200" kern="1200" dirty="0" err="1">
                <a:solidFill>
                  <a:schemeClr val="tx1"/>
                </a:solidFill>
                <a:effectLst/>
                <a:latin typeface="+mn-lt"/>
                <a:ea typeface="+mn-ea"/>
                <a:cs typeface="+mn-cs"/>
              </a:rPr>
              <a:t>resultados</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análisis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técnico</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información</a:t>
            </a:r>
            <a:r>
              <a:rPr lang="en-US" sz="1200" kern="1200" dirty="0">
                <a:solidFill>
                  <a:schemeClr val="tx1"/>
                </a:solidFill>
                <a:effectLst/>
                <a:latin typeface="+mn-lt"/>
                <a:ea typeface="+mn-ea"/>
                <a:cs typeface="+mn-cs"/>
              </a:rPr>
              <a:t> anterior se </a:t>
            </a:r>
            <a:r>
              <a:rPr lang="en-US" sz="1200" kern="1200" dirty="0" err="1">
                <a:solidFill>
                  <a:schemeClr val="tx1"/>
                </a:solidFill>
                <a:effectLst/>
                <a:latin typeface="+mn-lt"/>
                <a:ea typeface="+mn-ea"/>
                <a:cs typeface="+mn-cs"/>
              </a:rPr>
              <a:t>refiere</a:t>
            </a:r>
            <a:r>
              <a:rPr lang="en-US" sz="1200" kern="1200" dirty="0">
                <a:solidFill>
                  <a:schemeClr val="tx1"/>
                </a:solidFill>
                <a:effectLst/>
                <a:latin typeface="+mn-lt"/>
                <a:ea typeface="+mn-ea"/>
                <a:cs typeface="+mn-cs"/>
              </a:rPr>
              <a:t> a los </a:t>
            </a:r>
            <a:r>
              <a:rPr lang="en-US" sz="1200" kern="1200" dirty="0" err="1">
                <a:solidFill>
                  <a:schemeClr val="tx1"/>
                </a:solidFill>
                <a:effectLst/>
                <a:latin typeface="+mn-lt"/>
                <a:ea typeface="+mn-ea"/>
                <a:cs typeface="+mn-cs"/>
              </a:rPr>
              <a:t>Componentes</a:t>
            </a:r>
            <a:r>
              <a:rPr lang="en-US" sz="1200" kern="1200" dirty="0">
                <a:solidFill>
                  <a:schemeClr val="tx1"/>
                </a:solidFill>
                <a:effectLst/>
                <a:latin typeface="+mn-lt"/>
                <a:ea typeface="+mn-ea"/>
                <a:cs typeface="+mn-cs"/>
              </a:rPr>
              <a:t> 1,2, 4 y 5 del </a:t>
            </a:r>
            <a:r>
              <a:rPr lang="en-US" sz="1200" kern="1200" dirty="0" err="1">
                <a:solidFill>
                  <a:schemeClr val="tx1"/>
                </a:solidFill>
                <a:effectLst/>
                <a:latin typeface="+mn-lt"/>
                <a:ea typeface="+mn-ea"/>
                <a:cs typeface="+mn-cs"/>
              </a:rPr>
              <a:t>proyecto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pero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excluye</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Componente</a:t>
            </a:r>
            <a:r>
              <a:rPr lang="en-US" sz="1200" kern="1200" dirty="0">
                <a:solidFill>
                  <a:schemeClr val="tx1"/>
                </a:solidFill>
                <a:effectLst/>
                <a:latin typeface="+mn-lt"/>
                <a:ea typeface="+mn-ea"/>
                <a:cs typeface="+mn-cs"/>
              </a:rPr>
              <a:t> 3; es </a:t>
            </a:r>
            <a:r>
              <a:rPr lang="en-US" sz="1200" kern="1200" dirty="0" err="1">
                <a:solidFill>
                  <a:schemeClr val="tx1"/>
                </a:solidFill>
                <a:effectLst/>
                <a:latin typeface="+mn-lt"/>
                <a:ea typeface="+mn-ea"/>
                <a:cs typeface="+mn-cs"/>
              </a:rPr>
              <a:t>decir</a:t>
            </a:r>
            <a:r>
              <a:rPr lang="en-US" sz="1200" kern="1200" dirty="0">
                <a:solidFill>
                  <a:schemeClr val="tx1"/>
                </a:solidFill>
                <a:effectLst/>
                <a:latin typeface="+mn-lt"/>
                <a:ea typeface="+mn-ea"/>
                <a:cs typeface="+mn-cs"/>
              </a:rPr>
              <a:t>, los </a:t>
            </a:r>
            <a:r>
              <a:rPr lang="en-US" sz="1200" kern="1200" dirty="0" err="1">
                <a:solidFill>
                  <a:schemeClr val="tx1"/>
                </a:solidFill>
                <a:effectLst/>
                <a:latin typeface="+mn-lt"/>
                <a:ea typeface="+mn-ea"/>
                <a:cs typeface="+mn-cs"/>
              </a:rPr>
              <a:t>subproyectos</a:t>
            </a:r>
            <a:r>
              <a:rPr lang="en-US" sz="1200" kern="1200" dirty="0">
                <a:solidFill>
                  <a:schemeClr val="tx1"/>
                </a:solidFill>
                <a:effectLst/>
                <a:latin typeface="+mn-lt"/>
                <a:ea typeface="+mn-ea"/>
                <a:cs typeface="+mn-cs"/>
              </a:rPr>
              <a:t>. Los </a:t>
            </a:r>
            <a:r>
              <a:rPr lang="en-US" sz="1200" kern="1200" dirty="0" err="1">
                <a:solidFill>
                  <a:schemeClr val="tx1"/>
                </a:solidFill>
                <a:effectLst/>
                <a:latin typeface="+mn-lt"/>
                <a:ea typeface="+mn-ea"/>
                <a:cs typeface="+mn-cs"/>
              </a:rPr>
              <a:t>resultados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relativos</a:t>
            </a:r>
            <a:r>
              <a:rPr lang="en-US" sz="1200" kern="1200" dirty="0">
                <a:solidFill>
                  <a:schemeClr val="tx1"/>
                </a:solidFill>
                <a:effectLst/>
                <a:latin typeface="+mn-lt"/>
                <a:ea typeface="+mn-ea"/>
                <a:cs typeface="+mn-cs"/>
              </a:rPr>
              <a:t> a los </a:t>
            </a:r>
            <a:r>
              <a:rPr lang="en-US" sz="1200" kern="1200" dirty="0" err="1">
                <a:solidFill>
                  <a:schemeClr val="tx1"/>
                </a:solidFill>
                <a:effectLst/>
                <a:latin typeface="+mn-lt"/>
                <a:ea typeface="+mn-ea"/>
                <a:cs typeface="+mn-cs"/>
              </a:rPr>
              <a:t>productos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Componente</a:t>
            </a:r>
            <a:r>
              <a:rPr lang="en-US" sz="1200" kern="1200" dirty="0">
                <a:solidFill>
                  <a:schemeClr val="tx1"/>
                </a:solidFill>
                <a:effectLst/>
                <a:latin typeface="+mn-lt"/>
                <a:ea typeface="+mn-ea"/>
                <a:cs typeface="+mn-cs"/>
              </a:rPr>
              <a:t> 3 se </a:t>
            </a:r>
            <a:r>
              <a:rPr lang="en-US" sz="1200" kern="1200" dirty="0" err="1">
                <a:solidFill>
                  <a:schemeClr val="tx1"/>
                </a:solidFill>
                <a:effectLst/>
                <a:latin typeface="+mn-lt"/>
                <a:ea typeface="+mn-ea"/>
                <a:cs typeface="+mn-cs"/>
              </a:rPr>
              <a:t>presentan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otra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diapositiva</a:t>
            </a:r>
            <a:r>
              <a:rPr lang="en-US" sz="1200" kern="1200" dirty="0">
                <a:solidFill>
                  <a:schemeClr val="tx1"/>
                </a:solidFill>
                <a:effectLst/>
                <a:latin typeface="+mn-lt"/>
                <a:ea typeface="+mn-ea"/>
                <a:cs typeface="+mn-cs"/>
              </a:rPr>
              <a:t>. Se </a:t>
            </a:r>
            <a:r>
              <a:rPr lang="en-US" sz="1200" kern="1200" dirty="0" err="1">
                <a:solidFill>
                  <a:schemeClr val="tx1"/>
                </a:solidFill>
                <a:effectLst/>
                <a:latin typeface="+mn-lt"/>
                <a:ea typeface="+mn-ea"/>
                <a:cs typeface="+mn-cs"/>
              </a:rPr>
              <a:t>identificó</a:t>
            </a:r>
            <a:r>
              <a:rPr lang="en-US" sz="1200" kern="1200" dirty="0">
                <a:solidFill>
                  <a:schemeClr val="tx1"/>
                </a:solidFill>
                <a:effectLst/>
                <a:latin typeface="+mn-lt"/>
                <a:ea typeface="+mn-ea"/>
                <a:cs typeface="+mn-cs"/>
              </a:rPr>
              <a:t> un total de 73 </a:t>
            </a:r>
            <a:r>
              <a:rPr lang="en-US" sz="1200" kern="1200" dirty="0" err="1">
                <a:solidFill>
                  <a:schemeClr val="tx1"/>
                </a:solidFill>
                <a:effectLst/>
                <a:latin typeface="+mn-lt"/>
                <a:ea typeface="+mn-ea"/>
                <a:cs typeface="+mn-cs"/>
              </a:rPr>
              <a:t>hitos</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metas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estas</a:t>
            </a:r>
            <a:r>
              <a:rPr lang="en-US" sz="1200" kern="1200" dirty="0">
                <a:solidFill>
                  <a:schemeClr val="tx1"/>
                </a:solidFill>
                <a:effectLst/>
                <a:latin typeface="+mn-lt"/>
                <a:ea typeface="+mn-ea"/>
                <a:cs typeface="+mn-cs"/>
              </a:rPr>
              <a:t> 73, se </a:t>
            </a:r>
            <a:r>
              <a:rPr lang="en-US" sz="1200" kern="1200" dirty="0" err="1">
                <a:solidFill>
                  <a:schemeClr val="tx1"/>
                </a:solidFill>
                <a:effectLst/>
                <a:latin typeface="+mn-lt"/>
                <a:ea typeface="+mn-ea"/>
                <a:cs typeface="+mn-cs"/>
              </a:rPr>
              <a:t>han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cumplido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satisfactoriamente</a:t>
            </a:r>
            <a:r>
              <a:rPr lang="en-US" sz="1200" kern="1200" dirty="0">
                <a:solidFill>
                  <a:schemeClr val="tx1"/>
                </a:solidFill>
                <a:effectLst/>
                <a:latin typeface="+mn-lt"/>
                <a:ea typeface="+mn-ea"/>
                <a:cs typeface="+mn-cs"/>
              </a:rPr>
              <a:t> 19 </a:t>
            </a:r>
            <a:r>
              <a:rPr lang="en-US" sz="1200" kern="1200" dirty="0" err="1">
                <a:solidFill>
                  <a:schemeClr val="tx1"/>
                </a:solidFill>
                <a:effectLst/>
                <a:latin typeface="+mn-lt"/>
                <a:ea typeface="+mn-ea"/>
                <a:cs typeface="+mn-cs"/>
              </a:rPr>
              <a:t>hitos</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metas</a:t>
            </a:r>
            <a:r>
              <a:rPr lang="en-US" sz="1200" kern="1200" dirty="0">
                <a:solidFill>
                  <a:schemeClr val="tx1"/>
                </a:solidFill>
                <a:effectLst/>
                <a:latin typeface="+mn-lt"/>
                <a:ea typeface="+mn-ea"/>
                <a:cs typeface="+mn-cs"/>
              </a:rPr>
              <a:t>, y 54 </a:t>
            </a:r>
            <a:r>
              <a:rPr lang="en-US" sz="1200" kern="1200" dirty="0" err="1">
                <a:solidFill>
                  <a:schemeClr val="tx1"/>
                </a:solidFill>
                <a:effectLst/>
                <a:latin typeface="+mn-lt"/>
                <a:ea typeface="+mn-ea"/>
                <a:cs typeface="+mn-cs"/>
              </a:rPr>
              <a:t>hitos</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metas</a:t>
            </a:r>
            <a:r>
              <a:rPr lang="en-US" sz="1200" kern="1200" dirty="0">
                <a:solidFill>
                  <a:schemeClr val="tx1"/>
                </a:solidFill>
                <a:effectLst/>
                <a:latin typeface="+mn-lt"/>
                <a:ea typeface="+mn-ea"/>
                <a:cs typeface="+mn-cs"/>
              </a:rPr>
              <a:t> que no se </a:t>
            </a:r>
            <a:r>
              <a:rPr lang="en-US" sz="1200" kern="1200" dirty="0" err="1">
                <a:solidFill>
                  <a:schemeClr val="tx1"/>
                </a:solidFill>
                <a:effectLst/>
                <a:latin typeface="+mn-lt"/>
                <a:ea typeface="+mn-ea"/>
                <a:cs typeface="+mn-cs"/>
              </a:rPr>
              <a:t>han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cumplido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todavía</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estos</a:t>
            </a:r>
            <a:r>
              <a:rPr lang="en-US" sz="1200" kern="1200" dirty="0">
                <a:solidFill>
                  <a:schemeClr val="tx1"/>
                </a:solidFill>
                <a:effectLst/>
                <a:latin typeface="+mn-lt"/>
                <a:ea typeface="+mn-ea"/>
                <a:cs typeface="+mn-cs"/>
              </a:rPr>
              <a:t> 54 </a:t>
            </a:r>
            <a:r>
              <a:rPr lang="en-US" sz="1200" kern="1200" dirty="0" err="1">
                <a:solidFill>
                  <a:schemeClr val="tx1"/>
                </a:solidFill>
                <a:effectLst/>
                <a:latin typeface="+mn-lt"/>
                <a:ea typeface="+mn-ea"/>
                <a:cs typeface="+mn-cs"/>
              </a:rPr>
              <a:t>hitos</a:t>
            </a:r>
            <a:r>
              <a:rPr lang="en-US" sz="1200" kern="1200" dirty="0">
                <a:solidFill>
                  <a:schemeClr val="tx1"/>
                </a:solidFill>
                <a:effectLst/>
                <a:latin typeface="+mn-lt"/>
                <a:ea typeface="+mn-ea"/>
                <a:cs typeface="+mn-cs"/>
              </a:rPr>
              <a:t> y </a:t>
            </a:r>
            <a:r>
              <a:rPr lang="en-US" sz="1200" kern="1200" dirty="0" err="1">
                <a:solidFill>
                  <a:schemeClr val="tx1"/>
                </a:solidFill>
                <a:effectLst/>
                <a:latin typeface="+mn-lt"/>
                <a:ea typeface="+mn-ea"/>
                <a:cs typeface="+mn-cs"/>
              </a:rPr>
              <a:t>metas</a:t>
            </a:r>
            <a:r>
              <a:rPr lang="en-US" sz="1200" kern="1200" dirty="0">
                <a:solidFill>
                  <a:schemeClr val="tx1"/>
                </a:solidFill>
                <a:effectLst/>
                <a:latin typeface="+mn-lt"/>
                <a:ea typeface="+mn-ea"/>
                <a:cs typeface="+mn-cs"/>
              </a:rPr>
              <a:t> que no se </a:t>
            </a:r>
            <a:r>
              <a:rPr lang="en-US" sz="1200" kern="1200" dirty="0" err="1">
                <a:solidFill>
                  <a:schemeClr val="tx1"/>
                </a:solidFill>
                <a:effectLst/>
                <a:latin typeface="+mn-lt"/>
                <a:ea typeface="+mn-ea"/>
                <a:cs typeface="+mn-cs"/>
              </a:rPr>
              <a:t>han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cumplido</a:t>
            </a:r>
            <a:r>
              <a:rPr lang="en-US" sz="1200" kern="1200" dirty="0">
                <a:solidFill>
                  <a:schemeClr val="tx1"/>
                </a:solidFill>
                <a:effectLst/>
                <a:latin typeface="+mn-lt"/>
                <a:ea typeface="+mn-ea"/>
                <a:cs typeface="+mn-cs"/>
              </a:rPr>
              <a:t>, 27 se </a:t>
            </a:r>
            <a:r>
              <a:rPr lang="en-US" sz="1200" kern="1200" dirty="0" err="1">
                <a:solidFill>
                  <a:schemeClr val="tx1"/>
                </a:solidFill>
                <a:effectLst/>
                <a:latin typeface="+mn-lt"/>
                <a:ea typeface="+mn-ea"/>
                <a:cs typeface="+mn-cs"/>
              </a:rPr>
              <a:t>consideran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riesgo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contexto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riesgo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quiere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decir</a:t>
            </a:r>
            <a:r>
              <a:rPr lang="en-US" sz="1200" kern="1200" dirty="0">
                <a:solidFill>
                  <a:schemeClr val="tx1"/>
                </a:solidFill>
                <a:effectLst/>
                <a:latin typeface="+mn-lt"/>
                <a:ea typeface="+mn-ea"/>
                <a:cs typeface="+mn-cs"/>
              </a:rPr>
              <a:t> que </a:t>
            </a:r>
            <a:r>
              <a:rPr lang="en-US" sz="1200" kern="1200" dirty="0" err="1">
                <a:solidFill>
                  <a:schemeClr val="tx1"/>
                </a:solidFill>
                <a:effectLst/>
                <a:latin typeface="+mn-lt"/>
                <a:ea typeface="+mn-ea"/>
                <a:cs typeface="+mn-cs"/>
              </a:rPr>
              <a:t>esos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objetivos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debían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haberse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cumplido</a:t>
            </a:r>
            <a:r>
              <a:rPr lang="en-US" sz="1200" kern="1200" dirty="0">
                <a:solidFill>
                  <a:schemeClr val="tx1"/>
                </a:solidFill>
                <a:effectLst/>
                <a:latin typeface="+mn-lt"/>
                <a:ea typeface="+mn-ea"/>
                <a:cs typeface="+mn-cs"/>
              </a:rPr>
              <a:t> y no lo </a:t>
            </a:r>
            <a:r>
              <a:rPr lang="en-US" sz="1200" kern="1200" dirty="0" err="1">
                <a:solidFill>
                  <a:schemeClr val="tx1"/>
                </a:solidFill>
                <a:effectLst/>
                <a:latin typeface="+mn-lt"/>
                <a:ea typeface="+mn-ea"/>
                <a:cs typeface="+mn-cs"/>
              </a:rPr>
              <a:t>han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hecho</a:t>
            </a:r>
            <a:r>
              <a:rPr lang="en-US" sz="1200" kern="1200" dirty="0">
                <a:solidFill>
                  <a:schemeClr val="tx1"/>
                </a:solidFill>
                <a:effectLst/>
                <a:latin typeface="+mn-lt"/>
                <a:ea typeface="+mn-ea"/>
                <a:cs typeface="+mn-cs"/>
              </a:rPr>
              <a:t>, o que </a:t>
            </a:r>
            <a:r>
              <a:rPr lang="en-US" sz="1200" kern="1200" dirty="0" err="1">
                <a:solidFill>
                  <a:schemeClr val="tx1"/>
                </a:solidFill>
                <a:effectLst/>
                <a:latin typeface="+mn-lt"/>
                <a:ea typeface="+mn-ea"/>
                <a:cs typeface="+mn-cs"/>
              </a:rPr>
              <a:t>habrán</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cumplirse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fecha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futura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pero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debido</a:t>
            </a:r>
            <a:r>
              <a:rPr lang="en-US" sz="1200" kern="1200" dirty="0">
                <a:solidFill>
                  <a:schemeClr val="tx1"/>
                </a:solidFill>
                <a:effectLst/>
                <a:latin typeface="+mn-lt"/>
                <a:ea typeface="+mn-ea"/>
                <a:cs typeface="+mn-cs"/>
              </a:rPr>
              <a:t> a los </a:t>
            </a:r>
            <a:r>
              <a:rPr lang="en-US" sz="1200" kern="1200" dirty="0" err="1">
                <a:solidFill>
                  <a:schemeClr val="tx1"/>
                </a:solidFill>
                <a:effectLst/>
                <a:latin typeface="+mn-lt"/>
                <a:ea typeface="+mn-ea"/>
                <a:cs typeface="+mn-cs"/>
              </a:rPr>
              <a:t>retrasos</a:t>
            </a:r>
            <a:r>
              <a:rPr lang="en-US" sz="1200" kern="1200" dirty="0">
                <a:solidFill>
                  <a:schemeClr val="tx1"/>
                </a:solidFill>
                <a:effectLst/>
                <a:latin typeface="+mn-lt"/>
                <a:ea typeface="+mn-ea"/>
                <a:cs typeface="+mn-cs"/>
              </a:rPr>
              <a:t> que se </a:t>
            </a:r>
            <a:r>
              <a:rPr lang="en-US" sz="1200" kern="1200" dirty="0" err="1">
                <a:solidFill>
                  <a:schemeClr val="tx1"/>
                </a:solidFill>
                <a:effectLst/>
                <a:latin typeface="+mn-lt"/>
                <a:ea typeface="+mn-ea"/>
                <a:cs typeface="+mn-cs"/>
              </a:rPr>
              <a:t>han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presentado</a:t>
            </a:r>
            <a:r>
              <a:rPr lang="en-US" sz="1200" kern="1200" dirty="0">
                <a:solidFill>
                  <a:schemeClr val="tx1"/>
                </a:solidFill>
                <a:effectLst/>
                <a:latin typeface="+mn-lt"/>
                <a:ea typeface="+mn-ea"/>
                <a:cs typeface="+mn-cs"/>
              </a:rPr>
              <a:t>, es </a:t>
            </a:r>
            <a:r>
              <a:rPr lang="en-US" sz="1200" kern="1200" dirty="0" err="1">
                <a:solidFill>
                  <a:schemeClr val="tx1"/>
                </a:solidFill>
                <a:effectLst/>
                <a:latin typeface="+mn-lt"/>
                <a:ea typeface="+mn-ea"/>
                <a:cs typeface="+mn-cs"/>
              </a:rPr>
              <a:t>poco</a:t>
            </a:r>
            <a:r>
              <a:rPr lang="en-US" sz="1200" kern="1200" dirty="0">
                <a:solidFill>
                  <a:schemeClr val="tx1"/>
                </a:solidFill>
                <a:effectLst/>
                <a:latin typeface="+mn-lt"/>
                <a:ea typeface="+mn-ea"/>
                <a:cs typeface="+mn-cs"/>
              </a:rPr>
              <a:t> probable que se </a:t>
            </a:r>
            <a:r>
              <a:rPr lang="en-US" sz="1200" kern="1200" dirty="0" err="1">
                <a:solidFill>
                  <a:schemeClr val="tx1"/>
                </a:solidFill>
                <a:effectLst/>
                <a:latin typeface="+mn-lt"/>
                <a:ea typeface="+mn-ea"/>
                <a:cs typeface="+mn-cs"/>
              </a:rPr>
              <a:t>cumplan</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tiempo</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4740A284-0FFE-4FD4-94DA-A3639C397831}" type="slidenum">
              <a:rPr lang="es-CO" smtClean="0"/>
              <a:t>11</a:t>
            </a:fld>
            <a:endParaRPr lang="es-CO" dirty="0"/>
          </a:p>
        </p:txBody>
      </p:sp>
    </p:spTree>
    <p:extLst>
      <p:ext uri="{BB962C8B-B14F-4D97-AF65-F5344CB8AC3E}">
        <p14:creationId xmlns:p14="http://schemas.microsoft.com/office/powerpoint/2010/main" val="3281754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FB05C0A-C810-4ED5-9A72-912525913B51}" type="datetimeFigureOut">
              <a:rPr lang="en-US" smtClean="0"/>
              <a:t>2/28/2019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6DC13-BA7C-403B-B8B8-BC78555B2031}" type="slidenum">
              <a:rPr lang="en-US" smtClean="0"/>
              <a:t>‹#›</a:t>
            </a:fld>
            <a:endParaRPr lang="en-US" dirty="0"/>
          </a:p>
        </p:txBody>
      </p:sp>
    </p:spTree>
    <p:extLst>
      <p:ext uri="{BB962C8B-B14F-4D97-AF65-F5344CB8AC3E}">
        <p14:creationId xmlns:p14="http://schemas.microsoft.com/office/powerpoint/2010/main" val="1274522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B05C0A-C810-4ED5-9A72-912525913B51}" type="datetimeFigureOut">
              <a:rPr lang="en-US" smtClean="0"/>
              <a:t>2/28/2019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6DC13-BA7C-403B-B8B8-BC78555B2031}" type="slidenum">
              <a:rPr lang="en-US" smtClean="0"/>
              <a:t>‹#›</a:t>
            </a:fld>
            <a:endParaRPr lang="en-US" dirty="0"/>
          </a:p>
        </p:txBody>
      </p:sp>
    </p:spTree>
    <p:extLst>
      <p:ext uri="{BB962C8B-B14F-4D97-AF65-F5344CB8AC3E}">
        <p14:creationId xmlns:p14="http://schemas.microsoft.com/office/powerpoint/2010/main" val="3993352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B05C0A-C810-4ED5-9A72-912525913B51}" type="datetimeFigureOut">
              <a:rPr lang="en-US" smtClean="0"/>
              <a:t>2/28/2019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6DC13-BA7C-403B-B8B8-BC78555B2031}" type="slidenum">
              <a:rPr lang="en-US" smtClean="0"/>
              <a:t>‹#›</a:t>
            </a:fld>
            <a:endParaRPr lang="en-US" dirty="0"/>
          </a:p>
        </p:txBody>
      </p:sp>
    </p:spTree>
    <p:extLst>
      <p:ext uri="{BB962C8B-B14F-4D97-AF65-F5344CB8AC3E}">
        <p14:creationId xmlns:p14="http://schemas.microsoft.com/office/powerpoint/2010/main" val="3017140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10" name="Freeform 9">
            <a:extLst>
              <a:ext uri="{FF2B5EF4-FFF2-40B4-BE49-F238E27FC236}">
                <a16:creationId xmlns="" xmlns:a16="http://schemas.microsoft.com/office/drawing/2014/main" id="{C385C374-2E71-BC41-A6AF-AEFCBFD86DC8}"/>
              </a:ext>
            </a:extLst>
          </p:cNvPr>
          <p:cNvSpPr>
            <a:spLocks noChangeArrowheads="1"/>
          </p:cNvSpPr>
          <p:nvPr userDrawn="1"/>
        </p:nvSpPr>
        <p:spPr bwMode="auto">
          <a:xfrm>
            <a:off x="-20638" y="5630870"/>
            <a:ext cx="12212638"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dirty="0">
              <a:ea typeface="MS PGothic" charset="0"/>
              <a:cs typeface="MS PGothic" charset="0"/>
            </a:endParaRPr>
          </a:p>
        </p:txBody>
      </p:sp>
      <p:pic>
        <p:nvPicPr>
          <p:cNvPr id="11" name="Picture 10">
            <a:extLst>
              <a:ext uri="{FF2B5EF4-FFF2-40B4-BE49-F238E27FC236}">
                <a16:creationId xmlns="" xmlns:a16="http://schemas.microsoft.com/office/drawing/2014/main" id="{F0B86034-8B18-C148-886D-F32A68B8B66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92968" y="5976944"/>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2">
            <a:extLst>
              <a:ext uri="{FF2B5EF4-FFF2-40B4-BE49-F238E27FC236}">
                <a16:creationId xmlns="" xmlns:a16="http://schemas.microsoft.com/office/drawing/2014/main" id="{E66CA00D-16FC-0442-9DCE-EB907842FC48}"/>
              </a:ext>
            </a:extLst>
          </p:cNvPr>
          <p:cNvSpPr>
            <a:spLocks noGrp="1"/>
          </p:cNvSpPr>
          <p:nvPr>
            <p:ph type="body" sz="quarter" idx="11" hasCustomPrompt="1"/>
          </p:nvPr>
        </p:nvSpPr>
        <p:spPr>
          <a:xfrm>
            <a:off x="2155711" y="1865312"/>
            <a:ext cx="8037257" cy="3245852"/>
          </a:xfrm>
          <a:prstGeom prst="rect">
            <a:avLst/>
          </a:prstGeom>
        </p:spPr>
        <p:txBody>
          <a:bodyPr/>
          <a:lstStyle>
            <a:lvl1pPr marL="0" indent="0">
              <a:lnSpc>
                <a:spcPts val="4000"/>
              </a:lnSpc>
              <a:spcBef>
                <a:spcPts val="0"/>
              </a:spcBef>
              <a:spcAft>
                <a:spcPts val="400"/>
              </a:spcAft>
              <a:buFontTx/>
              <a:buNone/>
              <a:defRPr sz="3000" b="1" i="0">
                <a:solidFill>
                  <a:schemeClr val="tx1">
                    <a:lumMod val="65000"/>
                    <a:lumOff val="35000"/>
                  </a:schemeClr>
                </a:solidFill>
                <a:latin typeface="Avenir Heavy" charset="0"/>
                <a:ea typeface="Avenir Heavy" charset="0"/>
                <a:cs typeface="Avenir Heavy" charset="0"/>
              </a:defRPr>
            </a:lvl1pPr>
            <a:lvl2pPr marL="11113" indent="0">
              <a:lnSpc>
                <a:spcPts val="2000"/>
              </a:lnSpc>
              <a:spcBef>
                <a:spcPts val="0"/>
              </a:spcBef>
              <a:spcAft>
                <a:spcPts val="400"/>
              </a:spcAft>
              <a:buFontTx/>
              <a:buNone/>
              <a:tabLst/>
              <a:defRPr sz="2400" b="1" i="1">
                <a:solidFill>
                  <a:schemeClr val="tx1">
                    <a:lumMod val="65000"/>
                    <a:lumOff val="35000"/>
                  </a:schemeClr>
                </a:solidFill>
                <a:latin typeface="Avenir Heavy Oblique" charset="0"/>
                <a:ea typeface="Avenir Heavy Oblique" charset="0"/>
                <a:cs typeface="Avenir Heavy Oblique" charset="0"/>
              </a:defRPr>
            </a:lvl2pPr>
            <a:lvl3pPr marL="11113" indent="0">
              <a:spcBef>
                <a:spcPts val="400"/>
              </a:spcBef>
              <a:buFontTx/>
              <a:buNone/>
              <a:tabLst/>
              <a:defRPr sz="2100" b="0" i="0">
                <a:solidFill>
                  <a:schemeClr val="tx1">
                    <a:lumMod val="65000"/>
                    <a:lumOff val="35000"/>
                  </a:schemeClr>
                </a:solidFill>
                <a:latin typeface="Avenir Medium" charset="0"/>
                <a:ea typeface="Avenir Medium" charset="0"/>
                <a:cs typeface="Avenir Medium" charset="0"/>
              </a:defRPr>
            </a:lvl3pPr>
            <a:lvl4pPr marL="669925" indent="-179388">
              <a:buClr>
                <a:srgbClr val="15C6D9"/>
              </a:buClr>
              <a:buFont typeface="Wingdings" charset="2"/>
              <a:buChar char="§"/>
              <a:tabLst/>
              <a:defRPr sz="1800" b="0" i="0">
                <a:solidFill>
                  <a:schemeClr val="tx1">
                    <a:lumMod val="65000"/>
                    <a:lumOff val="35000"/>
                  </a:schemeClr>
                </a:solidFill>
                <a:latin typeface="Avenir Medium" charset="0"/>
                <a:ea typeface="Avenir Medium" charset="0"/>
                <a:cs typeface="Avenir Medium" charset="0"/>
              </a:defRPr>
            </a:lvl4pPr>
            <a:lvl5pPr marL="849313" indent="-227013">
              <a:buClr>
                <a:srgbClr val="15C6D9"/>
              </a:buClr>
              <a:buSzPct val="150000"/>
              <a:buFont typeface="ArialUnicodeMS" charset="0"/>
              <a:buChar char="▸"/>
              <a:tabLst/>
              <a:defRPr sz="1400" b="0" i="0">
                <a:solidFill>
                  <a:schemeClr val="tx1">
                    <a:lumMod val="65000"/>
                    <a:lumOff val="35000"/>
                  </a:schemeClr>
                </a:solidFill>
                <a:latin typeface="Avenir Medium" charset="0"/>
                <a:ea typeface="Avenir Medium" charset="0"/>
                <a:cs typeface="Avenir Medium" charset="0"/>
              </a:defRPr>
            </a:lvl5pPr>
            <a:lvl6pPr marL="47625" indent="0" algn="ctr">
              <a:buNone/>
              <a:tabLst/>
              <a:defRPr sz="2200" b="1" i="1">
                <a:solidFill>
                  <a:srgbClr val="15C6D9"/>
                </a:solidFill>
                <a:latin typeface="Avenir Heavy Oblique" charset="0"/>
                <a:ea typeface="Avenir Heavy Oblique" charset="0"/>
                <a:cs typeface="Avenir Heavy Oblique" charset="0"/>
              </a:defRPr>
            </a:lvl6pPr>
          </a:lstStyle>
          <a:p>
            <a:pPr lvl="0"/>
            <a:r>
              <a:rPr lang="en-US" dirty="0"/>
              <a:t>Title</a:t>
            </a:r>
          </a:p>
          <a:p>
            <a:pPr lvl="1"/>
            <a:r>
              <a:rPr lang="en-US" dirty="0"/>
              <a:t>Sub-Title</a:t>
            </a:r>
          </a:p>
          <a:p>
            <a:pPr lvl="2"/>
            <a:r>
              <a:rPr lang="en-US" dirty="0"/>
              <a:t>Main text</a:t>
            </a:r>
          </a:p>
          <a:p>
            <a:pPr lvl="3"/>
            <a:r>
              <a:rPr lang="en-US" dirty="0"/>
              <a:t>Fourth level</a:t>
            </a:r>
          </a:p>
          <a:p>
            <a:pPr lvl="4"/>
            <a:r>
              <a:rPr lang="en-US" dirty="0"/>
              <a:t>Fifth level</a:t>
            </a:r>
          </a:p>
          <a:p>
            <a:pPr lvl="5"/>
            <a:r>
              <a:rPr lang="en-US" dirty="0"/>
              <a:t>highlight</a:t>
            </a:r>
          </a:p>
        </p:txBody>
      </p:sp>
    </p:spTree>
    <p:extLst>
      <p:ext uri="{BB962C8B-B14F-4D97-AF65-F5344CB8AC3E}">
        <p14:creationId xmlns:p14="http://schemas.microsoft.com/office/powerpoint/2010/main" val="250386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10" name="Freeform 9">
            <a:extLst>
              <a:ext uri="{FF2B5EF4-FFF2-40B4-BE49-F238E27FC236}">
                <a16:creationId xmlns="" xmlns:a16="http://schemas.microsoft.com/office/drawing/2014/main" id="{C385C374-2E71-BC41-A6AF-AEFCBFD86DC8}"/>
              </a:ext>
            </a:extLst>
          </p:cNvPr>
          <p:cNvSpPr>
            <a:spLocks noChangeArrowheads="1"/>
          </p:cNvSpPr>
          <p:nvPr userDrawn="1"/>
        </p:nvSpPr>
        <p:spPr bwMode="auto">
          <a:xfrm>
            <a:off x="-20638" y="5630870"/>
            <a:ext cx="12212638"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dirty="0">
              <a:ea typeface="MS PGothic" charset="0"/>
              <a:cs typeface="MS PGothic" charset="0"/>
            </a:endParaRPr>
          </a:p>
        </p:txBody>
      </p:sp>
      <p:pic>
        <p:nvPicPr>
          <p:cNvPr id="11" name="Picture 10">
            <a:extLst>
              <a:ext uri="{FF2B5EF4-FFF2-40B4-BE49-F238E27FC236}">
                <a16:creationId xmlns="" xmlns:a16="http://schemas.microsoft.com/office/drawing/2014/main" id="{F0B86034-8B18-C148-886D-F32A68B8B66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92968" y="5976944"/>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2">
            <a:extLst>
              <a:ext uri="{FF2B5EF4-FFF2-40B4-BE49-F238E27FC236}">
                <a16:creationId xmlns="" xmlns:a16="http://schemas.microsoft.com/office/drawing/2014/main" id="{E66CA00D-16FC-0442-9DCE-EB907842FC48}"/>
              </a:ext>
            </a:extLst>
          </p:cNvPr>
          <p:cNvSpPr>
            <a:spLocks noGrp="1"/>
          </p:cNvSpPr>
          <p:nvPr>
            <p:ph type="body" sz="quarter" idx="11" hasCustomPrompt="1"/>
          </p:nvPr>
        </p:nvSpPr>
        <p:spPr>
          <a:xfrm>
            <a:off x="2155711" y="1865312"/>
            <a:ext cx="8037257" cy="3245852"/>
          </a:xfrm>
          <a:prstGeom prst="rect">
            <a:avLst/>
          </a:prstGeom>
        </p:spPr>
        <p:txBody>
          <a:bodyPr/>
          <a:lstStyle>
            <a:lvl1pPr marL="0" indent="0">
              <a:lnSpc>
                <a:spcPts val="4000"/>
              </a:lnSpc>
              <a:spcBef>
                <a:spcPts val="0"/>
              </a:spcBef>
              <a:spcAft>
                <a:spcPts val="400"/>
              </a:spcAft>
              <a:buFontTx/>
              <a:buNone/>
              <a:defRPr sz="3000" b="1" i="0">
                <a:solidFill>
                  <a:schemeClr val="tx1">
                    <a:lumMod val="65000"/>
                    <a:lumOff val="35000"/>
                  </a:schemeClr>
                </a:solidFill>
                <a:latin typeface="Avenir Heavy" charset="0"/>
                <a:ea typeface="Avenir Heavy" charset="0"/>
                <a:cs typeface="Avenir Heavy" charset="0"/>
              </a:defRPr>
            </a:lvl1pPr>
            <a:lvl2pPr marL="11113" indent="0">
              <a:lnSpc>
                <a:spcPts val="2000"/>
              </a:lnSpc>
              <a:spcBef>
                <a:spcPts val="0"/>
              </a:spcBef>
              <a:spcAft>
                <a:spcPts val="400"/>
              </a:spcAft>
              <a:buFontTx/>
              <a:buNone/>
              <a:tabLst/>
              <a:defRPr sz="2400" b="1" i="1">
                <a:solidFill>
                  <a:schemeClr val="tx1">
                    <a:lumMod val="65000"/>
                    <a:lumOff val="35000"/>
                  </a:schemeClr>
                </a:solidFill>
                <a:latin typeface="Avenir Heavy Oblique" charset="0"/>
                <a:ea typeface="Avenir Heavy Oblique" charset="0"/>
                <a:cs typeface="Avenir Heavy Oblique" charset="0"/>
              </a:defRPr>
            </a:lvl2pPr>
            <a:lvl3pPr marL="11113" indent="0">
              <a:spcBef>
                <a:spcPts val="400"/>
              </a:spcBef>
              <a:buFontTx/>
              <a:buNone/>
              <a:tabLst/>
              <a:defRPr sz="2100" b="0" i="0">
                <a:solidFill>
                  <a:schemeClr val="tx1">
                    <a:lumMod val="65000"/>
                    <a:lumOff val="35000"/>
                  </a:schemeClr>
                </a:solidFill>
                <a:latin typeface="Avenir Medium" charset="0"/>
                <a:ea typeface="Avenir Medium" charset="0"/>
                <a:cs typeface="Avenir Medium" charset="0"/>
              </a:defRPr>
            </a:lvl3pPr>
            <a:lvl4pPr marL="669925" indent="-179388">
              <a:buClr>
                <a:srgbClr val="15C6D9"/>
              </a:buClr>
              <a:buFont typeface="Wingdings" charset="2"/>
              <a:buChar char="§"/>
              <a:tabLst/>
              <a:defRPr sz="1800" b="0" i="0">
                <a:solidFill>
                  <a:schemeClr val="tx1">
                    <a:lumMod val="65000"/>
                    <a:lumOff val="35000"/>
                  </a:schemeClr>
                </a:solidFill>
                <a:latin typeface="Avenir Medium" charset="0"/>
                <a:ea typeface="Avenir Medium" charset="0"/>
                <a:cs typeface="Avenir Medium" charset="0"/>
              </a:defRPr>
            </a:lvl4pPr>
            <a:lvl5pPr marL="849313" indent="-227013">
              <a:buClr>
                <a:srgbClr val="15C6D9"/>
              </a:buClr>
              <a:buSzPct val="150000"/>
              <a:buFont typeface="ArialUnicodeMS" charset="0"/>
              <a:buChar char="▸"/>
              <a:tabLst/>
              <a:defRPr sz="1400" b="0" i="0">
                <a:solidFill>
                  <a:schemeClr val="tx1">
                    <a:lumMod val="65000"/>
                    <a:lumOff val="35000"/>
                  </a:schemeClr>
                </a:solidFill>
                <a:latin typeface="Avenir Medium" charset="0"/>
                <a:ea typeface="Avenir Medium" charset="0"/>
                <a:cs typeface="Avenir Medium" charset="0"/>
              </a:defRPr>
            </a:lvl5pPr>
            <a:lvl6pPr marL="47625" indent="0" algn="ctr">
              <a:buNone/>
              <a:tabLst/>
              <a:defRPr sz="2200" b="1" i="1">
                <a:solidFill>
                  <a:srgbClr val="15C6D9"/>
                </a:solidFill>
                <a:latin typeface="Avenir Heavy Oblique" charset="0"/>
                <a:ea typeface="Avenir Heavy Oblique" charset="0"/>
                <a:cs typeface="Avenir Heavy Oblique" charset="0"/>
              </a:defRPr>
            </a:lvl6pPr>
          </a:lstStyle>
          <a:p>
            <a:pPr lvl="0"/>
            <a:r>
              <a:rPr lang="en-US" dirty="0"/>
              <a:t>Title</a:t>
            </a:r>
          </a:p>
          <a:p>
            <a:pPr lvl="1"/>
            <a:r>
              <a:rPr lang="en-US" dirty="0"/>
              <a:t>Sub-Title</a:t>
            </a:r>
          </a:p>
          <a:p>
            <a:pPr lvl="2"/>
            <a:r>
              <a:rPr lang="en-US" dirty="0"/>
              <a:t>Main text</a:t>
            </a:r>
          </a:p>
          <a:p>
            <a:pPr lvl="3"/>
            <a:r>
              <a:rPr lang="en-US" dirty="0"/>
              <a:t>Fourth level</a:t>
            </a:r>
          </a:p>
          <a:p>
            <a:pPr lvl="4"/>
            <a:r>
              <a:rPr lang="en-US" dirty="0"/>
              <a:t>Fifth level</a:t>
            </a:r>
          </a:p>
          <a:p>
            <a:pPr lvl="5"/>
            <a:r>
              <a:rPr lang="en-US" dirty="0"/>
              <a:t>highlight</a:t>
            </a:r>
          </a:p>
        </p:txBody>
      </p:sp>
    </p:spTree>
    <p:extLst>
      <p:ext uri="{BB962C8B-B14F-4D97-AF65-F5344CB8AC3E}">
        <p14:creationId xmlns:p14="http://schemas.microsoft.com/office/powerpoint/2010/main" val="6198701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10" name="Freeform 9">
            <a:extLst>
              <a:ext uri="{FF2B5EF4-FFF2-40B4-BE49-F238E27FC236}">
                <a16:creationId xmlns="" xmlns:a16="http://schemas.microsoft.com/office/drawing/2014/main" id="{C385C374-2E71-BC41-A6AF-AEFCBFD86DC8}"/>
              </a:ext>
            </a:extLst>
          </p:cNvPr>
          <p:cNvSpPr>
            <a:spLocks noChangeArrowheads="1"/>
          </p:cNvSpPr>
          <p:nvPr userDrawn="1"/>
        </p:nvSpPr>
        <p:spPr bwMode="auto">
          <a:xfrm>
            <a:off x="-20638" y="5630870"/>
            <a:ext cx="12212638"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dirty="0">
              <a:ea typeface="MS PGothic" charset="0"/>
              <a:cs typeface="MS PGothic" charset="0"/>
            </a:endParaRPr>
          </a:p>
        </p:txBody>
      </p:sp>
      <p:pic>
        <p:nvPicPr>
          <p:cNvPr id="11" name="Picture 10">
            <a:extLst>
              <a:ext uri="{FF2B5EF4-FFF2-40B4-BE49-F238E27FC236}">
                <a16:creationId xmlns="" xmlns:a16="http://schemas.microsoft.com/office/drawing/2014/main" id="{F0B86034-8B18-C148-886D-F32A68B8B66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92968" y="5976944"/>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2">
            <a:extLst>
              <a:ext uri="{FF2B5EF4-FFF2-40B4-BE49-F238E27FC236}">
                <a16:creationId xmlns="" xmlns:a16="http://schemas.microsoft.com/office/drawing/2014/main" id="{E66CA00D-16FC-0442-9DCE-EB907842FC48}"/>
              </a:ext>
            </a:extLst>
          </p:cNvPr>
          <p:cNvSpPr>
            <a:spLocks noGrp="1"/>
          </p:cNvSpPr>
          <p:nvPr>
            <p:ph type="body" sz="quarter" idx="11" hasCustomPrompt="1"/>
          </p:nvPr>
        </p:nvSpPr>
        <p:spPr>
          <a:xfrm>
            <a:off x="2155711" y="1865312"/>
            <a:ext cx="8037257" cy="3245852"/>
          </a:xfrm>
          <a:prstGeom prst="rect">
            <a:avLst/>
          </a:prstGeom>
        </p:spPr>
        <p:txBody>
          <a:bodyPr/>
          <a:lstStyle>
            <a:lvl1pPr marL="0" indent="0">
              <a:lnSpc>
                <a:spcPts val="4000"/>
              </a:lnSpc>
              <a:spcBef>
                <a:spcPts val="0"/>
              </a:spcBef>
              <a:spcAft>
                <a:spcPts val="400"/>
              </a:spcAft>
              <a:buFontTx/>
              <a:buNone/>
              <a:defRPr sz="3000" b="1" i="0">
                <a:solidFill>
                  <a:schemeClr val="tx1">
                    <a:lumMod val="65000"/>
                    <a:lumOff val="35000"/>
                  </a:schemeClr>
                </a:solidFill>
                <a:latin typeface="Avenir Heavy" charset="0"/>
                <a:ea typeface="Avenir Heavy" charset="0"/>
                <a:cs typeface="Avenir Heavy" charset="0"/>
              </a:defRPr>
            </a:lvl1pPr>
            <a:lvl2pPr marL="11113" indent="0">
              <a:lnSpc>
                <a:spcPts val="2000"/>
              </a:lnSpc>
              <a:spcBef>
                <a:spcPts val="0"/>
              </a:spcBef>
              <a:spcAft>
                <a:spcPts val="400"/>
              </a:spcAft>
              <a:buFontTx/>
              <a:buNone/>
              <a:tabLst/>
              <a:defRPr sz="2400" b="1" i="1">
                <a:solidFill>
                  <a:schemeClr val="tx1">
                    <a:lumMod val="65000"/>
                    <a:lumOff val="35000"/>
                  </a:schemeClr>
                </a:solidFill>
                <a:latin typeface="Avenir Heavy Oblique" charset="0"/>
                <a:ea typeface="Avenir Heavy Oblique" charset="0"/>
                <a:cs typeface="Avenir Heavy Oblique" charset="0"/>
              </a:defRPr>
            </a:lvl2pPr>
            <a:lvl3pPr marL="11113" indent="0">
              <a:spcBef>
                <a:spcPts val="400"/>
              </a:spcBef>
              <a:buFontTx/>
              <a:buNone/>
              <a:tabLst/>
              <a:defRPr sz="2100" b="0" i="0">
                <a:solidFill>
                  <a:schemeClr val="tx1">
                    <a:lumMod val="65000"/>
                    <a:lumOff val="35000"/>
                  </a:schemeClr>
                </a:solidFill>
                <a:latin typeface="Avenir Medium" charset="0"/>
                <a:ea typeface="Avenir Medium" charset="0"/>
                <a:cs typeface="Avenir Medium" charset="0"/>
              </a:defRPr>
            </a:lvl3pPr>
            <a:lvl4pPr marL="669925" indent="-179388">
              <a:buClr>
                <a:srgbClr val="15C6D9"/>
              </a:buClr>
              <a:buFont typeface="Wingdings" charset="2"/>
              <a:buChar char="§"/>
              <a:tabLst/>
              <a:defRPr sz="1800" b="0" i="0">
                <a:solidFill>
                  <a:schemeClr val="tx1">
                    <a:lumMod val="65000"/>
                    <a:lumOff val="35000"/>
                  </a:schemeClr>
                </a:solidFill>
                <a:latin typeface="Avenir Medium" charset="0"/>
                <a:ea typeface="Avenir Medium" charset="0"/>
                <a:cs typeface="Avenir Medium" charset="0"/>
              </a:defRPr>
            </a:lvl4pPr>
            <a:lvl5pPr marL="849313" indent="-227013">
              <a:buClr>
                <a:srgbClr val="15C6D9"/>
              </a:buClr>
              <a:buSzPct val="150000"/>
              <a:buFont typeface="ArialUnicodeMS" charset="0"/>
              <a:buChar char="▸"/>
              <a:tabLst/>
              <a:defRPr sz="1400" b="0" i="0">
                <a:solidFill>
                  <a:schemeClr val="tx1">
                    <a:lumMod val="65000"/>
                    <a:lumOff val="35000"/>
                  </a:schemeClr>
                </a:solidFill>
                <a:latin typeface="Avenir Medium" charset="0"/>
                <a:ea typeface="Avenir Medium" charset="0"/>
                <a:cs typeface="Avenir Medium" charset="0"/>
              </a:defRPr>
            </a:lvl5pPr>
            <a:lvl6pPr marL="47625" indent="0" algn="ctr">
              <a:buNone/>
              <a:tabLst/>
              <a:defRPr sz="2200" b="1" i="1">
                <a:solidFill>
                  <a:srgbClr val="15C6D9"/>
                </a:solidFill>
                <a:latin typeface="Avenir Heavy Oblique" charset="0"/>
                <a:ea typeface="Avenir Heavy Oblique" charset="0"/>
                <a:cs typeface="Avenir Heavy Oblique" charset="0"/>
              </a:defRPr>
            </a:lvl6pPr>
          </a:lstStyle>
          <a:p>
            <a:pPr lvl="0"/>
            <a:r>
              <a:rPr lang="en-US" dirty="0"/>
              <a:t>Title</a:t>
            </a:r>
          </a:p>
          <a:p>
            <a:pPr lvl="1"/>
            <a:r>
              <a:rPr lang="en-US" dirty="0"/>
              <a:t>Sub-Title</a:t>
            </a:r>
          </a:p>
          <a:p>
            <a:pPr lvl="2"/>
            <a:r>
              <a:rPr lang="en-US" dirty="0"/>
              <a:t>Main text</a:t>
            </a:r>
          </a:p>
          <a:p>
            <a:pPr lvl="3"/>
            <a:r>
              <a:rPr lang="en-US" dirty="0"/>
              <a:t>Fourth level</a:t>
            </a:r>
          </a:p>
          <a:p>
            <a:pPr lvl="4"/>
            <a:r>
              <a:rPr lang="en-US" dirty="0"/>
              <a:t>Fifth level</a:t>
            </a:r>
          </a:p>
          <a:p>
            <a:pPr lvl="5"/>
            <a:r>
              <a:rPr lang="en-US" dirty="0"/>
              <a:t>highlight</a:t>
            </a:r>
          </a:p>
        </p:txBody>
      </p:sp>
    </p:spTree>
    <p:extLst>
      <p:ext uri="{BB962C8B-B14F-4D97-AF65-F5344CB8AC3E}">
        <p14:creationId xmlns:p14="http://schemas.microsoft.com/office/powerpoint/2010/main" val="2069359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sp>
        <p:nvSpPr>
          <p:cNvPr id="10" name="Freeform 9">
            <a:extLst>
              <a:ext uri="{FF2B5EF4-FFF2-40B4-BE49-F238E27FC236}">
                <a16:creationId xmlns="" xmlns:a16="http://schemas.microsoft.com/office/drawing/2014/main" id="{C385C374-2E71-BC41-A6AF-AEFCBFD86DC8}"/>
              </a:ext>
            </a:extLst>
          </p:cNvPr>
          <p:cNvSpPr>
            <a:spLocks noChangeArrowheads="1"/>
          </p:cNvSpPr>
          <p:nvPr userDrawn="1"/>
        </p:nvSpPr>
        <p:spPr bwMode="auto">
          <a:xfrm>
            <a:off x="-20638" y="5630870"/>
            <a:ext cx="12212638"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dirty="0">
              <a:ea typeface="MS PGothic" charset="0"/>
              <a:cs typeface="MS PGothic" charset="0"/>
            </a:endParaRPr>
          </a:p>
        </p:txBody>
      </p:sp>
      <p:pic>
        <p:nvPicPr>
          <p:cNvPr id="11" name="Picture 10">
            <a:extLst>
              <a:ext uri="{FF2B5EF4-FFF2-40B4-BE49-F238E27FC236}">
                <a16:creationId xmlns="" xmlns:a16="http://schemas.microsoft.com/office/drawing/2014/main" id="{F0B86034-8B18-C148-886D-F32A68B8B66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92968" y="5976944"/>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2">
            <a:extLst>
              <a:ext uri="{FF2B5EF4-FFF2-40B4-BE49-F238E27FC236}">
                <a16:creationId xmlns="" xmlns:a16="http://schemas.microsoft.com/office/drawing/2014/main" id="{E66CA00D-16FC-0442-9DCE-EB907842FC48}"/>
              </a:ext>
            </a:extLst>
          </p:cNvPr>
          <p:cNvSpPr>
            <a:spLocks noGrp="1"/>
          </p:cNvSpPr>
          <p:nvPr>
            <p:ph type="body" sz="quarter" idx="11" hasCustomPrompt="1"/>
          </p:nvPr>
        </p:nvSpPr>
        <p:spPr>
          <a:xfrm>
            <a:off x="2155711" y="1865312"/>
            <a:ext cx="8037257" cy="3245852"/>
          </a:xfrm>
          <a:prstGeom prst="rect">
            <a:avLst/>
          </a:prstGeom>
        </p:spPr>
        <p:txBody>
          <a:bodyPr/>
          <a:lstStyle>
            <a:lvl1pPr marL="0" indent="0">
              <a:lnSpc>
                <a:spcPts val="4000"/>
              </a:lnSpc>
              <a:spcBef>
                <a:spcPts val="0"/>
              </a:spcBef>
              <a:spcAft>
                <a:spcPts val="400"/>
              </a:spcAft>
              <a:buFontTx/>
              <a:buNone/>
              <a:defRPr sz="3000" b="1" i="0">
                <a:solidFill>
                  <a:schemeClr val="tx1">
                    <a:lumMod val="65000"/>
                    <a:lumOff val="35000"/>
                  </a:schemeClr>
                </a:solidFill>
                <a:latin typeface="Avenir Heavy" charset="0"/>
                <a:ea typeface="Avenir Heavy" charset="0"/>
                <a:cs typeface="Avenir Heavy" charset="0"/>
              </a:defRPr>
            </a:lvl1pPr>
            <a:lvl2pPr marL="11113" indent="0">
              <a:lnSpc>
                <a:spcPts val="2000"/>
              </a:lnSpc>
              <a:spcBef>
                <a:spcPts val="0"/>
              </a:spcBef>
              <a:spcAft>
                <a:spcPts val="400"/>
              </a:spcAft>
              <a:buFontTx/>
              <a:buNone/>
              <a:tabLst/>
              <a:defRPr sz="2400" b="1" i="1">
                <a:solidFill>
                  <a:schemeClr val="tx1">
                    <a:lumMod val="65000"/>
                    <a:lumOff val="35000"/>
                  </a:schemeClr>
                </a:solidFill>
                <a:latin typeface="Avenir Heavy Oblique" charset="0"/>
                <a:ea typeface="Avenir Heavy Oblique" charset="0"/>
                <a:cs typeface="Avenir Heavy Oblique" charset="0"/>
              </a:defRPr>
            </a:lvl2pPr>
            <a:lvl3pPr marL="11113" indent="0">
              <a:spcBef>
                <a:spcPts val="400"/>
              </a:spcBef>
              <a:buFontTx/>
              <a:buNone/>
              <a:tabLst/>
              <a:defRPr sz="2100" b="0" i="0">
                <a:solidFill>
                  <a:schemeClr val="tx1">
                    <a:lumMod val="65000"/>
                    <a:lumOff val="35000"/>
                  </a:schemeClr>
                </a:solidFill>
                <a:latin typeface="Avenir Medium" charset="0"/>
                <a:ea typeface="Avenir Medium" charset="0"/>
                <a:cs typeface="Avenir Medium" charset="0"/>
              </a:defRPr>
            </a:lvl3pPr>
            <a:lvl4pPr marL="669925" indent="-179388">
              <a:buClr>
                <a:srgbClr val="15C6D9"/>
              </a:buClr>
              <a:buFont typeface="Wingdings" charset="2"/>
              <a:buChar char="§"/>
              <a:tabLst/>
              <a:defRPr sz="1800" b="0" i="0">
                <a:solidFill>
                  <a:schemeClr val="tx1">
                    <a:lumMod val="65000"/>
                    <a:lumOff val="35000"/>
                  </a:schemeClr>
                </a:solidFill>
                <a:latin typeface="Avenir Medium" charset="0"/>
                <a:ea typeface="Avenir Medium" charset="0"/>
                <a:cs typeface="Avenir Medium" charset="0"/>
              </a:defRPr>
            </a:lvl4pPr>
            <a:lvl5pPr marL="849313" indent="-227013">
              <a:buClr>
                <a:srgbClr val="15C6D9"/>
              </a:buClr>
              <a:buSzPct val="150000"/>
              <a:buFont typeface="ArialUnicodeMS" charset="0"/>
              <a:buChar char="▸"/>
              <a:tabLst/>
              <a:defRPr sz="1400" b="0" i="0">
                <a:solidFill>
                  <a:schemeClr val="tx1">
                    <a:lumMod val="65000"/>
                    <a:lumOff val="35000"/>
                  </a:schemeClr>
                </a:solidFill>
                <a:latin typeface="Avenir Medium" charset="0"/>
                <a:ea typeface="Avenir Medium" charset="0"/>
                <a:cs typeface="Avenir Medium" charset="0"/>
              </a:defRPr>
            </a:lvl5pPr>
            <a:lvl6pPr marL="47625" indent="0" algn="ctr">
              <a:buNone/>
              <a:tabLst/>
              <a:defRPr sz="2200" b="1" i="1">
                <a:solidFill>
                  <a:srgbClr val="15C6D9"/>
                </a:solidFill>
                <a:latin typeface="Avenir Heavy Oblique" charset="0"/>
                <a:ea typeface="Avenir Heavy Oblique" charset="0"/>
                <a:cs typeface="Avenir Heavy Oblique" charset="0"/>
              </a:defRPr>
            </a:lvl6pPr>
          </a:lstStyle>
          <a:p>
            <a:pPr lvl="0"/>
            <a:r>
              <a:rPr lang="en-US" dirty="0"/>
              <a:t>Title</a:t>
            </a:r>
          </a:p>
          <a:p>
            <a:pPr lvl="1"/>
            <a:r>
              <a:rPr lang="en-US" dirty="0"/>
              <a:t>Sub-Title</a:t>
            </a:r>
          </a:p>
          <a:p>
            <a:pPr lvl="2"/>
            <a:r>
              <a:rPr lang="en-US" dirty="0"/>
              <a:t>Main text</a:t>
            </a:r>
          </a:p>
          <a:p>
            <a:pPr lvl="3"/>
            <a:r>
              <a:rPr lang="en-US" dirty="0"/>
              <a:t>Fourth level</a:t>
            </a:r>
          </a:p>
          <a:p>
            <a:pPr lvl="4"/>
            <a:r>
              <a:rPr lang="en-US" dirty="0"/>
              <a:t>Fifth level</a:t>
            </a:r>
          </a:p>
          <a:p>
            <a:pPr lvl="5"/>
            <a:r>
              <a:rPr lang="en-US" dirty="0"/>
              <a:t>highlight</a:t>
            </a:r>
          </a:p>
        </p:txBody>
      </p:sp>
    </p:spTree>
    <p:extLst>
      <p:ext uri="{BB962C8B-B14F-4D97-AF65-F5344CB8AC3E}">
        <p14:creationId xmlns:p14="http://schemas.microsoft.com/office/powerpoint/2010/main" val="4232210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wo Content">
    <p:spTree>
      <p:nvGrpSpPr>
        <p:cNvPr id="1" name=""/>
        <p:cNvGrpSpPr/>
        <p:nvPr/>
      </p:nvGrpSpPr>
      <p:grpSpPr>
        <a:xfrm>
          <a:off x="0" y="0"/>
          <a:ext cx="0" cy="0"/>
          <a:chOff x="0" y="0"/>
          <a:chExt cx="0" cy="0"/>
        </a:xfrm>
      </p:grpSpPr>
      <p:sp>
        <p:nvSpPr>
          <p:cNvPr id="10" name="Freeform 9">
            <a:extLst>
              <a:ext uri="{FF2B5EF4-FFF2-40B4-BE49-F238E27FC236}">
                <a16:creationId xmlns="" xmlns:a16="http://schemas.microsoft.com/office/drawing/2014/main" id="{C385C374-2E71-BC41-A6AF-AEFCBFD86DC8}"/>
              </a:ext>
            </a:extLst>
          </p:cNvPr>
          <p:cNvSpPr>
            <a:spLocks noChangeArrowheads="1"/>
          </p:cNvSpPr>
          <p:nvPr userDrawn="1"/>
        </p:nvSpPr>
        <p:spPr bwMode="auto">
          <a:xfrm>
            <a:off x="-20638" y="5630870"/>
            <a:ext cx="12212638"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dirty="0">
              <a:ea typeface="MS PGothic" charset="0"/>
              <a:cs typeface="MS PGothic" charset="0"/>
            </a:endParaRPr>
          </a:p>
        </p:txBody>
      </p:sp>
      <p:pic>
        <p:nvPicPr>
          <p:cNvPr id="11" name="Picture 10">
            <a:extLst>
              <a:ext uri="{FF2B5EF4-FFF2-40B4-BE49-F238E27FC236}">
                <a16:creationId xmlns="" xmlns:a16="http://schemas.microsoft.com/office/drawing/2014/main" id="{F0B86034-8B18-C148-886D-F32A68B8B66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92968" y="5976944"/>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2">
            <a:extLst>
              <a:ext uri="{FF2B5EF4-FFF2-40B4-BE49-F238E27FC236}">
                <a16:creationId xmlns="" xmlns:a16="http://schemas.microsoft.com/office/drawing/2014/main" id="{E66CA00D-16FC-0442-9DCE-EB907842FC48}"/>
              </a:ext>
            </a:extLst>
          </p:cNvPr>
          <p:cNvSpPr>
            <a:spLocks noGrp="1"/>
          </p:cNvSpPr>
          <p:nvPr>
            <p:ph type="body" sz="quarter" idx="11" hasCustomPrompt="1"/>
          </p:nvPr>
        </p:nvSpPr>
        <p:spPr>
          <a:xfrm>
            <a:off x="2155711" y="1865312"/>
            <a:ext cx="8037257" cy="3245852"/>
          </a:xfrm>
          <a:prstGeom prst="rect">
            <a:avLst/>
          </a:prstGeom>
        </p:spPr>
        <p:txBody>
          <a:bodyPr/>
          <a:lstStyle>
            <a:lvl1pPr marL="0" indent="0">
              <a:lnSpc>
                <a:spcPts val="4000"/>
              </a:lnSpc>
              <a:spcBef>
                <a:spcPts val="0"/>
              </a:spcBef>
              <a:spcAft>
                <a:spcPts val="400"/>
              </a:spcAft>
              <a:buFontTx/>
              <a:buNone/>
              <a:defRPr sz="3000" b="1" i="0">
                <a:solidFill>
                  <a:schemeClr val="tx1">
                    <a:lumMod val="65000"/>
                    <a:lumOff val="35000"/>
                  </a:schemeClr>
                </a:solidFill>
                <a:latin typeface="Avenir Heavy" charset="0"/>
                <a:ea typeface="Avenir Heavy" charset="0"/>
                <a:cs typeface="Avenir Heavy" charset="0"/>
              </a:defRPr>
            </a:lvl1pPr>
            <a:lvl2pPr marL="11113" indent="0">
              <a:lnSpc>
                <a:spcPts val="2000"/>
              </a:lnSpc>
              <a:spcBef>
                <a:spcPts val="0"/>
              </a:spcBef>
              <a:spcAft>
                <a:spcPts val="400"/>
              </a:spcAft>
              <a:buFontTx/>
              <a:buNone/>
              <a:tabLst/>
              <a:defRPr sz="2400" b="1" i="1">
                <a:solidFill>
                  <a:schemeClr val="tx1">
                    <a:lumMod val="65000"/>
                    <a:lumOff val="35000"/>
                  </a:schemeClr>
                </a:solidFill>
                <a:latin typeface="Avenir Heavy Oblique" charset="0"/>
                <a:ea typeface="Avenir Heavy Oblique" charset="0"/>
                <a:cs typeface="Avenir Heavy Oblique" charset="0"/>
              </a:defRPr>
            </a:lvl2pPr>
            <a:lvl3pPr marL="11113" indent="0">
              <a:spcBef>
                <a:spcPts val="400"/>
              </a:spcBef>
              <a:buFontTx/>
              <a:buNone/>
              <a:tabLst/>
              <a:defRPr sz="2100" b="0" i="0">
                <a:solidFill>
                  <a:schemeClr val="tx1">
                    <a:lumMod val="65000"/>
                    <a:lumOff val="35000"/>
                  </a:schemeClr>
                </a:solidFill>
                <a:latin typeface="Avenir Medium" charset="0"/>
                <a:ea typeface="Avenir Medium" charset="0"/>
                <a:cs typeface="Avenir Medium" charset="0"/>
              </a:defRPr>
            </a:lvl3pPr>
            <a:lvl4pPr marL="669925" indent="-179388">
              <a:buClr>
                <a:srgbClr val="15C6D9"/>
              </a:buClr>
              <a:buFont typeface="Wingdings" charset="2"/>
              <a:buChar char="§"/>
              <a:tabLst/>
              <a:defRPr sz="1800" b="0" i="0">
                <a:solidFill>
                  <a:schemeClr val="tx1">
                    <a:lumMod val="65000"/>
                    <a:lumOff val="35000"/>
                  </a:schemeClr>
                </a:solidFill>
                <a:latin typeface="Avenir Medium" charset="0"/>
                <a:ea typeface="Avenir Medium" charset="0"/>
                <a:cs typeface="Avenir Medium" charset="0"/>
              </a:defRPr>
            </a:lvl4pPr>
            <a:lvl5pPr marL="849313" indent="-227013">
              <a:buClr>
                <a:srgbClr val="15C6D9"/>
              </a:buClr>
              <a:buSzPct val="150000"/>
              <a:buFont typeface="ArialUnicodeMS" charset="0"/>
              <a:buChar char="▸"/>
              <a:tabLst/>
              <a:defRPr sz="1400" b="0" i="0">
                <a:solidFill>
                  <a:schemeClr val="tx1">
                    <a:lumMod val="65000"/>
                    <a:lumOff val="35000"/>
                  </a:schemeClr>
                </a:solidFill>
                <a:latin typeface="Avenir Medium" charset="0"/>
                <a:ea typeface="Avenir Medium" charset="0"/>
                <a:cs typeface="Avenir Medium" charset="0"/>
              </a:defRPr>
            </a:lvl5pPr>
            <a:lvl6pPr marL="47625" indent="0" algn="ctr">
              <a:buNone/>
              <a:tabLst/>
              <a:defRPr sz="2200" b="1" i="1">
                <a:solidFill>
                  <a:srgbClr val="15C6D9"/>
                </a:solidFill>
                <a:latin typeface="Avenir Heavy Oblique" charset="0"/>
                <a:ea typeface="Avenir Heavy Oblique" charset="0"/>
                <a:cs typeface="Avenir Heavy Oblique" charset="0"/>
              </a:defRPr>
            </a:lvl6pPr>
          </a:lstStyle>
          <a:p>
            <a:pPr lvl="0"/>
            <a:r>
              <a:rPr lang="en-US" dirty="0"/>
              <a:t>Title</a:t>
            </a:r>
          </a:p>
          <a:p>
            <a:pPr lvl="1"/>
            <a:r>
              <a:rPr lang="en-US" dirty="0"/>
              <a:t>Sub-Title</a:t>
            </a:r>
          </a:p>
          <a:p>
            <a:pPr lvl="2"/>
            <a:r>
              <a:rPr lang="en-US" dirty="0"/>
              <a:t>Main text</a:t>
            </a:r>
          </a:p>
          <a:p>
            <a:pPr lvl="3"/>
            <a:r>
              <a:rPr lang="en-US" dirty="0"/>
              <a:t>Fourth level</a:t>
            </a:r>
          </a:p>
          <a:p>
            <a:pPr lvl="4"/>
            <a:r>
              <a:rPr lang="en-US" dirty="0"/>
              <a:t>Fifth level</a:t>
            </a:r>
          </a:p>
          <a:p>
            <a:pPr lvl="5"/>
            <a:r>
              <a:rPr lang="en-US" dirty="0"/>
              <a:t>highlight</a:t>
            </a:r>
          </a:p>
        </p:txBody>
      </p:sp>
    </p:spTree>
    <p:extLst>
      <p:ext uri="{BB962C8B-B14F-4D97-AF65-F5344CB8AC3E}">
        <p14:creationId xmlns:p14="http://schemas.microsoft.com/office/powerpoint/2010/main" val="3806333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46480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sp>
        <p:nvSpPr>
          <p:cNvPr id="10" name="Freeform 9">
            <a:extLst>
              <a:ext uri="{FF2B5EF4-FFF2-40B4-BE49-F238E27FC236}">
                <a16:creationId xmlns="" xmlns:a16="http://schemas.microsoft.com/office/drawing/2014/main" id="{C385C374-2E71-BC41-A6AF-AEFCBFD86DC8}"/>
              </a:ext>
            </a:extLst>
          </p:cNvPr>
          <p:cNvSpPr>
            <a:spLocks noChangeArrowheads="1"/>
          </p:cNvSpPr>
          <p:nvPr userDrawn="1"/>
        </p:nvSpPr>
        <p:spPr bwMode="auto">
          <a:xfrm>
            <a:off x="-20638" y="5630870"/>
            <a:ext cx="12212638"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dirty="0">
              <a:ea typeface="MS PGothic" charset="0"/>
              <a:cs typeface="MS PGothic" charset="0"/>
            </a:endParaRPr>
          </a:p>
        </p:txBody>
      </p:sp>
      <p:pic>
        <p:nvPicPr>
          <p:cNvPr id="11" name="Picture 10">
            <a:extLst>
              <a:ext uri="{FF2B5EF4-FFF2-40B4-BE49-F238E27FC236}">
                <a16:creationId xmlns="" xmlns:a16="http://schemas.microsoft.com/office/drawing/2014/main" id="{F0B86034-8B18-C148-886D-F32A68B8B66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92968" y="5976944"/>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2">
            <a:extLst>
              <a:ext uri="{FF2B5EF4-FFF2-40B4-BE49-F238E27FC236}">
                <a16:creationId xmlns="" xmlns:a16="http://schemas.microsoft.com/office/drawing/2014/main" id="{E66CA00D-16FC-0442-9DCE-EB907842FC48}"/>
              </a:ext>
            </a:extLst>
          </p:cNvPr>
          <p:cNvSpPr>
            <a:spLocks noGrp="1"/>
          </p:cNvSpPr>
          <p:nvPr>
            <p:ph type="body" sz="quarter" idx="11" hasCustomPrompt="1"/>
          </p:nvPr>
        </p:nvSpPr>
        <p:spPr>
          <a:xfrm>
            <a:off x="2155711" y="1865312"/>
            <a:ext cx="8037257" cy="3245852"/>
          </a:xfrm>
          <a:prstGeom prst="rect">
            <a:avLst/>
          </a:prstGeom>
        </p:spPr>
        <p:txBody>
          <a:bodyPr/>
          <a:lstStyle>
            <a:lvl1pPr marL="0" indent="0">
              <a:lnSpc>
                <a:spcPts val="4000"/>
              </a:lnSpc>
              <a:spcBef>
                <a:spcPts val="0"/>
              </a:spcBef>
              <a:spcAft>
                <a:spcPts val="400"/>
              </a:spcAft>
              <a:buFontTx/>
              <a:buNone/>
              <a:defRPr sz="3000" b="1" i="0">
                <a:solidFill>
                  <a:schemeClr val="tx1">
                    <a:lumMod val="65000"/>
                    <a:lumOff val="35000"/>
                  </a:schemeClr>
                </a:solidFill>
                <a:latin typeface="Avenir Heavy" charset="0"/>
                <a:ea typeface="Avenir Heavy" charset="0"/>
                <a:cs typeface="Avenir Heavy" charset="0"/>
              </a:defRPr>
            </a:lvl1pPr>
            <a:lvl2pPr marL="11113" indent="0">
              <a:lnSpc>
                <a:spcPts val="2000"/>
              </a:lnSpc>
              <a:spcBef>
                <a:spcPts val="0"/>
              </a:spcBef>
              <a:spcAft>
                <a:spcPts val="400"/>
              </a:spcAft>
              <a:buFontTx/>
              <a:buNone/>
              <a:tabLst/>
              <a:defRPr sz="2400" b="1" i="1">
                <a:solidFill>
                  <a:schemeClr val="tx1">
                    <a:lumMod val="65000"/>
                    <a:lumOff val="35000"/>
                  </a:schemeClr>
                </a:solidFill>
                <a:latin typeface="Avenir Heavy Oblique" charset="0"/>
                <a:ea typeface="Avenir Heavy Oblique" charset="0"/>
                <a:cs typeface="Avenir Heavy Oblique" charset="0"/>
              </a:defRPr>
            </a:lvl2pPr>
            <a:lvl3pPr marL="11113" indent="0">
              <a:spcBef>
                <a:spcPts val="400"/>
              </a:spcBef>
              <a:buFontTx/>
              <a:buNone/>
              <a:tabLst/>
              <a:defRPr sz="2100" b="0" i="0">
                <a:solidFill>
                  <a:schemeClr val="tx1">
                    <a:lumMod val="65000"/>
                    <a:lumOff val="35000"/>
                  </a:schemeClr>
                </a:solidFill>
                <a:latin typeface="Avenir Medium" charset="0"/>
                <a:ea typeface="Avenir Medium" charset="0"/>
                <a:cs typeface="Avenir Medium" charset="0"/>
              </a:defRPr>
            </a:lvl3pPr>
            <a:lvl4pPr marL="669925" indent="-179388">
              <a:buClr>
                <a:srgbClr val="15C6D9"/>
              </a:buClr>
              <a:buFont typeface="Wingdings" charset="2"/>
              <a:buChar char="§"/>
              <a:tabLst/>
              <a:defRPr sz="1800" b="0" i="0">
                <a:solidFill>
                  <a:schemeClr val="tx1">
                    <a:lumMod val="65000"/>
                    <a:lumOff val="35000"/>
                  </a:schemeClr>
                </a:solidFill>
                <a:latin typeface="Avenir Medium" charset="0"/>
                <a:ea typeface="Avenir Medium" charset="0"/>
                <a:cs typeface="Avenir Medium" charset="0"/>
              </a:defRPr>
            </a:lvl4pPr>
            <a:lvl5pPr marL="849313" indent="-227013">
              <a:buClr>
                <a:srgbClr val="15C6D9"/>
              </a:buClr>
              <a:buSzPct val="150000"/>
              <a:buFont typeface="ArialUnicodeMS" charset="0"/>
              <a:buChar char="▸"/>
              <a:tabLst/>
              <a:defRPr sz="1400" b="0" i="0">
                <a:solidFill>
                  <a:schemeClr val="tx1">
                    <a:lumMod val="65000"/>
                    <a:lumOff val="35000"/>
                  </a:schemeClr>
                </a:solidFill>
                <a:latin typeface="Avenir Medium" charset="0"/>
                <a:ea typeface="Avenir Medium" charset="0"/>
                <a:cs typeface="Avenir Medium" charset="0"/>
              </a:defRPr>
            </a:lvl5pPr>
            <a:lvl6pPr marL="47625" indent="0" algn="ctr">
              <a:buNone/>
              <a:tabLst/>
              <a:defRPr sz="2200" b="1" i="1">
                <a:solidFill>
                  <a:srgbClr val="15C6D9"/>
                </a:solidFill>
                <a:latin typeface="Avenir Heavy Oblique" charset="0"/>
                <a:ea typeface="Avenir Heavy Oblique" charset="0"/>
                <a:cs typeface="Avenir Heavy Oblique" charset="0"/>
              </a:defRPr>
            </a:lvl6pPr>
          </a:lstStyle>
          <a:p>
            <a:pPr lvl="0"/>
            <a:r>
              <a:rPr lang="en-US" dirty="0"/>
              <a:t>Title</a:t>
            </a:r>
          </a:p>
          <a:p>
            <a:pPr lvl="1"/>
            <a:r>
              <a:rPr lang="en-US" dirty="0"/>
              <a:t>Sub-Title</a:t>
            </a:r>
          </a:p>
          <a:p>
            <a:pPr lvl="2"/>
            <a:r>
              <a:rPr lang="en-US" dirty="0"/>
              <a:t>Main text</a:t>
            </a:r>
          </a:p>
          <a:p>
            <a:pPr lvl="3"/>
            <a:r>
              <a:rPr lang="en-US" dirty="0"/>
              <a:t>Fourth level</a:t>
            </a:r>
          </a:p>
          <a:p>
            <a:pPr lvl="4"/>
            <a:r>
              <a:rPr lang="en-US" dirty="0"/>
              <a:t>Fifth level</a:t>
            </a:r>
          </a:p>
          <a:p>
            <a:pPr lvl="5"/>
            <a:r>
              <a:rPr lang="en-US" dirty="0"/>
              <a:t>highlight</a:t>
            </a:r>
          </a:p>
        </p:txBody>
      </p:sp>
    </p:spTree>
    <p:extLst>
      <p:ext uri="{BB962C8B-B14F-4D97-AF65-F5344CB8AC3E}">
        <p14:creationId xmlns:p14="http://schemas.microsoft.com/office/powerpoint/2010/main" val="17440405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front_cover_no_flags">
    <p:spTree>
      <p:nvGrpSpPr>
        <p:cNvPr id="1" name=""/>
        <p:cNvGrpSpPr/>
        <p:nvPr/>
      </p:nvGrpSpPr>
      <p:grpSpPr>
        <a:xfrm>
          <a:off x="0" y="0"/>
          <a:ext cx="0" cy="0"/>
          <a:chOff x="0" y="0"/>
          <a:chExt cx="0" cy="0"/>
        </a:xfrm>
      </p:grpSpPr>
      <p:sp>
        <p:nvSpPr>
          <p:cNvPr id="5" name="Picture Placeholder 18"/>
          <p:cNvSpPr>
            <a:spLocks noGrp="1"/>
          </p:cNvSpPr>
          <p:nvPr>
            <p:ph type="pic" sz="quarter" idx="10"/>
          </p:nvPr>
        </p:nvSpPr>
        <p:spPr>
          <a:xfrm>
            <a:off x="-33742" y="1495426"/>
            <a:ext cx="12259487" cy="4885615"/>
          </a:xfrm>
          <a:custGeom>
            <a:avLst/>
            <a:gdLst>
              <a:gd name="connsiteX0" fmla="*/ 0 w 9144000"/>
              <a:gd name="connsiteY0" fmla="*/ 0 h 5522912"/>
              <a:gd name="connsiteX1" fmla="*/ 9144000 w 9144000"/>
              <a:gd name="connsiteY1" fmla="*/ 0 h 5522912"/>
              <a:gd name="connsiteX2" fmla="*/ 9144000 w 9144000"/>
              <a:gd name="connsiteY2" fmla="*/ 5522912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37334 w 9181334"/>
              <a:gd name="connsiteY0" fmla="*/ 0 h 4707366"/>
              <a:gd name="connsiteX1" fmla="*/ 9181334 w 9181334"/>
              <a:gd name="connsiteY1" fmla="*/ 0 h 4707366"/>
              <a:gd name="connsiteX2" fmla="*/ 9168977 w 9181334"/>
              <a:gd name="connsiteY2" fmla="*/ 4571441 h 4707366"/>
              <a:gd name="connsiteX3" fmla="*/ 265 w 9181334"/>
              <a:gd name="connsiteY3" fmla="*/ 4707366 h 4707366"/>
              <a:gd name="connsiteX4" fmla="*/ 37334 w 9181334"/>
              <a:gd name="connsiteY4" fmla="*/ 0 h 4707366"/>
              <a:gd name="connsiteX0" fmla="*/ 0 w 9193427"/>
              <a:gd name="connsiteY0" fmla="*/ 0 h 4707366"/>
              <a:gd name="connsiteX1" fmla="*/ 9193427 w 9193427"/>
              <a:gd name="connsiteY1" fmla="*/ 0 h 4707366"/>
              <a:gd name="connsiteX2" fmla="*/ 9181070 w 9193427"/>
              <a:gd name="connsiteY2" fmla="*/ 4571441 h 4707366"/>
              <a:gd name="connsiteX3" fmla="*/ 12358 w 9193427"/>
              <a:gd name="connsiteY3" fmla="*/ 4707366 h 4707366"/>
              <a:gd name="connsiteX4" fmla="*/ 0 w 9193427"/>
              <a:gd name="connsiteY4" fmla="*/ 0 h 4707366"/>
              <a:gd name="connsiteX0" fmla="*/ 0 w 9193427"/>
              <a:gd name="connsiteY0" fmla="*/ 0 h 4884333"/>
              <a:gd name="connsiteX1" fmla="*/ 9193427 w 9193427"/>
              <a:gd name="connsiteY1" fmla="*/ 0 h 4884333"/>
              <a:gd name="connsiteX2" fmla="*/ 9181070 w 9193427"/>
              <a:gd name="connsiteY2" fmla="*/ 4571441 h 4884333"/>
              <a:gd name="connsiteX3" fmla="*/ 12358 w 9193427"/>
              <a:gd name="connsiteY3" fmla="*/ 4707366 h 4884333"/>
              <a:gd name="connsiteX4" fmla="*/ 0 w 9193427"/>
              <a:gd name="connsiteY4" fmla="*/ 0 h 4884333"/>
              <a:gd name="connsiteX0" fmla="*/ 0 w 9193427"/>
              <a:gd name="connsiteY0" fmla="*/ 0 h 4868795"/>
              <a:gd name="connsiteX1" fmla="*/ 9193427 w 9193427"/>
              <a:gd name="connsiteY1" fmla="*/ 0 h 4868795"/>
              <a:gd name="connsiteX2" fmla="*/ 9181070 w 9193427"/>
              <a:gd name="connsiteY2" fmla="*/ 4571441 h 4868795"/>
              <a:gd name="connsiteX3" fmla="*/ 12358 w 9193427"/>
              <a:gd name="connsiteY3" fmla="*/ 4707366 h 4868795"/>
              <a:gd name="connsiteX4" fmla="*/ 0 w 9193427"/>
              <a:gd name="connsiteY4" fmla="*/ 0 h 4868795"/>
              <a:gd name="connsiteX0" fmla="*/ 0 w 9193427"/>
              <a:gd name="connsiteY0" fmla="*/ 0 h 4907393"/>
              <a:gd name="connsiteX1" fmla="*/ 9193427 w 9193427"/>
              <a:gd name="connsiteY1" fmla="*/ 0 h 4907393"/>
              <a:gd name="connsiteX2" fmla="*/ 9181070 w 9193427"/>
              <a:gd name="connsiteY2" fmla="*/ 4571441 h 4907393"/>
              <a:gd name="connsiteX3" fmla="*/ 12358 w 9193427"/>
              <a:gd name="connsiteY3" fmla="*/ 4707366 h 4907393"/>
              <a:gd name="connsiteX4" fmla="*/ 0 w 9193427"/>
              <a:gd name="connsiteY4" fmla="*/ 0 h 4907393"/>
              <a:gd name="connsiteX0" fmla="*/ 1188 w 9194615"/>
              <a:gd name="connsiteY0" fmla="*/ 0 h 4885615"/>
              <a:gd name="connsiteX1" fmla="*/ 9194615 w 9194615"/>
              <a:gd name="connsiteY1" fmla="*/ 0 h 4885615"/>
              <a:gd name="connsiteX2" fmla="*/ 9182258 w 9194615"/>
              <a:gd name="connsiteY2" fmla="*/ 4571441 h 4885615"/>
              <a:gd name="connsiteX3" fmla="*/ 1189 w 9194615"/>
              <a:gd name="connsiteY3" fmla="*/ 4682652 h 4885615"/>
              <a:gd name="connsiteX4" fmla="*/ 1188 w 9194615"/>
              <a:gd name="connsiteY4" fmla="*/ 0 h 4885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4615" h="4885615">
                <a:moveTo>
                  <a:pt x="1188" y="0"/>
                </a:moveTo>
                <a:lnTo>
                  <a:pt x="9194615" y="0"/>
                </a:lnTo>
                <a:lnTo>
                  <a:pt x="9182258" y="4571441"/>
                </a:lnTo>
                <a:cubicBezTo>
                  <a:pt x="4717351" y="4060696"/>
                  <a:pt x="2353092" y="5366394"/>
                  <a:pt x="1189" y="4682652"/>
                </a:cubicBezTo>
                <a:cubicBezTo>
                  <a:pt x="-2930" y="3059984"/>
                  <a:pt x="5307" y="1622668"/>
                  <a:pt x="1188" y="0"/>
                </a:cubicBezTo>
                <a:close/>
              </a:path>
            </a:pathLst>
          </a:custGeom>
        </p:spPr>
        <p:txBody>
          <a:bodyPr/>
          <a:lstStyle/>
          <a:p>
            <a:r>
              <a:rPr lang="en-US" dirty="0"/>
              <a:t>Click icon to add picture</a:t>
            </a:r>
          </a:p>
        </p:txBody>
      </p:sp>
      <p:sp>
        <p:nvSpPr>
          <p:cNvPr id="6" name="Rectangle 5"/>
          <p:cNvSpPr>
            <a:spLocks noChangeArrowheads="1"/>
          </p:cNvSpPr>
          <p:nvPr/>
        </p:nvSpPr>
        <p:spPr bwMode="auto">
          <a:xfrm>
            <a:off x="8014010" y="409828"/>
            <a:ext cx="4205508" cy="404345"/>
          </a:xfrm>
          <a:prstGeom prst="rect">
            <a:avLst/>
          </a:prstGeom>
          <a:solidFill>
            <a:schemeClr val="tx1">
              <a:lumMod val="50000"/>
              <a:lumOff val="50000"/>
            </a:schemeClr>
          </a:solidFill>
          <a:ln>
            <a:noFill/>
          </a:ln>
          <a:effectLst/>
        </p:spPr>
        <p:txBody>
          <a:bodyPr anchor="ctr"/>
          <a:lstStyle/>
          <a:p>
            <a:pPr algn="ctr" eaLnBrk="1" hangingPunct="1"/>
            <a:endParaRPr lang="en-US" altLang="en-US" sz="1800" dirty="0">
              <a:solidFill>
                <a:srgbClr val="FFFFFF"/>
              </a:solidFill>
              <a:ea typeface="MS PGothic" charset="-128"/>
            </a:endParaRPr>
          </a:p>
        </p:txBody>
      </p:sp>
      <p:pic>
        <p:nvPicPr>
          <p:cNvPr id="8"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945" y="279400"/>
            <a:ext cx="5636684"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5522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B05C0A-C810-4ED5-9A72-912525913B51}" type="datetimeFigureOut">
              <a:rPr lang="en-US" smtClean="0"/>
              <a:t>2/28/2019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6DC13-BA7C-403B-B8B8-BC78555B2031}" type="slidenum">
              <a:rPr lang="en-US" smtClean="0"/>
              <a:t>‹#›</a:t>
            </a:fld>
            <a:endParaRPr lang="en-US" dirty="0"/>
          </a:p>
        </p:txBody>
      </p:sp>
    </p:spTree>
    <p:extLst>
      <p:ext uri="{BB962C8B-B14F-4D97-AF65-F5344CB8AC3E}">
        <p14:creationId xmlns:p14="http://schemas.microsoft.com/office/powerpoint/2010/main" val="458034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B05C0A-C810-4ED5-9A72-912525913B51}" type="datetimeFigureOut">
              <a:rPr lang="en-US" smtClean="0"/>
              <a:t>2/28/2019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6DC13-BA7C-403B-B8B8-BC78555B2031}" type="slidenum">
              <a:rPr lang="en-US" smtClean="0"/>
              <a:t>‹#›</a:t>
            </a:fld>
            <a:endParaRPr lang="en-US" dirty="0"/>
          </a:p>
        </p:txBody>
      </p:sp>
    </p:spTree>
    <p:extLst>
      <p:ext uri="{BB962C8B-B14F-4D97-AF65-F5344CB8AC3E}">
        <p14:creationId xmlns:p14="http://schemas.microsoft.com/office/powerpoint/2010/main" val="1771044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FB05C0A-C810-4ED5-9A72-912525913B51}" type="datetimeFigureOut">
              <a:rPr lang="en-US" smtClean="0"/>
              <a:t>2/28/2019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6DC13-BA7C-403B-B8B8-BC78555B2031}" type="slidenum">
              <a:rPr lang="en-US" smtClean="0"/>
              <a:t>‹#›</a:t>
            </a:fld>
            <a:endParaRPr lang="en-US" dirty="0"/>
          </a:p>
        </p:txBody>
      </p:sp>
    </p:spTree>
    <p:extLst>
      <p:ext uri="{BB962C8B-B14F-4D97-AF65-F5344CB8AC3E}">
        <p14:creationId xmlns:p14="http://schemas.microsoft.com/office/powerpoint/2010/main" val="1972782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B05C0A-C810-4ED5-9A72-912525913B51}" type="datetimeFigureOut">
              <a:rPr lang="en-US" smtClean="0"/>
              <a:t>2/28/2019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06DC13-BA7C-403B-B8B8-BC78555B2031}" type="slidenum">
              <a:rPr lang="en-US" smtClean="0"/>
              <a:t>‹#›</a:t>
            </a:fld>
            <a:endParaRPr lang="en-US" dirty="0"/>
          </a:p>
        </p:txBody>
      </p:sp>
    </p:spTree>
    <p:extLst>
      <p:ext uri="{BB962C8B-B14F-4D97-AF65-F5344CB8AC3E}">
        <p14:creationId xmlns:p14="http://schemas.microsoft.com/office/powerpoint/2010/main" val="1295974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B05C0A-C810-4ED5-9A72-912525913B51}" type="datetimeFigureOut">
              <a:rPr lang="en-US" smtClean="0"/>
              <a:t>2/28/2019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A06DC13-BA7C-403B-B8B8-BC78555B2031}" type="slidenum">
              <a:rPr lang="en-US" smtClean="0"/>
              <a:t>‹#›</a:t>
            </a:fld>
            <a:endParaRPr lang="en-US" dirty="0"/>
          </a:p>
        </p:txBody>
      </p:sp>
    </p:spTree>
    <p:extLst>
      <p:ext uri="{BB962C8B-B14F-4D97-AF65-F5344CB8AC3E}">
        <p14:creationId xmlns:p14="http://schemas.microsoft.com/office/powerpoint/2010/main" val="3187889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B05C0A-C810-4ED5-9A72-912525913B51}" type="datetimeFigureOut">
              <a:rPr lang="en-US" smtClean="0"/>
              <a:t>2/28/2019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A06DC13-BA7C-403B-B8B8-BC78555B2031}" type="slidenum">
              <a:rPr lang="en-US" smtClean="0"/>
              <a:t>‹#›</a:t>
            </a:fld>
            <a:endParaRPr lang="en-US" dirty="0"/>
          </a:p>
        </p:txBody>
      </p:sp>
    </p:spTree>
    <p:extLst>
      <p:ext uri="{BB962C8B-B14F-4D97-AF65-F5344CB8AC3E}">
        <p14:creationId xmlns:p14="http://schemas.microsoft.com/office/powerpoint/2010/main" val="4209671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B05C0A-C810-4ED5-9A72-912525913B51}" type="datetimeFigureOut">
              <a:rPr lang="en-US" smtClean="0"/>
              <a:t>2/28/2019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6DC13-BA7C-403B-B8B8-BC78555B2031}" type="slidenum">
              <a:rPr lang="en-US" smtClean="0"/>
              <a:t>‹#›</a:t>
            </a:fld>
            <a:endParaRPr lang="en-US" dirty="0"/>
          </a:p>
        </p:txBody>
      </p:sp>
    </p:spTree>
    <p:extLst>
      <p:ext uri="{BB962C8B-B14F-4D97-AF65-F5344CB8AC3E}">
        <p14:creationId xmlns:p14="http://schemas.microsoft.com/office/powerpoint/2010/main" val="2751237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B05C0A-C810-4ED5-9A72-912525913B51}" type="datetimeFigureOut">
              <a:rPr lang="en-US" smtClean="0"/>
              <a:t>2/28/2019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6DC13-BA7C-403B-B8B8-BC78555B2031}" type="slidenum">
              <a:rPr lang="en-US" smtClean="0"/>
              <a:t>‹#›</a:t>
            </a:fld>
            <a:endParaRPr lang="en-US" dirty="0"/>
          </a:p>
        </p:txBody>
      </p:sp>
    </p:spTree>
    <p:extLst>
      <p:ext uri="{BB962C8B-B14F-4D97-AF65-F5344CB8AC3E}">
        <p14:creationId xmlns:p14="http://schemas.microsoft.com/office/powerpoint/2010/main" val="3900392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B05C0A-C810-4ED5-9A72-912525913B51}" type="datetimeFigureOut">
              <a:rPr lang="en-US" smtClean="0"/>
              <a:t>2/28/2019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06DC13-BA7C-403B-B8B8-BC78555B2031}" type="slidenum">
              <a:rPr lang="en-US" smtClean="0"/>
              <a:t>‹#›</a:t>
            </a:fld>
            <a:endParaRPr lang="en-US" dirty="0"/>
          </a:p>
        </p:txBody>
      </p:sp>
    </p:spTree>
    <p:extLst>
      <p:ext uri="{BB962C8B-B14F-4D97-AF65-F5344CB8AC3E}">
        <p14:creationId xmlns:p14="http://schemas.microsoft.com/office/powerpoint/2010/main" val="2895539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5" r:id="rId16"/>
    <p:sldLayoutId id="2147483666" r:id="rId17"/>
    <p:sldLayoutId id="2147483667" r:id="rId18"/>
    <p:sldLayoutId id="2147483668"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7.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17.xml"/><Relationship Id="rId5" Type="http://schemas.openxmlformats.org/officeDocument/2006/relationships/chart" Target="../charts/chart5.xml"/><Relationship Id="rId4" Type="http://schemas.openxmlformats.org/officeDocument/2006/relationships/chart" Target="../charts/chart4.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chart" Target="../charts/chart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12.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6.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1.xml"/><Relationship Id="rId1" Type="http://schemas.openxmlformats.org/officeDocument/2006/relationships/slideLayout" Target="../slideLayouts/slideLayout16.xml"/><Relationship Id="rId4" Type="http://schemas.openxmlformats.org/officeDocument/2006/relationships/image" Target="../media/image19.e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2536" b="12536"/>
          <a:stretch>
            <a:fillRect/>
          </a:stretch>
        </p:blipFill>
        <p:spPr>
          <a:xfrm>
            <a:off x="0" y="1416598"/>
            <a:ext cx="12259487" cy="4885615"/>
          </a:xfrm>
        </p:spPr>
      </p:pic>
      <p:sp>
        <p:nvSpPr>
          <p:cNvPr id="5" name="Rectangle 4"/>
          <p:cNvSpPr>
            <a:spLocks noChangeArrowheads="1"/>
          </p:cNvSpPr>
          <p:nvPr/>
        </p:nvSpPr>
        <p:spPr bwMode="auto">
          <a:xfrm>
            <a:off x="16872" y="2588310"/>
            <a:ext cx="12225742" cy="1278978"/>
          </a:xfrm>
          <a:prstGeom prst="rect">
            <a:avLst/>
          </a:prstGeom>
          <a:solidFill>
            <a:schemeClr val="tx1">
              <a:lumMod val="50000"/>
              <a:lumOff val="50000"/>
              <a:alpha val="74000"/>
            </a:schemeClr>
          </a:solidFill>
          <a:ln>
            <a:noFill/>
          </a:ln>
          <a:effectLst/>
        </p:spPr>
        <p:txBody>
          <a:bodyPr anchor="ctr"/>
          <a:lstStyle/>
          <a:p>
            <a:pPr algn="ctr"/>
            <a:r>
              <a:rPr lang="es-419" sz="3600" dirty="0">
                <a:solidFill>
                  <a:schemeClr val="bg1"/>
                </a:solidFill>
              </a:rPr>
              <a:t>R</a:t>
            </a:r>
            <a:r>
              <a:rPr lang="es-419" sz="3600" dirty="0" smtClean="0">
                <a:solidFill>
                  <a:schemeClr val="bg1"/>
                </a:solidFill>
              </a:rPr>
              <a:t>esultados </a:t>
            </a:r>
            <a:r>
              <a:rPr lang="es-419" sz="3600" dirty="0">
                <a:solidFill>
                  <a:schemeClr val="bg1"/>
                </a:solidFill>
              </a:rPr>
              <a:t>del </a:t>
            </a:r>
            <a:r>
              <a:rPr lang="es-419" sz="3600" dirty="0" smtClean="0">
                <a:solidFill>
                  <a:schemeClr val="bg1"/>
                </a:solidFill>
              </a:rPr>
              <a:t>análisis del Proyecto </a:t>
            </a:r>
            <a:r>
              <a:rPr lang="es-419" sz="3600" dirty="0">
                <a:solidFill>
                  <a:schemeClr val="bg1"/>
                </a:solidFill>
              </a:rPr>
              <a:t>CLME+ </a:t>
            </a:r>
          </a:p>
          <a:p>
            <a:pPr algn="ctr"/>
            <a:r>
              <a:rPr lang="es-419" sz="3600" dirty="0">
                <a:solidFill>
                  <a:schemeClr val="bg1"/>
                </a:solidFill>
              </a:rPr>
              <a:t>y justificación de una propuesta de extensión del proyecto</a:t>
            </a:r>
          </a:p>
        </p:txBody>
      </p:sp>
      <p:sp>
        <p:nvSpPr>
          <p:cNvPr id="8" name="TextBox 7"/>
          <p:cNvSpPr txBox="1"/>
          <p:nvPr/>
        </p:nvSpPr>
        <p:spPr bwMode="auto">
          <a:xfrm>
            <a:off x="799247" y="6463337"/>
            <a:ext cx="9926665" cy="238527"/>
          </a:xfrm>
          <a:prstGeom prst="rect">
            <a:avLst/>
          </a:prstGeom>
          <a:noFill/>
        </p:spPr>
        <p:txBody>
          <a:bodyPr wrap="square">
            <a:spAutoFit/>
          </a:bodyPr>
          <a:lstStyle/>
          <a:p>
            <a:pPr algn="ctr">
              <a:defRPr/>
            </a:pPr>
            <a:r>
              <a:rPr lang="es-419" sz="950" b="1" i="1" dirty="0">
                <a:solidFill>
                  <a:schemeClr val="tx1">
                    <a:lumMod val="50000"/>
                    <a:lumOff val="50000"/>
                  </a:schemeClr>
                </a:solidFill>
                <a:latin typeface="Avenir Heavy" charset="0"/>
                <a:ea typeface="Avenir Heavy" charset="0"/>
                <a:cs typeface="Avenir Heavy" charset="0"/>
              </a:rPr>
              <a:t>Catalizar la Implementación del Programa de Acciones Estratégicas de los Grandes Ecosistemas Marinos del Caribe y de la Plataforma del Norte de Brasil (2015-2020)</a:t>
            </a:r>
          </a:p>
        </p:txBody>
      </p:sp>
      <p:sp>
        <p:nvSpPr>
          <p:cNvPr id="7" name="Text Box 10">
            <a:extLst>
              <a:ext uri="{FF2B5EF4-FFF2-40B4-BE49-F238E27FC236}">
                <a16:creationId xmlns="" xmlns:a16="http://schemas.microsoft.com/office/drawing/2014/main" id="{73720BCF-478D-9941-966C-1179F1DEB549}"/>
              </a:ext>
            </a:extLst>
          </p:cNvPr>
          <p:cNvSpPr txBox="1"/>
          <p:nvPr/>
        </p:nvSpPr>
        <p:spPr>
          <a:xfrm>
            <a:off x="8425541" y="482780"/>
            <a:ext cx="2300371" cy="274637"/>
          </a:xfrm>
          <a:prstGeom prst="rect">
            <a:avLst/>
          </a:prstGeom>
          <a:noFill/>
          <a:ln>
            <a:noFill/>
          </a:ln>
          <a:effectLst/>
          <a:extLst/>
        </p:spPr>
        <p:style>
          <a:lnRef idx="0">
            <a:schemeClr val="accent1"/>
          </a:lnRef>
          <a:fillRef idx="0">
            <a:schemeClr val="accent1"/>
          </a:fillRef>
          <a:effectRef idx="0">
            <a:schemeClr val="accent1"/>
          </a:effectRef>
          <a:fontRef idx="minor">
            <a:schemeClr val="dk1"/>
          </a:fontRef>
        </p:style>
        <p:txBody>
          <a:bodyPr wrap="none"/>
          <a:lstStyle/>
          <a:p>
            <a:pPr algn="r">
              <a:lnSpc>
                <a:spcPct val="114000"/>
              </a:lnSpc>
              <a:spcBef>
                <a:spcPts val="0"/>
              </a:spcBef>
              <a:spcAft>
                <a:spcPts val="900"/>
              </a:spcAft>
              <a:defRPr/>
            </a:pPr>
            <a:endParaRPr lang="es-419" sz="1200" dirty="0">
              <a:ea typeface="Calibri" panose="020F0502020204030204" pitchFamily="34" charset="0"/>
              <a:cs typeface="Times New Roman" panose="02020603050405020304" pitchFamily="18" charset="0"/>
            </a:endParaRPr>
          </a:p>
        </p:txBody>
      </p:sp>
      <p:sp>
        <p:nvSpPr>
          <p:cNvPr id="2" name="TextBox 1"/>
          <p:cNvSpPr txBox="1"/>
          <p:nvPr/>
        </p:nvSpPr>
        <p:spPr>
          <a:xfrm>
            <a:off x="4499286" y="4526469"/>
            <a:ext cx="3260913" cy="646331"/>
          </a:xfrm>
          <a:prstGeom prst="rect">
            <a:avLst/>
          </a:prstGeom>
          <a:noFill/>
        </p:spPr>
        <p:txBody>
          <a:bodyPr wrap="square" rtlCol="0">
            <a:spAutoFit/>
          </a:bodyPr>
          <a:lstStyle/>
          <a:p>
            <a:pPr algn="ctr"/>
            <a:r>
              <a:rPr lang="es-419" b="1" dirty="0">
                <a:solidFill>
                  <a:schemeClr val="bg1"/>
                </a:solidFill>
              </a:rPr>
              <a:t>Teleconferencia del             </a:t>
            </a:r>
            <a:r>
              <a:rPr lang="es-419" b="1" dirty="0" smtClean="0">
                <a:solidFill>
                  <a:schemeClr val="bg1"/>
                </a:solidFill>
              </a:rPr>
              <a:t>martes </a:t>
            </a:r>
            <a:r>
              <a:rPr lang="es-419" b="1" dirty="0">
                <a:solidFill>
                  <a:schemeClr val="bg1"/>
                </a:solidFill>
              </a:rPr>
              <a:t>26 de febrero de 2019</a:t>
            </a:r>
          </a:p>
        </p:txBody>
      </p:sp>
    </p:spTree>
    <p:extLst>
      <p:ext uri="{BB962C8B-B14F-4D97-AF65-F5344CB8AC3E}">
        <p14:creationId xmlns:p14="http://schemas.microsoft.com/office/powerpoint/2010/main" val="26629191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31459" y="5126725"/>
            <a:ext cx="2610180" cy="584775"/>
          </a:xfrm>
          <a:prstGeom prst="rect">
            <a:avLst/>
          </a:prstGeom>
          <a:solidFill>
            <a:schemeClr val="accent2"/>
          </a:solidFill>
        </p:spPr>
        <p:txBody>
          <a:bodyPr wrap="square" rtlCol="0">
            <a:spAutoFit/>
          </a:bodyPr>
          <a:lstStyle/>
          <a:p>
            <a:r>
              <a:rPr lang="x-none" sz="1600" b="1" dirty="0">
                <a:solidFill>
                  <a:schemeClr val="bg1"/>
                </a:solidFill>
              </a:rPr>
              <a:t>Informe </a:t>
            </a:r>
            <a:r>
              <a:rPr lang="en-US" sz="1600" b="1" dirty="0" err="1">
                <a:solidFill>
                  <a:schemeClr val="bg1"/>
                </a:solidFill>
              </a:rPr>
              <a:t>descriptivo</a:t>
            </a:r>
            <a:r>
              <a:rPr lang="x-none" sz="1600" b="1" dirty="0">
                <a:solidFill>
                  <a:schemeClr val="bg1"/>
                </a:solidFill>
              </a:rPr>
              <a:t> de ACE</a:t>
            </a:r>
          </a:p>
          <a:p>
            <a:r>
              <a:rPr lang="x-none" sz="1600" b="1" dirty="0">
                <a:solidFill>
                  <a:schemeClr val="bg1"/>
                </a:solidFill>
              </a:rPr>
              <a:t>(componentes financieros)</a:t>
            </a:r>
          </a:p>
        </p:txBody>
      </p:sp>
      <p:sp>
        <p:nvSpPr>
          <p:cNvPr id="10" name="TextBox 9"/>
          <p:cNvSpPr txBox="1"/>
          <p:nvPr/>
        </p:nvSpPr>
        <p:spPr>
          <a:xfrm>
            <a:off x="111641" y="122274"/>
            <a:ext cx="4809249" cy="461665"/>
          </a:xfrm>
          <a:prstGeom prst="rect">
            <a:avLst/>
          </a:prstGeom>
          <a:noFill/>
        </p:spPr>
        <p:txBody>
          <a:bodyPr wrap="square" rtlCol="0">
            <a:spAutoFit/>
          </a:bodyPr>
          <a:lstStyle/>
          <a:p>
            <a:r>
              <a:rPr lang="x-none" sz="2400" b="1" dirty="0"/>
              <a:t>Análisis financiero - Herramientas</a:t>
            </a:r>
          </a:p>
        </p:txBody>
      </p:sp>
      <p:pic>
        <p:nvPicPr>
          <p:cNvPr id="2" name="Picture 1"/>
          <p:cNvPicPr>
            <a:picLocks noChangeAspect="1"/>
          </p:cNvPicPr>
          <p:nvPr/>
        </p:nvPicPr>
        <p:blipFill>
          <a:blip r:embed="rId3"/>
          <a:stretch>
            <a:fillRect/>
          </a:stretch>
        </p:blipFill>
        <p:spPr>
          <a:xfrm>
            <a:off x="192765" y="1533969"/>
            <a:ext cx="4809250" cy="2487720"/>
          </a:xfrm>
          <a:prstGeom prst="rect">
            <a:avLst/>
          </a:prstGeom>
        </p:spPr>
      </p:pic>
      <p:sp>
        <p:nvSpPr>
          <p:cNvPr id="11" name="TextBox 10"/>
          <p:cNvSpPr txBox="1"/>
          <p:nvPr/>
        </p:nvSpPr>
        <p:spPr>
          <a:xfrm>
            <a:off x="1314620" y="1016233"/>
            <a:ext cx="2565541" cy="338554"/>
          </a:xfrm>
          <a:prstGeom prst="rect">
            <a:avLst/>
          </a:prstGeom>
          <a:solidFill>
            <a:schemeClr val="accent2"/>
          </a:solidFill>
        </p:spPr>
        <p:txBody>
          <a:bodyPr wrap="square" rtlCol="0">
            <a:spAutoFit/>
          </a:bodyPr>
          <a:lstStyle/>
          <a:p>
            <a:r>
              <a:rPr lang="x-none" sz="1600" b="1">
                <a:solidFill>
                  <a:schemeClr val="bg1"/>
                </a:solidFill>
              </a:rPr>
              <a:t>Tabla financiera de ACE</a:t>
            </a:r>
          </a:p>
        </p:txBody>
      </p:sp>
      <p:sp>
        <p:nvSpPr>
          <p:cNvPr id="12" name="TextBox 11"/>
          <p:cNvSpPr txBox="1"/>
          <p:nvPr/>
        </p:nvSpPr>
        <p:spPr>
          <a:xfrm>
            <a:off x="5851880" y="1016233"/>
            <a:ext cx="3964473" cy="338554"/>
          </a:xfrm>
          <a:prstGeom prst="rect">
            <a:avLst/>
          </a:prstGeom>
          <a:solidFill>
            <a:schemeClr val="accent2"/>
          </a:solidFill>
        </p:spPr>
        <p:txBody>
          <a:bodyPr wrap="square" rtlCol="0">
            <a:spAutoFit/>
          </a:bodyPr>
          <a:lstStyle/>
          <a:p>
            <a:r>
              <a:rPr lang="x-none" sz="1600" b="1" dirty="0">
                <a:solidFill>
                  <a:schemeClr val="bg1"/>
                </a:solidFill>
              </a:rPr>
              <a:t> Informe detallado de compromisos de ACE</a:t>
            </a:r>
          </a:p>
        </p:txBody>
      </p:sp>
      <p:pic>
        <p:nvPicPr>
          <p:cNvPr id="8" name="Picture 7"/>
          <p:cNvPicPr>
            <a:picLocks noChangeAspect="1"/>
          </p:cNvPicPr>
          <p:nvPr/>
        </p:nvPicPr>
        <p:blipFill>
          <a:blip r:embed="rId4"/>
          <a:stretch>
            <a:fillRect/>
          </a:stretch>
        </p:blipFill>
        <p:spPr>
          <a:xfrm>
            <a:off x="6291268" y="1533969"/>
            <a:ext cx="4503596" cy="2246899"/>
          </a:xfrm>
          <a:prstGeom prst="rect">
            <a:avLst/>
          </a:prstGeom>
        </p:spPr>
      </p:pic>
      <p:pic>
        <p:nvPicPr>
          <p:cNvPr id="13" name="Picture 12"/>
          <p:cNvPicPr>
            <a:picLocks noChangeAspect="1"/>
          </p:cNvPicPr>
          <p:nvPr/>
        </p:nvPicPr>
        <p:blipFill>
          <a:blip r:embed="rId5"/>
          <a:stretch>
            <a:fillRect/>
          </a:stretch>
        </p:blipFill>
        <p:spPr>
          <a:xfrm>
            <a:off x="5718706" y="4021689"/>
            <a:ext cx="2446938" cy="2614419"/>
          </a:xfrm>
          <a:prstGeom prst="rect">
            <a:avLst/>
          </a:prstGeom>
        </p:spPr>
      </p:pic>
    </p:spTree>
    <p:extLst>
      <p:ext uri="{BB962C8B-B14F-4D97-AF65-F5344CB8AC3E}">
        <p14:creationId xmlns:p14="http://schemas.microsoft.com/office/powerpoint/2010/main" val="31751549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87EDCD50-6C95-B744-B2C2-277DBBBBAA63}"/>
              </a:ext>
            </a:extLst>
          </p:cNvPr>
          <p:cNvSpPr>
            <a:spLocks noGrp="1"/>
          </p:cNvSpPr>
          <p:nvPr>
            <p:ph type="body" sz="quarter" idx="11"/>
          </p:nvPr>
        </p:nvSpPr>
        <p:spPr>
          <a:xfrm>
            <a:off x="164123" y="1144721"/>
            <a:ext cx="11805138" cy="957265"/>
          </a:xfrm>
        </p:spPr>
        <p:txBody>
          <a:bodyPr/>
          <a:lstStyle/>
          <a:p>
            <a:pPr marL="342900" indent="-342900">
              <a:lnSpc>
                <a:spcPct val="100000"/>
              </a:lnSpc>
              <a:buFont typeface="Arial" panose="020B0604020202020204" pitchFamily="34" charset="0"/>
              <a:buChar char="•"/>
            </a:pPr>
            <a:r>
              <a:rPr lang="x-none" sz="1600">
                <a:latin typeface="+mn-lt"/>
              </a:rPr>
              <a:t>El análisis a continuación incluye todas las metas de los componentes 1, 2, 4 y 5, pero excluye las metas definidas en el componente 3</a:t>
            </a:r>
          </a:p>
          <a:p>
            <a:pPr marL="342900" indent="-342900">
              <a:lnSpc>
                <a:spcPct val="100000"/>
              </a:lnSpc>
              <a:buFont typeface="Arial" panose="020B0604020202020204" pitchFamily="34" charset="0"/>
              <a:buChar char="•"/>
            </a:pPr>
            <a:r>
              <a:rPr lang="x-none" sz="1600">
                <a:latin typeface="+mn-lt"/>
              </a:rPr>
              <a:t>Porcentaje de metas retrasadas calculado a partir del total de metas incompletas, no el total de metas</a:t>
            </a:r>
          </a:p>
          <a:p>
            <a:pPr marL="342900" indent="-342900">
              <a:buFont typeface="Arial" panose="020B0604020202020204" pitchFamily="34" charset="0"/>
              <a:buChar char="•"/>
            </a:pPr>
            <a:endParaRPr lang="en-US" sz="2000" dirty="0">
              <a:latin typeface="+mn-lt"/>
            </a:endParaRPr>
          </a:p>
        </p:txBody>
      </p:sp>
      <p:sp>
        <p:nvSpPr>
          <p:cNvPr id="3" name="TextBox 2"/>
          <p:cNvSpPr txBox="1"/>
          <p:nvPr/>
        </p:nvSpPr>
        <p:spPr>
          <a:xfrm>
            <a:off x="112701" y="36909"/>
            <a:ext cx="6154615" cy="461665"/>
          </a:xfrm>
          <a:prstGeom prst="rect">
            <a:avLst/>
          </a:prstGeom>
          <a:noFill/>
        </p:spPr>
        <p:txBody>
          <a:bodyPr wrap="square" rtlCol="0">
            <a:spAutoFit/>
          </a:bodyPr>
          <a:lstStyle/>
          <a:p>
            <a:r>
              <a:rPr lang="x-none" sz="2400" b="1" dirty="0"/>
              <a:t>Resultados del análisis técnico - Introducción</a:t>
            </a:r>
          </a:p>
        </p:txBody>
      </p:sp>
      <p:graphicFrame>
        <p:nvGraphicFramePr>
          <p:cNvPr id="4" name="Table 3"/>
          <p:cNvGraphicFramePr>
            <a:graphicFrameLocks noGrp="1"/>
          </p:cNvGraphicFramePr>
          <p:nvPr>
            <p:extLst>
              <p:ext uri="{D42A27DB-BD31-4B8C-83A1-F6EECF244321}">
                <p14:modId xmlns:p14="http://schemas.microsoft.com/office/powerpoint/2010/main" val="1593016417"/>
              </p:ext>
            </p:extLst>
          </p:nvPr>
        </p:nvGraphicFramePr>
        <p:xfrm>
          <a:off x="448560" y="1924514"/>
          <a:ext cx="11033337" cy="1447800"/>
        </p:xfrm>
        <a:graphic>
          <a:graphicData uri="http://schemas.openxmlformats.org/drawingml/2006/table">
            <a:tbl>
              <a:tblPr firstRow="1" bandRow="1">
                <a:tableStyleId>{5C22544A-7EE6-4342-B048-85BDC9FD1C3A}</a:tableStyleId>
              </a:tblPr>
              <a:tblGrid>
                <a:gridCol w="6991068">
                  <a:extLst>
                    <a:ext uri="{9D8B030D-6E8A-4147-A177-3AD203B41FA5}">
                      <a16:colId xmlns="" xmlns:a16="http://schemas.microsoft.com/office/drawing/2014/main" val="20000"/>
                    </a:ext>
                  </a:extLst>
                </a:gridCol>
                <a:gridCol w="2025558">
                  <a:extLst>
                    <a:ext uri="{9D8B030D-6E8A-4147-A177-3AD203B41FA5}">
                      <a16:colId xmlns="" xmlns:a16="http://schemas.microsoft.com/office/drawing/2014/main" val="20001"/>
                    </a:ext>
                  </a:extLst>
                </a:gridCol>
                <a:gridCol w="2016711">
                  <a:extLst>
                    <a:ext uri="{9D8B030D-6E8A-4147-A177-3AD203B41FA5}">
                      <a16:colId xmlns="" xmlns:a16="http://schemas.microsoft.com/office/drawing/2014/main" val="20002"/>
                    </a:ext>
                  </a:extLst>
                </a:gridCol>
              </a:tblGrid>
              <a:tr h="0">
                <a:tc>
                  <a:txBody>
                    <a:bodyPr/>
                    <a:lstStyle/>
                    <a:p>
                      <a:pPr algn="ctr"/>
                      <a:r>
                        <a:rPr lang="x-none" sz="1600" b="1"/>
                        <a:t>Hitos</a:t>
                      </a:r>
                      <a:r>
                        <a:rPr lang="x-none" sz="1600" b="1" baseline="0"/>
                        <a:t> y metas</a:t>
                      </a:r>
                    </a:p>
                  </a:txBody>
                  <a:tcPr/>
                </a:tc>
                <a:tc>
                  <a:txBody>
                    <a:bodyPr/>
                    <a:lstStyle/>
                    <a:p>
                      <a:pPr algn="ctr"/>
                      <a:r>
                        <a:rPr lang="x-none" sz="1600" b="1"/>
                        <a:t>Número de metas</a:t>
                      </a:r>
                    </a:p>
                  </a:txBody>
                  <a:tcPr/>
                </a:tc>
                <a:tc>
                  <a:txBody>
                    <a:bodyPr/>
                    <a:lstStyle/>
                    <a:p>
                      <a:pPr algn="ctr"/>
                      <a:r>
                        <a:rPr lang="x-none" sz="1600" b="1"/>
                        <a:t>Porcentaje</a:t>
                      </a:r>
                    </a:p>
                  </a:txBody>
                  <a:tcPr/>
                </a:tc>
                <a:extLst>
                  <a:ext uri="{0D108BD9-81ED-4DB2-BD59-A6C34878D82A}">
                    <a16:rowId xmlns="" xmlns:a16="http://schemas.microsoft.com/office/drawing/2014/main" val="10000"/>
                  </a:ext>
                </a:extLst>
              </a:tr>
              <a:tr h="370840">
                <a:tc>
                  <a:txBody>
                    <a:bodyPr/>
                    <a:lstStyle/>
                    <a:p>
                      <a:pPr marL="0" indent="0" algn="ctr">
                        <a:buFont typeface="Arial" panose="020B0604020202020204" pitchFamily="34" charset="0"/>
                        <a:buNone/>
                      </a:pPr>
                      <a:r>
                        <a:rPr lang="x-none" sz="1400" b="1" dirty="0">
                          <a:latin typeface="+mn-lt"/>
                        </a:rPr>
                        <a:t>Total de hitos</a:t>
                      </a:r>
                      <a:r>
                        <a:rPr lang="x-none" sz="1400" b="1" baseline="0" dirty="0">
                          <a:latin typeface="+mn-lt"/>
                        </a:rPr>
                        <a:t> y </a:t>
                      </a:r>
                      <a:r>
                        <a:rPr lang="x-none" sz="1400" b="1" dirty="0">
                          <a:latin typeface="+mn-lt"/>
                        </a:rPr>
                        <a:t>metas</a:t>
                      </a:r>
                      <a:r>
                        <a:rPr lang="x-none" sz="1400" b="1" baseline="0" dirty="0">
                          <a:latin typeface="+mn-lt"/>
                        </a:rPr>
                        <a:t> en el marco lógico del proyecto</a:t>
                      </a:r>
                    </a:p>
                  </a:txBody>
                  <a:tcPr>
                    <a:solidFill>
                      <a:schemeClr val="bg1"/>
                    </a:solidFill>
                  </a:tcPr>
                </a:tc>
                <a:tc>
                  <a:txBody>
                    <a:bodyPr/>
                    <a:lstStyle/>
                    <a:p>
                      <a:pPr algn="ctr"/>
                      <a:r>
                        <a:rPr lang="x-none" sz="1400" b="1"/>
                        <a:t>73</a:t>
                      </a:r>
                    </a:p>
                  </a:txBody>
                  <a:tcPr>
                    <a:solidFill>
                      <a:schemeClr val="bg1"/>
                    </a:solidFill>
                  </a:tcPr>
                </a:tc>
                <a:tc>
                  <a:txBody>
                    <a:bodyPr/>
                    <a:lstStyle/>
                    <a:p>
                      <a:pPr algn="l" rtl="0"/>
                      <a:endParaRPr lang="en-US" sz="1400" dirty="0"/>
                    </a:p>
                  </a:txBody>
                  <a:tcPr>
                    <a:solidFill>
                      <a:schemeClr val="bg1"/>
                    </a:solidFill>
                  </a:tcPr>
                </a:tc>
                <a:extLst>
                  <a:ext uri="{0D108BD9-81ED-4DB2-BD59-A6C34878D82A}">
                    <a16:rowId xmlns="" xmlns:a16="http://schemas.microsoft.com/office/drawing/2014/main" val="10001"/>
                  </a:ext>
                </a:extLst>
              </a:tr>
              <a:tr h="370840">
                <a:tc>
                  <a:txBody>
                    <a:bodyPr/>
                    <a:lstStyle/>
                    <a:p>
                      <a:pPr algn="ctr"/>
                      <a:r>
                        <a:rPr lang="x-none" sz="1400"/>
                        <a:t>Hitos</a:t>
                      </a:r>
                      <a:r>
                        <a:rPr lang="x-none" sz="1400" baseline="0"/>
                        <a:t> y metas cumplidas</a:t>
                      </a:r>
                    </a:p>
                  </a:txBody>
                  <a:tcPr>
                    <a:lnB w="12700" cmpd="sng">
                      <a:noFill/>
                    </a:lnB>
                    <a:solidFill>
                      <a:schemeClr val="bg1"/>
                    </a:solidFill>
                  </a:tcPr>
                </a:tc>
                <a:tc>
                  <a:txBody>
                    <a:bodyPr/>
                    <a:lstStyle/>
                    <a:p>
                      <a:pPr algn="ctr"/>
                      <a:r>
                        <a:rPr lang="x-none" sz="1400"/>
                        <a:t>19</a:t>
                      </a:r>
                    </a:p>
                  </a:txBody>
                  <a:tcPr>
                    <a:lnB w="12700" cmpd="sng">
                      <a:noFill/>
                    </a:lnB>
                    <a:solidFill>
                      <a:schemeClr val="bg1"/>
                    </a:solidFill>
                  </a:tcPr>
                </a:tc>
                <a:tc>
                  <a:txBody>
                    <a:bodyPr/>
                    <a:lstStyle/>
                    <a:p>
                      <a:pPr algn="ctr"/>
                      <a:r>
                        <a:rPr lang="x-none" sz="1400"/>
                        <a:t>26 %</a:t>
                      </a:r>
                    </a:p>
                  </a:txBody>
                  <a:tcPr>
                    <a:lnB w="12700" cmpd="sng">
                      <a:noFill/>
                    </a:lnB>
                    <a:solidFill>
                      <a:schemeClr val="bg1"/>
                    </a:solidFill>
                  </a:tcPr>
                </a:tc>
                <a:extLst>
                  <a:ext uri="{0D108BD9-81ED-4DB2-BD59-A6C34878D82A}">
                    <a16:rowId xmlns="" xmlns:a16="http://schemas.microsoft.com/office/drawing/2014/main" val="10002"/>
                  </a:ext>
                </a:extLst>
              </a:tr>
              <a:tr h="370840">
                <a:tc>
                  <a:txBody>
                    <a:bodyPr/>
                    <a:lstStyle/>
                    <a:p>
                      <a:pPr algn="ctr"/>
                      <a:r>
                        <a:rPr lang="x-none" sz="1400" b="0" baseline="0">
                          <a:solidFill>
                            <a:schemeClr val="tx1"/>
                          </a:solidFill>
                        </a:rPr>
                        <a:t>Hitos y metas no cumplidas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x-none" sz="1400" b="0">
                          <a:solidFill>
                            <a:schemeClr val="tx1"/>
                          </a:solidFill>
                        </a:rPr>
                        <a:t>54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x-none" sz="1400" b="0" dirty="0">
                          <a:solidFill>
                            <a:schemeClr val="tx1"/>
                          </a:solidFill>
                        </a:rPr>
                        <a:t>74 %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10003"/>
                  </a:ext>
                </a:extLst>
              </a:tr>
            </a:tbl>
          </a:graphicData>
        </a:graphic>
      </p:graphicFrame>
      <p:sp>
        <p:nvSpPr>
          <p:cNvPr id="6" name="Down Arrow 5"/>
          <p:cNvSpPr/>
          <p:nvPr/>
        </p:nvSpPr>
        <p:spPr bwMode="auto">
          <a:xfrm>
            <a:off x="8375408" y="3405246"/>
            <a:ext cx="148282" cy="300183"/>
          </a:xfrm>
          <a:prstGeom prst="downArrow">
            <a:avLst/>
          </a:prstGeom>
          <a:solidFill>
            <a:schemeClr val="accent1">
              <a:lumMod val="75000"/>
            </a:schemeClr>
          </a:solidFill>
          <a:ln>
            <a:noFill/>
          </a:ln>
          <a:effectLst/>
        </p:spPr>
        <p:txBody>
          <a:bodyPr wrap="none" rtlCol="0" anchor="ctr"/>
          <a:lstStyle/>
          <a:p>
            <a:pPr algn="ct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660353556"/>
              </p:ext>
            </p:extLst>
          </p:nvPr>
        </p:nvGraphicFramePr>
        <p:xfrm>
          <a:off x="3474721" y="3705429"/>
          <a:ext cx="6909899" cy="518160"/>
        </p:xfrm>
        <a:graphic>
          <a:graphicData uri="http://schemas.openxmlformats.org/drawingml/2006/table">
            <a:tbl>
              <a:tblPr firstRow="1" bandRow="1">
                <a:tableStyleId>{5C22544A-7EE6-4342-B048-85BDC9FD1C3A}</a:tableStyleId>
              </a:tblPr>
              <a:tblGrid>
                <a:gridCol w="4378329">
                  <a:extLst>
                    <a:ext uri="{9D8B030D-6E8A-4147-A177-3AD203B41FA5}">
                      <a16:colId xmlns="" xmlns:a16="http://schemas.microsoft.com/office/drawing/2014/main" val="20000"/>
                    </a:ext>
                  </a:extLst>
                </a:gridCol>
                <a:gridCol w="1281558">
                  <a:extLst>
                    <a:ext uri="{9D8B030D-6E8A-4147-A177-3AD203B41FA5}">
                      <a16:colId xmlns="" xmlns:a16="http://schemas.microsoft.com/office/drawing/2014/main" val="20001"/>
                    </a:ext>
                  </a:extLst>
                </a:gridCol>
                <a:gridCol w="1250012">
                  <a:extLst>
                    <a:ext uri="{9D8B030D-6E8A-4147-A177-3AD203B41FA5}">
                      <a16:colId xmlns="" xmlns:a16="http://schemas.microsoft.com/office/drawing/2014/main" val="20002"/>
                    </a:ext>
                  </a:extLst>
                </a:gridCol>
              </a:tblGrid>
              <a:tr h="497425">
                <a:tc>
                  <a:txBody>
                    <a:bodyPr/>
                    <a:lstStyle/>
                    <a:p>
                      <a:pPr algn="r"/>
                      <a:r>
                        <a:rPr lang="x-none" sz="1400" b="0" baseline="0" dirty="0">
                          <a:solidFill>
                            <a:schemeClr val="tx1"/>
                          </a:solidFill>
                          <a:latin typeface="+mn-lt"/>
                          <a:ea typeface="+mn-ea"/>
                          <a:cs typeface="+mn-cs"/>
                        </a:rPr>
                        <a:t>Hitos y metas en riesgo</a:t>
                      </a:r>
                    </a:p>
                    <a:p>
                      <a:pPr algn="r"/>
                      <a:r>
                        <a:rPr lang="x-none" sz="1400" b="0" baseline="0" dirty="0">
                          <a:solidFill>
                            <a:schemeClr val="tx1"/>
                          </a:solidFill>
                          <a:latin typeface="+mn-lt"/>
                          <a:ea typeface="+mn-ea"/>
                          <a:cs typeface="+mn-cs"/>
                        </a:rPr>
                        <a:t> </a:t>
                      </a:r>
                      <a:r>
                        <a:rPr lang="x-none" sz="1200" b="0" baseline="0" dirty="0">
                          <a:solidFill>
                            <a:schemeClr val="tx1"/>
                          </a:solidFill>
                          <a:latin typeface="+mn-lt"/>
                          <a:ea typeface="+mn-ea"/>
                          <a:cs typeface="+mn-cs"/>
                        </a:rPr>
                        <a:t>(no se han cumplido y es poco probable que se cumplan a tiempo)</a:t>
                      </a:r>
                    </a:p>
                  </a:txBody>
                  <a:tcPr>
                    <a:solidFill>
                      <a:schemeClr val="bg1">
                        <a:lumMod val="85000"/>
                      </a:schemeClr>
                    </a:solidFill>
                  </a:tcPr>
                </a:tc>
                <a:tc>
                  <a:txBody>
                    <a:bodyPr/>
                    <a:lstStyle/>
                    <a:p>
                      <a:pPr algn="ctr"/>
                      <a:r>
                        <a:rPr lang="x-none" sz="1400" b="0">
                          <a:solidFill>
                            <a:schemeClr val="tx1"/>
                          </a:solidFill>
                        </a:rPr>
                        <a:t>27</a:t>
                      </a:r>
                    </a:p>
                  </a:txBody>
                  <a:tcPr>
                    <a:solidFill>
                      <a:schemeClr val="bg1">
                        <a:lumMod val="85000"/>
                      </a:schemeClr>
                    </a:solidFill>
                  </a:tcPr>
                </a:tc>
                <a:tc>
                  <a:txBody>
                    <a:bodyPr/>
                    <a:lstStyle/>
                    <a:p>
                      <a:pPr algn="ctr"/>
                      <a:r>
                        <a:rPr lang="x-none" sz="1400" b="0" dirty="0">
                          <a:solidFill>
                            <a:schemeClr val="tx1"/>
                          </a:solidFill>
                        </a:rPr>
                        <a:t>50%</a:t>
                      </a:r>
                    </a:p>
                  </a:txBody>
                  <a:tcPr>
                    <a:solidFill>
                      <a:schemeClr val="bg1">
                        <a:lumMod val="85000"/>
                      </a:schemeClr>
                    </a:solidFill>
                  </a:tcPr>
                </a:tc>
                <a:extLst>
                  <a:ext uri="{0D108BD9-81ED-4DB2-BD59-A6C34878D82A}">
                    <a16:rowId xmlns="" xmlns:a16="http://schemas.microsoft.com/office/drawing/2014/main" val="10000"/>
                  </a:ext>
                </a:extLst>
              </a:tr>
            </a:tbl>
          </a:graphicData>
        </a:graphic>
      </p:graphicFrame>
      <p:sp>
        <p:nvSpPr>
          <p:cNvPr id="8" name="Down Arrow 7"/>
          <p:cNvSpPr/>
          <p:nvPr/>
        </p:nvSpPr>
        <p:spPr bwMode="auto">
          <a:xfrm>
            <a:off x="8387765" y="4253562"/>
            <a:ext cx="163109" cy="338401"/>
          </a:xfrm>
          <a:prstGeom prst="downArrow">
            <a:avLst/>
          </a:prstGeom>
          <a:solidFill>
            <a:schemeClr val="accent1">
              <a:lumMod val="75000"/>
            </a:schemeClr>
          </a:solidFill>
          <a:ln>
            <a:noFill/>
          </a:ln>
          <a:effectLst/>
        </p:spPr>
        <p:txBody>
          <a:bodyPr wrap="none" rtlCol="0" anchor="ctr"/>
          <a:lstStyle/>
          <a:p>
            <a:pPr algn="ct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765361285"/>
              </p:ext>
            </p:extLst>
          </p:nvPr>
        </p:nvGraphicFramePr>
        <p:xfrm>
          <a:off x="4142435" y="4621937"/>
          <a:ext cx="5481007" cy="988031"/>
        </p:xfrm>
        <a:graphic>
          <a:graphicData uri="http://schemas.openxmlformats.org/drawingml/2006/table">
            <a:tbl>
              <a:tblPr firstRow="1" bandRow="1">
                <a:tableStyleId>{5C22544A-7EE6-4342-B048-85BDC9FD1C3A}</a:tableStyleId>
              </a:tblPr>
              <a:tblGrid>
                <a:gridCol w="3944033">
                  <a:extLst>
                    <a:ext uri="{9D8B030D-6E8A-4147-A177-3AD203B41FA5}">
                      <a16:colId xmlns="" xmlns:a16="http://schemas.microsoft.com/office/drawing/2014/main" val="20000"/>
                    </a:ext>
                  </a:extLst>
                </a:gridCol>
                <a:gridCol w="745041">
                  <a:extLst>
                    <a:ext uri="{9D8B030D-6E8A-4147-A177-3AD203B41FA5}">
                      <a16:colId xmlns="" xmlns:a16="http://schemas.microsoft.com/office/drawing/2014/main" val="20001"/>
                    </a:ext>
                  </a:extLst>
                </a:gridCol>
                <a:gridCol w="791933">
                  <a:extLst>
                    <a:ext uri="{9D8B030D-6E8A-4147-A177-3AD203B41FA5}">
                      <a16:colId xmlns="" xmlns:a16="http://schemas.microsoft.com/office/drawing/2014/main" val="20002"/>
                    </a:ext>
                  </a:extLst>
                </a:gridCol>
              </a:tblGrid>
              <a:tr h="469871">
                <a:tc>
                  <a:txBody>
                    <a:bodyPr/>
                    <a:lstStyle/>
                    <a:p>
                      <a:pPr algn="r"/>
                      <a:r>
                        <a:rPr lang="x-none" sz="1400" b="0" dirty="0">
                          <a:solidFill>
                            <a:schemeClr val="tx1"/>
                          </a:solidFill>
                        </a:rPr>
                        <a:t>no se cumplen las metas e hitos de finales de 2018</a:t>
                      </a:r>
                    </a:p>
                  </a:txBody>
                  <a:tcPr>
                    <a:solidFill>
                      <a:schemeClr val="bg1">
                        <a:lumMod val="65000"/>
                      </a:schemeClr>
                    </a:solidFill>
                  </a:tcPr>
                </a:tc>
                <a:tc>
                  <a:txBody>
                    <a:bodyPr/>
                    <a:lstStyle/>
                    <a:p>
                      <a:pPr algn="ctr"/>
                      <a:r>
                        <a:rPr lang="x-none" sz="1400" b="0">
                          <a:solidFill>
                            <a:schemeClr val="tx1"/>
                          </a:solidFill>
                        </a:rPr>
                        <a:t>8</a:t>
                      </a:r>
                    </a:p>
                  </a:txBody>
                  <a:tcPr>
                    <a:solidFill>
                      <a:schemeClr val="bg1">
                        <a:lumMod val="65000"/>
                      </a:schemeClr>
                    </a:solidFill>
                  </a:tcPr>
                </a:tc>
                <a:tc>
                  <a:txBody>
                    <a:bodyPr/>
                    <a:lstStyle/>
                    <a:p>
                      <a:pPr algn="ctr"/>
                      <a:r>
                        <a:rPr lang="x-none" sz="1400" b="0">
                          <a:solidFill>
                            <a:schemeClr val="tx1"/>
                          </a:solidFill>
                        </a:rPr>
                        <a:t>30%</a:t>
                      </a:r>
                    </a:p>
                  </a:txBody>
                  <a:tcPr>
                    <a:solidFill>
                      <a:schemeClr val="bg1">
                        <a:lumMod val="65000"/>
                      </a:schemeClr>
                    </a:solidFill>
                  </a:tcPr>
                </a:tc>
                <a:extLst>
                  <a:ext uri="{0D108BD9-81ED-4DB2-BD59-A6C34878D82A}">
                    <a16:rowId xmlns="" xmlns:a16="http://schemas.microsoft.com/office/drawing/2014/main" val="10000"/>
                  </a:ext>
                </a:extLst>
              </a:tr>
              <a:tr h="503842">
                <a:tc>
                  <a:txBody>
                    <a:bodyPr/>
                    <a:lstStyle/>
                    <a:p>
                      <a:pPr marL="0" algn="ctr" defTabSz="457200" rtl="0" eaLnBrk="1" latinLnBrk="0" hangingPunct="1"/>
                      <a:r>
                        <a:rPr lang="x-none" sz="1400" b="0" dirty="0">
                          <a:solidFill>
                            <a:schemeClr val="tx1"/>
                          </a:solidFill>
                          <a:latin typeface="+mn-lt"/>
                          <a:ea typeface="+mn-ea"/>
                          <a:cs typeface="+mn-cs"/>
                        </a:rPr>
                        <a:t>Las metas e hitos presentan retraso</a:t>
                      </a:r>
                      <a:r>
                        <a:rPr lang="x-none" sz="1400" b="0" baseline="0" dirty="0">
                          <a:solidFill>
                            <a:schemeClr val="tx1"/>
                          </a:solidFill>
                          <a:latin typeface="+mn-lt"/>
                          <a:ea typeface="+mn-ea"/>
                          <a:cs typeface="+mn-cs"/>
                        </a:rPr>
                        <a:t> en el proceso y</a:t>
                      </a:r>
                      <a:r>
                        <a:rPr lang="x-none" sz="1400" b="0" dirty="0">
                          <a:solidFill>
                            <a:schemeClr val="tx1"/>
                          </a:solidFill>
                          <a:latin typeface="+mn-lt"/>
                          <a:ea typeface="+mn-ea"/>
                          <a:cs typeface="+mn-cs"/>
                        </a:rPr>
                        <a:t> es poco probable que se cumplan a tiempo</a:t>
                      </a:r>
                    </a:p>
                  </a:txBody>
                  <a:tcPr>
                    <a:solidFill>
                      <a:schemeClr val="bg1">
                        <a:lumMod val="65000"/>
                      </a:schemeClr>
                    </a:solidFill>
                  </a:tcPr>
                </a:tc>
                <a:tc>
                  <a:txBody>
                    <a:bodyPr/>
                    <a:lstStyle/>
                    <a:p>
                      <a:pPr marL="0" algn="ctr" defTabSz="457200" rtl="0" eaLnBrk="1" latinLnBrk="0" hangingPunct="1"/>
                      <a:r>
                        <a:rPr lang="x-none" sz="1400" b="0">
                          <a:solidFill>
                            <a:schemeClr val="tx1"/>
                          </a:solidFill>
                          <a:latin typeface="+mn-lt"/>
                          <a:ea typeface="+mn-ea"/>
                          <a:cs typeface="+mn-cs"/>
                        </a:rPr>
                        <a:t>19</a:t>
                      </a:r>
                    </a:p>
                  </a:txBody>
                  <a:tcPr>
                    <a:solidFill>
                      <a:schemeClr val="bg1">
                        <a:lumMod val="65000"/>
                      </a:schemeClr>
                    </a:solidFill>
                  </a:tcPr>
                </a:tc>
                <a:tc>
                  <a:txBody>
                    <a:bodyPr/>
                    <a:lstStyle/>
                    <a:p>
                      <a:pPr marL="0" algn="ctr" defTabSz="457200" rtl="0" eaLnBrk="1" latinLnBrk="0" hangingPunct="1"/>
                      <a:r>
                        <a:rPr lang="x-none" sz="1400" b="0" dirty="0">
                          <a:solidFill>
                            <a:schemeClr val="tx1"/>
                          </a:solidFill>
                          <a:latin typeface="+mn-lt"/>
                          <a:ea typeface="+mn-ea"/>
                          <a:cs typeface="+mn-cs"/>
                        </a:rPr>
                        <a:t>70%</a:t>
                      </a:r>
                    </a:p>
                  </a:txBody>
                  <a:tcPr>
                    <a:solidFill>
                      <a:schemeClr val="bg1">
                        <a:lumMod val="65000"/>
                      </a:schemeClr>
                    </a:solidFill>
                  </a:tcPr>
                </a:tc>
                <a:extLst>
                  <a:ext uri="{0D108BD9-81ED-4DB2-BD59-A6C34878D82A}">
                    <a16:rowId xmlns="" xmlns:a16="http://schemas.microsoft.com/office/drawing/2014/main" val="10001"/>
                  </a:ext>
                </a:extLst>
              </a:tr>
            </a:tbl>
          </a:graphicData>
        </a:graphic>
      </p:graphicFrame>
      <p:sp>
        <p:nvSpPr>
          <p:cNvPr id="5" name="Left Brace 4"/>
          <p:cNvSpPr/>
          <p:nvPr/>
        </p:nvSpPr>
        <p:spPr>
          <a:xfrm>
            <a:off x="2602503" y="3964509"/>
            <a:ext cx="473824" cy="1547204"/>
          </a:xfrm>
          <a:prstGeom prst="leftBrace">
            <a:avLst>
              <a:gd name="adj1" fmla="val 8333"/>
              <a:gd name="adj2" fmla="val 48722"/>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0" name="TextBox 9"/>
          <p:cNvSpPr txBox="1"/>
          <p:nvPr/>
        </p:nvSpPr>
        <p:spPr>
          <a:xfrm>
            <a:off x="1252696" y="4298771"/>
            <a:ext cx="1539932" cy="830997"/>
          </a:xfrm>
          <a:prstGeom prst="rect">
            <a:avLst/>
          </a:prstGeom>
          <a:noFill/>
        </p:spPr>
        <p:txBody>
          <a:bodyPr wrap="square" rtlCol="0">
            <a:spAutoFit/>
          </a:bodyPr>
          <a:lstStyle/>
          <a:p>
            <a:r>
              <a:rPr lang="x-none" sz="1200" i="1" dirty="0">
                <a:solidFill>
                  <a:srgbClr val="FF0000"/>
                </a:solidFill>
              </a:rPr>
              <a:t>Esto es </a:t>
            </a:r>
          </a:p>
          <a:p>
            <a:r>
              <a:rPr lang="es-CO" sz="1200" i="1" dirty="0">
                <a:solidFill>
                  <a:srgbClr val="FF0000"/>
                </a:solidFill>
              </a:rPr>
              <a:t>s</a:t>
            </a:r>
            <a:r>
              <a:rPr lang="es-CO" sz="1200" i="1" dirty="0" smtClean="0">
                <a:solidFill>
                  <a:srgbClr val="FF0000"/>
                </a:solidFill>
              </a:rPr>
              <a:t>in tomar en cuenta </a:t>
            </a:r>
            <a:endParaRPr lang="x-none" sz="1200" i="1" dirty="0" smtClean="0">
              <a:solidFill>
                <a:srgbClr val="FF0000"/>
              </a:solidFill>
            </a:endParaRPr>
          </a:p>
          <a:p>
            <a:r>
              <a:rPr lang="x-none" sz="1200" i="1" dirty="0" smtClean="0">
                <a:solidFill>
                  <a:srgbClr val="FF0000"/>
                </a:solidFill>
              </a:rPr>
              <a:t>una </a:t>
            </a:r>
            <a:r>
              <a:rPr lang="x-none" sz="1200" i="1" dirty="0">
                <a:solidFill>
                  <a:srgbClr val="FF0000"/>
                </a:solidFill>
              </a:rPr>
              <a:t>extensión del proyecto</a:t>
            </a:r>
          </a:p>
        </p:txBody>
      </p:sp>
      <p:sp>
        <p:nvSpPr>
          <p:cNvPr id="11" name="TextBox 10"/>
          <p:cNvSpPr txBox="1"/>
          <p:nvPr/>
        </p:nvSpPr>
        <p:spPr>
          <a:xfrm>
            <a:off x="164123" y="567924"/>
            <a:ext cx="6319063" cy="461665"/>
          </a:xfrm>
          <a:prstGeom prst="rect">
            <a:avLst/>
          </a:prstGeom>
          <a:noFill/>
        </p:spPr>
        <p:txBody>
          <a:bodyPr wrap="square" rtlCol="0">
            <a:spAutoFit/>
          </a:bodyPr>
          <a:lstStyle/>
          <a:p>
            <a:r>
              <a:rPr lang="x-none" sz="2400" b="1" dirty="0"/>
              <a:t>Hitos y metas del proyecto de estado</a:t>
            </a:r>
          </a:p>
        </p:txBody>
      </p:sp>
    </p:spTree>
    <p:extLst>
      <p:ext uri="{BB962C8B-B14F-4D97-AF65-F5344CB8AC3E}">
        <p14:creationId xmlns:p14="http://schemas.microsoft.com/office/powerpoint/2010/main" val="11585538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736405916"/>
              </p:ext>
            </p:extLst>
          </p:nvPr>
        </p:nvGraphicFramePr>
        <p:xfrm>
          <a:off x="750277" y="1692681"/>
          <a:ext cx="9894277" cy="3414022"/>
        </p:xfrm>
        <a:graphic>
          <a:graphicData uri="http://schemas.openxmlformats.org/drawingml/2006/table">
            <a:tbl>
              <a:tblPr firstRow="1" bandRow="1">
                <a:tableStyleId>{5C22544A-7EE6-4342-B048-85BDC9FD1C3A}</a:tableStyleId>
              </a:tblPr>
              <a:tblGrid>
                <a:gridCol w="7371095">
                  <a:extLst>
                    <a:ext uri="{9D8B030D-6E8A-4147-A177-3AD203B41FA5}">
                      <a16:colId xmlns="" xmlns:a16="http://schemas.microsoft.com/office/drawing/2014/main" val="20000"/>
                    </a:ext>
                  </a:extLst>
                </a:gridCol>
                <a:gridCol w="2523182">
                  <a:extLst>
                    <a:ext uri="{9D8B030D-6E8A-4147-A177-3AD203B41FA5}">
                      <a16:colId xmlns="" xmlns:a16="http://schemas.microsoft.com/office/drawing/2014/main" val="20001"/>
                    </a:ext>
                  </a:extLst>
                </a:gridCol>
              </a:tblGrid>
              <a:tr h="424392">
                <a:tc>
                  <a:txBody>
                    <a:bodyPr/>
                    <a:lstStyle/>
                    <a:p>
                      <a:r>
                        <a:rPr lang="x-none" sz="2000"/>
                        <a:t>Producto</a:t>
                      </a:r>
                    </a:p>
                  </a:txBody>
                  <a:tcPr/>
                </a:tc>
                <a:tc>
                  <a:txBody>
                    <a:bodyPr/>
                    <a:lstStyle/>
                    <a:p>
                      <a:r>
                        <a:rPr lang="x-none" sz="2000"/>
                        <a:t>Estado</a:t>
                      </a:r>
                    </a:p>
                  </a:txBody>
                  <a:tcPr/>
                </a:tc>
                <a:extLst>
                  <a:ext uri="{0D108BD9-81ED-4DB2-BD59-A6C34878D82A}">
                    <a16:rowId xmlns="" xmlns:a16="http://schemas.microsoft.com/office/drawing/2014/main" val="10000"/>
                  </a:ext>
                </a:extLst>
              </a:tr>
              <a:tr h="424392">
                <a:tc>
                  <a:txBody>
                    <a:bodyPr/>
                    <a:lstStyle/>
                    <a:p>
                      <a:r>
                        <a:rPr lang="x-none"/>
                        <a:t>O1.1 Mecanismo Permanente de Coordinación</a:t>
                      </a:r>
                    </a:p>
                  </a:txBody>
                  <a:tcPr/>
                </a:tc>
                <a:tc>
                  <a:txBody>
                    <a:bodyPr/>
                    <a:lstStyle/>
                    <a:p>
                      <a:r>
                        <a:rPr lang="x-none"/>
                        <a:t>Según lo programado </a:t>
                      </a:r>
                    </a:p>
                  </a:txBody>
                  <a:tcPr/>
                </a:tc>
                <a:extLst>
                  <a:ext uri="{0D108BD9-81ED-4DB2-BD59-A6C34878D82A}">
                    <a16:rowId xmlns="" xmlns:a16="http://schemas.microsoft.com/office/drawing/2014/main" val="10001"/>
                  </a:ext>
                </a:extLst>
              </a:tr>
              <a:tr h="424392">
                <a:tc>
                  <a:txBody>
                    <a:bodyPr/>
                    <a:lstStyle/>
                    <a:p>
                      <a:r>
                        <a:rPr lang="x-none"/>
                        <a:t>O1.5</a:t>
                      </a:r>
                      <a:r>
                        <a:rPr lang="x-none" baseline="0"/>
                        <a:t> Plan de Financiación Sostenible</a:t>
                      </a:r>
                    </a:p>
                  </a:txBody>
                  <a:tcPr/>
                </a:tc>
                <a:tc>
                  <a:txBody>
                    <a:bodyPr/>
                    <a:lstStyle/>
                    <a:p>
                      <a:r>
                        <a:rPr lang="x-none"/>
                        <a:t>Según lo programado</a:t>
                      </a:r>
                    </a:p>
                  </a:txBody>
                  <a:tcPr/>
                </a:tc>
                <a:extLst>
                  <a:ext uri="{0D108BD9-81ED-4DB2-BD59-A6C34878D82A}">
                    <a16:rowId xmlns="" xmlns:a16="http://schemas.microsoft.com/office/drawing/2014/main" val="10002"/>
                  </a:ext>
                </a:extLst>
              </a:tr>
              <a:tr h="433835">
                <a:tc>
                  <a:txBody>
                    <a:bodyPr/>
                    <a:lstStyle/>
                    <a:p>
                      <a:r>
                        <a:rPr lang="x-none"/>
                        <a:t>O2.1 Planes de Acción Regionales (nutrientes,</a:t>
                      </a:r>
                      <a:r>
                        <a:rPr lang="x-none" baseline="0"/>
                        <a:t> hábitats y pesca no sostenible)</a:t>
                      </a:r>
                    </a:p>
                  </a:txBody>
                  <a:tcPr/>
                </a:tc>
                <a:tc>
                  <a:txBody>
                    <a:bodyPr/>
                    <a:lstStyle/>
                    <a:p>
                      <a:r>
                        <a:rPr lang="x-none">
                          <a:solidFill>
                            <a:srgbClr val="FF0000"/>
                          </a:solidFill>
                        </a:rPr>
                        <a:t>Retrasado</a:t>
                      </a:r>
                    </a:p>
                  </a:txBody>
                  <a:tcPr/>
                </a:tc>
                <a:extLst>
                  <a:ext uri="{0D108BD9-81ED-4DB2-BD59-A6C34878D82A}">
                    <a16:rowId xmlns="" xmlns:a16="http://schemas.microsoft.com/office/drawing/2014/main" val="10003"/>
                  </a:ext>
                </a:extLst>
              </a:tr>
              <a:tr h="433835">
                <a:tc>
                  <a:txBody>
                    <a:bodyPr/>
                    <a:lstStyle/>
                    <a:p>
                      <a:r>
                        <a:rPr lang="x-none"/>
                        <a:t>O2.2 P-SAP</a:t>
                      </a:r>
                    </a:p>
                  </a:txBody>
                  <a:tcPr/>
                </a:tc>
                <a:tc>
                  <a:txBody>
                    <a:bodyPr/>
                    <a:lstStyle/>
                    <a:p>
                      <a:r>
                        <a:rPr lang="x-none">
                          <a:solidFill>
                            <a:srgbClr val="FF0000"/>
                          </a:solidFill>
                        </a:rPr>
                        <a:t>Retrasado</a:t>
                      </a:r>
                    </a:p>
                  </a:txBody>
                  <a:tcPr/>
                </a:tc>
                <a:extLst>
                  <a:ext uri="{0D108BD9-81ED-4DB2-BD59-A6C34878D82A}">
                    <a16:rowId xmlns="" xmlns:a16="http://schemas.microsoft.com/office/drawing/2014/main" val="10004"/>
                  </a:ext>
                </a:extLst>
              </a:tr>
              <a:tr h="4243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x-none"/>
                        <a:t>O4.2</a:t>
                      </a:r>
                      <a:r>
                        <a:rPr lang="x-none" baseline="0"/>
                        <a:t> Planes de Inversión (nutrientes, hábitats y pesca no sostenible)</a:t>
                      </a:r>
                    </a:p>
                  </a:txBody>
                  <a:tcPr/>
                </a:tc>
                <a:tc>
                  <a:txBody>
                    <a:bodyPr/>
                    <a:lstStyle/>
                    <a:p>
                      <a:r>
                        <a:rPr lang="x-none">
                          <a:solidFill>
                            <a:srgbClr val="FF0000"/>
                          </a:solidFill>
                        </a:rPr>
                        <a:t>Retrasado</a:t>
                      </a:r>
                    </a:p>
                  </a:txBody>
                  <a:tcPr/>
                </a:tc>
                <a:extLst>
                  <a:ext uri="{0D108BD9-81ED-4DB2-BD59-A6C34878D82A}">
                    <a16:rowId xmlns="" xmlns:a16="http://schemas.microsoft.com/office/drawing/2014/main" val="10005"/>
                  </a:ext>
                </a:extLst>
              </a:tr>
              <a:tr h="424392">
                <a:tc>
                  <a:txBody>
                    <a:bodyPr/>
                    <a:lstStyle/>
                    <a:p>
                      <a:r>
                        <a:rPr lang="x-none"/>
                        <a:t>O5.2 Marco de MYE del PAE</a:t>
                      </a:r>
                    </a:p>
                  </a:txBody>
                  <a:tcPr/>
                </a:tc>
                <a:tc>
                  <a:txBody>
                    <a:bodyPr/>
                    <a:lstStyle/>
                    <a:p>
                      <a:r>
                        <a:rPr lang="x-none">
                          <a:solidFill>
                            <a:srgbClr val="FF0000"/>
                          </a:solidFill>
                        </a:rPr>
                        <a:t>Retrasado</a:t>
                      </a:r>
                    </a:p>
                  </a:txBody>
                  <a:tcPr/>
                </a:tc>
                <a:extLst>
                  <a:ext uri="{0D108BD9-81ED-4DB2-BD59-A6C34878D82A}">
                    <a16:rowId xmlns="" xmlns:a16="http://schemas.microsoft.com/office/drawing/2014/main" val="10006"/>
                  </a:ext>
                </a:extLst>
              </a:tr>
              <a:tr h="424392">
                <a:tc>
                  <a:txBody>
                    <a:bodyPr/>
                    <a:lstStyle/>
                    <a:p>
                      <a:r>
                        <a:rPr lang="x-none" dirty="0"/>
                        <a:t>O5.3 SOMEE</a:t>
                      </a:r>
                      <a:r>
                        <a:rPr lang="x-none" baseline="0" dirty="0"/>
                        <a:t> desarrollado*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x-none" dirty="0">
                          <a:solidFill>
                            <a:srgbClr val="FF0000"/>
                          </a:solidFill>
                        </a:rPr>
                        <a:t>Retrasado*</a:t>
                      </a:r>
                    </a:p>
                  </a:txBody>
                  <a:tcPr/>
                </a:tc>
                <a:extLst>
                  <a:ext uri="{0D108BD9-81ED-4DB2-BD59-A6C34878D82A}">
                    <a16:rowId xmlns="" xmlns:a16="http://schemas.microsoft.com/office/drawing/2014/main" val="10007"/>
                  </a:ext>
                </a:extLst>
              </a:tr>
            </a:tbl>
          </a:graphicData>
        </a:graphic>
      </p:graphicFrame>
      <p:sp>
        <p:nvSpPr>
          <p:cNvPr id="4" name="TextBox 3"/>
          <p:cNvSpPr txBox="1"/>
          <p:nvPr/>
        </p:nvSpPr>
        <p:spPr>
          <a:xfrm>
            <a:off x="112701" y="678030"/>
            <a:ext cx="8560652" cy="523220"/>
          </a:xfrm>
          <a:prstGeom prst="rect">
            <a:avLst/>
          </a:prstGeom>
          <a:noFill/>
        </p:spPr>
        <p:txBody>
          <a:bodyPr wrap="square" rtlCol="0">
            <a:spAutoFit/>
          </a:bodyPr>
          <a:lstStyle/>
          <a:p>
            <a:r>
              <a:rPr lang="x-none" sz="2800" b="1" dirty="0"/>
              <a:t>Estado de los productos principales del </a:t>
            </a:r>
            <a:r>
              <a:rPr lang="en-US" sz="2800" b="1" dirty="0"/>
              <a:t>Proyecto </a:t>
            </a:r>
            <a:r>
              <a:rPr lang="en-US" sz="2800" b="1" dirty="0" err="1"/>
              <a:t>CLME</a:t>
            </a:r>
            <a:r>
              <a:rPr lang="en-US" sz="2800" b="1" dirty="0"/>
              <a:t>+</a:t>
            </a:r>
            <a:endParaRPr lang="x-none" sz="2800" b="1" dirty="0"/>
          </a:p>
        </p:txBody>
      </p:sp>
      <p:sp>
        <p:nvSpPr>
          <p:cNvPr id="5" name="TextBox 4"/>
          <p:cNvSpPr txBox="1"/>
          <p:nvPr/>
        </p:nvSpPr>
        <p:spPr>
          <a:xfrm>
            <a:off x="112701" y="36909"/>
            <a:ext cx="6154615" cy="461665"/>
          </a:xfrm>
          <a:prstGeom prst="rect">
            <a:avLst/>
          </a:prstGeom>
          <a:noFill/>
        </p:spPr>
        <p:txBody>
          <a:bodyPr wrap="square" rtlCol="0">
            <a:spAutoFit/>
          </a:bodyPr>
          <a:lstStyle/>
          <a:p>
            <a:r>
              <a:rPr lang="x-none" sz="2400" b="1"/>
              <a:t>Resultados del análisis técnico - Introducción</a:t>
            </a:r>
          </a:p>
        </p:txBody>
      </p:sp>
    </p:spTree>
    <p:extLst>
      <p:ext uri="{BB962C8B-B14F-4D97-AF65-F5344CB8AC3E}">
        <p14:creationId xmlns:p14="http://schemas.microsoft.com/office/powerpoint/2010/main" val="25132834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8246" y="307703"/>
            <a:ext cx="6408729" cy="461665"/>
          </a:xfrm>
          <a:prstGeom prst="rect">
            <a:avLst/>
          </a:prstGeom>
          <a:noFill/>
        </p:spPr>
        <p:txBody>
          <a:bodyPr wrap="square" rtlCol="0">
            <a:spAutoFit/>
          </a:bodyPr>
          <a:lstStyle/>
          <a:p>
            <a:r>
              <a:rPr lang="x-none" sz="2400" b="1" dirty="0"/>
              <a:t>Conclusiones del análisis técnico- Componente 3</a:t>
            </a:r>
          </a:p>
        </p:txBody>
      </p:sp>
      <p:graphicFrame>
        <p:nvGraphicFramePr>
          <p:cNvPr id="5" name="Table 4"/>
          <p:cNvGraphicFramePr>
            <a:graphicFrameLocks noGrp="1"/>
          </p:cNvGraphicFramePr>
          <p:nvPr>
            <p:extLst>
              <p:ext uri="{D42A27DB-BD31-4B8C-83A1-F6EECF244321}">
                <p14:modId xmlns:p14="http://schemas.microsoft.com/office/powerpoint/2010/main" val="2607804990"/>
              </p:ext>
            </p:extLst>
          </p:nvPr>
        </p:nvGraphicFramePr>
        <p:xfrm>
          <a:off x="328245" y="1840523"/>
          <a:ext cx="11388833" cy="4114800"/>
        </p:xfrm>
        <a:graphic>
          <a:graphicData uri="http://schemas.openxmlformats.org/drawingml/2006/table">
            <a:tbl>
              <a:tblPr firstRow="1" bandRow="1">
                <a:tableStyleId>{5C22544A-7EE6-4342-B048-85BDC9FD1C3A}</a:tableStyleId>
              </a:tblPr>
              <a:tblGrid>
                <a:gridCol w="2850890">
                  <a:extLst>
                    <a:ext uri="{9D8B030D-6E8A-4147-A177-3AD203B41FA5}">
                      <a16:colId xmlns="" xmlns:a16="http://schemas.microsoft.com/office/drawing/2014/main" val="20000"/>
                    </a:ext>
                  </a:extLst>
                </a:gridCol>
                <a:gridCol w="6070746">
                  <a:extLst>
                    <a:ext uri="{9D8B030D-6E8A-4147-A177-3AD203B41FA5}">
                      <a16:colId xmlns="" xmlns:a16="http://schemas.microsoft.com/office/drawing/2014/main" val="20001"/>
                    </a:ext>
                  </a:extLst>
                </a:gridCol>
                <a:gridCol w="2467197">
                  <a:extLst>
                    <a:ext uri="{9D8B030D-6E8A-4147-A177-3AD203B41FA5}">
                      <a16:colId xmlns="" xmlns:a16="http://schemas.microsoft.com/office/drawing/2014/main" val="20002"/>
                    </a:ext>
                  </a:extLst>
                </a:gridCol>
              </a:tblGrid>
              <a:tr h="394130">
                <a:tc>
                  <a:txBody>
                    <a:bodyPr/>
                    <a:lstStyle/>
                    <a:p>
                      <a:r>
                        <a:rPr lang="x-none" sz="2000" dirty="0"/>
                        <a:t>Producto</a:t>
                      </a:r>
                    </a:p>
                  </a:txBody>
                  <a:tcPr/>
                </a:tc>
                <a:tc>
                  <a:txBody>
                    <a:bodyPr/>
                    <a:lstStyle/>
                    <a:p>
                      <a:r>
                        <a:rPr lang="x-none" sz="2000"/>
                        <a:t>Estado</a:t>
                      </a:r>
                    </a:p>
                  </a:txBody>
                  <a:tcPr/>
                </a:tc>
                <a:tc>
                  <a:txBody>
                    <a:bodyPr/>
                    <a:lstStyle/>
                    <a:p>
                      <a:r>
                        <a:rPr lang="x-none" sz="2000"/>
                        <a:t>Organismo responsable</a:t>
                      </a:r>
                    </a:p>
                  </a:txBody>
                  <a:tcPr/>
                </a:tc>
                <a:extLst>
                  <a:ext uri="{0D108BD9-81ED-4DB2-BD59-A6C34878D82A}">
                    <a16:rowId xmlns="" xmlns:a16="http://schemas.microsoft.com/office/drawing/2014/main" val="10000"/>
                  </a:ext>
                </a:extLst>
              </a:tr>
              <a:tr h="697308">
                <a:tc>
                  <a:txBody>
                    <a:bodyPr/>
                    <a:lstStyle/>
                    <a:p>
                      <a:r>
                        <a:rPr lang="x-none" sz="2000"/>
                        <a:t>O 3.1 </a:t>
                      </a:r>
                      <a:r>
                        <a:rPr lang="x-none" sz="2000" baseline="0"/>
                        <a:t>Subproyecto de EEP de la langosta espinosa</a:t>
                      </a:r>
                    </a:p>
                  </a:txBody>
                  <a:tcPr/>
                </a:tc>
                <a:tc>
                  <a:txBody>
                    <a:bodyPr/>
                    <a:lstStyle/>
                    <a:p>
                      <a:r>
                        <a:rPr lang="x-none" sz="2000"/>
                        <a:t>En vías</a:t>
                      </a:r>
                      <a:r>
                        <a:rPr lang="x-none" sz="2000" baseline="0"/>
                        <a:t> de concluir en agosto de 2019</a:t>
                      </a:r>
                    </a:p>
                  </a:txBody>
                  <a:tcPr/>
                </a:tc>
                <a:tc>
                  <a:txBody>
                    <a:bodyPr/>
                    <a:lstStyle/>
                    <a:p>
                      <a:r>
                        <a:rPr lang="x-none" sz="2000"/>
                        <a:t>OSPESCA</a:t>
                      </a:r>
                    </a:p>
                  </a:txBody>
                  <a:tcPr/>
                </a:tc>
                <a:extLst>
                  <a:ext uri="{0D108BD9-81ED-4DB2-BD59-A6C34878D82A}">
                    <a16:rowId xmlns="" xmlns:a16="http://schemas.microsoft.com/office/drawing/2014/main" val="10001"/>
                  </a:ext>
                </a:extLst>
              </a:tr>
              <a:tr h="697308">
                <a:tc>
                  <a:txBody>
                    <a:bodyPr/>
                    <a:lstStyle/>
                    <a:p>
                      <a:r>
                        <a:rPr lang="x-none" sz="2000"/>
                        <a:t>O3.2 </a:t>
                      </a:r>
                      <a:r>
                        <a:rPr lang="x-none" sz="2000" baseline="0"/>
                        <a:t>Subproyecto de EEP del camarón y los peces demersales</a:t>
                      </a:r>
                    </a:p>
                  </a:txBody>
                  <a:tcPr/>
                </a:tc>
                <a:tc>
                  <a:txBody>
                    <a:bodyPr/>
                    <a:lstStyle/>
                    <a:p>
                      <a:r>
                        <a:rPr lang="x-none" sz="2000" dirty="0">
                          <a:solidFill>
                            <a:srgbClr val="FF0000"/>
                          </a:solidFill>
                        </a:rPr>
                        <a:t>Retrasado</a:t>
                      </a:r>
                      <a:r>
                        <a:rPr lang="x-none" sz="2000" dirty="0"/>
                        <a:t>, </a:t>
                      </a:r>
                      <a:r>
                        <a:rPr lang="x-none" sz="2000" baseline="0" dirty="0"/>
                        <a:t>las actividades del subproyecto se iniciaron en 2019, es poco probable que concluyan para </a:t>
                      </a:r>
                      <a:r>
                        <a:rPr lang="es-CO" sz="2000" baseline="0" dirty="0" smtClean="0"/>
                        <a:t>diciembre 2019</a:t>
                      </a:r>
                      <a:endParaRPr lang="x-none" sz="2000" baseline="0" dirty="0"/>
                    </a:p>
                  </a:txBody>
                  <a:tcPr/>
                </a:tc>
                <a:tc>
                  <a:txBody>
                    <a:bodyPr/>
                    <a:lstStyle/>
                    <a:p>
                      <a:r>
                        <a:rPr lang="x-none" sz="2000"/>
                        <a:t>FAO</a:t>
                      </a:r>
                    </a:p>
                  </a:txBody>
                  <a:tcPr/>
                </a:tc>
                <a:extLst>
                  <a:ext uri="{0D108BD9-81ED-4DB2-BD59-A6C34878D82A}">
                    <a16:rowId xmlns="" xmlns:a16="http://schemas.microsoft.com/office/drawing/2014/main" val="10002"/>
                  </a:ext>
                </a:extLst>
              </a:tr>
              <a:tr h="697308">
                <a:tc>
                  <a:txBody>
                    <a:bodyPr/>
                    <a:lstStyle/>
                    <a:p>
                      <a:r>
                        <a:rPr lang="x-none" sz="2000"/>
                        <a:t>O3.3</a:t>
                      </a:r>
                      <a:r>
                        <a:rPr lang="x-none" sz="2000" baseline="0"/>
                        <a:t> Subproyecto de EEP del pez volador</a:t>
                      </a:r>
                    </a:p>
                  </a:txBody>
                  <a:tcPr/>
                </a:tc>
                <a:tc>
                  <a:txBody>
                    <a:bodyPr/>
                    <a:lstStyle/>
                    <a:p>
                      <a:r>
                        <a:rPr lang="x-none" sz="2000" baseline="0"/>
                        <a:t>Debe completarse para diciembre de 2019</a:t>
                      </a:r>
                    </a:p>
                  </a:txBody>
                  <a:tcPr/>
                </a:tc>
                <a:tc>
                  <a:txBody>
                    <a:bodyPr/>
                    <a:lstStyle/>
                    <a:p>
                      <a:r>
                        <a:rPr lang="x-none" sz="2000"/>
                        <a:t>CRFM</a:t>
                      </a:r>
                    </a:p>
                  </a:txBody>
                  <a:tcPr/>
                </a:tc>
                <a:extLst>
                  <a:ext uri="{0D108BD9-81ED-4DB2-BD59-A6C34878D82A}">
                    <a16:rowId xmlns="" xmlns:a16="http://schemas.microsoft.com/office/drawing/2014/main" val="10003"/>
                  </a:ext>
                </a:extLst>
              </a:tr>
              <a:tr h="697308">
                <a:tc>
                  <a:txBody>
                    <a:bodyPr/>
                    <a:lstStyle/>
                    <a:p>
                      <a:r>
                        <a:rPr lang="x-none" sz="2000"/>
                        <a:t>O3.4 </a:t>
                      </a:r>
                      <a:r>
                        <a:rPr lang="x-none" sz="2000" baseline="0"/>
                        <a:t>Subproyecto de </a:t>
                      </a:r>
                      <a:r>
                        <a:rPr lang="x-none" sz="2000"/>
                        <a:t>MBE de la Plataforma del Norte de Brasil</a:t>
                      </a:r>
                    </a:p>
                  </a:txBody>
                  <a:tcPr/>
                </a:tc>
                <a:tc>
                  <a:txBody>
                    <a:bodyPr/>
                    <a:lstStyle/>
                    <a:p>
                      <a:r>
                        <a:rPr lang="x-none" sz="2000" dirty="0">
                          <a:solidFill>
                            <a:srgbClr val="FF0000"/>
                          </a:solidFill>
                        </a:rPr>
                        <a:t>Retrasado</a:t>
                      </a:r>
                      <a:r>
                        <a:rPr lang="x-none" sz="2000" dirty="0"/>
                        <a:t>, </a:t>
                      </a:r>
                      <a:r>
                        <a:rPr lang="x-none" sz="2000" baseline="0" dirty="0"/>
                        <a:t>las actividades del subproyecto se iniciaron en 2019, es poco probable que concluyan para </a:t>
                      </a:r>
                      <a:r>
                        <a:rPr lang="es-CO" sz="2000" baseline="0" dirty="0" smtClean="0"/>
                        <a:t>diciembre 2019</a:t>
                      </a:r>
                      <a:endParaRPr lang="x-none" sz="2000" baseline="0" dirty="0"/>
                    </a:p>
                  </a:txBody>
                  <a:tcPr/>
                </a:tc>
                <a:tc>
                  <a:txBody>
                    <a:bodyPr/>
                    <a:lstStyle/>
                    <a:p>
                      <a:r>
                        <a:rPr lang="x-none" sz="2000" baseline="0" dirty="0"/>
                        <a:t>PNUMA - CEP</a:t>
                      </a:r>
                    </a:p>
                  </a:txBody>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12071445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13095211"/>
              </p:ext>
            </p:extLst>
          </p:nvPr>
        </p:nvGraphicFramePr>
        <p:xfrm>
          <a:off x="574156" y="1400150"/>
          <a:ext cx="8670852" cy="4500061"/>
        </p:xfrm>
        <a:graphic>
          <a:graphicData uri="http://schemas.openxmlformats.org/drawingml/2006/table">
            <a:tbl>
              <a:tblPr firstRow="1" bandRow="1">
                <a:tableStyleId>{5C22544A-7EE6-4342-B048-85BDC9FD1C3A}</a:tableStyleId>
              </a:tblPr>
              <a:tblGrid>
                <a:gridCol w="2890284">
                  <a:extLst>
                    <a:ext uri="{9D8B030D-6E8A-4147-A177-3AD203B41FA5}">
                      <a16:colId xmlns="" xmlns:a16="http://schemas.microsoft.com/office/drawing/2014/main" val="20000"/>
                    </a:ext>
                  </a:extLst>
                </a:gridCol>
                <a:gridCol w="2890284">
                  <a:extLst>
                    <a:ext uri="{9D8B030D-6E8A-4147-A177-3AD203B41FA5}">
                      <a16:colId xmlns="" xmlns:a16="http://schemas.microsoft.com/office/drawing/2014/main" val="20001"/>
                    </a:ext>
                  </a:extLst>
                </a:gridCol>
                <a:gridCol w="2890284">
                  <a:extLst>
                    <a:ext uri="{9D8B030D-6E8A-4147-A177-3AD203B41FA5}">
                      <a16:colId xmlns="" xmlns:a16="http://schemas.microsoft.com/office/drawing/2014/main" val="20002"/>
                    </a:ext>
                  </a:extLst>
                </a:gridCol>
              </a:tblGrid>
              <a:tr h="416417">
                <a:tc>
                  <a:txBody>
                    <a:bodyPr/>
                    <a:lstStyle/>
                    <a:p>
                      <a:r>
                        <a:rPr lang="x-none" b="1" dirty="0"/>
                        <a:t>Organismo </a:t>
                      </a:r>
                    </a:p>
                  </a:txBody>
                  <a:tcPr/>
                </a:tc>
                <a:tc>
                  <a:txBody>
                    <a:bodyPr/>
                    <a:lstStyle/>
                    <a:p>
                      <a:r>
                        <a:rPr lang="x-none" b="1"/>
                        <a:t>Fecha de inicio</a:t>
                      </a:r>
                    </a:p>
                  </a:txBody>
                  <a:tcPr/>
                </a:tc>
                <a:tc>
                  <a:txBody>
                    <a:bodyPr/>
                    <a:lstStyle/>
                    <a:p>
                      <a:r>
                        <a:rPr lang="x-none" b="1"/>
                        <a:t>Fecha de finalización original</a:t>
                      </a:r>
                      <a:r>
                        <a:rPr lang="x-none" b="1" baseline="0"/>
                        <a:t> </a:t>
                      </a:r>
                    </a:p>
                  </a:txBody>
                  <a:tcPr/>
                </a:tc>
                <a:extLst>
                  <a:ext uri="{0D108BD9-81ED-4DB2-BD59-A6C34878D82A}">
                    <a16:rowId xmlns="" xmlns:a16="http://schemas.microsoft.com/office/drawing/2014/main" val="10000"/>
                  </a:ext>
                </a:extLst>
              </a:tr>
              <a:tr h="426902">
                <a:tc>
                  <a:txBody>
                    <a:bodyPr/>
                    <a:lstStyle/>
                    <a:p>
                      <a:r>
                        <a:rPr lang="x-none" b="1"/>
                        <a:t>CANARI</a:t>
                      </a:r>
                    </a:p>
                  </a:txBody>
                  <a:tcPr/>
                </a:tc>
                <a:tc>
                  <a:txBody>
                    <a:bodyPr/>
                    <a:lstStyle/>
                    <a:p>
                      <a:r>
                        <a:rPr lang="x-none"/>
                        <a:t>15 de diciembre de 2016</a:t>
                      </a:r>
                    </a:p>
                  </a:txBody>
                  <a:tcPr/>
                </a:tc>
                <a:tc>
                  <a:txBody>
                    <a:bodyPr/>
                    <a:lstStyle/>
                    <a:p>
                      <a:r>
                        <a:rPr lang="x-none"/>
                        <a:t>31 de agosto de 2019</a:t>
                      </a:r>
                    </a:p>
                  </a:txBody>
                  <a:tcPr/>
                </a:tc>
                <a:extLst>
                  <a:ext uri="{0D108BD9-81ED-4DB2-BD59-A6C34878D82A}">
                    <a16:rowId xmlns="" xmlns:a16="http://schemas.microsoft.com/office/drawing/2014/main" val="10001"/>
                  </a:ext>
                </a:extLst>
              </a:tr>
              <a:tr h="416417">
                <a:tc>
                  <a:txBody>
                    <a:bodyPr/>
                    <a:lstStyle/>
                    <a:p>
                      <a:r>
                        <a:rPr lang="x-none" b="1" dirty="0"/>
                        <a:t>CERMES </a:t>
                      </a:r>
                      <a:r>
                        <a:rPr lang="x-none" sz="1000" b="1" dirty="0">
                          <a:solidFill>
                            <a:srgbClr val="C00000"/>
                          </a:solidFill>
                        </a:rPr>
                        <a:t>(responsable de preparar las notas de experiencia del proyecto</a:t>
                      </a:r>
                      <a:r>
                        <a:rPr lang="x-none" sz="1000" b="1" baseline="0" dirty="0">
                          <a:solidFill>
                            <a:srgbClr val="C00000"/>
                          </a:solidFill>
                        </a:rPr>
                        <a:t>)</a:t>
                      </a:r>
                    </a:p>
                  </a:txBody>
                  <a:tcPr/>
                </a:tc>
                <a:tc>
                  <a:txBody>
                    <a:bodyPr/>
                    <a:lstStyle/>
                    <a:p>
                      <a:r>
                        <a:rPr lang="x-none" sz="1800">
                          <a:solidFill>
                            <a:schemeClr val="tx1"/>
                          </a:solidFill>
                        </a:rPr>
                        <a:t>22 de diciembre de</a:t>
                      </a:r>
                      <a:r>
                        <a:rPr lang="x-none" sz="1800" baseline="0">
                          <a:solidFill>
                            <a:schemeClr val="tx1"/>
                          </a:solidFill>
                        </a:rPr>
                        <a:t> 2016</a:t>
                      </a:r>
                    </a:p>
                  </a:txBody>
                  <a:tcPr/>
                </a:tc>
                <a:tc>
                  <a:txBody>
                    <a:bodyPr/>
                    <a:lstStyle/>
                    <a:p>
                      <a:r>
                        <a:rPr lang="x-none"/>
                        <a:t>31 de diciembre de 2019</a:t>
                      </a:r>
                    </a:p>
                  </a:txBody>
                  <a:tcPr/>
                </a:tc>
                <a:extLst>
                  <a:ext uri="{0D108BD9-81ED-4DB2-BD59-A6C34878D82A}">
                    <a16:rowId xmlns="" xmlns:a16="http://schemas.microsoft.com/office/drawing/2014/main" val="10002"/>
                  </a:ext>
                </a:extLst>
              </a:tr>
              <a:tr h="416417">
                <a:tc>
                  <a:txBody>
                    <a:bodyPr/>
                    <a:lstStyle/>
                    <a:p>
                      <a:r>
                        <a:rPr lang="x-none" b="1"/>
                        <a:t>CRFM</a:t>
                      </a:r>
                    </a:p>
                  </a:txBody>
                  <a:tcPr/>
                </a:tc>
                <a:tc>
                  <a:txBody>
                    <a:bodyPr/>
                    <a:lstStyle/>
                    <a:p>
                      <a:r>
                        <a:rPr lang="x-none" dirty="0"/>
                        <a:t>18 de abril de 2016</a:t>
                      </a:r>
                    </a:p>
                  </a:txBody>
                  <a:tcPr/>
                </a:tc>
                <a:tc>
                  <a:txBody>
                    <a:bodyPr/>
                    <a:lstStyle/>
                    <a:p>
                      <a:r>
                        <a:rPr lang="x-none"/>
                        <a:t>31 de agosto de 2019</a:t>
                      </a:r>
                    </a:p>
                  </a:txBody>
                  <a:tcPr/>
                </a:tc>
                <a:extLst>
                  <a:ext uri="{0D108BD9-81ED-4DB2-BD59-A6C34878D82A}">
                    <a16:rowId xmlns="" xmlns:a16="http://schemas.microsoft.com/office/drawing/2014/main" val="10003"/>
                  </a:ext>
                </a:extLst>
              </a:tr>
              <a:tr h="416417">
                <a:tc>
                  <a:txBody>
                    <a:bodyPr/>
                    <a:lstStyle/>
                    <a:p>
                      <a:r>
                        <a:rPr lang="x-none" b="1"/>
                        <a:t>FAO</a:t>
                      </a:r>
                    </a:p>
                  </a:txBody>
                  <a:tcPr/>
                </a:tc>
                <a:tc>
                  <a:txBody>
                    <a:bodyPr/>
                    <a:lstStyle/>
                    <a:p>
                      <a:r>
                        <a:rPr lang="x-none"/>
                        <a:t>07 de julio de 2017</a:t>
                      </a:r>
                    </a:p>
                  </a:txBody>
                  <a:tcPr/>
                </a:tc>
                <a:tc>
                  <a:txBody>
                    <a:bodyPr/>
                    <a:lstStyle/>
                    <a:p>
                      <a:r>
                        <a:rPr lang="x-none"/>
                        <a:t>31 de diciembre de 2019</a:t>
                      </a:r>
                    </a:p>
                  </a:txBody>
                  <a:tcPr/>
                </a:tc>
                <a:extLst>
                  <a:ext uri="{0D108BD9-81ED-4DB2-BD59-A6C34878D82A}">
                    <a16:rowId xmlns="" xmlns:a16="http://schemas.microsoft.com/office/drawing/2014/main" val="10004"/>
                  </a:ext>
                </a:extLst>
              </a:tr>
              <a:tr h="416417">
                <a:tc>
                  <a:txBody>
                    <a:bodyPr/>
                    <a:lstStyle/>
                    <a:p>
                      <a:r>
                        <a:rPr lang="x-none" b="1"/>
                        <a:t>GCFI</a:t>
                      </a:r>
                    </a:p>
                  </a:txBody>
                  <a:tcPr/>
                </a:tc>
                <a:tc>
                  <a:txBody>
                    <a:bodyPr/>
                    <a:lstStyle/>
                    <a:p>
                      <a:r>
                        <a:rPr lang="x-none"/>
                        <a:t>01 de agosto de</a:t>
                      </a:r>
                      <a:r>
                        <a:rPr lang="x-none" baseline="0"/>
                        <a:t> 2016</a:t>
                      </a:r>
                    </a:p>
                  </a:txBody>
                  <a:tcPr/>
                </a:tc>
                <a:tc>
                  <a:txBody>
                    <a:bodyPr/>
                    <a:lstStyle/>
                    <a:p>
                      <a:r>
                        <a:rPr lang="x-none"/>
                        <a:t>31 de agosto de 2019</a:t>
                      </a:r>
                    </a:p>
                  </a:txBody>
                  <a:tcPr/>
                </a:tc>
                <a:extLst>
                  <a:ext uri="{0D108BD9-81ED-4DB2-BD59-A6C34878D82A}">
                    <a16:rowId xmlns="" xmlns:a16="http://schemas.microsoft.com/office/drawing/2014/main" val="10005"/>
                  </a:ext>
                </a:extLst>
              </a:tr>
              <a:tr h="416417">
                <a:tc>
                  <a:txBody>
                    <a:bodyPr/>
                    <a:lstStyle/>
                    <a:p>
                      <a:r>
                        <a:rPr lang="x-none" b="1"/>
                        <a:t>OECO</a:t>
                      </a:r>
                    </a:p>
                  </a:txBody>
                  <a:tcPr/>
                </a:tc>
                <a:tc>
                  <a:txBody>
                    <a:bodyPr/>
                    <a:lstStyle/>
                    <a:p>
                      <a:r>
                        <a:rPr lang="x-none"/>
                        <a:t>26 de abril de 2016</a:t>
                      </a:r>
                    </a:p>
                  </a:txBody>
                  <a:tcPr/>
                </a:tc>
                <a:tc>
                  <a:txBody>
                    <a:bodyPr/>
                    <a:lstStyle/>
                    <a:p>
                      <a:r>
                        <a:rPr lang="x-none"/>
                        <a:t>31 de agosto de 2019</a:t>
                      </a:r>
                    </a:p>
                  </a:txBody>
                  <a:tcPr/>
                </a:tc>
                <a:extLst>
                  <a:ext uri="{0D108BD9-81ED-4DB2-BD59-A6C34878D82A}">
                    <a16:rowId xmlns="" xmlns:a16="http://schemas.microsoft.com/office/drawing/2014/main" val="10006"/>
                  </a:ext>
                </a:extLst>
              </a:tr>
              <a:tr h="416417">
                <a:tc>
                  <a:txBody>
                    <a:bodyPr/>
                    <a:lstStyle/>
                    <a:p>
                      <a:r>
                        <a:rPr lang="x-none" b="1"/>
                        <a:t>OSPESCA</a:t>
                      </a:r>
                    </a:p>
                  </a:txBody>
                  <a:tcPr/>
                </a:tc>
                <a:tc>
                  <a:txBody>
                    <a:bodyPr/>
                    <a:lstStyle/>
                    <a:p>
                      <a:r>
                        <a:rPr lang="x-none"/>
                        <a:t>15 de agosto de 2016</a:t>
                      </a:r>
                    </a:p>
                  </a:txBody>
                  <a:tcPr/>
                </a:tc>
                <a:tc>
                  <a:txBody>
                    <a:bodyPr/>
                    <a:lstStyle/>
                    <a:p>
                      <a:r>
                        <a:rPr lang="x-none" dirty="0"/>
                        <a:t>31 </a:t>
                      </a:r>
                      <a:r>
                        <a:rPr lang="x-none" dirty="0" smtClean="0"/>
                        <a:t>de</a:t>
                      </a:r>
                      <a:r>
                        <a:rPr lang="es-CO" baseline="0" dirty="0" smtClean="0"/>
                        <a:t> </a:t>
                      </a:r>
                      <a:r>
                        <a:rPr lang="es-CO" baseline="0" dirty="0" smtClean="0"/>
                        <a:t>agosto</a:t>
                      </a:r>
                      <a:r>
                        <a:rPr lang="x-none" dirty="0" smtClean="0"/>
                        <a:t> </a:t>
                      </a:r>
                      <a:r>
                        <a:rPr lang="x-none" dirty="0" smtClean="0"/>
                        <a:t>de </a:t>
                      </a:r>
                      <a:r>
                        <a:rPr lang="x-none" dirty="0"/>
                        <a:t>2019</a:t>
                      </a:r>
                    </a:p>
                  </a:txBody>
                  <a:tcPr/>
                </a:tc>
                <a:extLst>
                  <a:ext uri="{0D108BD9-81ED-4DB2-BD59-A6C34878D82A}">
                    <a16:rowId xmlns="" xmlns:a16="http://schemas.microsoft.com/office/drawing/2014/main" val="10007"/>
                  </a:ext>
                </a:extLst>
              </a:tr>
              <a:tr h="416417">
                <a:tc>
                  <a:txBody>
                    <a:bodyPr/>
                    <a:lstStyle/>
                    <a:p>
                      <a:r>
                        <a:rPr lang="x-none" b="1"/>
                        <a:t>PNUMA</a:t>
                      </a:r>
                    </a:p>
                  </a:txBody>
                  <a:tcPr/>
                </a:tc>
                <a:tc>
                  <a:txBody>
                    <a:bodyPr/>
                    <a:lstStyle/>
                    <a:p>
                      <a:r>
                        <a:rPr lang="x-none"/>
                        <a:t>14 de junio de 2016</a:t>
                      </a:r>
                    </a:p>
                  </a:txBody>
                  <a:tcPr/>
                </a:tc>
                <a:tc>
                  <a:txBody>
                    <a:bodyPr/>
                    <a:lstStyle/>
                    <a:p>
                      <a:r>
                        <a:rPr lang="x-none"/>
                        <a:t>31 de agosto de 2019</a:t>
                      </a:r>
                    </a:p>
                  </a:txBody>
                  <a:tcPr/>
                </a:tc>
                <a:extLst>
                  <a:ext uri="{0D108BD9-81ED-4DB2-BD59-A6C34878D82A}">
                    <a16:rowId xmlns="" xmlns:a16="http://schemas.microsoft.com/office/drawing/2014/main" val="10008"/>
                  </a:ext>
                </a:extLst>
              </a:tr>
              <a:tr h="416417">
                <a:tc>
                  <a:txBody>
                    <a:bodyPr/>
                    <a:lstStyle/>
                    <a:p>
                      <a:r>
                        <a:rPr lang="x-none" b="1"/>
                        <a:t>UNESCO-COI</a:t>
                      </a:r>
                    </a:p>
                  </a:txBody>
                  <a:tcPr/>
                </a:tc>
                <a:tc>
                  <a:txBody>
                    <a:bodyPr/>
                    <a:lstStyle/>
                    <a:p>
                      <a:r>
                        <a:rPr lang="x-none"/>
                        <a:t>24 de septiembre de</a:t>
                      </a:r>
                      <a:r>
                        <a:rPr lang="x-none" baseline="0"/>
                        <a:t> 2018</a:t>
                      </a:r>
                    </a:p>
                  </a:txBody>
                  <a:tcPr/>
                </a:tc>
                <a:tc>
                  <a:txBody>
                    <a:bodyPr/>
                    <a:lstStyle/>
                    <a:p>
                      <a:r>
                        <a:rPr lang="x-none" dirty="0"/>
                        <a:t>31 de diciembre de 2019</a:t>
                      </a:r>
                    </a:p>
                  </a:txBody>
                  <a:tcPr/>
                </a:tc>
                <a:extLst>
                  <a:ext uri="{0D108BD9-81ED-4DB2-BD59-A6C34878D82A}">
                    <a16:rowId xmlns="" xmlns:a16="http://schemas.microsoft.com/office/drawing/2014/main" val="10009"/>
                  </a:ext>
                </a:extLst>
              </a:tr>
            </a:tbl>
          </a:graphicData>
        </a:graphic>
      </p:graphicFrame>
      <p:sp>
        <p:nvSpPr>
          <p:cNvPr id="5" name="TextBox 4"/>
          <p:cNvSpPr txBox="1"/>
          <p:nvPr/>
        </p:nvSpPr>
        <p:spPr>
          <a:xfrm>
            <a:off x="350873" y="669852"/>
            <a:ext cx="9855445" cy="461665"/>
          </a:xfrm>
          <a:prstGeom prst="rect">
            <a:avLst/>
          </a:prstGeom>
          <a:noFill/>
        </p:spPr>
        <p:txBody>
          <a:bodyPr wrap="square" rtlCol="0">
            <a:spAutoFit/>
          </a:bodyPr>
          <a:lstStyle/>
          <a:p>
            <a:r>
              <a:rPr lang="x-none" sz="2400" b="1" dirty="0"/>
              <a:t>Fechas de inicio y finalización "actuales" de los acuerdos de coejecución </a:t>
            </a:r>
          </a:p>
        </p:txBody>
      </p:sp>
      <p:sp>
        <p:nvSpPr>
          <p:cNvPr id="6" name="TextBox 5"/>
          <p:cNvSpPr txBox="1"/>
          <p:nvPr/>
        </p:nvSpPr>
        <p:spPr>
          <a:xfrm>
            <a:off x="259270" y="59843"/>
            <a:ext cx="6195317" cy="523220"/>
          </a:xfrm>
          <a:prstGeom prst="rect">
            <a:avLst/>
          </a:prstGeom>
          <a:noFill/>
        </p:spPr>
        <p:txBody>
          <a:bodyPr wrap="square" rtlCol="0">
            <a:spAutoFit/>
          </a:bodyPr>
          <a:lstStyle/>
          <a:p>
            <a:r>
              <a:rPr lang="x-none" sz="2800" b="1" dirty="0"/>
              <a:t>Conclusiones de los análisis técnicos</a:t>
            </a:r>
          </a:p>
        </p:txBody>
      </p:sp>
    </p:spTree>
    <p:extLst>
      <p:ext uri="{BB962C8B-B14F-4D97-AF65-F5344CB8AC3E}">
        <p14:creationId xmlns:p14="http://schemas.microsoft.com/office/powerpoint/2010/main" val="17101269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6730678"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x-none" sz="2000" b="1">
                <a:solidFill>
                  <a:schemeClr val="accent5">
                    <a:lumMod val="75000"/>
                  </a:schemeClr>
                </a:solidFill>
                <a:latin typeface="+mn-lt"/>
              </a:rPr>
              <a:t>Ejecución financiera del presupuesto total</a:t>
            </a:r>
            <a:r>
              <a:rPr lang="x-none" sz="2400" b="1">
                <a:solidFill>
                  <a:schemeClr val="accent5">
                    <a:lumMod val="75000"/>
                  </a:schemeClr>
                </a:solidFill>
                <a:latin typeface="Garamond" panose="02020404030301010803" pitchFamily="18" charset="0"/>
              </a:rPr>
              <a:t/>
            </a:r>
            <a:br>
              <a:rPr lang="x-none" sz="2400" b="1">
                <a:solidFill>
                  <a:schemeClr val="accent5">
                    <a:lumMod val="75000"/>
                  </a:schemeClr>
                </a:solidFill>
                <a:latin typeface="Garamond" panose="02020404030301010803" pitchFamily="18" charset="0"/>
              </a:rPr>
            </a:br>
            <a:r>
              <a:rPr lang="x-none" sz="2400" b="1">
                <a:solidFill>
                  <a:schemeClr val="accent5">
                    <a:lumMod val="75000"/>
                  </a:schemeClr>
                </a:solidFill>
                <a:latin typeface="Garamond" panose="02020404030301010803" pitchFamily="18" charset="0"/>
              </a:rPr>
              <a:t/>
            </a:r>
            <a:br>
              <a:rPr lang="x-none" sz="2400" b="1">
                <a:solidFill>
                  <a:schemeClr val="accent5">
                    <a:lumMod val="75000"/>
                  </a:schemeClr>
                </a:solidFill>
                <a:latin typeface="Garamond" panose="02020404030301010803" pitchFamily="18" charset="0"/>
              </a:rPr>
            </a:br>
            <a:endParaRPr lang="x-none" sz="2400" b="1">
              <a:solidFill>
                <a:schemeClr val="accent5">
                  <a:lumMod val="75000"/>
                </a:schemeClr>
              </a:solidFill>
              <a:latin typeface="Garamond" panose="02020404030301010803" pitchFamily="18" charset="0"/>
            </a:endParaRPr>
          </a:p>
        </p:txBody>
      </p:sp>
      <p:graphicFrame>
        <p:nvGraphicFramePr>
          <p:cNvPr id="5" name="Chart 4"/>
          <p:cNvGraphicFramePr>
            <a:graphicFrameLocks/>
          </p:cNvGraphicFramePr>
          <p:nvPr>
            <p:extLst/>
          </p:nvPr>
        </p:nvGraphicFramePr>
        <p:xfrm>
          <a:off x="3322065" y="1094930"/>
          <a:ext cx="6292924" cy="3742358"/>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a:xfrm>
            <a:off x="-7545" y="313596"/>
            <a:ext cx="5178608" cy="424869"/>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x-none" sz="1400" b="1" dirty="0">
                <a:latin typeface="+mn-lt"/>
              </a:rPr>
              <a:t>Considerando el período de ejecución restante, </a:t>
            </a:r>
            <a:r>
              <a:rPr lang="x-none" sz="1400" b="1" dirty="0" smtClean="0">
                <a:latin typeface="+mn-lt"/>
              </a:rPr>
              <a:t> </a:t>
            </a:r>
            <a:r>
              <a:rPr lang="x-none" sz="1400" b="1" dirty="0">
                <a:latin typeface="+mn-lt"/>
              </a:rPr>
              <a:t>el </a:t>
            </a:r>
            <a:r>
              <a:rPr lang="es-CO" sz="1400" b="1" dirty="0" smtClean="0">
                <a:latin typeface="+mn-lt"/>
              </a:rPr>
              <a:t>tener un </a:t>
            </a:r>
            <a:r>
              <a:rPr lang="x-none" sz="1400" b="1" dirty="0" smtClean="0">
                <a:latin typeface="+mn-lt"/>
              </a:rPr>
              <a:t>43</a:t>
            </a:r>
            <a:r>
              <a:rPr lang="x-none" sz="1400" b="1" dirty="0">
                <a:latin typeface="+mn-lt"/>
              </a:rPr>
              <a:t> % del presupuesto total en espera de </a:t>
            </a:r>
            <a:r>
              <a:rPr lang="x-none" sz="1400" b="1" dirty="0" smtClean="0">
                <a:latin typeface="+mn-lt"/>
              </a:rPr>
              <a:t>gastarse</a:t>
            </a:r>
            <a:r>
              <a:rPr lang="es-CO" sz="1400" b="1" dirty="0" smtClean="0">
                <a:latin typeface="+mn-lt"/>
              </a:rPr>
              <a:t> </a:t>
            </a:r>
            <a:r>
              <a:rPr lang="x-none" sz="1400" b="1" dirty="0" smtClean="0">
                <a:latin typeface="+mn-lt"/>
              </a:rPr>
              <a:t>representa </a:t>
            </a:r>
            <a:r>
              <a:rPr lang="x-none" sz="1400" b="1" dirty="0">
                <a:latin typeface="+mn-lt"/>
              </a:rPr>
              <a:t>un riesgo para la ejecución satisfactoria del proyecto  </a:t>
            </a:r>
            <a:r>
              <a:rPr lang="x-none" sz="2400" b="1" dirty="0">
                <a:solidFill>
                  <a:schemeClr val="accent5">
                    <a:lumMod val="75000"/>
                  </a:schemeClr>
                </a:solidFill>
                <a:latin typeface="Garamond" panose="02020404030301010803" pitchFamily="18" charset="0"/>
              </a:rPr>
              <a:t/>
            </a:r>
            <a:br>
              <a:rPr lang="x-none" sz="2400" b="1" dirty="0">
                <a:solidFill>
                  <a:schemeClr val="accent5">
                    <a:lumMod val="75000"/>
                  </a:schemeClr>
                </a:solidFill>
                <a:latin typeface="Garamond" panose="02020404030301010803" pitchFamily="18" charset="0"/>
              </a:rPr>
            </a:br>
            <a:r>
              <a:rPr lang="x-none" sz="2400" b="1" dirty="0">
                <a:solidFill>
                  <a:schemeClr val="accent5">
                    <a:lumMod val="75000"/>
                  </a:schemeClr>
                </a:solidFill>
                <a:latin typeface="Garamond" panose="02020404030301010803" pitchFamily="18" charset="0"/>
              </a:rPr>
              <a:t/>
            </a:r>
            <a:br>
              <a:rPr lang="x-none" sz="2400" b="1" dirty="0">
                <a:solidFill>
                  <a:schemeClr val="accent5">
                    <a:lumMod val="75000"/>
                  </a:schemeClr>
                </a:solidFill>
                <a:latin typeface="Garamond" panose="02020404030301010803" pitchFamily="18" charset="0"/>
              </a:rPr>
            </a:br>
            <a:endParaRPr lang="x-none" sz="2400" b="1" dirty="0">
              <a:solidFill>
                <a:schemeClr val="accent5">
                  <a:lumMod val="75000"/>
                </a:schemeClr>
              </a:solidFill>
              <a:latin typeface="Garamond" panose="02020404030301010803" pitchFamily="18" charset="0"/>
            </a:endParaRPr>
          </a:p>
        </p:txBody>
      </p:sp>
      <p:sp>
        <p:nvSpPr>
          <p:cNvPr id="13" name="Rectangle 12"/>
          <p:cNvSpPr/>
          <p:nvPr/>
        </p:nvSpPr>
        <p:spPr>
          <a:xfrm>
            <a:off x="6488953" y="1775788"/>
            <a:ext cx="941832" cy="338554"/>
          </a:xfrm>
          <a:prstGeom prst="rect">
            <a:avLst/>
          </a:prstGeom>
        </p:spPr>
        <p:txBody>
          <a:bodyPr wrap="square">
            <a:spAutoFit/>
          </a:bodyPr>
          <a:lstStyle/>
          <a:p>
            <a:r>
              <a:rPr lang="x-none" sz="1600" b="1">
                <a:solidFill>
                  <a:srgbClr val="0070C0"/>
                </a:solidFill>
                <a:latin typeface="Calibri" panose="020F0502020204030204" pitchFamily="34" charset="0"/>
                <a:ea typeface="Calibri" panose="020F0502020204030204" pitchFamily="34" charset="0"/>
                <a:cs typeface="Times New Roman" panose="02020603050405020304" pitchFamily="18" charset="0"/>
              </a:rPr>
              <a:t>57 %  </a:t>
            </a:r>
          </a:p>
        </p:txBody>
      </p:sp>
      <p:graphicFrame>
        <p:nvGraphicFramePr>
          <p:cNvPr id="16" name="Chart 15"/>
          <p:cNvGraphicFramePr>
            <a:graphicFrameLocks/>
          </p:cNvGraphicFramePr>
          <p:nvPr>
            <p:extLst/>
          </p:nvPr>
        </p:nvGraphicFramePr>
        <p:xfrm>
          <a:off x="3846367" y="4905022"/>
          <a:ext cx="5768622" cy="166500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130282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40954"/>
            <a:ext cx="7799294"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x-none" sz="2000" b="1" dirty="0">
                <a:solidFill>
                  <a:schemeClr val="accent5">
                    <a:lumMod val="75000"/>
                  </a:schemeClr>
                </a:solidFill>
                <a:latin typeface="+mn-lt"/>
              </a:rPr>
              <a:t>Responsabilidades y asignación del presupuesto no implementado</a:t>
            </a:r>
            <a:r>
              <a:rPr lang="x-none" sz="2400" b="1" dirty="0">
                <a:solidFill>
                  <a:schemeClr val="accent5">
                    <a:lumMod val="75000"/>
                  </a:schemeClr>
                </a:solidFill>
                <a:latin typeface="Garamond" panose="02020404030301010803" pitchFamily="18" charset="0"/>
              </a:rPr>
              <a:t/>
            </a:r>
            <a:br>
              <a:rPr lang="x-none" sz="2400" b="1" dirty="0">
                <a:solidFill>
                  <a:schemeClr val="accent5">
                    <a:lumMod val="75000"/>
                  </a:schemeClr>
                </a:solidFill>
                <a:latin typeface="Garamond" panose="02020404030301010803" pitchFamily="18" charset="0"/>
              </a:rPr>
            </a:br>
            <a:r>
              <a:rPr lang="x-none" sz="2400" b="1" dirty="0">
                <a:solidFill>
                  <a:schemeClr val="accent5">
                    <a:lumMod val="75000"/>
                  </a:schemeClr>
                </a:solidFill>
                <a:latin typeface="Garamond" panose="02020404030301010803" pitchFamily="18" charset="0"/>
              </a:rPr>
              <a:t/>
            </a:r>
            <a:br>
              <a:rPr lang="x-none" sz="2400" b="1" dirty="0">
                <a:solidFill>
                  <a:schemeClr val="accent5">
                    <a:lumMod val="75000"/>
                  </a:schemeClr>
                </a:solidFill>
                <a:latin typeface="Garamond" panose="02020404030301010803" pitchFamily="18" charset="0"/>
              </a:rPr>
            </a:br>
            <a:endParaRPr lang="x-none" sz="2400" b="1" dirty="0">
              <a:solidFill>
                <a:schemeClr val="accent5">
                  <a:lumMod val="75000"/>
                </a:schemeClr>
              </a:solidFill>
              <a:latin typeface="Garamond" panose="02020404030301010803" pitchFamily="18" charset="0"/>
            </a:endParaRPr>
          </a:p>
        </p:txBody>
      </p:sp>
      <p:graphicFrame>
        <p:nvGraphicFramePr>
          <p:cNvPr id="9" name="Chart 8"/>
          <p:cNvGraphicFramePr>
            <a:graphicFrameLocks/>
          </p:cNvGraphicFramePr>
          <p:nvPr>
            <p:extLst>
              <p:ext uri="{D42A27DB-BD31-4B8C-83A1-F6EECF244321}">
                <p14:modId xmlns:p14="http://schemas.microsoft.com/office/powerpoint/2010/main" val="3911473125"/>
              </p:ext>
            </p:extLst>
          </p:nvPr>
        </p:nvGraphicFramePr>
        <p:xfrm>
          <a:off x="6636701" y="4131684"/>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val="708223206"/>
              </p:ext>
            </p:extLst>
          </p:nvPr>
        </p:nvGraphicFramePr>
        <p:xfrm>
          <a:off x="-156511" y="4385987"/>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itle 1"/>
          <p:cNvSpPr txBox="1">
            <a:spLocks/>
          </p:cNvSpPr>
          <p:nvPr/>
        </p:nvSpPr>
        <p:spPr>
          <a:xfrm>
            <a:off x="7052850" y="2698274"/>
            <a:ext cx="1633808" cy="332380"/>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x-none" sz="1100" b="1" dirty="0">
                <a:latin typeface="+mn-lt"/>
              </a:rPr>
              <a:t>Más del 9 % del presupuesto total ya se ha </a:t>
            </a:r>
            <a:r>
              <a:rPr lang="x-none" sz="1100" b="1" dirty="0" smtClean="0">
                <a:latin typeface="+mn-lt"/>
              </a:rPr>
              <a:t>transferido </a:t>
            </a:r>
            <a:r>
              <a:rPr lang="x-none" sz="1100" b="1" dirty="0">
                <a:latin typeface="+mn-lt"/>
              </a:rPr>
              <a:t>pero no se ha gastado (1.1MM)</a:t>
            </a:r>
            <a:r>
              <a:rPr lang="x-none" sz="2400" b="1" dirty="0">
                <a:solidFill>
                  <a:schemeClr val="accent5">
                    <a:lumMod val="75000"/>
                  </a:schemeClr>
                </a:solidFill>
                <a:latin typeface="Garamond" panose="02020404030301010803" pitchFamily="18" charset="0"/>
              </a:rPr>
              <a:t/>
            </a:r>
            <a:br>
              <a:rPr lang="x-none" sz="2400" b="1" dirty="0">
                <a:solidFill>
                  <a:schemeClr val="accent5">
                    <a:lumMod val="75000"/>
                  </a:schemeClr>
                </a:solidFill>
                <a:latin typeface="Garamond" panose="02020404030301010803" pitchFamily="18" charset="0"/>
              </a:rPr>
            </a:br>
            <a:r>
              <a:rPr lang="x-none" sz="2400" b="1" dirty="0">
                <a:solidFill>
                  <a:schemeClr val="accent5">
                    <a:lumMod val="75000"/>
                  </a:schemeClr>
                </a:solidFill>
                <a:latin typeface="Garamond" panose="02020404030301010803" pitchFamily="18" charset="0"/>
              </a:rPr>
              <a:t/>
            </a:r>
            <a:br>
              <a:rPr lang="x-none" sz="2400" b="1" dirty="0">
                <a:solidFill>
                  <a:schemeClr val="accent5">
                    <a:lumMod val="75000"/>
                  </a:schemeClr>
                </a:solidFill>
                <a:latin typeface="Garamond" panose="02020404030301010803" pitchFamily="18" charset="0"/>
              </a:rPr>
            </a:br>
            <a:endParaRPr lang="x-none" sz="2400" b="1" dirty="0">
              <a:solidFill>
                <a:schemeClr val="accent5">
                  <a:lumMod val="75000"/>
                </a:schemeClr>
              </a:solidFill>
              <a:latin typeface="Garamond" panose="02020404030301010803" pitchFamily="18" charset="0"/>
            </a:endParaRPr>
          </a:p>
        </p:txBody>
      </p:sp>
      <p:sp>
        <p:nvSpPr>
          <p:cNvPr id="12" name="Title 1"/>
          <p:cNvSpPr txBox="1">
            <a:spLocks/>
          </p:cNvSpPr>
          <p:nvPr/>
        </p:nvSpPr>
        <p:spPr>
          <a:xfrm>
            <a:off x="0" y="263504"/>
            <a:ext cx="5178608" cy="424869"/>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x-none" sz="1400" b="1" dirty="0">
                <a:latin typeface="+mn-lt"/>
              </a:rPr>
              <a:t>Gran parte de los fondos que aún no se han ejecutado </a:t>
            </a:r>
            <a:r>
              <a:rPr lang="es-CO" sz="1400" b="1" dirty="0" smtClean="0">
                <a:latin typeface="+mn-lt"/>
              </a:rPr>
              <a:t>es responsabilidad de </a:t>
            </a:r>
            <a:r>
              <a:rPr lang="en-US" sz="1400" b="1" dirty="0" err="1" smtClean="0">
                <a:latin typeface="+mn-lt"/>
              </a:rPr>
              <a:t>socios</a:t>
            </a:r>
            <a:r>
              <a:rPr lang="es-CO" sz="1400" b="1" dirty="0" smtClean="0">
                <a:latin typeface="+mn-lt"/>
              </a:rPr>
              <a:t>,</a:t>
            </a:r>
            <a:r>
              <a:rPr lang="x-none" sz="1400" b="1" dirty="0" smtClean="0">
                <a:latin typeface="+mn-lt"/>
              </a:rPr>
              <a:t> </a:t>
            </a:r>
            <a:r>
              <a:rPr lang="x-none" sz="1400" b="1" dirty="0">
                <a:latin typeface="+mn-lt"/>
              </a:rPr>
              <a:t>con alto riesgo de ejecución </a:t>
            </a:r>
            <a:r>
              <a:rPr lang="x-none" sz="2400" b="1" dirty="0">
                <a:solidFill>
                  <a:schemeClr val="accent5">
                    <a:lumMod val="75000"/>
                  </a:schemeClr>
                </a:solidFill>
                <a:latin typeface="Garamond" panose="02020404030301010803" pitchFamily="18" charset="0"/>
              </a:rPr>
              <a:t/>
            </a:r>
            <a:br>
              <a:rPr lang="x-none" sz="2400" b="1" dirty="0">
                <a:solidFill>
                  <a:schemeClr val="accent5">
                    <a:lumMod val="75000"/>
                  </a:schemeClr>
                </a:solidFill>
                <a:latin typeface="Garamond" panose="02020404030301010803" pitchFamily="18" charset="0"/>
              </a:rPr>
            </a:br>
            <a:r>
              <a:rPr lang="x-none" sz="2400" b="1" dirty="0">
                <a:solidFill>
                  <a:schemeClr val="accent5">
                    <a:lumMod val="75000"/>
                  </a:schemeClr>
                </a:solidFill>
                <a:latin typeface="Garamond" panose="02020404030301010803" pitchFamily="18" charset="0"/>
              </a:rPr>
              <a:t/>
            </a:r>
            <a:br>
              <a:rPr lang="x-none" sz="2400" b="1" dirty="0">
                <a:solidFill>
                  <a:schemeClr val="accent5">
                    <a:lumMod val="75000"/>
                  </a:schemeClr>
                </a:solidFill>
                <a:latin typeface="Garamond" panose="02020404030301010803" pitchFamily="18" charset="0"/>
              </a:rPr>
            </a:br>
            <a:endParaRPr lang="x-none" sz="2400" b="1" dirty="0">
              <a:solidFill>
                <a:schemeClr val="accent5">
                  <a:lumMod val="75000"/>
                </a:schemeClr>
              </a:solidFill>
              <a:latin typeface="Garamond" panose="02020404030301010803" pitchFamily="18" charset="0"/>
            </a:endParaRPr>
          </a:p>
        </p:txBody>
      </p:sp>
      <p:sp>
        <p:nvSpPr>
          <p:cNvPr id="14" name="Title 1"/>
          <p:cNvSpPr txBox="1">
            <a:spLocks/>
          </p:cNvSpPr>
          <p:nvPr/>
        </p:nvSpPr>
        <p:spPr>
          <a:xfrm>
            <a:off x="3899647" y="860629"/>
            <a:ext cx="3372695"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x-none" sz="1400" b="1" dirty="0">
                <a:latin typeface="+mn-lt"/>
              </a:rPr>
              <a:t>Distribución del presupuesto no </a:t>
            </a:r>
            <a:r>
              <a:rPr lang="en-US" sz="1400" b="1" dirty="0" err="1">
                <a:latin typeface="+mn-lt"/>
              </a:rPr>
              <a:t>ejecutado</a:t>
            </a:r>
            <a:r>
              <a:rPr lang="x-none" sz="2400" b="1" dirty="0">
                <a:solidFill>
                  <a:schemeClr val="accent5">
                    <a:lumMod val="75000"/>
                  </a:schemeClr>
                </a:solidFill>
                <a:latin typeface="Garamond" panose="02020404030301010803" pitchFamily="18" charset="0"/>
              </a:rPr>
              <a:t/>
            </a:r>
            <a:br>
              <a:rPr lang="x-none" sz="2400" b="1" dirty="0">
                <a:solidFill>
                  <a:schemeClr val="accent5">
                    <a:lumMod val="75000"/>
                  </a:schemeClr>
                </a:solidFill>
                <a:latin typeface="Garamond" panose="02020404030301010803" pitchFamily="18" charset="0"/>
              </a:rPr>
            </a:br>
            <a:r>
              <a:rPr lang="x-none" sz="2400" b="1" dirty="0">
                <a:solidFill>
                  <a:schemeClr val="accent5">
                    <a:lumMod val="75000"/>
                  </a:schemeClr>
                </a:solidFill>
                <a:latin typeface="Garamond" panose="02020404030301010803" pitchFamily="18" charset="0"/>
              </a:rPr>
              <a:t/>
            </a:r>
            <a:br>
              <a:rPr lang="x-none" sz="2400" b="1" dirty="0">
                <a:solidFill>
                  <a:schemeClr val="accent5">
                    <a:lumMod val="75000"/>
                  </a:schemeClr>
                </a:solidFill>
                <a:latin typeface="Garamond" panose="02020404030301010803" pitchFamily="18" charset="0"/>
              </a:rPr>
            </a:br>
            <a:endParaRPr lang="x-none" sz="2400" b="1" dirty="0">
              <a:solidFill>
                <a:schemeClr val="accent5">
                  <a:lumMod val="75000"/>
                </a:schemeClr>
              </a:solidFill>
              <a:latin typeface="Garamond" panose="02020404030301010803" pitchFamily="18" charset="0"/>
            </a:endParaRPr>
          </a:p>
        </p:txBody>
      </p:sp>
      <p:graphicFrame>
        <p:nvGraphicFramePr>
          <p:cNvPr id="15" name="Chart 14"/>
          <p:cNvGraphicFramePr>
            <a:graphicFrameLocks/>
          </p:cNvGraphicFramePr>
          <p:nvPr>
            <p:extLst>
              <p:ext uri="{D42A27DB-BD31-4B8C-83A1-F6EECF244321}">
                <p14:modId xmlns:p14="http://schemas.microsoft.com/office/powerpoint/2010/main" val="489862933"/>
              </p:ext>
            </p:extLst>
          </p:nvPr>
        </p:nvGraphicFramePr>
        <p:xfrm>
          <a:off x="2665426" y="1371340"/>
          <a:ext cx="5167086" cy="2705100"/>
        </p:xfrm>
        <a:graphic>
          <a:graphicData uri="http://schemas.openxmlformats.org/drawingml/2006/chart">
            <c:chart xmlns:c="http://schemas.openxmlformats.org/drawingml/2006/chart" xmlns:r="http://schemas.openxmlformats.org/officeDocument/2006/relationships" r:id="rId5"/>
          </a:graphicData>
        </a:graphic>
      </p:graphicFrame>
      <p:sp>
        <p:nvSpPr>
          <p:cNvPr id="17" name="Title 1"/>
          <p:cNvSpPr txBox="1">
            <a:spLocks/>
          </p:cNvSpPr>
          <p:nvPr/>
        </p:nvSpPr>
        <p:spPr>
          <a:xfrm>
            <a:off x="5419042" y="2465804"/>
            <a:ext cx="1633808" cy="332380"/>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x-none" sz="1200">
                <a:latin typeface="+mn-lt"/>
              </a:rPr>
              <a:t>1.9MM</a:t>
            </a:r>
            <a:r>
              <a:rPr lang="x-none" sz="1200" b="1">
                <a:solidFill>
                  <a:schemeClr val="accent5">
                    <a:lumMod val="75000"/>
                  </a:schemeClr>
                </a:solidFill>
                <a:latin typeface="Garamond" panose="02020404030301010803" pitchFamily="18" charset="0"/>
              </a:rPr>
              <a:t/>
            </a:r>
            <a:br>
              <a:rPr lang="x-none" sz="1200" b="1">
                <a:solidFill>
                  <a:schemeClr val="accent5">
                    <a:lumMod val="75000"/>
                  </a:schemeClr>
                </a:solidFill>
                <a:latin typeface="Garamond" panose="02020404030301010803" pitchFamily="18" charset="0"/>
              </a:rPr>
            </a:br>
            <a:r>
              <a:rPr lang="x-none" sz="1200" b="1">
                <a:solidFill>
                  <a:schemeClr val="accent5">
                    <a:lumMod val="75000"/>
                  </a:schemeClr>
                </a:solidFill>
                <a:latin typeface="Garamond" panose="02020404030301010803" pitchFamily="18" charset="0"/>
              </a:rPr>
              <a:t/>
            </a:r>
            <a:br>
              <a:rPr lang="x-none" sz="1200" b="1">
                <a:solidFill>
                  <a:schemeClr val="accent5">
                    <a:lumMod val="75000"/>
                  </a:schemeClr>
                </a:solidFill>
                <a:latin typeface="Garamond" panose="02020404030301010803" pitchFamily="18" charset="0"/>
              </a:rPr>
            </a:br>
            <a:endParaRPr lang="x-none" sz="1200" b="1">
              <a:solidFill>
                <a:schemeClr val="accent5">
                  <a:lumMod val="75000"/>
                </a:schemeClr>
              </a:solidFill>
              <a:latin typeface="Garamond" panose="02020404030301010803" pitchFamily="18" charset="0"/>
            </a:endParaRPr>
          </a:p>
        </p:txBody>
      </p:sp>
      <p:sp>
        <p:nvSpPr>
          <p:cNvPr id="18" name="Title 1"/>
          <p:cNvSpPr txBox="1">
            <a:spLocks/>
          </p:cNvSpPr>
          <p:nvPr/>
        </p:nvSpPr>
        <p:spPr>
          <a:xfrm>
            <a:off x="4511452" y="1796877"/>
            <a:ext cx="1633808" cy="332380"/>
          </a:xfrm>
          <a:prstGeom prst="rect">
            <a:avLst/>
          </a:prstGeom>
        </p:spPr>
        <p:txBody>
          <a:bodyP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x-none" sz="1200" b="0" i="0"/>
              <a:t>1,6 MM</a:t>
            </a:r>
            <a:r>
              <a:rPr lang="x-none" sz="1200" b="0" i="0">
                <a:solidFill>
                  <a:schemeClr val="accent5">
                    <a:lumMod val="75000"/>
                  </a:schemeClr>
                </a:solidFill>
                <a:latin typeface="Garamond" panose="02020404030301010803" pitchFamily="18" charset="0"/>
              </a:rPr>
              <a:t/>
            </a:r>
            <a:br>
              <a:rPr lang="x-none" sz="1200" b="0" i="0">
                <a:solidFill>
                  <a:schemeClr val="accent5">
                    <a:lumMod val="75000"/>
                  </a:schemeClr>
                </a:solidFill>
                <a:latin typeface="Garamond" panose="02020404030301010803" pitchFamily="18" charset="0"/>
              </a:rPr>
            </a:br>
            <a:r>
              <a:rPr lang="x-none" sz="2400" b="0" i="0">
                <a:solidFill>
                  <a:schemeClr val="accent5">
                    <a:lumMod val="75000"/>
                  </a:schemeClr>
                </a:solidFill>
                <a:latin typeface="Garamond" panose="02020404030301010803" pitchFamily="18" charset="0"/>
              </a:rPr>
              <a:t/>
            </a:r>
            <a:br>
              <a:rPr lang="x-none" sz="2400" b="0" i="0">
                <a:solidFill>
                  <a:schemeClr val="accent5">
                    <a:lumMod val="75000"/>
                  </a:schemeClr>
                </a:solidFill>
                <a:latin typeface="Garamond" panose="02020404030301010803" pitchFamily="18" charset="0"/>
              </a:rPr>
            </a:br>
            <a:endParaRPr lang="x-none" sz="2400" b="0" i="0">
              <a:solidFill>
                <a:schemeClr val="accent5">
                  <a:lumMod val="75000"/>
                </a:schemeClr>
              </a:solidFill>
              <a:latin typeface="Garamond" panose="02020404030301010803" pitchFamily="18" charset="0"/>
            </a:endParaRPr>
          </a:p>
        </p:txBody>
      </p:sp>
      <p:sp>
        <p:nvSpPr>
          <p:cNvPr id="19" name="Title 1"/>
          <p:cNvSpPr txBox="1">
            <a:spLocks/>
          </p:cNvSpPr>
          <p:nvPr/>
        </p:nvSpPr>
        <p:spPr>
          <a:xfrm>
            <a:off x="639011" y="4062541"/>
            <a:ext cx="3222226"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x-none" sz="1400" b="1" dirty="0">
                <a:latin typeface="+mn-lt"/>
              </a:rPr>
              <a:t>Presupuesto no ejecutado de la UCP</a:t>
            </a:r>
            <a:r>
              <a:rPr lang="x-none" sz="2400" b="1" dirty="0">
                <a:solidFill>
                  <a:schemeClr val="accent5">
                    <a:lumMod val="75000"/>
                  </a:schemeClr>
                </a:solidFill>
                <a:latin typeface="Garamond" panose="02020404030301010803" pitchFamily="18" charset="0"/>
              </a:rPr>
              <a:t/>
            </a:r>
            <a:br>
              <a:rPr lang="x-none" sz="2400" b="1" dirty="0">
                <a:solidFill>
                  <a:schemeClr val="accent5">
                    <a:lumMod val="75000"/>
                  </a:schemeClr>
                </a:solidFill>
                <a:latin typeface="Garamond" panose="02020404030301010803" pitchFamily="18" charset="0"/>
              </a:rPr>
            </a:br>
            <a:r>
              <a:rPr lang="x-none" sz="2400" b="1" dirty="0">
                <a:solidFill>
                  <a:schemeClr val="accent5">
                    <a:lumMod val="75000"/>
                  </a:schemeClr>
                </a:solidFill>
                <a:latin typeface="Garamond" panose="02020404030301010803" pitchFamily="18" charset="0"/>
              </a:rPr>
              <a:t/>
            </a:r>
            <a:br>
              <a:rPr lang="x-none" sz="2400" b="1" dirty="0">
                <a:solidFill>
                  <a:schemeClr val="accent5">
                    <a:lumMod val="75000"/>
                  </a:schemeClr>
                </a:solidFill>
                <a:latin typeface="Garamond" panose="02020404030301010803" pitchFamily="18" charset="0"/>
              </a:rPr>
            </a:br>
            <a:endParaRPr lang="x-none" sz="2400" b="1" dirty="0">
              <a:solidFill>
                <a:schemeClr val="accent5">
                  <a:lumMod val="75000"/>
                </a:schemeClr>
              </a:solidFill>
              <a:latin typeface="Garamond" panose="02020404030301010803" pitchFamily="18" charset="0"/>
            </a:endParaRPr>
          </a:p>
        </p:txBody>
      </p:sp>
    </p:spTree>
    <p:extLst>
      <p:ext uri="{BB962C8B-B14F-4D97-AF65-F5344CB8AC3E}">
        <p14:creationId xmlns:p14="http://schemas.microsoft.com/office/powerpoint/2010/main" val="33395388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1433933" y="3177251"/>
            <a:ext cx="8647617" cy="776300"/>
          </a:xfrm>
          <a:prstGeom prst="rect">
            <a:avLst/>
          </a:prstGeom>
          <a:solidFill>
            <a:srgbClr val="FFFFCC"/>
          </a:solidFill>
          <a:ln>
            <a:solidFill>
              <a:schemeClr val="bg1">
                <a:lumMod val="75000"/>
              </a:schemeClr>
            </a:solidFill>
          </a:ln>
          <a:effectLst/>
        </p:spPr>
        <p:txBody>
          <a:bodyPr wrap="none" rtlCol="0" anchor="ctr"/>
          <a:lstStyle/>
          <a:p>
            <a:pPr algn="ctr"/>
            <a:endParaRPr lang="en-US" dirty="0"/>
          </a:p>
        </p:txBody>
      </p:sp>
      <p:sp>
        <p:nvSpPr>
          <p:cNvPr id="7" name="Rectangle 6"/>
          <p:cNvSpPr/>
          <p:nvPr/>
        </p:nvSpPr>
        <p:spPr bwMode="auto">
          <a:xfrm>
            <a:off x="1433933" y="3953552"/>
            <a:ext cx="8647617" cy="1804086"/>
          </a:xfrm>
          <a:prstGeom prst="rect">
            <a:avLst/>
          </a:prstGeom>
          <a:solidFill>
            <a:schemeClr val="accent2">
              <a:lumMod val="20000"/>
              <a:lumOff val="80000"/>
            </a:schemeClr>
          </a:solidFill>
          <a:ln>
            <a:solidFill>
              <a:schemeClr val="bg1">
                <a:lumMod val="75000"/>
              </a:schemeClr>
            </a:solidFill>
          </a:ln>
          <a:effectLst/>
        </p:spPr>
        <p:txBody>
          <a:bodyPr wrap="none" rtlCol="0" anchor="ctr"/>
          <a:lstStyle/>
          <a:p>
            <a:pPr algn="ctr"/>
            <a:endParaRPr lang="en-US" dirty="0"/>
          </a:p>
        </p:txBody>
      </p:sp>
      <p:sp>
        <p:nvSpPr>
          <p:cNvPr id="3" name="Title 1"/>
          <p:cNvSpPr txBox="1">
            <a:spLocks/>
          </p:cNvSpPr>
          <p:nvPr/>
        </p:nvSpPr>
        <p:spPr>
          <a:xfrm>
            <a:off x="0" y="81024"/>
            <a:ext cx="5515337"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x-none" sz="2000" b="1">
                <a:solidFill>
                  <a:schemeClr val="accent5">
                    <a:lumMod val="75000"/>
                  </a:schemeClr>
                </a:solidFill>
                <a:latin typeface="+mn-lt"/>
              </a:rPr>
              <a:t>Progreso de la ejecución financiera del asociado</a:t>
            </a:r>
            <a:r>
              <a:rPr lang="x-none" sz="2400" b="1">
                <a:solidFill>
                  <a:schemeClr val="accent5">
                    <a:lumMod val="75000"/>
                  </a:schemeClr>
                </a:solidFill>
                <a:latin typeface="+mn-lt"/>
              </a:rPr>
              <a:t/>
            </a:r>
            <a:br>
              <a:rPr lang="x-none" sz="2400" b="1">
                <a:solidFill>
                  <a:schemeClr val="accent5">
                    <a:lumMod val="75000"/>
                  </a:schemeClr>
                </a:solidFill>
                <a:latin typeface="+mn-lt"/>
              </a:rPr>
            </a:br>
            <a:r>
              <a:rPr lang="x-none" sz="2400" b="1">
                <a:solidFill>
                  <a:schemeClr val="accent5">
                    <a:lumMod val="75000"/>
                  </a:schemeClr>
                </a:solidFill>
                <a:latin typeface="Garamond" panose="02020404030301010803" pitchFamily="18" charset="0"/>
              </a:rPr>
              <a:t/>
            </a:r>
            <a:br>
              <a:rPr lang="x-none" sz="2400" b="1">
                <a:solidFill>
                  <a:schemeClr val="accent5">
                    <a:lumMod val="75000"/>
                  </a:schemeClr>
                </a:solidFill>
                <a:latin typeface="Garamond" panose="02020404030301010803" pitchFamily="18" charset="0"/>
              </a:rPr>
            </a:br>
            <a:endParaRPr lang="x-none" sz="2400" b="1">
              <a:solidFill>
                <a:schemeClr val="accent5">
                  <a:lumMod val="75000"/>
                </a:schemeClr>
              </a:solidFill>
              <a:latin typeface="Garamond" panose="02020404030301010803" pitchFamily="18" charset="0"/>
            </a:endParaRPr>
          </a:p>
        </p:txBody>
      </p:sp>
      <p:graphicFrame>
        <p:nvGraphicFramePr>
          <p:cNvPr id="6" name="Chart 5"/>
          <p:cNvGraphicFramePr>
            <a:graphicFrameLocks/>
          </p:cNvGraphicFramePr>
          <p:nvPr>
            <p:extLst/>
          </p:nvPr>
        </p:nvGraphicFramePr>
        <p:xfrm>
          <a:off x="371308" y="1025555"/>
          <a:ext cx="9640794" cy="6029612"/>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txBox="1">
            <a:spLocks/>
          </p:cNvSpPr>
          <p:nvPr/>
        </p:nvSpPr>
        <p:spPr>
          <a:xfrm>
            <a:off x="0" y="409344"/>
            <a:ext cx="5515337" cy="529761"/>
          </a:xfrm>
          <a:prstGeom prst="rect">
            <a:avLst/>
          </a:prstGeom>
        </p:spPr>
        <p:txBody>
          <a:bodyP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x-none" sz="1400" b="1" dirty="0"/>
              <a:t>Ha mejorado el desempeño de </a:t>
            </a:r>
            <a:r>
              <a:rPr lang="x-none" sz="1400" b="1" dirty="0">
                <a:latin typeface="+mn-lt"/>
              </a:rPr>
              <a:t>algunos </a:t>
            </a:r>
            <a:r>
              <a:rPr lang="en-US" sz="1400" b="1" dirty="0" err="1" smtClean="0">
                <a:latin typeface="+mn-lt"/>
              </a:rPr>
              <a:t>socios</a:t>
            </a:r>
            <a:r>
              <a:rPr lang="x-none" sz="1400" b="1" dirty="0" smtClean="0">
                <a:latin typeface="+mn-lt"/>
              </a:rPr>
              <a:t>, </a:t>
            </a:r>
            <a:r>
              <a:rPr lang="x-none" sz="1400" b="1" dirty="0">
                <a:latin typeface="+mn-lt"/>
              </a:rPr>
              <a:t>pero no lo suficiente como para alcanzar el ritmo de ejecución adecuado teniendo en cuenta el tiempo transcurrido bajo contrato</a:t>
            </a:r>
            <a:r>
              <a:rPr lang="x-none" sz="2400" b="1" dirty="0">
                <a:solidFill>
                  <a:schemeClr val="accent5">
                    <a:lumMod val="75000"/>
                  </a:schemeClr>
                </a:solidFill>
                <a:latin typeface="+mn-lt"/>
              </a:rPr>
              <a:t/>
            </a:r>
            <a:br>
              <a:rPr lang="x-none" sz="2400" b="1" dirty="0">
                <a:solidFill>
                  <a:schemeClr val="accent5">
                    <a:lumMod val="75000"/>
                  </a:schemeClr>
                </a:solidFill>
                <a:latin typeface="+mn-lt"/>
              </a:rPr>
            </a:br>
            <a:r>
              <a:rPr lang="x-none" sz="2400" b="1" dirty="0">
                <a:solidFill>
                  <a:schemeClr val="accent5">
                    <a:lumMod val="75000"/>
                  </a:schemeClr>
                </a:solidFill>
                <a:latin typeface="Garamond" panose="02020404030301010803" pitchFamily="18" charset="0"/>
              </a:rPr>
              <a:t/>
            </a:r>
            <a:br>
              <a:rPr lang="x-none" sz="2400" b="1" dirty="0">
                <a:solidFill>
                  <a:schemeClr val="accent5">
                    <a:lumMod val="75000"/>
                  </a:schemeClr>
                </a:solidFill>
                <a:latin typeface="Garamond" panose="02020404030301010803" pitchFamily="18" charset="0"/>
              </a:rPr>
            </a:br>
            <a:endParaRPr lang="x-none" sz="2400" b="1" dirty="0">
              <a:solidFill>
                <a:schemeClr val="accent5">
                  <a:lumMod val="75000"/>
                </a:schemeClr>
              </a:solidFill>
              <a:latin typeface="Garamond" panose="02020404030301010803" pitchFamily="18" charset="0"/>
            </a:endParaRPr>
          </a:p>
        </p:txBody>
      </p:sp>
    </p:spTree>
    <p:extLst>
      <p:ext uri="{BB962C8B-B14F-4D97-AF65-F5344CB8AC3E}">
        <p14:creationId xmlns:p14="http://schemas.microsoft.com/office/powerpoint/2010/main" val="33745999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nvPr>
        </p:nvGraphicFramePr>
        <p:xfrm>
          <a:off x="1143000" y="1197864"/>
          <a:ext cx="9838944" cy="5431536"/>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2980944" y="5157216"/>
            <a:ext cx="941832" cy="369332"/>
          </a:xfrm>
          <a:prstGeom prst="rect">
            <a:avLst/>
          </a:prstGeom>
        </p:spPr>
        <p:txBody>
          <a:bodyPr wrap="square">
            <a:spAutoFit/>
          </a:bodyPr>
          <a:lstStyle/>
          <a:p>
            <a:r>
              <a:rPr lang="x-none" b="1">
                <a:solidFill>
                  <a:srgbClr val="00B050"/>
                </a:solidFill>
                <a:latin typeface="Calibri" panose="020F0502020204030204" pitchFamily="34" charset="0"/>
                <a:ea typeface="Calibri" panose="020F0502020204030204" pitchFamily="34" charset="0"/>
                <a:cs typeface="Times New Roman" panose="02020603050405020304" pitchFamily="18" charset="0"/>
              </a:rPr>
              <a:t>5%  </a:t>
            </a:r>
          </a:p>
        </p:txBody>
      </p:sp>
      <p:sp>
        <p:nvSpPr>
          <p:cNvPr id="4" name="Rectangle 3"/>
          <p:cNvSpPr/>
          <p:nvPr/>
        </p:nvSpPr>
        <p:spPr>
          <a:xfrm>
            <a:off x="6704076" y="3462004"/>
            <a:ext cx="941832" cy="369332"/>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x-none" sz="1800" b="1">
                <a:solidFill>
                  <a:srgbClr val="00B050"/>
                </a:solidFill>
                <a:latin typeface="Calibri" panose="020F0502020204030204" pitchFamily="34" charset="0"/>
                <a:ea typeface="Calibri" panose="020F0502020204030204" pitchFamily="34" charset="0"/>
                <a:cs typeface="Times New Roman" panose="02020603050405020304" pitchFamily="18" charset="0"/>
              </a:rPr>
              <a:t>46%  </a:t>
            </a:r>
          </a:p>
        </p:txBody>
      </p:sp>
      <p:cxnSp>
        <p:nvCxnSpPr>
          <p:cNvPr id="6" name="Straight Connector 5"/>
          <p:cNvCxnSpPr/>
          <p:nvPr/>
        </p:nvCxnSpPr>
        <p:spPr>
          <a:xfrm flipV="1">
            <a:off x="7645908" y="1901952"/>
            <a:ext cx="3136392" cy="2011680"/>
          </a:xfrm>
          <a:prstGeom prst="line">
            <a:avLst/>
          </a:prstGeom>
          <a:ln>
            <a:solidFill>
              <a:srgbClr val="C00000"/>
            </a:solidFill>
            <a:prstDash val="sysDot"/>
          </a:ln>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10610628" y="5923526"/>
            <a:ext cx="992567" cy="369332"/>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x-none" sz="1800" b="1">
                <a:solidFill>
                  <a:srgbClr val="00B050"/>
                </a:solidFill>
                <a:latin typeface="Calibri" panose="020F0502020204030204" pitchFamily="34" charset="0"/>
                <a:ea typeface="Calibri" panose="020F0502020204030204" pitchFamily="34" charset="0"/>
                <a:cs typeface="Times New Roman" panose="02020603050405020304" pitchFamily="18" charset="0"/>
              </a:rPr>
              <a:t>2020</a:t>
            </a:r>
          </a:p>
        </p:txBody>
      </p:sp>
      <p:sp>
        <p:nvSpPr>
          <p:cNvPr id="9" name="Title 1"/>
          <p:cNvSpPr txBox="1">
            <a:spLocks/>
          </p:cNvSpPr>
          <p:nvPr/>
        </p:nvSpPr>
        <p:spPr>
          <a:xfrm>
            <a:off x="100464" y="266976"/>
            <a:ext cx="10681835"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x-none" sz="1400" b="1" dirty="0">
                <a:latin typeface="+mn-lt"/>
              </a:rPr>
              <a:t>Manteniendo el ritmo (acelerado) de ejecución de los </a:t>
            </a:r>
            <a:r>
              <a:rPr lang="en-US" sz="1400" b="1" dirty="0" err="1" smtClean="0">
                <a:latin typeface="+mn-lt"/>
              </a:rPr>
              <a:t>socios</a:t>
            </a:r>
            <a:r>
              <a:rPr lang="x-none" sz="1400" b="1" dirty="0" smtClean="0">
                <a:latin typeface="+mn-lt"/>
              </a:rPr>
              <a:t> </a:t>
            </a:r>
            <a:r>
              <a:rPr lang="x-none" sz="1400" b="1" dirty="0">
                <a:latin typeface="+mn-lt"/>
              </a:rPr>
              <a:t>en 2018, en algunos casos se requerirá una extensión del plazo de ejecución de las actividades técnicas bajo los acuerdos de coejecución que vaya mucho más allá de las fechas finales del ACE actual</a:t>
            </a:r>
            <a:r>
              <a:rPr lang="x-none" sz="2400" b="1" dirty="0">
                <a:solidFill>
                  <a:schemeClr val="accent5">
                    <a:lumMod val="75000"/>
                  </a:schemeClr>
                </a:solidFill>
                <a:latin typeface="Garamond" panose="02020404030301010803" pitchFamily="18" charset="0"/>
              </a:rPr>
              <a:t/>
            </a:r>
            <a:br>
              <a:rPr lang="x-none" sz="2400" b="1" dirty="0">
                <a:solidFill>
                  <a:schemeClr val="accent5">
                    <a:lumMod val="75000"/>
                  </a:schemeClr>
                </a:solidFill>
                <a:latin typeface="Garamond" panose="02020404030301010803" pitchFamily="18" charset="0"/>
              </a:rPr>
            </a:br>
            <a:r>
              <a:rPr lang="x-none" sz="2400" b="1" dirty="0">
                <a:solidFill>
                  <a:schemeClr val="accent5">
                    <a:lumMod val="75000"/>
                  </a:schemeClr>
                </a:solidFill>
                <a:latin typeface="Garamond" panose="02020404030301010803" pitchFamily="18" charset="0"/>
              </a:rPr>
              <a:t/>
            </a:r>
            <a:br>
              <a:rPr lang="x-none" sz="2400" b="1" dirty="0">
                <a:solidFill>
                  <a:schemeClr val="accent5">
                    <a:lumMod val="75000"/>
                  </a:schemeClr>
                </a:solidFill>
                <a:latin typeface="Garamond" panose="02020404030301010803" pitchFamily="18" charset="0"/>
              </a:rPr>
            </a:br>
            <a:endParaRPr lang="x-none" sz="2400" b="1" dirty="0">
              <a:solidFill>
                <a:schemeClr val="accent5">
                  <a:lumMod val="75000"/>
                </a:schemeClr>
              </a:solidFill>
              <a:latin typeface="Garamond" panose="02020404030301010803" pitchFamily="18" charset="0"/>
            </a:endParaRPr>
          </a:p>
        </p:txBody>
      </p:sp>
      <p:sp>
        <p:nvSpPr>
          <p:cNvPr id="12" name="Rectangle 11"/>
          <p:cNvSpPr/>
          <p:nvPr/>
        </p:nvSpPr>
        <p:spPr>
          <a:xfrm>
            <a:off x="100465" y="-53137"/>
            <a:ext cx="6096000" cy="369332"/>
          </a:xfrm>
          <a:prstGeom prst="rect">
            <a:avLst/>
          </a:prstGeom>
        </p:spPr>
        <p:txBody>
          <a:bodyPr>
            <a:spAutoFit/>
          </a:bodyPr>
          <a:lstStyle/>
          <a:p>
            <a:r>
              <a:rPr lang="x-none" b="1" dirty="0">
                <a:solidFill>
                  <a:schemeClr val="accent5">
                    <a:lumMod val="75000"/>
                  </a:schemeClr>
                </a:solidFill>
              </a:rPr>
              <a:t>Ejecución financiera </a:t>
            </a:r>
            <a:r>
              <a:rPr lang="es-CO" b="1" dirty="0" smtClean="0">
                <a:solidFill>
                  <a:schemeClr val="accent5">
                    <a:lumMod val="75000"/>
                  </a:schemeClr>
                </a:solidFill>
              </a:rPr>
              <a:t>consolidad </a:t>
            </a:r>
            <a:r>
              <a:rPr lang="x-none" b="1" dirty="0" smtClean="0">
                <a:solidFill>
                  <a:schemeClr val="accent5">
                    <a:lumMod val="75000"/>
                  </a:schemeClr>
                </a:solidFill>
              </a:rPr>
              <a:t>de </a:t>
            </a:r>
            <a:r>
              <a:rPr lang="x-none" b="1" dirty="0">
                <a:solidFill>
                  <a:schemeClr val="accent5">
                    <a:lumMod val="75000"/>
                  </a:schemeClr>
                </a:solidFill>
              </a:rPr>
              <a:t>los </a:t>
            </a:r>
            <a:r>
              <a:rPr lang="es-CO" b="1" dirty="0" smtClean="0">
                <a:solidFill>
                  <a:schemeClr val="accent5">
                    <a:lumMod val="75000"/>
                  </a:schemeClr>
                </a:solidFill>
              </a:rPr>
              <a:t>socios</a:t>
            </a:r>
            <a:endParaRPr lang="x-none" b="1" dirty="0">
              <a:solidFill>
                <a:schemeClr val="accent5">
                  <a:lumMod val="75000"/>
                </a:schemeClr>
              </a:solidFill>
            </a:endParaRPr>
          </a:p>
        </p:txBody>
      </p:sp>
    </p:spTree>
    <p:extLst>
      <p:ext uri="{BB962C8B-B14F-4D97-AF65-F5344CB8AC3E}">
        <p14:creationId xmlns:p14="http://schemas.microsoft.com/office/powerpoint/2010/main" val="14836718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1574" y="3394"/>
            <a:ext cx="5508487"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x-none" sz="2400" b="1">
                <a:solidFill>
                  <a:schemeClr val="accent5">
                    <a:lumMod val="75000"/>
                  </a:schemeClr>
                </a:solidFill>
                <a:latin typeface="Garamond" panose="02020404030301010803" pitchFamily="18" charset="0"/>
              </a:rPr>
              <a:t/>
            </a:r>
            <a:br>
              <a:rPr lang="x-none" sz="2400" b="1">
                <a:solidFill>
                  <a:schemeClr val="accent5">
                    <a:lumMod val="75000"/>
                  </a:schemeClr>
                </a:solidFill>
                <a:latin typeface="Garamond" panose="02020404030301010803" pitchFamily="18" charset="0"/>
              </a:rPr>
            </a:br>
            <a:r>
              <a:rPr lang="x-none" sz="2400" b="1">
                <a:solidFill>
                  <a:schemeClr val="accent5">
                    <a:lumMod val="75000"/>
                  </a:schemeClr>
                </a:solidFill>
                <a:latin typeface="Garamond" panose="02020404030301010803" pitchFamily="18" charset="0"/>
              </a:rPr>
              <a:t/>
            </a:r>
            <a:br>
              <a:rPr lang="x-none" sz="2400" b="1">
                <a:solidFill>
                  <a:schemeClr val="accent5">
                    <a:lumMod val="75000"/>
                  </a:schemeClr>
                </a:solidFill>
                <a:latin typeface="Garamond" panose="02020404030301010803" pitchFamily="18" charset="0"/>
              </a:rPr>
            </a:br>
            <a:endParaRPr lang="x-none" sz="2400" b="1">
              <a:solidFill>
                <a:schemeClr val="accent5">
                  <a:lumMod val="75000"/>
                </a:schemeClr>
              </a:solidFill>
              <a:latin typeface="Garamond" panose="02020404030301010803" pitchFamily="18" charset="0"/>
            </a:endParaRPr>
          </a:p>
        </p:txBody>
      </p:sp>
      <p:graphicFrame>
        <p:nvGraphicFramePr>
          <p:cNvPr id="5" name="Chart 4"/>
          <p:cNvGraphicFramePr>
            <a:graphicFrameLocks/>
          </p:cNvGraphicFramePr>
          <p:nvPr>
            <p:extLst/>
          </p:nvPr>
        </p:nvGraphicFramePr>
        <p:xfrm>
          <a:off x="1967696" y="998276"/>
          <a:ext cx="8424823" cy="2503066"/>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p:cNvSpPr txBox="1">
            <a:spLocks/>
          </p:cNvSpPr>
          <p:nvPr/>
        </p:nvSpPr>
        <p:spPr>
          <a:xfrm>
            <a:off x="90767" y="55839"/>
            <a:ext cx="5178608" cy="424869"/>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x-none" sz="2000" b="1">
                <a:solidFill>
                  <a:schemeClr val="accent5">
                    <a:lumMod val="75000"/>
                  </a:schemeClr>
                </a:solidFill>
                <a:latin typeface="+mn-lt"/>
              </a:rPr>
              <a:t>Ejecución financiera de la UCP</a:t>
            </a:r>
            <a:r>
              <a:rPr lang="x-none" sz="2400" b="1">
                <a:solidFill>
                  <a:schemeClr val="accent5">
                    <a:lumMod val="75000"/>
                  </a:schemeClr>
                </a:solidFill>
                <a:latin typeface="Garamond" panose="02020404030301010803" pitchFamily="18" charset="0"/>
              </a:rPr>
              <a:t/>
            </a:r>
            <a:br>
              <a:rPr lang="x-none" sz="2400" b="1">
                <a:solidFill>
                  <a:schemeClr val="accent5">
                    <a:lumMod val="75000"/>
                  </a:schemeClr>
                </a:solidFill>
                <a:latin typeface="Garamond" panose="02020404030301010803" pitchFamily="18" charset="0"/>
              </a:rPr>
            </a:br>
            <a:r>
              <a:rPr lang="x-none" sz="2400" b="1">
                <a:solidFill>
                  <a:schemeClr val="accent5">
                    <a:lumMod val="75000"/>
                  </a:schemeClr>
                </a:solidFill>
                <a:latin typeface="Garamond" panose="02020404030301010803" pitchFamily="18" charset="0"/>
              </a:rPr>
              <a:t/>
            </a:r>
            <a:br>
              <a:rPr lang="x-none" sz="2400" b="1">
                <a:solidFill>
                  <a:schemeClr val="accent5">
                    <a:lumMod val="75000"/>
                  </a:schemeClr>
                </a:solidFill>
                <a:latin typeface="Garamond" panose="02020404030301010803" pitchFamily="18" charset="0"/>
              </a:rPr>
            </a:br>
            <a:endParaRPr lang="x-none" sz="2400" b="1">
              <a:solidFill>
                <a:schemeClr val="accent5">
                  <a:lumMod val="75000"/>
                </a:schemeClr>
              </a:solidFill>
              <a:latin typeface="Garamond" panose="02020404030301010803" pitchFamily="18" charset="0"/>
            </a:endParaRPr>
          </a:p>
        </p:txBody>
      </p:sp>
      <p:sp>
        <p:nvSpPr>
          <p:cNvPr id="8" name="Title 1"/>
          <p:cNvSpPr txBox="1">
            <a:spLocks/>
          </p:cNvSpPr>
          <p:nvPr/>
        </p:nvSpPr>
        <p:spPr>
          <a:xfrm>
            <a:off x="90767" y="373165"/>
            <a:ext cx="6987610" cy="424869"/>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x-none" sz="1400" b="1" dirty="0">
                <a:latin typeface="+mn-lt"/>
              </a:rPr>
              <a:t>La ejecución del presupuesto asignado directamente a la UCP ha mejorado en los últimos meses de 2018, pero la ejecución plena requerirá más tiempo</a:t>
            </a:r>
            <a:r>
              <a:rPr lang="x-none" sz="2400" b="1" dirty="0">
                <a:solidFill>
                  <a:schemeClr val="accent5">
                    <a:lumMod val="75000"/>
                  </a:schemeClr>
                </a:solidFill>
                <a:latin typeface="Garamond" panose="02020404030301010803" pitchFamily="18" charset="0"/>
              </a:rPr>
              <a:t/>
            </a:r>
            <a:br>
              <a:rPr lang="x-none" sz="2400" b="1" dirty="0">
                <a:solidFill>
                  <a:schemeClr val="accent5">
                    <a:lumMod val="75000"/>
                  </a:schemeClr>
                </a:solidFill>
                <a:latin typeface="Garamond" panose="02020404030301010803" pitchFamily="18" charset="0"/>
              </a:rPr>
            </a:br>
            <a:r>
              <a:rPr lang="x-none" sz="2400" b="1" dirty="0">
                <a:solidFill>
                  <a:schemeClr val="accent5">
                    <a:lumMod val="75000"/>
                  </a:schemeClr>
                </a:solidFill>
                <a:latin typeface="Garamond" panose="02020404030301010803" pitchFamily="18" charset="0"/>
              </a:rPr>
              <a:t/>
            </a:r>
            <a:br>
              <a:rPr lang="x-none" sz="2400" b="1" dirty="0">
                <a:solidFill>
                  <a:schemeClr val="accent5">
                    <a:lumMod val="75000"/>
                  </a:schemeClr>
                </a:solidFill>
                <a:latin typeface="Garamond" panose="02020404030301010803" pitchFamily="18" charset="0"/>
              </a:rPr>
            </a:br>
            <a:endParaRPr lang="x-none" sz="2400" b="1" dirty="0">
              <a:solidFill>
                <a:schemeClr val="accent5">
                  <a:lumMod val="75000"/>
                </a:schemeClr>
              </a:solidFill>
              <a:latin typeface="Garamond" panose="02020404030301010803" pitchFamily="18" charset="0"/>
            </a:endParaRPr>
          </a:p>
        </p:txBody>
      </p:sp>
      <p:graphicFrame>
        <p:nvGraphicFramePr>
          <p:cNvPr id="13" name="Chart 12"/>
          <p:cNvGraphicFramePr>
            <a:graphicFrameLocks/>
          </p:cNvGraphicFramePr>
          <p:nvPr>
            <p:extLst/>
          </p:nvPr>
        </p:nvGraphicFramePr>
        <p:xfrm>
          <a:off x="3706203" y="3851601"/>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024282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a:spLocks noChangeArrowheads="1"/>
          </p:cNvSpPr>
          <p:nvPr/>
        </p:nvSpPr>
        <p:spPr bwMode="auto">
          <a:xfrm>
            <a:off x="0" y="5664991"/>
            <a:ext cx="12086883"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dirty="0">
              <a:ea typeface="MS PGothic" charset="0"/>
              <a:cs typeface="MS PGothic"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824913" y="5976939"/>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bwMode="auto">
          <a:xfrm>
            <a:off x="5268382" y="6072974"/>
            <a:ext cx="3571448" cy="530915"/>
          </a:xfrm>
          <a:prstGeom prst="rect">
            <a:avLst/>
          </a:prstGeom>
          <a:noFill/>
        </p:spPr>
        <p:txBody>
          <a:bodyPr wrap="square">
            <a:spAutoFit/>
          </a:bodyPr>
          <a:lstStyle/>
          <a:p>
            <a:pPr algn="r">
              <a:defRPr/>
            </a:pPr>
            <a:r>
              <a:rPr lang="x-none" sz="950" i="1">
                <a:solidFill>
                  <a:schemeClr val="tx1">
                    <a:lumMod val="50000"/>
                    <a:lumOff val="50000"/>
                  </a:schemeClr>
                </a:solidFill>
                <a:latin typeface="Avenir Heavy" charset="0"/>
                <a:ea typeface="Avenir Heavy" charset="0"/>
                <a:cs typeface="Avenir Heavy" charset="0"/>
              </a:rPr>
              <a:t>Catalizar la implementación del </a:t>
            </a:r>
          </a:p>
          <a:p>
            <a:pPr algn="r">
              <a:defRPr/>
            </a:pPr>
            <a:r>
              <a:rPr lang="x-none" sz="950" i="1">
                <a:solidFill>
                  <a:schemeClr val="tx1">
                    <a:lumMod val="50000"/>
                    <a:lumOff val="50000"/>
                  </a:schemeClr>
                </a:solidFill>
                <a:latin typeface="Avenir Heavy" charset="0"/>
                <a:ea typeface="Avenir Heavy" charset="0"/>
                <a:cs typeface="Avenir Heavy" charset="0"/>
              </a:rPr>
              <a:t>Programa de Acción Estratégica de 10 años </a:t>
            </a:r>
          </a:p>
          <a:p>
            <a:pPr algn="r">
              <a:defRPr/>
            </a:pPr>
            <a:r>
              <a:rPr lang="x-none" sz="950" i="1">
                <a:solidFill>
                  <a:schemeClr val="tx1">
                    <a:lumMod val="50000"/>
                    <a:lumOff val="50000"/>
                  </a:schemeClr>
                </a:solidFill>
                <a:latin typeface="Avenir Heavy" charset="0"/>
                <a:ea typeface="Avenir Heavy" charset="0"/>
                <a:cs typeface="Avenir Heavy" charset="0"/>
              </a:rPr>
              <a:t>para los GEM del Caribe y de la Plataforma del Norte de Brasil</a:t>
            </a:r>
          </a:p>
        </p:txBody>
      </p:sp>
      <p:sp>
        <p:nvSpPr>
          <p:cNvPr id="2" name="TextBox 1"/>
          <p:cNvSpPr txBox="1"/>
          <p:nvPr/>
        </p:nvSpPr>
        <p:spPr>
          <a:xfrm>
            <a:off x="2858581" y="2001611"/>
            <a:ext cx="6998676" cy="923330"/>
          </a:xfrm>
          <a:prstGeom prst="rect">
            <a:avLst/>
          </a:prstGeom>
          <a:noFill/>
        </p:spPr>
        <p:txBody>
          <a:bodyPr wrap="square" rtlCol="0">
            <a:spAutoFit/>
          </a:bodyPr>
          <a:lstStyle/>
          <a:p>
            <a:pPr algn="ctr"/>
            <a:r>
              <a:rPr lang="x-none" b="1" dirty="0">
                <a:solidFill>
                  <a:srgbClr val="0070C0"/>
                </a:solidFill>
              </a:rPr>
              <a:t>Facilitar el </a:t>
            </a:r>
            <a:r>
              <a:rPr lang="es-CO" b="1" dirty="0" smtClean="0">
                <a:solidFill>
                  <a:srgbClr val="0070C0"/>
                </a:solidFill>
              </a:rPr>
              <a:t>m</a:t>
            </a:r>
            <a:r>
              <a:rPr lang="x-none" b="1" dirty="0" smtClean="0">
                <a:solidFill>
                  <a:srgbClr val="0070C0"/>
                </a:solidFill>
              </a:rPr>
              <a:t>anejo </a:t>
            </a:r>
            <a:r>
              <a:rPr lang="x-none" b="1" dirty="0">
                <a:solidFill>
                  <a:srgbClr val="0070C0"/>
                </a:solidFill>
              </a:rPr>
              <a:t>basado en ecosistemas </a:t>
            </a:r>
            <a:r>
              <a:rPr lang="x-none" dirty="0"/>
              <a:t>(…) en la región CLME+, a fin de garantizar la prestación sostenible y </a:t>
            </a:r>
            <a:r>
              <a:rPr lang="x-none" dirty="0">
                <a:solidFill>
                  <a:srgbClr val="C00000"/>
                </a:solidFill>
              </a:rPr>
              <a:t>resistente al clima </a:t>
            </a:r>
            <a:r>
              <a:rPr lang="x-none" dirty="0"/>
              <a:t>de bienes y servicios de los recursos marinos vivos compartidos. </a:t>
            </a:r>
          </a:p>
        </p:txBody>
      </p:sp>
      <p:sp>
        <p:nvSpPr>
          <p:cNvPr id="6" name="TextBox 5"/>
          <p:cNvSpPr txBox="1"/>
          <p:nvPr/>
        </p:nvSpPr>
        <p:spPr>
          <a:xfrm>
            <a:off x="1729409" y="327306"/>
            <a:ext cx="8647043" cy="1077218"/>
          </a:xfrm>
          <a:prstGeom prst="rect">
            <a:avLst/>
          </a:prstGeom>
          <a:solidFill>
            <a:schemeClr val="bg2">
              <a:lumMod val="75000"/>
            </a:schemeClr>
          </a:solidFill>
        </p:spPr>
        <p:txBody>
          <a:bodyPr wrap="square" rtlCol="0">
            <a:spAutoFit/>
          </a:bodyPr>
          <a:lstStyle/>
          <a:p>
            <a:pPr algn="ctr"/>
            <a:r>
              <a:rPr lang="x-none" sz="3200" b="1" dirty="0"/>
              <a:t>RECORDATORIO: </a:t>
            </a:r>
          </a:p>
          <a:p>
            <a:pPr algn="ctr"/>
            <a:r>
              <a:rPr lang="x-none" sz="3200" b="1" dirty="0"/>
              <a:t>EL OBJETIVO (DE DESARROLLO) DEL PROYECTO</a:t>
            </a:r>
          </a:p>
        </p:txBody>
      </p:sp>
      <p:cxnSp>
        <p:nvCxnSpPr>
          <p:cNvPr id="8" name="Straight Arrow Connector 7"/>
          <p:cNvCxnSpPr/>
          <p:nvPr/>
        </p:nvCxnSpPr>
        <p:spPr>
          <a:xfrm flipH="1">
            <a:off x="4811188" y="3256689"/>
            <a:ext cx="623455" cy="50915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729409" y="3800984"/>
            <a:ext cx="4332553" cy="646331"/>
          </a:xfrm>
          <a:prstGeom prst="rect">
            <a:avLst/>
          </a:prstGeom>
          <a:noFill/>
        </p:spPr>
        <p:txBody>
          <a:bodyPr wrap="square" rtlCol="0">
            <a:spAutoFit/>
          </a:bodyPr>
          <a:lstStyle/>
          <a:p>
            <a:pPr algn="ctr"/>
            <a:r>
              <a:rPr lang="x-none" dirty="0"/>
              <a:t>PREPARAR A LOS PAÍSES Y ORGANIZACIONES</a:t>
            </a:r>
          </a:p>
          <a:p>
            <a:pPr algn="ctr"/>
            <a:r>
              <a:rPr lang="x-none" dirty="0"/>
              <a:t>(proyecto principal)</a:t>
            </a:r>
          </a:p>
        </p:txBody>
      </p:sp>
      <p:sp>
        <p:nvSpPr>
          <p:cNvPr id="10" name="TextBox 9"/>
          <p:cNvSpPr txBox="1"/>
          <p:nvPr/>
        </p:nvSpPr>
        <p:spPr>
          <a:xfrm>
            <a:off x="7273265" y="3775748"/>
            <a:ext cx="2745377" cy="646331"/>
          </a:xfrm>
          <a:prstGeom prst="rect">
            <a:avLst/>
          </a:prstGeom>
          <a:noFill/>
        </p:spPr>
        <p:txBody>
          <a:bodyPr wrap="square" rtlCol="0">
            <a:spAutoFit/>
          </a:bodyPr>
          <a:lstStyle/>
          <a:p>
            <a:r>
              <a:rPr lang="x-none" dirty="0"/>
              <a:t>PONER A PRUEBA MBE/EEP</a:t>
            </a:r>
          </a:p>
          <a:p>
            <a:r>
              <a:rPr lang="x-none" dirty="0"/>
              <a:t>(subproyectos)</a:t>
            </a:r>
          </a:p>
        </p:txBody>
      </p:sp>
      <p:cxnSp>
        <p:nvCxnSpPr>
          <p:cNvPr id="11" name="Straight Arrow Connector 10"/>
          <p:cNvCxnSpPr/>
          <p:nvPr/>
        </p:nvCxnSpPr>
        <p:spPr>
          <a:xfrm>
            <a:off x="7135288" y="3261281"/>
            <a:ext cx="621721" cy="43935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4988026" y="4482454"/>
            <a:ext cx="464127" cy="45279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6882346" y="4463136"/>
            <a:ext cx="505882" cy="43935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815256" y="4969000"/>
            <a:ext cx="4918841" cy="923330"/>
          </a:xfrm>
          <a:prstGeom prst="rect">
            <a:avLst/>
          </a:prstGeom>
          <a:noFill/>
        </p:spPr>
        <p:txBody>
          <a:bodyPr wrap="square" rtlCol="0">
            <a:spAutoFit/>
          </a:bodyPr>
          <a:lstStyle/>
          <a:p>
            <a:pPr algn="ctr"/>
            <a:r>
              <a:rPr lang="x-none" dirty="0"/>
              <a:t>CONSOLIDAR ACUERDOS DE GOBERNANZA </a:t>
            </a:r>
          </a:p>
          <a:p>
            <a:pPr algn="ctr"/>
            <a:r>
              <a:rPr lang="x-none" dirty="0"/>
              <a:t>¡Y AMPLIAR LAS ACCIONES!</a:t>
            </a:r>
          </a:p>
          <a:p>
            <a:pPr algn="ctr"/>
            <a:r>
              <a:rPr lang="x-none" dirty="0"/>
              <a:t>(próximo proyectos)</a:t>
            </a:r>
          </a:p>
        </p:txBody>
      </p:sp>
    </p:spTree>
    <p:extLst>
      <p:ext uri="{BB962C8B-B14F-4D97-AF65-F5344CB8AC3E}">
        <p14:creationId xmlns:p14="http://schemas.microsoft.com/office/powerpoint/2010/main" val="15147240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81023"/>
            <a:ext cx="5515337"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x-none" sz="2000" b="1">
                <a:solidFill>
                  <a:schemeClr val="accent5">
                    <a:lumMod val="75000"/>
                  </a:schemeClr>
                </a:solidFill>
                <a:latin typeface="+mn-lt"/>
              </a:rPr>
              <a:t>Resultados del presupuesto de 2018</a:t>
            </a:r>
            <a:r>
              <a:rPr lang="x-none" sz="2400" b="1">
                <a:solidFill>
                  <a:schemeClr val="accent5">
                    <a:lumMod val="75000"/>
                  </a:schemeClr>
                </a:solidFill>
                <a:latin typeface="+mn-lt"/>
              </a:rPr>
              <a:t/>
            </a:r>
            <a:br>
              <a:rPr lang="x-none" sz="2400" b="1">
                <a:solidFill>
                  <a:schemeClr val="accent5">
                    <a:lumMod val="75000"/>
                  </a:schemeClr>
                </a:solidFill>
                <a:latin typeface="+mn-lt"/>
              </a:rPr>
            </a:br>
            <a:r>
              <a:rPr lang="x-none" sz="2400" b="1">
                <a:solidFill>
                  <a:schemeClr val="accent5">
                    <a:lumMod val="75000"/>
                  </a:schemeClr>
                </a:solidFill>
                <a:latin typeface="Garamond" panose="02020404030301010803" pitchFamily="18" charset="0"/>
              </a:rPr>
              <a:t/>
            </a:r>
            <a:br>
              <a:rPr lang="x-none" sz="2400" b="1">
                <a:solidFill>
                  <a:schemeClr val="accent5">
                    <a:lumMod val="75000"/>
                  </a:schemeClr>
                </a:solidFill>
                <a:latin typeface="Garamond" panose="02020404030301010803" pitchFamily="18" charset="0"/>
              </a:rPr>
            </a:br>
            <a:endParaRPr lang="x-none" sz="2400" b="1">
              <a:solidFill>
                <a:schemeClr val="accent5">
                  <a:lumMod val="75000"/>
                </a:schemeClr>
              </a:solidFill>
              <a:latin typeface="Garamond" panose="02020404030301010803" pitchFamily="18" charset="0"/>
            </a:endParaRPr>
          </a:p>
        </p:txBody>
      </p:sp>
      <p:sp>
        <p:nvSpPr>
          <p:cNvPr id="7" name="Title 1"/>
          <p:cNvSpPr txBox="1">
            <a:spLocks/>
          </p:cNvSpPr>
          <p:nvPr/>
        </p:nvSpPr>
        <p:spPr>
          <a:xfrm>
            <a:off x="-1" y="398349"/>
            <a:ext cx="11187485" cy="80550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x-none" sz="1400" b="1">
                <a:latin typeface="+mn-lt"/>
              </a:rPr>
              <a:t>En esta diapositiva se compara la ejecución real del presupuesto de 2018 con el plan de presupuesto de 2018 aprobado por el Comité Directivo del Proyecto. Observamos un ahorro en los gastos del proyecto y, especialmente, retrasos en la implementación de los acuerdos de coejecución (ACE). Este último ha provocado que se transfiera parte de estos presupuestos de ACE a los planes de presupuesto de 2019 y 2020, y los recursos ahorrados y reprogramados se están asignando para facilitar la propuesta de extensión del plazo del proyecto</a:t>
            </a:r>
          </a:p>
        </p:txBody>
      </p:sp>
      <p:pic>
        <p:nvPicPr>
          <p:cNvPr id="2" name="Picture 1"/>
          <p:cNvPicPr>
            <a:picLocks noChangeAspect="1"/>
          </p:cNvPicPr>
          <p:nvPr/>
        </p:nvPicPr>
        <p:blipFill>
          <a:blip r:embed="rId3"/>
          <a:stretch>
            <a:fillRect/>
          </a:stretch>
        </p:blipFill>
        <p:spPr>
          <a:xfrm>
            <a:off x="469376" y="1878659"/>
            <a:ext cx="4449600" cy="3188967"/>
          </a:xfrm>
          <a:prstGeom prst="rect">
            <a:avLst/>
          </a:prstGeom>
        </p:spPr>
      </p:pic>
      <p:pic>
        <p:nvPicPr>
          <p:cNvPr id="3" name="Picture 2"/>
          <p:cNvPicPr>
            <a:picLocks noChangeAspect="1"/>
          </p:cNvPicPr>
          <p:nvPr/>
        </p:nvPicPr>
        <p:blipFill>
          <a:blip r:embed="rId4"/>
          <a:stretch>
            <a:fillRect/>
          </a:stretch>
        </p:blipFill>
        <p:spPr>
          <a:xfrm>
            <a:off x="5082363" y="1996757"/>
            <a:ext cx="6772894" cy="1683867"/>
          </a:xfrm>
          <a:prstGeom prst="rect">
            <a:avLst/>
          </a:prstGeom>
        </p:spPr>
      </p:pic>
    </p:spTree>
    <p:extLst>
      <p:ext uri="{BB962C8B-B14F-4D97-AF65-F5344CB8AC3E}">
        <p14:creationId xmlns:p14="http://schemas.microsoft.com/office/powerpoint/2010/main" val="16663752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87EDCD50-6C95-B744-B2C2-277DBBBBAA63}"/>
              </a:ext>
            </a:extLst>
          </p:cNvPr>
          <p:cNvSpPr>
            <a:spLocks noGrp="1"/>
          </p:cNvSpPr>
          <p:nvPr>
            <p:ph type="body" sz="quarter" idx="11"/>
          </p:nvPr>
        </p:nvSpPr>
        <p:spPr>
          <a:xfrm>
            <a:off x="866552" y="1907841"/>
            <a:ext cx="10388635" cy="3047399"/>
          </a:xfrm>
        </p:spPr>
        <p:txBody>
          <a:bodyPr>
            <a:normAutofit fontScale="92500"/>
          </a:bodyPr>
          <a:lstStyle/>
          <a:p>
            <a:pPr marL="342900" indent="-342900">
              <a:lnSpc>
                <a:spcPct val="100000"/>
              </a:lnSpc>
              <a:spcAft>
                <a:spcPts val="0"/>
              </a:spcAft>
              <a:buFont typeface="Arial" panose="020B0604020202020204" pitchFamily="34" charset="0"/>
              <a:buChar char="•"/>
            </a:pPr>
            <a:r>
              <a:rPr lang="x-none" sz="2600">
                <a:latin typeface="+mn-lt"/>
              </a:rPr>
              <a:t>Retrasos en la ejecución</a:t>
            </a:r>
            <a:r>
              <a:rPr lang="x-none" sz="2600" b="0">
                <a:latin typeface="+mn-lt"/>
              </a:rPr>
              <a:t>: sólo se cumplió un pequeño porcentaje de las metas de mitad de período. Aun tras la aplicación de medidas de mitigación el </a:t>
            </a:r>
            <a:r>
              <a:rPr lang="x-none" sz="2600">
                <a:solidFill>
                  <a:schemeClr val="tx1"/>
                </a:solidFill>
                <a:latin typeface="+mn-lt"/>
              </a:rPr>
              <a:t>tiempo restante es insuficiente </a:t>
            </a:r>
            <a:r>
              <a:rPr lang="x-none" sz="2600" b="0">
                <a:latin typeface="+mn-lt"/>
              </a:rPr>
              <a:t>para asegurar la conclusión satisfactoria del proyecto</a:t>
            </a:r>
          </a:p>
          <a:p>
            <a:pPr>
              <a:lnSpc>
                <a:spcPct val="100000"/>
              </a:lnSpc>
              <a:spcAft>
                <a:spcPts val="0"/>
              </a:spcAft>
            </a:pPr>
            <a:endParaRPr lang="en-US" sz="2600" b="0" dirty="0">
              <a:latin typeface="+mn-lt"/>
            </a:endParaRPr>
          </a:p>
          <a:p>
            <a:pPr marL="342900" indent="-342900">
              <a:lnSpc>
                <a:spcPct val="100000"/>
              </a:lnSpc>
              <a:spcAft>
                <a:spcPts val="0"/>
              </a:spcAft>
              <a:buFont typeface="Arial" panose="020B0604020202020204" pitchFamily="34" charset="0"/>
              <a:buChar char="•"/>
            </a:pPr>
            <a:r>
              <a:rPr lang="x-none" sz="2600">
                <a:latin typeface="+mn-lt"/>
              </a:rPr>
              <a:t>Sostenibilidad futura/implicación nacional:</a:t>
            </a:r>
            <a:r>
              <a:rPr lang="x-none" sz="2600" b="0">
                <a:latin typeface="+mn-lt"/>
              </a:rPr>
              <a:t> la sostenibilidad de los resultados del proyecto depende de la </a:t>
            </a:r>
            <a:r>
              <a:rPr lang="x-none" sz="2600">
                <a:solidFill>
                  <a:schemeClr val="tx1"/>
                </a:solidFill>
                <a:latin typeface="+mn-lt"/>
              </a:rPr>
              <a:t>aprobación e internalización</a:t>
            </a:r>
            <a:r>
              <a:rPr lang="x-none" sz="2600" b="0">
                <a:latin typeface="+mn-lt"/>
              </a:rPr>
              <a:t> de los productos del proyecto </a:t>
            </a:r>
            <a:r>
              <a:rPr lang="x-none" sz="2600">
                <a:solidFill>
                  <a:schemeClr val="tx1"/>
                </a:solidFill>
                <a:latin typeface="+mn-lt"/>
              </a:rPr>
              <a:t>por los países </a:t>
            </a:r>
            <a:r>
              <a:rPr lang="x-none" sz="2600" b="0">
                <a:latin typeface="+mn-lt"/>
              </a:rPr>
              <a:t>y las organizaciones intergubernamentales. La decisión final en torno a muchos productos recae en los países.</a:t>
            </a:r>
          </a:p>
          <a:p>
            <a:pPr>
              <a:lnSpc>
                <a:spcPct val="100000"/>
              </a:lnSpc>
              <a:spcAft>
                <a:spcPts val="0"/>
              </a:spcAft>
            </a:pPr>
            <a:endParaRPr lang="en-US" sz="2000" b="0" dirty="0">
              <a:latin typeface="+mn-lt"/>
            </a:endParaRPr>
          </a:p>
        </p:txBody>
      </p:sp>
      <p:sp>
        <p:nvSpPr>
          <p:cNvPr id="3" name="TextBox 2"/>
          <p:cNvSpPr txBox="1"/>
          <p:nvPr/>
        </p:nvSpPr>
        <p:spPr>
          <a:xfrm>
            <a:off x="386860" y="357554"/>
            <a:ext cx="6471139" cy="954107"/>
          </a:xfrm>
          <a:prstGeom prst="rect">
            <a:avLst/>
          </a:prstGeom>
          <a:noFill/>
        </p:spPr>
        <p:txBody>
          <a:bodyPr wrap="square" rtlCol="0">
            <a:spAutoFit/>
          </a:bodyPr>
          <a:lstStyle/>
          <a:p>
            <a:r>
              <a:rPr lang="x-none" sz="2800" b="1" dirty="0"/>
              <a:t>Evaluación de mitad de período del CLME+   Conclusiones</a:t>
            </a:r>
          </a:p>
        </p:txBody>
      </p:sp>
    </p:spTree>
    <p:extLst>
      <p:ext uri="{BB962C8B-B14F-4D97-AF65-F5344CB8AC3E}">
        <p14:creationId xmlns:p14="http://schemas.microsoft.com/office/powerpoint/2010/main" val="1830065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87EDCD50-6C95-B744-B2C2-277DBBBBAA63}"/>
              </a:ext>
            </a:extLst>
          </p:cNvPr>
          <p:cNvSpPr>
            <a:spLocks noGrp="1"/>
          </p:cNvSpPr>
          <p:nvPr>
            <p:ph type="body" sz="quarter" idx="11"/>
          </p:nvPr>
        </p:nvSpPr>
        <p:spPr>
          <a:xfrm>
            <a:off x="330453" y="734553"/>
            <a:ext cx="11430000" cy="4779336"/>
          </a:xfrm>
        </p:spPr>
        <p:txBody>
          <a:bodyPr>
            <a:noAutofit/>
          </a:bodyPr>
          <a:lstStyle/>
          <a:p>
            <a:pPr marL="342900" indent="-342900">
              <a:lnSpc>
                <a:spcPct val="100000"/>
              </a:lnSpc>
              <a:spcAft>
                <a:spcPts val="0"/>
              </a:spcAft>
              <a:buFont typeface="Arial" panose="020B0604020202020204" pitchFamily="34" charset="0"/>
              <a:buChar char="•"/>
            </a:pPr>
            <a:endParaRPr lang="es-CO" sz="2200" b="0" dirty="0" smtClean="0">
              <a:latin typeface="+mn-lt"/>
            </a:endParaRPr>
          </a:p>
          <a:p>
            <a:pPr marL="342900" indent="-342900">
              <a:lnSpc>
                <a:spcPct val="100000"/>
              </a:lnSpc>
              <a:spcAft>
                <a:spcPts val="0"/>
              </a:spcAft>
              <a:buFont typeface="Arial" panose="020B0604020202020204" pitchFamily="34" charset="0"/>
              <a:buChar char="•"/>
            </a:pPr>
            <a:endParaRPr lang="es-CO" sz="2200" b="0" dirty="0" smtClean="0">
              <a:latin typeface="+mn-lt"/>
            </a:endParaRPr>
          </a:p>
          <a:p>
            <a:pPr marL="342900" indent="-342900">
              <a:lnSpc>
                <a:spcPct val="100000"/>
              </a:lnSpc>
              <a:spcAft>
                <a:spcPts val="0"/>
              </a:spcAft>
              <a:buFont typeface="Arial" panose="020B0604020202020204" pitchFamily="34" charset="0"/>
              <a:buChar char="•"/>
            </a:pPr>
            <a:r>
              <a:rPr lang="es-CO" sz="2200" b="0" dirty="0" smtClean="0">
                <a:latin typeface="+mn-lt"/>
              </a:rPr>
              <a:t>La extensión del proyecto CLME+ debe exceder de cuatro meses y ser del orden los 12 meses</a:t>
            </a:r>
          </a:p>
          <a:p>
            <a:pPr>
              <a:lnSpc>
                <a:spcPct val="100000"/>
              </a:lnSpc>
              <a:spcAft>
                <a:spcPts val="0"/>
              </a:spcAft>
            </a:pPr>
            <a:endParaRPr lang="es-CO" sz="2200" b="0" dirty="0">
              <a:latin typeface="+mn-lt"/>
            </a:endParaRPr>
          </a:p>
          <a:p>
            <a:pPr marL="342900" indent="-342900">
              <a:lnSpc>
                <a:spcPct val="100000"/>
              </a:lnSpc>
              <a:spcAft>
                <a:spcPts val="0"/>
              </a:spcAft>
              <a:buFont typeface="Arial" panose="020B0604020202020204" pitchFamily="34" charset="0"/>
              <a:buChar char="•"/>
            </a:pPr>
            <a:r>
              <a:rPr lang="x-none" sz="2000" b="0" dirty="0"/>
              <a:t>Los </a:t>
            </a:r>
            <a:r>
              <a:rPr lang="en-US" sz="2000" b="0" dirty="0" err="1"/>
              <a:t>socios</a:t>
            </a:r>
            <a:r>
              <a:rPr lang="x-none" sz="2000" b="0" dirty="0"/>
              <a:t> en la ejecución dan </a:t>
            </a:r>
            <a:r>
              <a:rPr lang="x-none" sz="2000" dirty="0">
                <a:solidFill>
                  <a:schemeClr val="tx1"/>
                </a:solidFill>
              </a:rPr>
              <a:t>prioridad al logro de resultados </a:t>
            </a:r>
            <a:r>
              <a:rPr lang="x-none" sz="2000" b="0" dirty="0"/>
              <a:t>y se centran en las metas </a:t>
            </a:r>
            <a:r>
              <a:rPr lang="x-none" sz="2000" b="0" dirty="0" smtClean="0"/>
              <a:t>críticas</a:t>
            </a:r>
            <a:endParaRPr lang="x-none" sz="2000" b="0" dirty="0">
              <a:latin typeface="+mn-lt"/>
            </a:endParaRPr>
          </a:p>
          <a:p>
            <a:pPr marL="342900" indent="-342900">
              <a:buFont typeface="Arial" panose="020B0604020202020204" pitchFamily="34" charset="0"/>
              <a:buChar char="•"/>
            </a:pPr>
            <a:r>
              <a:rPr lang="x-none" sz="2200" b="0" dirty="0">
                <a:latin typeface="+mn-lt"/>
              </a:rPr>
              <a:t>Los países toman la iniciativa a través de sus Puntos Focales Nacionales del proyecto</a:t>
            </a:r>
          </a:p>
          <a:p>
            <a:endParaRPr lang="en-US" sz="2200" b="0" dirty="0">
              <a:latin typeface="+mn-lt"/>
            </a:endParaRPr>
          </a:p>
          <a:p>
            <a:pPr marL="342900" indent="-342900">
              <a:lnSpc>
                <a:spcPct val="100000"/>
              </a:lnSpc>
              <a:spcAft>
                <a:spcPts val="0"/>
              </a:spcAft>
              <a:buFont typeface="Arial" panose="020B0604020202020204" pitchFamily="34" charset="0"/>
              <a:buChar char="•"/>
            </a:pPr>
            <a:r>
              <a:rPr lang="x-none" sz="2200" b="0" dirty="0">
                <a:latin typeface="+mn-lt"/>
              </a:rPr>
              <a:t>Prioridad asignada a </a:t>
            </a:r>
            <a:r>
              <a:rPr lang="x-none" sz="2200" dirty="0">
                <a:solidFill>
                  <a:schemeClr val="tx1"/>
                </a:solidFill>
                <a:latin typeface="+mn-lt"/>
              </a:rPr>
              <a:t>mecanismos de comunicación eficaces hacia, desde y dentro de los países </a:t>
            </a:r>
            <a:r>
              <a:rPr lang="x-none" sz="2200" b="0" dirty="0">
                <a:latin typeface="+mn-lt"/>
              </a:rPr>
              <a:t>racionalizado</a:t>
            </a:r>
          </a:p>
          <a:p>
            <a:pPr>
              <a:lnSpc>
                <a:spcPct val="100000"/>
              </a:lnSpc>
              <a:spcAft>
                <a:spcPts val="0"/>
              </a:spcAft>
            </a:pPr>
            <a:endParaRPr lang="en-US" sz="2200" b="0" dirty="0">
              <a:latin typeface="+mn-lt"/>
            </a:endParaRPr>
          </a:p>
          <a:p>
            <a:pPr marL="342900" indent="-342900">
              <a:lnSpc>
                <a:spcPct val="100000"/>
              </a:lnSpc>
              <a:spcAft>
                <a:spcPts val="0"/>
              </a:spcAft>
              <a:buFont typeface="Arial" panose="020B0604020202020204" pitchFamily="34" charset="0"/>
              <a:buChar char="•"/>
            </a:pPr>
            <a:r>
              <a:rPr lang="x-none" sz="2200" b="0" dirty="0">
                <a:latin typeface="+mn-lt"/>
              </a:rPr>
              <a:t>Procurar la </a:t>
            </a:r>
            <a:r>
              <a:rPr lang="x-none" sz="2200" dirty="0">
                <a:solidFill>
                  <a:schemeClr val="tx1"/>
                </a:solidFill>
                <a:latin typeface="+mn-lt"/>
              </a:rPr>
              <a:t>participación de los bancos de desarrollo y otros donantes importantes: </a:t>
            </a:r>
            <a:r>
              <a:rPr lang="x-none" sz="2200" b="0" dirty="0">
                <a:latin typeface="+mn-lt"/>
              </a:rPr>
              <a:t>este diálogo podría ser parte de la definición de los </a:t>
            </a:r>
            <a:r>
              <a:rPr lang="x-none" sz="2200" dirty="0">
                <a:solidFill>
                  <a:schemeClr val="tx1"/>
                </a:solidFill>
                <a:latin typeface="+mn-lt"/>
              </a:rPr>
              <a:t>planes de inversión del PAE </a:t>
            </a:r>
            <a:r>
              <a:rPr lang="x-none" sz="2200" b="0" dirty="0">
                <a:latin typeface="+mn-lt"/>
              </a:rPr>
              <a:t>en el Componente 4</a:t>
            </a:r>
          </a:p>
          <a:p>
            <a:pPr>
              <a:lnSpc>
                <a:spcPct val="100000"/>
              </a:lnSpc>
              <a:spcAft>
                <a:spcPts val="0"/>
              </a:spcAft>
            </a:pPr>
            <a:endParaRPr lang="en-US" sz="2200" dirty="0">
              <a:latin typeface="+mn-lt"/>
            </a:endParaRPr>
          </a:p>
          <a:p>
            <a:pPr marL="342900" indent="-342900">
              <a:lnSpc>
                <a:spcPct val="100000"/>
              </a:lnSpc>
              <a:spcAft>
                <a:spcPts val="0"/>
              </a:spcAft>
              <a:buFont typeface="Arial" panose="020B0604020202020204" pitchFamily="34" charset="0"/>
              <a:buChar char="•"/>
            </a:pPr>
            <a:endParaRPr lang="en-US" sz="2200" dirty="0">
              <a:latin typeface="Garamond" panose="02020404030301010803" pitchFamily="18" charset="0"/>
              <a:ea typeface="Calibri" panose="020F0502020204030204" pitchFamily="34" charset="0"/>
              <a:cs typeface="Times New Roman" panose="02020603050405020304" pitchFamily="18" charset="0"/>
            </a:endParaRPr>
          </a:p>
          <a:p>
            <a:pPr marL="342900" indent="-342900">
              <a:lnSpc>
                <a:spcPct val="100000"/>
              </a:lnSpc>
              <a:spcAft>
                <a:spcPts val="0"/>
              </a:spcAft>
              <a:buFont typeface="Arial" panose="020B0604020202020204" pitchFamily="34" charset="0"/>
              <a:buChar char="•"/>
            </a:pPr>
            <a:endParaRPr lang="en-US" sz="2200" dirty="0">
              <a:latin typeface="+mn-lt"/>
            </a:endParaRPr>
          </a:p>
          <a:p>
            <a:r>
              <a:rPr lang="x-none" sz="2200" dirty="0"/>
              <a:t> </a:t>
            </a:r>
          </a:p>
        </p:txBody>
      </p:sp>
      <p:sp>
        <p:nvSpPr>
          <p:cNvPr id="3" name="TextBox 2"/>
          <p:cNvSpPr txBox="1"/>
          <p:nvPr/>
        </p:nvSpPr>
        <p:spPr>
          <a:xfrm>
            <a:off x="248637" y="134271"/>
            <a:ext cx="6569021" cy="954107"/>
          </a:xfrm>
          <a:prstGeom prst="rect">
            <a:avLst/>
          </a:prstGeom>
          <a:noFill/>
        </p:spPr>
        <p:txBody>
          <a:bodyPr wrap="square" rtlCol="0">
            <a:spAutoFit/>
          </a:bodyPr>
          <a:lstStyle/>
          <a:p>
            <a:r>
              <a:rPr lang="x-none" sz="2800" b="1" dirty="0"/>
              <a:t>Evaluación de mitad de período del CLME+   Recomendaciones</a:t>
            </a:r>
          </a:p>
        </p:txBody>
      </p:sp>
      <p:sp>
        <p:nvSpPr>
          <p:cNvPr id="6" name="Rectangle 3"/>
          <p:cNvSpPr>
            <a:spLocks noChangeArrowheads="1"/>
          </p:cNvSpPr>
          <p:nvPr/>
        </p:nvSpPr>
        <p:spPr bwMode="auto">
          <a:xfrm>
            <a:off x="0" y="0"/>
            <a:ext cx="12192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1200" b="0" i="0" u="none" strike="noStrike" cap="none" normalizeH="0" baseline="0" smtClean="0">
                <a:ln>
                  <a:noFill/>
                </a:ln>
                <a:solidFill>
                  <a:srgbClr val="212121"/>
                </a:solidFill>
                <a:effectLst/>
                <a:latin typeface="inherit"/>
              </a:rPr>
              <a:t>extensión del proyecto CLME + debe exceder de cuatro meses y ser del orden de 12 meses</a:t>
            </a:r>
            <a:r>
              <a:rPr kumimoji="0" lang="es-ES" altLang="en-US" sz="800" b="0" i="0" u="none" strike="noStrike" cap="none" normalizeH="0" baseline="0" smtClean="0">
                <a:ln>
                  <a:noFill/>
                </a:ln>
                <a:solidFill>
                  <a:schemeClr val="tx1"/>
                </a:solidFill>
                <a:effectLst/>
              </a:rPr>
              <a:t> </a:t>
            </a:r>
            <a:endParaRPr kumimoji="0" lang="es-E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695980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8202" y="108671"/>
            <a:ext cx="5211986" cy="461665"/>
          </a:xfrm>
          <a:prstGeom prst="rect">
            <a:avLst/>
          </a:prstGeom>
          <a:noFill/>
        </p:spPr>
        <p:txBody>
          <a:bodyPr wrap="square" rtlCol="0">
            <a:spAutoFit/>
          </a:bodyPr>
          <a:lstStyle/>
          <a:p>
            <a:r>
              <a:rPr lang="x-none" sz="2400" b="1" dirty="0"/>
              <a:t>Conclusiones del análisis de la UCP</a:t>
            </a:r>
          </a:p>
        </p:txBody>
      </p:sp>
      <p:sp>
        <p:nvSpPr>
          <p:cNvPr id="4" name="TextBox 3"/>
          <p:cNvSpPr txBox="1"/>
          <p:nvPr/>
        </p:nvSpPr>
        <p:spPr>
          <a:xfrm>
            <a:off x="381547" y="1043731"/>
            <a:ext cx="11428906" cy="4770537"/>
          </a:xfrm>
          <a:prstGeom prst="rect">
            <a:avLst/>
          </a:prstGeom>
          <a:noFill/>
        </p:spPr>
        <p:txBody>
          <a:bodyPr wrap="square" rtlCol="0">
            <a:spAutoFit/>
          </a:bodyPr>
          <a:lstStyle/>
          <a:p>
            <a:pPr marL="285750" indent="-285750">
              <a:buFont typeface="Arial" panose="020B0604020202020204" pitchFamily="34" charset="0"/>
              <a:buChar char="•"/>
            </a:pPr>
            <a:r>
              <a:rPr lang="x-none" sz="2200" dirty="0"/>
              <a:t>Los resultados y productos del proyecto aún son </a:t>
            </a:r>
            <a:r>
              <a:rPr lang="x-none" sz="2200" b="1" dirty="0"/>
              <a:t>viables, pero se han demorado en el calendario actual</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x-none" sz="2200" dirty="0"/>
              <a:t>Muchas </a:t>
            </a:r>
            <a:r>
              <a:rPr lang="x-none" sz="2200" b="1" dirty="0"/>
              <a:t>metas de CLME+ están vinculadas con el endoso o aprobación de los países </a:t>
            </a:r>
            <a:r>
              <a:rPr lang="x-none" sz="2200" dirty="0"/>
              <a:t>antes de que puedan cumplirse satisfactoriamente, y esto requerirá tiempo</a:t>
            </a:r>
          </a:p>
          <a:p>
            <a:endParaRPr lang="en-US" sz="2200" dirty="0"/>
          </a:p>
          <a:p>
            <a:pPr marL="285750" indent="-285750">
              <a:buFont typeface="Arial" panose="020B0604020202020204" pitchFamily="34" charset="0"/>
              <a:buChar char="•"/>
            </a:pPr>
            <a:r>
              <a:rPr lang="x-none" sz="2200" dirty="0"/>
              <a:t>Las actividades relacionadas con </a:t>
            </a:r>
            <a:r>
              <a:rPr lang="x-none" sz="2200" b="1" dirty="0"/>
              <a:t>dos de los subproyectos del Componente 3 apenas han comenzado, </a:t>
            </a:r>
            <a:r>
              <a:rPr lang="x-none" sz="2200" dirty="0"/>
              <a:t>y en opinión de la UCP existe un alto riesgo de que las actividades no se hayan terminado completamente para diciembre de 2019</a:t>
            </a:r>
          </a:p>
          <a:p>
            <a:endParaRPr lang="en-US" sz="2200" dirty="0"/>
          </a:p>
          <a:p>
            <a:pPr marL="285750" indent="-285750">
              <a:buFont typeface="Arial" panose="020B0604020202020204" pitchFamily="34" charset="0"/>
              <a:buChar char="•"/>
            </a:pPr>
            <a:r>
              <a:rPr lang="x-none" sz="2200" b="1" dirty="0"/>
              <a:t>Las tres cuartas partes de todas* las metas y objetivos del proyecto todavía no se han cumplido</a:t>
            </a:r>
            <a:r>
              <a:rPr lang="x-none" sz="2200" dirty="0"/>
              <a:t>. Es poco probable que se cumpla la mitad de estos dentro de los plazos señalados en la versión revisada del Marco de resultados del </a:t>
            </a:r>
            <a:r>
              <a:rPr lang="en-US" sz="2200" dirty="0"/>
              <a:t>Proyecto </a:t>
            </a:r>
            <a:r>
              <a:rPr lang="en-US" sz="2200" dirty="0" err="1"/>
              <a:t>CLME</a:t>
            </a:r>
            <a:r>
              <a:rPr lang="en-US" sz="2200" dirty="0"/>
              <a:t>+</a:t>
            </a:r>
            <a:r>
              <a:rPr lang="x-none" sz="2200" dirty="0"/>
              <a:t> de junio de 2018</a:t>
            </a:r>
          </a:p>
          <a:p>
            <a:endParaRPr lang="en-US" dirty="0"/>
          </a:p>
        </p:txBody>
      </p:sp>
    </p:spTree>
    <p:extLst>
      <p:ext uri="{BB962C8B-B14F-4D97-AF65-F5344CB8AC3E}">
        <p14:creationId xmlns:p14="http://schemas.microsoft.com/office/powerpoint/2010/main" val="18782526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8202" y="108671"/>
            <a:ext cx="4902704" cy="461665"/>
          </a:xfrm>
          <a:prstGeom prst="rect">
            <a:avLst/>
          </a:prstGeom>
          <a:noFill/>
        </p:spPr>
        <p:txBody>
          <a:bodyPr wrap="square" rtlCol="0">
            <a:spAutoFit/>
          </a:bodyPr>
          <a:lstStyle/>
          <a:p>
            <a:r>
              <a:rPr lang="x-none" sz="2400" b="1" dirty="0"/>
              <a:t>Conclusiones del análisis de la UCP</a:t>
            </a:r>
          </a:p>
        </p:txBody>
      </p:sp>
      <p:sp>
        <p:nvSpPr>
          <p:cNvPr id="4" name="TextBox 3"/>
          <p:cNvSpPr txBox="1"/>
          <p:nvPr/>
        </p:nvSpPr>
        <p:spPr>
          <a:xfrm>
            <a:off x="381547" y="1163172"/>
            <a:ext cx="11428906" cy="3508653"/>
          </a:xfrm>
          <a:prstGeom prst="rect">
            <a:avLst/>
          </a:prstGeom>
          <a:noFill/>
        </p:spPr>
        <p:txBody>
          <a:bodyPr wrap="square" rtlCol="0">
            <a:spAutoFit/>
          </a:bodyPr>
          <a:lstStyle/>
          <a:p>
            <a:endParaRPr lang="en-US" sz="2400" dirty="0"/>
          </a:p>
          <a:p>
            <a:pPr marL="285750" indent="-285750">
              <a:buFont typeface="Arial" panose="020B0604020202020204" pitchFamily="34" charset="0"/>
              <a:buChar char="•"/>
            </a:pPr>
            <a:r>
              <a:rPr lang="x-none" sz="2200" dirty="0"/>
              <a:t>Al menos </a:t>
            </a:r>
            <a:r>
              <a:rPr lang="x-none" sz="2200" b="1" dirty="0"/>
              <a:t>8 hitos y metas* </a:t>
            </a:r>
            <a:r>
              <a:rPr lang="x-none" sz="2200" dirty="0"/>
              <a:t>que se debían lograr para diciembre de 2018 </a:t>
            </a:r>
            <a:r>
              <a:rPr lang="x-none" sz="2200" b="1" dirty="0"/>
              <a:t>no han sido alcanzados</a:t>
            </a:r>
          </a:p>
          <a:p>
            <a:endParaRPr lang="en-US" sz="2200" dirty="0"/>
          </a:p>
          <a:p>
            <a:pPr marL="285750" indent="-285750">
              <a:buFont typeface="Arial" panose="020B0604020202020204" pitchFamily="34" charset="0"/>
              <a:buChar char="•"/>
            </a:pPr>
            <a:r>
              <a:rPr lang="x-none" sz="2200" dirty="0"/>
              <a:t>La mayoría de </a:t>
            </a:r>
            <a:r>
              <a:rPr lang="x-none" sz="2200" b="1" dirty="0"/>
              <a:t>acuerdos de coejecución deberá ser modificado</a:t>
            </a:r>
            <a:r>
              <a:rPr lang="x-none" sz="2200" dirty="0"/>
              <a:t>, ya que se requiere más tiempo para permitirles completar satisfactoriamente las actividades esbozadas en los acuerdos</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x-none" sz="2200" dirty="0"/>
              <a:t>Los socios han demostrado avances moderados en la ejecución financiera. Si bien se reconoce que la mayor parte de los fondos fueron comprometidos para la ejecución en 2019, la UCP observa considerables riesgos operativos y financieros, ya que </a:t>
            </a:r>
            <a:r>
              <a:rPr lang="x-none" sz="2200" b="1" dirty="0"/>
              <a:t>más de la mitad del total de su presupuesto tendría que gastarse en un solo año si se mantiene el calendario actual. </a:t>
            </a:r>
          </a:p>
        </p:txBody>
      </p:sp>
    </p:spTree>
    <p:extLst>
      <p:ext uri="{BB962C8B-B14F-4D97-AF65-F5344CB8AC3E}">
        <p14:creationId xmlns:p14="http://schemas.microsoft.com/office/powerpoint/2010/main" val="2236511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21976" y="2102063"/>
            <a:ext cx="10115416" cy="646331"/>
          </a:xfrm>
          <a:prstGeom prst="rect">
            <a:avLst/>
          </a:prstGeom>
          <a:noFill/>
        </p:spPr>
        <p:txBody>
          <a:bodyPr wrap="square" rtlCol="0">
            <a:spAutoFit/>
          </a:bodyPr>
          <a:lstStyle/>
          <a:p>
            <a:r>
              <a:rPr lang="x-none" sz="3600" b="1" dirty="0"/>
              <a:t>Propuesta de plan de ejecución revisado de la UCP</a:t>
            </a:r>
          </a:p>
        </p:txBody>
      </p:sp>
    </p:spTree>
    <p:extLst>
      <p:ext uri="{BB962C8B-B14F-4D97-AF65-F5344CB8AC3E}">
        <p14:creationId xmlns:p14="http://schemas.microsoft.com/office/powerpoint/2010/main" val="28724513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6859" y="147047"/>
            <a:ext cx="4146385" cy="1446550"/>
          </a:xfrm>
          <a:prstGeom prst="rect">
            <a:avLst/>
          </a:prstGeom>
          <a:noFill/>
        </p:spPr>
        <p:txBody>
          <a:bodyPr wrap="square" rtlCol="0">
            <a:spAutoFit/>
          </a:bodyPr>
          <a:lstStyle/>
          <a:p>
            <a:pPr algn="r"/>
            <a:r>
              <a:rPr lang="x-none" sz="2200" b="1" dirty="0"/>
              <a:t>Captura de pantalla que muestra un ejemplo de la propuesta de modificaciones al Marco de resultados del </a:t>
            </a:r>
            <a:r>
              <a:rPr lang="en-US" sz="2200" b="1" dirty="0"/>
              <a:t>Proyecto </a:t>
            </a:r>
            <a:r>
              <a:rPr lang="en-US" sz="2200" b="1" dirty="0" err="1"/>
              <a:t>CLME</a:t>
            </a:r>
            <a:r>
              <a:rPr lang="en-US" sz="2200" b="1" dirty="0"/>
              <a:t>+</a:t>
            </a:r>
            <a:endParaRPr lang="x-none" sz="2200" b="1" dirty="0"/>
          </a:p>
        </p:txBody>
      </p:sp>
      <p:sp>
        <p:nvSpPr>
          <p:cNvPr id="5" name="TextBox 4"/>
          <p:cNvSpPr txBox="1"/>
          <p:nvPr/>
        </p:nvSpPr>
        <p:spPr>
          <a:xfrm>
            <a:off x="649922" y="2086039"/>
            <a:ext cx="3100356" cy="3693319"/>
          </a:xfrm>
          <a:prstGeom prst="rect">
            <a:avLst/>
          </a:prstGeom>
          <a:solidFill>
            <a:schemeClr val="accent2"/>
          </a:solidFill>
        </p:spPr>
        <p:txBody>
          <a:bodyPr wrap="square" rtlCol="0">
            <a:spAutoFit/>
          </a:bodyPr>
          <a:lstStyle/>
          <a:p>
            <a:r>
              <a:rPr lang="x-none" b="1" dirty="0">
                <a:solidFill>
                  <a:schemeClr val="bg1"/>
                </a:solidFill>
              </a:rPr>
              <a:t>Se ha pedido al Comité Directivo del </a:t>
            </a:r>
            <a:r>
              <a:rPr lang="en-US" b="1" dirty="0">
                <a:solidFill>
                  <a:schemeClr val="bg1"/>
                </a:solidFill>
              </a:rPr>
              <a:t>Proyecto </a:t>
            </a:r>
            <a:r>
              <a:rPr lang="en-US" b="1" dirty="0" err="1">
                <a:solidFill>
                  <a:schemeClr val="bg1"/>
                </a:solidFill>
              </a:rPr>
              <a:t>CLME</a:t>
            </a:r>
            <a:r>
              <a:rPr lang="en-US" b="1" dirty="0">
                <a:solidFill>
                  <a:schemeClr val="bg1"/>
                </a:solidFill>
              </a:rPr>
              <a:t>+</a:t>
            </a:r>
            <a:r>
              <a:rPr lang="x-none" b="1" dirty="0">
                <a:solidFill>
                  <a:schemeClr val="bg1"/>
                </a:solidFill>
              </a:rPr>
              <a:t> que revise y exprese su acuerdo con los cambios propuestos en el Marco de resultados del CLME+, que aparece íntegro en el documento de Word enviado</a:t>
            </a:r>
          </a:p>
          <a:p>
            <a:endParaRPr lang="es-CO" b="1" dirty="0">
              <a:solidFill>
                <a:schemeClr val="bg1"/>
              </a:solidFill>
            </a:endParaRPr>
          </a:p>
          <a:p>
            <a:r>
              <a:rPr lang="x-none" b="1" dirty="0">
                <a:solidFill>
                  <a:schemeClr val="bg1"/>
                </a:solidFill>
              </a:rPr>
              <a:t>El marco revisado constituye la base de la duración propuesta de la extensión del proyecto</a:t>
            </a:r>
          </a:p>
        </p:txBody>
      </p:sp>
      <p:pic>
        <p:nvPicPr>
          <p:cNvPr id="2" name="Picture 1"/>
          <p:cNvPicPr>
            <a:picLocks noChangeAspect="1"/>
          </p:cNvPicPr>
          <p:nvPr/>
        </p:nvPicPr>
        <p:blipFill>
          <a:blip r:embed="rId3"/>
          <a:stretch>
            <a:fillRect/>
          </a:stretch>
        </p:blipFill>
        <p:spPr>
          <a:xfrm>
            <a:off x="5218021" y="147047"/>
            <a:ext cx="5458387" cy="5856718"/>
          </a:xfrm>
          <a:prstGeom prst="rect">
            <a:avLst/>
          </a:prstGeom>
        </p:spPr>
      </p:pic>
    </p:spTree>
    <p:extLst>
      <p:ext uri="{BB962C8B-B14F-4D97-AF65-F5344CB8AC3E}">
        <p14:creationId xmlns:p14="http://schemas.microsoft.com/office/powerpoint/2010/main" val="33959828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2876" y="6371771"/>
            <a:ext cx="3488267" cy="369332"/>
          </a:xfrm>
          <a:prstGeom prst="rect">
            <a:avLst/>
          </a:prstGeom>
          <a:noFill/>
        </p:spPr>
        <p:txBody>
          <a:bodyPr wrap="square" rtlCol="0">
            <a:spAutoFit/>
          </a:bodyPr>
          <a:lstStyle/>
          <a:p>
            <a:r>
              <a:rPr lang="x-none"/>
              <a:t>ACE = Acuerdo de coejecución</a:t>
            </a:r>
          </a:p>
        </p:txBody>
      </p:sp>
      <p:sp>
        <p:nvSpPr>
          <p:cNvPr id="6" name="TextBox 5"/>
          <p:cNvSpPr txBox="1"/>
          <p:nvPr/>
        </p:nvSpPr>
        <p:spPr>
          <a:xfrm>
            <a:off x="2723465" y="197353"/>
            <a:ext cx="7282308" cy="923330"/>
          </a:xfrm>
          <a:prstGeom prst="rect">
            <a:avLst/>
          </a:prstGeom>
          <a:noFill/>
        </p:spPr>
        <p:txBody>
          <a:bodyPr wrap="square" rtlCol="0">
            <a:spAutoFit/>
          </a:bodyPr>
          <a:lstStyle/>
          <a:p>
            <a:pPr algn="ctr"/>
            <a:r>
              <a:rPr lang="x-none" dirty="0"/>
              <a:t>MODIFICACIONES PROPUESTAS DE LAS FECHAS DE ENTREGA DE ALGUNOS DE LOS PRINCIPALES RESULTADOS OBTENIDOS EN EL MARCO DE RESULTADOS DEL </a:t>
            </a:r>
            <a:r>
              <a:rPr lang="en-US" dirty="0"/>
              <a:t>PROYECTO </a:t>
            </a:r>
            <a:r>
              <a:rPr lang="en-US" dirty="0" err="1"/>
              <a:t>CLME</a:t>
            </a:r>
            <a:r>
              <a:rPr lang="en-US" dirty="0"/>
              <a:t>+</a:t>
            </a:r>
            <a:endParaRPr lang="x-none" dirty="0"/>
          </a:p>
        </p:txBody>
      </p:sp>
      <p:pic>
        <p:nvPicPr>
          <p:cNvPr id="1026" name="Picture 3"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219" y="1820562"/>
            <a:ext cx="11741901" cy="359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290086" y="1434057"/>
            <a:ext cx="11807321" cy="334297"/>
          </a:xfrm>
          <a:prstGeom prst="rect">
            <a:avLst/>
          </a:prstGeom>
        </p:spPr>
      </p:pic>
    </p:spTree>
    <p:extLst>
      <p:ext uri="{BB962C8B-B14F-4D97-AF65-F5344CB8AC3E}">
        <p14:creationId xmlns:p14="http://schemas.microsoft.com/office/powerpoint/2010/main" val="20324948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66914233"/>
              </p:ext>
            </p:extLst>
          </p:nvPr>
        </p:nvGraphicFramePr>
        <p:xfrm>
          <a:off x="941919" y="1280803"/>
          <a:ext cx="9499008" cy="4265913"/>
        </p:xfrm>
        <a:graphic>
          <a:graphicData uri="http://schemas.openxmlformats.org/drawingml/2006/table">
            <a:tbl>
              <a:tblPr firstRow="1" bandRow="1">
                <a:tableStyleId>{5C22544A-7EE6-4342-B048-85BDC9FD1C3A}</a:tableStyleId>
              </a:tblPr>
              <a:tblGrid>
                <a:gridCol w="3166336">
                  <a:extLst>
                    <a:ext uri="{9D8B030D-6E8A-4147-A177-3AD203B41FA5}">
                      <a16:colId xmlns="" xmlns:a16="http://schemas.microsoft.com/office/drawing/2014/main" val="20000"/>
                    </a:ext>
                  </a:extLst>
                </a:gridCol>
                <a:gridCol w="3166336">
                  <a:extLst>
                    <a:ext uri="{9D8B030D-6E8A-4147-A177-3AD203B41FA5}">
                      <a16:colId xmlns="" xmlns:a16="http://schemas.microsoft.com/office/drawing/2014/main" val="20001"/>
                    </a:ext>
                  </a:extLst>
                </a:gridCol>
                <a:gridCol w="3166336">
                  <a:extLst>
                    <a:ext uri="{9D8B030D-6E8A-4147-A177-3AD203B41FA5}">
                      <a16:colId xmlns="" xmlns:a16="http://schemas.microsoft.com/office/drawing/2014/main" val="20002"/>
                    </a:ext>
                  </a:extLst>
                </a:gridCol>
              </a:tblGrid>
              <a:tr h="416417">
                <a:tc>
                  <a:txBody>
                    <a:bodyPr/>
                    <a:lstStyle/>
                    <a:p>
                      <a:r>
                        <a:rPr lang="x-none" dirty="0"/>
                        <a:t>Organismo </a:t>
                      </a:r>
                    </a:p>
                  </a:txBody>
                  <a:tcPr/>
                </a:tc>
                <a:tc>
                  <a:txBody>
                    <a:bodyPr/>
                    <a:lstStyle/>
                    <a:p>
                      <a:r>
                        <a:rPr lang="x-none" dirty="0"/>
                        <a:t>Fecha de finalización original</a:t>
                      </a:r>
                      <a:r>
                        <a:rPr lang="x-none" baseline="0" dirty="0"/>
                        <a:t> </a:t>
                      </a:r>
                    </a:p>
                  </a:txBody>
                  <a:tcPr/>
                </a:tc>
                <a:tc>
                  <a:txBody>
                    <a:bodyPr/>
                    <a:lstStyle/>
                    <a:p>
                      <a:r>
                        <a:rPr lang="x-none" b="1"/>
                        <a:t>Fecha de finalización revisada</a:t>
                      </a:r>
                    </a:p>
                  </a:txBody>
                  <a:tcPr/>
                </a:tc>
                <a:extLst>
                  <a:ext uri="{0D108BD9-81ED-4DB2-BD59-A6C34878D82A}">
                    <a16:rowId xmlns="" xmlns:a16="http://schemas.microsoft.com/office/drawing/2014/main" val="10000"/>
                  </a:ext>
                </a:extLst>
              </a:tr>
              <a:tr h="416417">
                <a:tc>
                  <a:txBody>
                    <a:bodyPr/>
                    <a:lstStyle/>
                    <a:p>
                      <a:r>
                        <a:rPr lang="x-none" b="1"/>
                        <a:t>CANARI</a:t>
                      </a:r>
                    </a:p>
                  </a:txBody>
                  <a:tcPr/>
                </a:tc>
                <a:tc>
                  <a:txBody>
                    <a:bodyPr/>
                    <a:lstStyle/>
                    <a:p>
                      <a:r>
                        <a:rPr lang="x-none"/>
                        <a:t>31 de agosto de 2019</a:t>
                      </a:r>
                    </a:p>
                  </a:txBody>
                  <a:tcPr/>
                </a:tc>
                <a:tc>
                  <a:txBody>
                    <a:bodyPr/>
                    <a:lstStyle/>
                    <a:p>
                      <a:r>
                        <a:rPr lang="x-none" b="1"/>
                        <a:t>31 de diciembre de 2019</a:t>
                      </a:r>
                    </a:p>
                  </a:txBody>
                  <a:tcPr/>
                </a:tc>
                <a:extLst>
                  <a:ext uri="{0D108BD9-81ED-4DB2-BD59-A6C34878D82A}">
                    <a16:rowId xmlns="" xmlns:a16="http://schemas.microsoft.com/office/drawing/2014/main" val="10001"/>
                  </a:ext>
                </a:extLst>
              </a:tr>
              <a:tr h="416417">
                <a:tc>
                  <a:txBody>
                    <a:bodyPr/>
                    <a:lstStyle/>
                    <a:p>
                      <a:r>
                        <a:rPr lang="x-none" b="1" dirty="0"/>
                        <a:t>CERMES</a:t>
                      </a:r>
                      <a:r>
                        <a:rPr lang="x-none" dirty="0"/>
                        <a:t> </a:t>
                      </a:r>
                      <a:r>
                        <a:rPr lang="x-none" sz="1000" dirty="0">
                          <a:solidFill>
                            <a:srgbClr val="C00000"/>
                          </a:solidFill>
                        </a:rPr>
                        <a:t>(responsable de preparar las notas de experiencia del proyecto</a:t>
                      </a:r>
                      <a:r>
                        <a:rPr lang="x-none" sz="1000" baseline="0" dirty="0">
                          <a:solidFill>
                            <a:srgbClr val="C00000"/>
                          </a:solidFill>
                        </a:rPr>
                        <a:t>)</a:t>
                      </a:r>
                    </a:p>
                  </a:txBody>
                  <a:tcPr/>
                </a:tc>
                <a:tc>
                  <a:txBody>
                    <a:bodyPr/>
                    <a:lstStyle/>
                    <a:p>
                      <a:r>
                        <a:rPr lang="x-none"/>
                        <a:t>31 de diciembre de 2019</a:t>
                      </a:r>
                    </a:p>
                  </a:txBody>
                  <a:tcPr/>
                </a:tc>
                <a:tc>
                  <a:txBody>
                    <a:bodyPr/>
                    <a:lstStyle/>
                    <a:p>
                      <a:r>
                        <a:rPr lang="x-none" b="1" dirty="0"/>
                        <a:t>30 de octubre de 2020</a:t>
                      </a:r>
                    </a:p>
                  </a:txBody>
                  <a:tcPr/>
                </a:tc>
                <a:extLst>
                  <a:ext uri="{0D108BD9-81ED-4DB2-BD59-A6C34878D82A}">
                    <a16:rowId xmlns="" xmlns:a16="http://schemas.microsoft.com/office/drawing/2014/main" val="10002"/>
                  </a:ext>
                </a:extLst>
              </a:tr>
              <a:tr h="416417">
                <a:tc>
                  <a:txBody>
                    <a:bodyPr/>
                    <a:lstStyle/>
                    <a:p>
                      <a:r>
                        <a:rPr lang="x-none" b="1"/>
                        <a:t>CRFM</a:t>
                      </a:r>
                    </a:p>
                  </a:txBody>
                  <a:tcPr/>
                </a:tc>
                <a:tc>
                  <a:txBody>
                    <a:bodyPr/>
                    <a:lstStyle/>
                    <a:p>
                      <a:r>
                        <a:rPr lang="x-none"/>
                        <a:t>31 de agosto de 2019</a:t>
                      </a:r>
                    </a:p>
                  </a:txBody>
                  <a:tcPr/>
                </a:tc>
                <a:tc>
                  <a:txBody>
                    <a:bodyPr/>
                    <a:lstStyle/>
                    <a:p>
                      <a:r>
                        <a:rPr lang="x-none" b="1"/>
                        <a:t>31 de diciembre de 2019</a:t>
                      </a:r>
                    </a:p>
                  </a:txBody>
                  <a:tcPr/>
                </a:tc>
                <a:extLst>
                  <a:ext uri="{0D108BD9-81ED-4DB2-BD59-A6C34878D82A}">
                    <a16:rowId xmlns="" xmlns:a16="http://schemas.microsoft.com/office/drawing/2014/main" val="10003"/>
                  </a:ext>
                </a:extLst>
              </a:tr>
              <a:tr h="416417">
                <a:tc>
                  <a:txBody>
                    <a:bodyPr/>
                    <a:lstStyle/>
                    <a:p>
                      <a:r>
                        <a:rPr lang="x-none" b="1"/>
                        <a:t>FAO</a:t>
                      </a:r>
                    </a:p>
                  </a:txBody>
                  <a:tcPr/>
                </a:tc>
                <a:tc>
                  <a:txBody>
                    <a:bodyPr/>
                    <a:lstStyle/>
                    <a:p>
                      <a:r>
                        <a:rPr lang="x-none"/>
                        <a:t>31 de diciembre de 2019</a:t>
                      </a:r>
                    </a:p>
                  </a:txBody>
                  <a:tcPr/>
                </a:tc>
                <a:tc>
                  <a:txBody>
                    <a:bodyPr/>
                    <a:lstStyle/>
                    <a:p>
                      <a:r>
                        <a:rPr lang="x-none" b="1"/>
                        <a:t>31 de agosto de 2020</a:t>
                      </a:r>
                    </a:p>
                  </a:txBody>
                  <a:tcPr/>
                </a:tc>
                <a:extLst>
                  <a:ext uri="{0D108BD9-81ED-4DB2-BD59-A6C34878D82A}">
                    <a16:rowId xmlns="" xmlns:a16="http://schemas.microsoft.com/office/drawing/2014/main" val="10004"/>
                  </a:ext>
                </a:extLst>
              </a:tr>
              <a:tr h="416417">
                <a:tc>
                  <a:txBody>
                    <a:bodyPr/>
                    <a:lstStyle/>
                    <a:p>
                      <a:r>
                        <a:rPr lang="x-none" b="1"/>
                        <a:t>GCFI</a:t>
                      </a:r>
                    </a:p>
                  </a:txBody>
                  <a:tcPr/>
                </a:tc>
                <a:tc>
                  <a:txBody>
                    <a:bodyPr/>
                    <a:lstStyle/>
                    <a:p>
                      <a:r>
                        <a:rPr lang="x-none"/>
                        <a:t>31 de agosto de 2019</a:t>
                      </a:r>
                    </a:p>
                  </a:txBody>
                  <a:tcPr/>
                </a:tc>
                <a:tc>
                  <a:txBody>
                    <a:bodyPr/>
                    <a:lstStyle/>
                    <a:p>
                      <a:r>
                        <a:rPr lang="x-none" b="1"/>
                        <a:t>30 de abril de 2020</a:t>
                      </a:r>
                    </a:p>
                  </a:txBody>
                  <a:tcPr/>
                </a:tc>
                <a:extLst>
                  <a:ext uri="{0D108BD9-81ED-4DB2-BD59-A6C34878D82A}">
                    <a16:rowId xmlns="" xmlns:a16="http://schemas.microsoft.com/office/drawing/2014/main" val="10005"/>
                  </a:ext>
                </a:extLst>
              </a:tr>
              <a:tr h="416417">
                <a:tc>
                  <a:txBody>
                    <a:bodyPr/>
                    <a:lstStyle/>
                    <a:p>
                      <a:r>
                        <a:rPr lang="x-none" b="1"/>
                        <a:t>OECO</a:t>
                      </a:r>
                    </a:p>
                  </a:txBody>
                  <a:tcPr/>
                </a:tc>
                <a:tc>
                  <a:txBody>
                    <a:bodyPr/>
                    <a:lstStyle/>
                    <a:p>
                      <a:r>
                        <a:rPr lang="x-none"/>
                        <a:t>31 de agosto de 2019</a:t>
                      </a:r>
                    </a:p>
                  </a:txBody>
                  <a:tcPr/>
                </a:tc>
                <a:tc>
                  <a:txBody>
                    <a:bodyPr/>
                    <a:lstStyle/>
                    <a:p>
                      <a:r>
                        <a:rPr lang="x-none" b="1"/>
                        <a:t>31 de diciembre de 2019</a:t>
                      </a:r>
                    </a:p>
                  </a:txBody>
                  <a:tcPr/>
                </a:tc>
                <a:extLst>
                  <a:ext uri="{0D108BD9-81ED-4DB2-BD59-A6C34878D82A}">
                    <a16:rowId xmlns="" xmlns:a16="http://schemas.microsoft.com/office/drawing/2014/main" val="10006"/>
                  </a:ext>
                </a:extLst>
              </a:tr>
              <a:tr h="416417">
                <a:tc>
                  <a:txBody>
                    <a:bodyPr/>
                    <a:lstStyle/>
                    <a:p>
                      <a:r>
                        <a:rPr lang="x-none" b="1"/>
                        <a:t>OSPESCA</a:t>
                      </a:r>
                    </a:p>
                  </a:txBody>
                  <a:tcPr/>
                </a:tc>
                <a:tc>
                  <a:txBody>
                    <a:bodyPr/>
                    <a:lstStyle/>
                    <a:p>
                      <a:r>
                        <a:rPr lang="x-none"/>
                        <a:t>31 de agosto de 2019</a:t>
                      </a:r>
                    </a:p>
                  </a:txBody>
                  <a:tcPr/>
                </a:tc>
                <a:tc>
                  <a:txBody>
                    <a:bodyPr/>
                    <a:lstStyle/>
                    <a:p>
                      <a:r>
                        <a:rPr lang="x-none" b="1" dirty="0"/>
                        <a:t>31 de </a:t>
                      </a:r>
                      <a:r>
                        <a:rPr lang="es-CO" b="1" dirty="0" smtClean="0"/>
                        <a:t>diciembre de 2019</a:t>
                      </a:r>
                      <a:endParaRPr lang="x-none" b="1" dirty="0"/>
                    </a:p>
                  </a:txBody>
                  <a:tcPr/>
                </a:tc>
                <a:extLst>
                  <a:ext uri="{0D108BD9-81ED-4DB2-BD59-A6C34878D82A}">
                    <a16:rowId xmlns="" xmlns:a16="http://schemas.microsoft.com/office/drawing/2014/main" val="10007"/>
                  </a:ext>
                </a:extLst>
              </a:tr>
              <a:tr h="416417">
                <a:tc>
                  <a:txBody>
                    <a:bodyPr/>
                    <a:lstStyle/>
                    <a:p>
                      <a:r>
                        <a:rPr lang="x-none" b="1"/>
                        <a:t>PNUMA</a:t>
                      </a:r>
                    </a:p>
                  </a:txBody>
                  <a:tcPr/>
                </a:tc>
                <a:tc>
                  <a:txBody>
                    <a:bodyPr/>
                    <a:lstStyle/>
                    <a:p>
                      <a:r>
                        <a:rPr lang="x-none"/>
                        <a:t>31 de agosto de 2019</a:t>
                      </a:r>
                    </a:p>
                  </a:txBody>
                  <a:tcPr/>
                </a:tc>
                <a:tc>
                  <a:txBody>
                    <a:bodyPr/>
                    <a:lstStyle/>
                    <a:p>
                      <a:r>
                        <a:rPr lang="x-none" b="1"/>
                        <a:t>31 de agosto de 2020</a:t>
                      </a:r>
                    </a:p>
                  </a:txBody>
                  <a:tcPr/>
                </a:tc>
                <a:extLst>
                  <a:ext uri="{0D108BD9-81ED-4DB2-BD59-A6C34878D82A}">
                    <a16:rowId xmlns="" xmlns:a16="http://schemas.microsoft.com/office/drawing/2014/main" val="10008"/>
                  </a:ext>
                </a:extLst>
              </a:tr>
              <a:tr h="416417">
                <a:tc>
                  <a:txBody>
                    <a:bodyPr/>
                    <a:lstStyle/>
                    <a:p>
                      <a:r>
                        <a:rPr lang="x-none" b="1"/>
                        <a:t>UNESCO-COI</a:t>
                      </a:r>
                    </a:p>
                  </a:txBody>
                  <a:tcPr/>
                </a:tc>
                <a:tc>
                  <a:txBody>
                    <a:bodyPr/>
                    <a:lstStyle/>
                    <a:p>
                      <a:r>
                        <a:rPr lang="x-none"/>
                        <a:t>31 de diciembre de 2019</a:t>
                      </a:r>
                    </a:p>
                  </a:txBody>
                  <a:tcPr/>
                </a:tc>
                <a:tc>
                  <a:txBody>
                    <a:bodyPr/>
                    <a:lstStyle/>
                    <a:p>
                      <a:r>
                        <a:rPr lang="x-none" b="1" dirty="0"/>
                        <a:t>31 de agosto de 2020</a:t>
                      </a:r>
                    </a:p>
                  </a:txBody>
                  <a:tcPr>
                    <a:solidFill>
                      <a:schemeClr val="accent5">
                        <a:lumMod val="20000"/>
                        <a:lumOff val="80000"/>
                      </a:schemeClr>
                    </a:solidFill>
                  </a:tcPr>
                </a:tc>
                <a:extLst>
                  <a:ext uri="{0D108BD9-81ED-4DB2-BD59-A6C34878D82A}">
                    <a16:rowId xmlns="" xmlns:a16="http://schemas.microsoft.com/office/drawing/2014/main" val="10009"/>
                  </a:ext>
                </a:extLst>
              </a:tr>
            </a:tbl>
          </a:graphicData>
        </a:graphic>
      </p:graphicFrame>
      <p:sp>
        <p:nvSpPr>
          <p:cNvPr id="5" name="TextBox 4"/>
          <p:cNvSpPr txBox="1"/>
          <p:nvPr/>
        </p:nvSpPr>
        <p:spPr>
          <a:xfrm>
            <a:off x="345558" y="148856"/>
            <a:ext cx="6216607" cy="830997"/>
          </a:xfrm>
          <a:prstGeom prst="rect">
            <a:avLst/>
          </a:prstGeom>
          <a:noFill/>
        </p:spPr>
        <p:txBody>
          <a:bodyPr wrap="square" rtlCol="0">
            <a:spAutoFit/>
          </a:bodyPr>
          <a:lstStyle/>
          <a:p>
            <a:r>
              <a:rPr lang="x-none" sz="2400" b="1" dirty="0"/>
              <a:t>Modificaciones propuestas a las fechas </a:t>
            </a:r>
            <a:r>
              <a:rPr lang="en-US" sz="2400" b="1" dirty="0"/>
              <a:t>de </a:t>
            </a:r>
            <a:r>
              <a:rPr lang="en-US" sz="2400" b="1" dirty="0" err="1"/>
              <a:t>finalización</a:t>
            </a:r>
            <a:r>
              <a:rPr lang="x-none" sz="2400" b="1" dirty="0"/>
              <a:t> de los acuerdos de coejecución </a:t>
            </a:r>
          </a:p>
        </p:txBody>
      </p:sp>
    </p:spTree>
    <p:extLst>
      <p:ext uri="{BB962C8B-B14F-4D97-AF65-F5344CB8AC3E}">
        <p14:creationId xmlns:p14="http://schemas.microsoft.com/office/powerpoint/2010/main" val="32567785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 y="2003458"/>
            <a:ext cx="12192000" cy="2052297"/>
          </a:xfrm>
          <a:prstGeom prst="rect">
            <a:avLst/>
          </a:prstGeom>
        </p:spPr>
      </p:pic>
      <p:cxnSp>
        <p:nvCxnSpPr>
          <p:cNvPr id="6" name="Straight Arrow Connector 5"/>
          <p:cNvCxnSpPr/>
          <p:nvPr/>
        </p:nvCxnSpPr>
        <p:spPr>
          <a:xfrm flipH="1" flipV="1">
            <a:off x="3242441" y="987972"/>
            <a:ext cx="646387" cy="19286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765737" y="710973"/>
            <a:ext cx="2490952" cy="461665"/>
          </a:xfrm>
          <a:prstGeom prst="rect">
            <a:avLst/>
          </a:prstGeom>
          <a:noFill/>
        </p:spPr>
        <p:txBody>
          <a:bodyPr wrap="square" rtlCol="0">
            <a:spAutoFit/>
          </a:bodyPr>
          <a:lstStyle/>
          <a:p>
            <a:r>
              <a:rPr lang="en-US" sz="1200" dirty="0"/>
              <a:t>R</a:t>
            </a:r>
            <a:r>
              <a:rPr lang="x-none" sz="1200" dirty="0"/>
              <a:t>etrasos iniciales en el período de inicio</a:t>
            </a:r>
          </a:p>
        </p:txBody>
      </p:sp>
      <p:cxnSp>
        <p:nvCxnSpPr>
          <p:cNvPr id="8" name="Straight Arrow Connector 7"/>
          <p:cNvCxnSpPr/>
          <p:nvPr/>
        </p:nvCxnSpPr>
        <p:spPr>
          <a:xfrm flipH="1" flipV="1">
            <a:off x="8618483" y="1735445"/>
            <a:ext cx="1529256" cy="10918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763871" y="1491281"/>
            <a:ext cx="2926668" cy="276999"/>
          </a:xfrm>
          <a:prstGeom prst="rect">
            <a:avLst/>
          </a:prstGeom>
          <a:noFill/>
        </p:spPr>
        <p:txBody>
          <a:bodyPr wrap="square" rtlCol="0">
            <a:spAutoFit/>
          </a:bodyPr>
          <a:lstStyle/>
          <a:p>
            <a:r>
              <a:rPr lang="x-none" sz="1200" dirty="0"/>
              <a:t>Fecha original de finalización del proyecto</a:t>
            </a:r>
          </a:p>
        </p:txBody>
      </p:sp>
      <p:sp>
        <p:nvSpPr>
          <p:cNvPr id="13" name="TextBox 12"/>
          <p:cNvSpPr txBox="1"/>
          <p:nvPr/>
        </p:nvSpPr>
        <p:spPr>
          <a:xfrm>
            <a:off x="6571595" y="803218"/>
            <a:ext cx="3221421" cy="461665"/>
          </a:xfrm>
          <a:prstGeom prst="rect">
            <a:avLst/>
          </a:prstGeom>
          <a:noFill/>
        </p:spPr>
        <p:txBody>
          <a:bodyPr wrap="square" rtlCol="0">
            <a:spAutoFit/>
          </a:bodyPr>
          <a:lstStyle/>
          <a:p>
            <a:r>
              <a:rPr lang="x-none" sz="1200" dirty="0"/>
              <a:t>Extensión inicial de 4 meses aprobada para hacer espacio para retrasos en la fase inicial</a:t>
            </a:r>
          </a:p>
        </p:txBody>
      </p:sp>
      <p:cxnSp>
        <p:nvCxnSpPr>
          <p:cNvPr id="14" name="Straight Arrow Connector 13"/>
          <p:cNvCxnSpPr/>
          <p:nvPr/>
        </p:nvCxnSpPr>
        <p:spPr>
          <a:xfrm flipH="1" flipV="1">
            <a:off x="8815552" y="1233352"/>
            <a:ext cx="1799899" cy="15223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Left Brace 15"/>
          <p:cNvSpPr/>
          <p:nvPr/>
        </p:nvSpPr>
        <p:spPr>
          <a:xfrm rot="5400000">
            <a:off x="10943898" y="1406997"/>
            <a:ext cx="268013" cy="92490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dirty="0"/>
          </a:p>
        </p:txBody>
      </p:sp>
      <p:sp>
        <p:nvSpPr>
          <p:cNvPr id="18" name="TextBox 17"/>
          <p:cNvSpPr txBox="1"/>
          <p:nvPr/>
        </p:nvSpPr>
        <p:spPr>
          <a:xfrm>
            <a:off x="10147739" y="1233352"/>
            <a:ext cx="1576551" cy="461665"/>
          </a:xfrm>
          <a:prstGeom prst="rect">
            <a:avLst/>
          </a:prstGeom>
          <a:noFill/>
        </p:spPr>
        <p:txBody>
          <a:bodyPr wrap="square" rtlCol="0">
            <a:spAutoFit/>
          </a:bodyPr>
          <a:lstStyle/>
          <a:p>
            <a:pPr algn="ctr"/>
            <a:r>
              <a:rPr lang="x-none" sz="800" dirty="0"/>
              <a:t>Extensión adicional (y final) para hacer espacio para más retrasos de ejecución</a:t>
            </a:r>
          </a:p>
        </p:txBody>
      </p:sp>
      <p:cxnSp>
        <p:nvCxnSpPr>
          <p:cNvPr id="20" name="Straight Arrow Connector 19"/>
          <p:cNvCxnSpPr/>
          <p:nvPr/>
        </p:nvCxnSpPr>
        <p:spPr>
          <a:xfrm flipV="1">
            <a:off x="11570578" y="1088054"/>
            <a:ext cx="153712" cy="16878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9519745" y="402821"/>
            <a:ext cx="2588177" cy="646331"/>
          </a:xfrm>
          <a:prstGeom prst="rect">
            <a:avLst/>
          </a:prstGeom>
          <a:noFill/>
        </p:spPr>
        <p:txBody>
          <a:bodyPr wrap="square" rtlCol="0">
            <a:spAutoFit/>
          </a:bodyPr>
          <a:lstStyle/>
          <a:p>
            <a:pPr algn="ctr"/>
            <a:r>
              <a:rPr lang="x-none" sz="1200" dirty="0">
                <a:solidFill>
                  <a:srgbClr val="FF0000"/>
                </a:solidFill>
              </a:rPr>
              <a:t>Fecha final de finalización del proyecto </a:t>
            </a:r>
          </a:p>
          <a:p>
            <a:pPr algn="ctr"/>
            <a:r>
              <a:rPr lang="x-none" sz="1200" dirty="0">
                <a:solidFill>
                  <a:srgbClr val="FF0000"/>
                </a:solidFill>
              </a:rPr>
              <a:t>(para aprobación del Comité Directivo del Proyecto)</a:t>
            </a:r>
          </a:p>
        </p:txBody>
      </p:sp>
      <p:cxnSp>
        <p:nvCxnSpPr>
          <p:cNvPr id="24" name="Straight Arrow Connector 23"/>
          <p:cNvCxnSpPr/>
          <p:nvPr/>
        </p:nvCxnSpPr>
        <p:spPr>
          <a:xfrm>
            <a:off x="11356429" y="3626069"/>
            <a:ext cx="31530" cy="7381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1077904" y="4341012"/>
            <a:ext cx="823825" cy="584775"/>
          </a:xfrm>
          <a:prstGeom prst="rect">
            <a:avLst/>
          </a:prstGeom>
          <a:noFill/>
        </p:spPr>
        <p:txBody>
          <a:bodyPr wrap="square" rtlCol="0">
            <a:spAutoFit/>
          </a:bodyPr>
          <a:lstStyle/>
          <a:p>
            <a:pPr algn="ctr"/>
            <a:r>
              <a:rPr lang="x-none" sz="800" dirty="0"/>
              <a:t>Período de cierre administrativo del proyecto</a:t>
            </a:r>
          </a:p>
        </p:txBody>
      </p:sp>
      <p:cxnSp>
        <p:nvCxnSpPr>
          <p:cNvPr id="27" name="Straight Arrow Connector 26"/>
          <p:cNvCxnSpPr/>
          <p:nvPr/>
        </p:nvCxnSpPr>
        <p:spPr>
          <a:xfrm flipH="1">
            <a:off x="9383111" y="3707749"/>
            <a:ext cx="733098" cy="7484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8269013" y="4290934"/>
            <a:ext cx="1232339" cy="584775"/>
          </a:xfrm>
          <a:prstGeom prst="rect">
            <a:avLst/>
          </a:prstGeom>
          <a:noFill/>
        </p:spPr>
        <p:txBody>
          <a:bodyPr wrap="square" rtlCol="0">
            <a:spAutoFit/>
          </a:bodyPr>
          <a:lstStyle/>
          <a:p>
            <a:pPr algn="ctr"/>
            <a:r>
              <a:rPr lang="x-none" sz="800" dirty="0"/>
              <a:t>Tercera y última</a:t>
            </a:r>
          </a:p>
          <a:p>
            <a:pPr algn="ctr"/>
            <a:r>
              <a:rPr lang="x-none" sz="800" dirty="0"/>
              <a:t> Reunión (física) del Comité Directivo del proyecto</a:t>
            </a:r>
          </a:p>
        </p:txBody>
      </p:sp>
      <p:cxnSp>
        <p:nvCxnSpPr>
          <p:cNvPr id="30" name="Straight Arrow Connector 29"/>
          <p:cNvCxnSpPr/>
          <p:nvPr/>
        </p:nvCxnSpPr>
        <p:spPr>
          <a:xfrm flipH="1">
            <a:off x="10615450" y="3429081"/>
            <a:ext cx="462454" cy="18685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9990083" y="5307938"/>
            <a:ext cx="1911645" cy="584775"/>
          </a:xfrm>
          <a:prstGeom prst="rect">
            <a:avLst/>
          </a:prstGeom>
          <a:noFill/>
        </p:spPr>
        <p:txBody>
          <a:bodyPr wrap="square" rtlCol="0">
            <a:spAutoFit/>
          </a:bodyPr>
          <a:lstStyle/>
          <a:p>
            <a:pPr algn="ctr"/>
            <a:r>
              <a:rPr lang="x-none" sz="800" dirty="0"/>
              <a:t>Fecha final de todas las actividades técnicas del proyecto (incl.uidas las notas de experiencias </a:t>
            </a:r>
          </a:p>
          <a:p>
            <a:pPr algn="ctr"/>
            <a:r>
              <a:rPr lang="x-none" sz="800" dirty="0"/>
              <a:t>y los informes técnicos finales</a:t>
            </a:r>
          </a:p>
        </p:txBody>
      </p:sp>
      <p:cxnSp>
        <p:nvCxnSpPr>
          <p:cNvPr id="33" name="Straight Arrow Connector 32"/>
          <p:cNvCxnSpPr/>
          <p:nvPr/>
        </p:nvCxnSpPr>
        <p:spPr>
          <a:xfrm flipH="1">
            <a:off x="9519745" y="3389477"/>
            <a:ext cx="1132487" cy="18078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8408275" y="5207642"/>
            <a:ext cx="1434663" cy="338554"/>
          </a:xfrm>
          <a:prstGeom prst="rect">
            <a:avLst/>
          </a:prstGeom>
          <a:noFill/>
        </p:spPr>
        <p:txBody>
          <a:bodyPr wrap="square" rtlCol="0">
            <a:spAutoFit/>
          </a:bodyPr>
          <a:lstStyle/>
          <a:p>
            <a:pPr algn="ctr"/>
            <a:r>
              <a:rPr lang="x-none" sz="800" dirty="0"/>
              <a:t>Fecha final de todas las actividades (técnicas) del subproyecto</a:t>
            </a:r>
          </a:p>
        </p:txBody>
      </p:sp>
    </p:spTree>
    <p:extLst>
      <p:ext uri="{BB962C8B-B14F-4D97-AF65-F5344CB8AC3E}">
        <p14:creationId xmlns:p14="http://schemas.microsoft.com/office/powerpoint/2010/main" val="30765740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a:spLocks noChangeArrowheads="1"/>
          </p:cNvSpPr>
          <p:nvPr/>
        </p:nvSpPr>
        <p:spPr bwMode="auto">
          <a:xfrm>
            <a:off x="0" y="5664991"/>
            <a:ext cx="12086883"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dirty="0">
              <a:ea typeface="MS PGothic" charset="0"/>
              <a:cs typeface="MS PGothic" charset="0"/>
            </a:endParaRPr>
          </a:p>
        </p:txBody>
      </p:sp>
      <p:sp>
        <p:nvSpPr>
          <p:cNvPr id="14" name="Rounded Rectangle 13"/>
          <p:cNvSpPr/>
          <p:nvPr/>
        </p:nvSpPr>
        <p:spPr>
          <a:xfrm>
            <a:off x="2567608" y="1412776"/>
            <a:ext cx="1728192"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sp>
        <p:nvSpPr>
          <p:cNvPr id="16" name="Rounded Rectangle 15"/>
          <p:cNvSpPr/>
          <p:nvPr/>
        </p:nvSpPr>
        <p:spPr>
          <a:xfrm>
            <a:off x="2567608" y="3645024"/>
            <a:ext cx="1728192"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sp>
        <p:nvSpPr>
          <p:cNvPr id="18" name="Rounded Rectangle 17"/>
          <p:cNvSpPr/>
          <p:nvPr/>
        </p:nvSpPr>
        <p:spPr>
          <a:xfrm>
            <a:off x="5159896" y="2492896"/>
            <a:ext cx="1728192"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sp>
        <p:nvSpPr>
          <p:cNvPr id="19" name="Rounded Rectangle 18"/>
          <p:cNvSpPr/>
          <p:nvPr/>
        </p:nvSpPr>
        <p:spPr>
          <a:xfrm>
            <a:off x="7818188" y="2437798"/>
            <a:ext cx="1728192" cy="13626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sp>
        <p:nvSpPr>
          <p:cNvPr id="20" name="TextBox 19"/>
          <p:cNvSpPr txBox="1"/>
          <p:nvPr/>
        </p:nvSpPr>
        <p:spPr>
          <a:xfrm>
            <a:off x="2730497" y="609238"/>
            <a:ext cx="6840760" cy="523220"/>
          </a:xfrm>
          <a:prstGeom prst="rect">
            <a:avLst/>
          </a:prstGeom>
          <a:noFill/>
        </p:spPr>
        <p:txBody>
          <a:bodyPr wrap="square" rtlCol="0">
            <a:spAutoFit/>
          </a:bodyPr>
          <a:lstStyle/>
          <a:p>
            <a:pPr algn="ctr"/>
            <a:r>
              <a:rPr lang="x-none" sz="2800" b="1" dirty="0">
                <a:solidFill>
                  <a:prstClr val="black"/>
                </a:solidFill>
              </a:rPr>
              <a:t>COMPONENTES DEL </a:t>
            </a:r>
            <a:r>
              <a:rPr lang="en-US" sz="2800" b="1" dirty="0">
                <a:solidFill>
                  <a:prstClr val="black"/>
                </a:solidFill>
              </a:rPr>
              <a:t>Proyecto </a:t>
            </a:r>
            <a:r>
              <a:rPr lang="en-US" sz="2800" b="1" dirty="0" err="1">
                <a:solidFill>
                  <a:prstClr val="black"/>
                </a:solidFill>
              </a:rPr>
              <a:t>CLME</a:t>
            </a:r>
            <a:r>
              <a:rPr lang="en-US" sz="2800" b="1" dirty="0">
                <a:solidFill>
                  <a:prstClr val="black"/>
                </a:solidFill>
              </a:rPr>
              <a:t>+</a:t>
            </a:r>
            <a:endParaRPr lang="x-none" sz="2800" b="1" dirty="0">
              <a:solidFill>
                <a:prstClr val="black"/>
              </a:solidFill>
            </a:endParaRPr>
          </a:p>
        </p:txBody>
      </p:sp>
      <p:sp>
        <p:nvSpPr>
          <p:cNvPr id="21" name="TextBox 20"/>
          <p:cNvSpPr txBox="1"/>
          <p:nvPr/>
        </p:nvSpPr>
        <p:spPr>
          <a:xfrm>
            <a:off x="2581896" y="1606801"/>
            <a:ext cx="1656184" cy="830997"/>
          </a:xfrm>
          <a:prstGeom prst="rect">
            <a:avLst/>
          </a:prstGeom>
          <a:noFill/>
        </p:spPr>
        <p:txBody>
          <a:bodyPr wrap="square" rtlCol="0">
            <a:spAutoFit/>
          </a:bodyPr>
          <a:lstStyle/>
          <a:p>
            <a:pPr algn="ctr"/>
            <a:r>
              <a:rPr lang="x-none" sz="1600" b="1" dirty="0">
                <a:solidFill>
                  <a:prstClr val="white"/>
                </a:solidFill>
              </a:rPr>
              <a:t>MEJORAR LOS ACUERDOS DE GOBERNENZA</a:t>
            </a:r>
          </a:p>
        </p:txBody>
      </p:sp>
      <p:sp>
        <p:nvSpPr>
          <p:cNvPr id="22" name="TextBox 21"/>
          <p:cNvSpPr txBox="1"/>
          <p:nvPr/>
        </p:nvSpPr>
        <p:spPr>
          <a:xfrm>
            <a:off x="2581896" y="3684430"/>
            <a:ext cx="1656184" cy="1169551"/>
          </a:xfrm>
          <a:prstGeom prst="rect">
            <a:avLst/>
          </a:prstGeom>
          <a:noFill/>
        </p:spPr>
        <p:txBody>
          <a:bodyPr wrap="square" rtlCol="0">
            <a:spAutoFit/>
          </a:bodyPr>
          <a:lstStyle/>
          <a:p>
            <a:pPr algn="ctr"/>
            <a:r>
              <a:rPr lang="x-none" sz="1400" b="1" dirty="0">
                <a:solidFill>
                  <a:prstClr val="white"/>
                </a:solidFill>
              </a:rPr>
              <a:t>DESARROLLAR LA CAPACIDAD PARA HACER USO EFICAZ DE LOS ACUERDOS MEJORADOS</a:t>
            </a:r>
          </a:p>
        </p:txBody>
      </p:sp>
      <p:sp>
        <p:nvSpPr>
          <p:cNvPr id="23" name="TextBox 22"/>
          <p:cNvSpPr txBox="1"/>
          <p:nvPr/>
        </p:nvSpPr>
        <p:spPr>
          <a:xfrm>
            <a:off x="5074624" y="2511194"/>
            <a:ext cx="1855758" cy="1169551"/>
          </a:xfrm>
          <a:prstGeom prst="rect">
            <a:avLst/>
          </a:prstGeom>
          <a:noFill/>
        </p:spPr>
        <p:txBody>
          <a:bodyPr wrap="square" rtlCol="0">
            <a:spAutoFit/>
          </a:bodyPr>
          <a:lstStyle/>
          <a:p>
            <a:pPr algn="ctr"/>
            <a:r>
              <a:rPr lang="x-none" sz="1400" b="1" dirty="0">
                <a:solidFill>
                  <a:prstClr val="white"/>
                </a:solidFill>
              </a:rPr>
              <a:t>DEMOSTRA MBE/EEP</a:t>
            </a:r>
          </a:p>
          <a:p>
            <a:pPr algn="ctr"/>
            <a:r>
              <a:rPr lang="x-none" sz="1400" b="1" dirty="0">
                <a:solidFill>
                  <a:prstClr val="white"/>
                </a:solidFill>
              </a:rPr>
              <a:t>(priorizar/seleccionar - $ limitados) </a:t>
            </a:r>
            <a:r>
              <a:rPr lang="x-none" sz="1400" dirty="0">
                <a:solidFill>
                  <a:prstClr val="white"/>
                </a:solidFill>
              </a:rPr>
              <a:t>sobre la base de los resultados de los C1 y C2</a:t>
            </a:r>
          </a:p>
        </p:txBody>
      </p:sp>
      <p:sp>
        <p:nvSpPr>
          <p:cNvPr id="24" name="TextBox 23"/>
          <p:cNvSpPr txBox="1"/>
          <p:nvPr/>
        </p:nvSpPr>
        <p:spPr>
          <a:xfrm>
            <a:off x="7896200" y="2415454"/>
            <a:ext cx="1656184" cy="1384995"/>
          </a:xfrm>
          <a:prstGeom prst="rect">
            <a:avLst/>
          </a:prstGeom>
          <a:noFill/>
        </p:spPr>
        <p:txBody>
          <a:bodyPr wrap="square" rtlCol="0">
            <a:spAutoFit/>
          </a:bodyPr>
          <a:lstStyle/>
          <a:p>
            <a:pPr algn="ctr"/>
            <a:r>
              <a:rPr lang="x-none" sz="1400" b="1" dirty="0">
                <a:solidFill>
                  <a:prstClr val="white"/>
                </a:solidFill>
              </a:rPr>
              <a:t>ESTUDIOS DE VIABILIDAD — NECESIDADES DE INVERSIÓN PARA AMPLIAR LOS RESULTADOS</a:t>
            </a:r>
          </a:p>
        </p:txBody>
      </p:sp>
      <p:sp>
        <p:nvSpPr>
          <p:cNvPr id="25" name="Left-Right Arrow 24"/>
          <p:cNvSpPr/>
          <p:nvPr/>
        </p:nvSpPr>
        <p:spPr>
          <a:xfrm rot="5400000">
            <a:off x="3107668" y="2918084"/>
            <a:ext cx="648072" cy="43204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sp>
        <p:nvSpPr>
          <p:cNvPr id="26" name="Left-Right Arrow 25"/>
          <p:cNvSpPr/>
          <p:nvPr/>
        </p:nvSpPr>
        <p:spPr>
          <a:xfrm rot="2686045">
            <a:off x="4381665" y="2112285"/>
            <a:ext cx="648072" cy="43204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sp>
        <p:nvSpPr>
          <p:cNvPr id="27" name="Left-Right Arrow 26"/>
          <p:cNvSpPr/>
          <p:nvPr/>
        </p:nvSpPr>
        <p:spPr>
          <a:xfrm rot="18941944">
            <a:off x="4367804" y="3652720"/>
            <a:ext cx="648072" cy="43204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sp>
        <p:nvSpPr>
          <p:cNvPr id="28" name="Right Arrow 27"/>
          <p:cNvSpPr/>
          <p:nvPr/>
        </p:nvSpPr>
        <p:spPr>
          <a:xfrm>
            <a:off x="7104113" y="2852936"/>
            <a:ext cx="576064" cy="4611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sp>
        <p:nvSpPr>
          <p:cNvPr id="29" name="Flowchart: Manual Input 28"/>
          <p:cNvSpPr/>
          <p:nvPr/>
        </p:nvSpPr>
        <p:spPr>
          <a:xfrm>
            <a:off x="2567608" y="5129810"/>
            <a:ext cx="6978772" cy="1080120"/>
          </a:xfrm>
          <a:prstGeom prst="flowChartManualIn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prstClr val="white"/>
              </a:solidFill>
            </a:endParaRPr>
          </a:p>
        </p:txBody>
      </p:sp>
      <p:sp>
        <p:nvSpPr>
          <p:cNvPr id="30" name="TextBox 29"/>
          <p:cNvSpPr txBox="1"/>
          <p:nvPr/>
        </p:nvSpPr>
        <p:spPr>
          <a:xfrm>
            <a:off x="3369432" y="5589240"/>
            <a:ext cx="5652031" cy="523220"/>
          </a:xfrm>
          <a:prstGeom prst="rect">
            <a:avLst/>
          </a:prstGeom>
          <a:noFill/>
        </p:spPr>
        <p:txBody>
          <a:bodyPr wrap="square" rtlCol="0">
            <a:spAutoFit/>
          </a:bodyPr>
          <a:lstStyle/>
          <a:p>
            <a:pPr algn="ctr"/>
            <a:r>
              <a:rPr lang="x-none" sz="1400" b="1" dirty="0">
                <a:solidFill>
                  <a:prstClr val="white"/>
                </a:solidFill>
              </a:rPr>
              <a:t>EN TODA LA REGIÓN </a:t>
            </a:r>
          </a:p>
          <a:p>
            <a:pPr algn="ctr"/>
            <a:r>
              <a:rPr lang="x-none" sz="1400" b="1" dirty="0">
                <a:solidFill>
                  <a:prstClr val="white"/>
                </a:solidFill>
              </a:rPr>
              <a:t>My E DE LA IMPLEMENTACIÓN DEL PAE</a:t>
            </a:r>
          </a:p>
        </p:txBody>
      </p:sp>
      <p:sp>
        <p:nvSpPr>
          <p:cNvPr id="31" name="TextBox 30"/>
          <p:cNvSpPr txBox="1"/>
          <p:nvPr/>
        </p:nvSpPr>
        <p:spPr>
          <a:xfrm>
            <a:off x="1919536" y="1800920"/>
            <a:ext cx="504056" cy="461665"/>
          </a:xfrm>
          <a:prstGeom prst="rect">
            <a:avLst/>
          </a:prstGeom>
          <a:noFill/>
        </p:spPr>
        <p:txBody>
          <a:bodyPr wrap="square" rtlCol="0">
            <a:spAutoFit/>
          </a:bodyPr>
          <a:lstStyle/>
          <a:p>
            <a:r>
              <a:rPr lang="x-none" sz="2400" b="1">
                <a:solidFill>
                  <a:prstClr val="black"/>
                </a:solidFill>
              </a:rPr>
              <a:t>C1</a:t>
            </a:r>
          </a:p>
        </p:txBody>
      </p:sp>
      <p:sp>
        <p:nvSpPr>
          <p:cNvPr id="32" name="TextBox 31"/>
          <p:cNvSpPr txBox="1"/>
          <p:nvPr/>
        </p:nvSpPr>
        <p:spPr>
          <a:xfrm>
            <a:off x="1927248" y="4005065"/>
            <a:ext cx="504056" cy="461665"/>
          </a:xfrm>
          <a:prstGeom prst="rect">
            <a:avLst/>
          </a:prstGeom>
          <a:noFill/>
        </p:spPr>
        <p:txBody>
          <a:bodyPr wrap="square" rtlCol="0">
            <a:spAutoFit/>
          </a:bodyPr>
          <a:lstStyle/>
          <a:p>
            <a:r>
              <a:rPr lang="x-none" sz="2400" b="1">
                <a:solidFill>
                  <a:prstClr val="black"/>
                </a:solidFill>
              </a:rPr>
              <a:t>C2</a:t>
            </a:r>
          </a:p>
        </p:txBody>
      </p:sp>
      <p:sp>
        <p:nvSpPr>
          <p:cNvPr id="33" name="TextBox 32"/>
          <p:cNvSpPr txBox="1"/>
          <p:nvPr/>
        </p:nvSpPr>
        <p:spPr>
          <a:xfrm>
            <a:off x="5703439" y="1851212"/>
            <a:ext cx="504056" cy="461665"/>
          </a:xfrm>
          <a:prstGeom prst="rect">
            <a:avLst/>
          </a:prstGeom>
          <a:noFill/>
        </p:spPr>
        <p:txBody>
          <a:bodyPr wrap="square" rtlCol="0">
            <a:spAutoFit/>
          </a:bodyPr>
          <a:lstStyle/>
          <a:p>
            <a:r>
              <a:rPr lang="x-none" sz="2400" b="1">
                <a:solidFill>
                  <a:prstClr val="black"/>
                </a:solidFill>
              </a:rPr>
              <a:t>C3</a:t>
            </a:r>
          </a:p>
        </p:txBody>
      </p:sp>
      <p:sp>
        <p:nvSpPr>
          <p:cNvPr id="34" name="TextBox 33"/>
          <p:cNvSpPr txBox="1"/>
          <p:nvPr/>
        </p:nvSpPr>
        <p:spPr>
          <a:xfrm>
            <a:off x="8430256" y="1834372"/>
            <a:ext cx="504056" cy="461665"/>
          </a:xfrm>
          <a:prstGeom prst="rect">
            <a:avLst/>
          </a:prstGeom>
          <a:noFill/>
        </p:spPr>
        <p:txBody>
          <a:bodyPr wrap="square" rtlCol="0">
            <a:spAutoFit/>
          </a:bodyPr>
          <a:lstStyle/>
          <a:p>
            <a:r>
              <a:rPr lang="x-none" sz="2400" b="1">
                <a:solidFill>
                  <a:prstClr val="black"/>
                </a:solidFill>
              </a:rPr>
              <a:t>C4</a:t>
            </a:r>
          </a:p>
        </p:txBody>
      </p:sp>
      <p:sp>
        <p:nvSpPr>
          <p:cNvPr id="35" name="TextBox 34"/>
          <p:cNvSpPr txBox="1"/>
          <p:nvPr/>
        </p:nvSpPr>
        <p:spPr>
          <a:xfrm>
            <a:off x="9571257" y="5538428"/>
            <a:ext cx="504056" cy="461665"/>
          </a:xfrm>
          <a:prstGeom prst="rect">
            <a:avLst/>
          </a:prstGeom>
          <a:noFill/>
        </p:spPr>
        <p:txBody>
          <a:bodyPr wrap="square" rtlCol="0">
            <a:spAutoFit/>
          </a:bodyPr>
          <a:lstStyle/>
          <a:p>
            <a:r>
              <a:rPr lang="x-none" sz="2400" b="1">
                <a:solidFill>
                  <a:prstClr val="black"/>
                </a:solidFill>
              </a:rPr>
              <a:t>C5</a:t>
            </a:r>
          </a:p>
        </p:txBody>
      </p:sp>
      <p:sp>
        <p:nvSpPr>
          <p:cNvPr id="36" name="TextBox 35"/>
          <p:cNvSpPr txBox="1"/>
          <p:nvPr/>
        </p:nvSpPr>
        <p:spPr>
          <a:xfrm>
            <a:off x="4389773" y="4288450"/>
            <a:ext cx="864096" cy="369332"/>
          </a:xfrm>
          <a:prstGeom prst="rect">
            <a:avLst/>
          </a:prstGeom>
          <a:noFill/>
        </p:spPr>
        <p:txBody>
          <a:bodyPr wrap="square" rtlCol="0">
            <a:spAutoFit/>
          </a:bodyPr>
          <a:lstStyle/>
          <a:p>
            <a:r>
              <a:rPr lang="x-none" dirty="0">
                <a:solidFill>
                  <a:srgbClr val="C00000"/>
                </a:solidFill>
              </a:rPr>
              <a:t>habilitar</a:t>
            </a:r>
          </a:p>
        </p:txBody>
      </p:sp>
      <p:sp>
        <p:nvSpPr>
          <p:cNvPr id="37" name="TextBox 36"/>
          <p:cNvSpPr txBox="1"/>
          <p:nvPr/>
        </p:nvSpPr>
        <p:spPr>
          <a:xfrm>
            <a:off x="4349575" y="1487400"/>
            <a:ext cx="1008112" cy="369332"/>
          </a:xfrm>
          <a:prstGeom prst="rect">
            <a:avLst/>
          </a:prstGeom>
          <a:noFill/>
        </p:spPr>
        <p:txBody>
          <a:bodyPr wrap="square" rtlCol="0">
            <a:spAutoFit/>
          </a:bodyPr>
          <a:lstStyle/>
          <a:p>
            <a:r>
              <a:rPr lang="x-none">
                <a:solidFill>
                  <a:srgbClr val="C00000"/>
                </a:solidFill>
              </a:rPr>
              <a:t>facilitar</a:t>
            </a:r>
          </a:p>
        </p:txBody>
      </p:sp>
      <p:sp>
        <p:nvSpPr>
          <p:cNvPr id="38" name="TextBox 37"/>
          <p:cNvSpPr txBox="1"/>
          <p:nvPr/>
        </p:nvSpPr>
        <p:spPr>
          <a:xfrm>
            <a:off x="5296734" y="3746762"/>
            <a:ext cx="1418195" cy="369332"/>
          </a:xfrm>
          <a:prstGeom prst="rect">
            <a:avLst/>
          </a:prstGeom>
          <a:noFill/>
        </p:spPr>
        <p:txBody>
          <a:bodyPr wrap="square" rtlCol="0">
            <a:spAutoFit/>
          </a:bodyPr>
          <a:lstStyle/>
          <a:p>
            <a:r>
              <a:rPr lang="x-none" dirty="0">
                <a:solidFill>
                  <a:srgbClr val="C00000"/>
                </a:solidFill>
              </a:rPr>
              <a:t>demostrar</a:t>
            </a:r>
          </a:p>
        </p:txBody>
      </p:sp>
      <p:sp>
        <p:nvSpPr>
          <p:cNvPr id="39" name="TextBox 38"/>
          <p:cNvSpPr txBox="1"/>
          <p:nvPr/>
        </p:nvSpPr>
        <p:spPr>
          <a:xfrm>
            <a:off x="7732461" y="3927122"/>
            <a:ext cx="1950219" cy="369332"/>
          </a:xfrm>
          <a:prstGeom prst="rect">
            <a:avLst/>
          </a:prstGeom>
          <a:noFill/>
        </p:spPr>
        <p:txBody>
          <a:bodyPr wrap="square" rtlCol="0">
            <a:spAutoFit/>
          </a:bodyPr>
          <a:lstStyle/>
          <a:p>
            <a:r>
              <a:rPr lang="x-none">
                <a:solidFill>
                  <a:srgbClr val="C00000"/>
                </a:solidFill>
              </a:rPr>
              <a:t>ampliar, replicar</a:t>
            </a:r>
          </a:p>
        </p:txBody>
      </p:sp>
      <p:sp>
        <p:nvSpPr>
          <p:cNvPr id="40" name="TextBox 39"/>
          <p:cNvSpPr txBox="1"/>
          <p:nvPr/>
        </p:nvSpPr>
        <p:spPr>
          <a:xfrm>
            <a:off x="1919536" y="6267724"/>
            <a:ext cx="8476794" cy="369332"/>
          </a:xfrm>
          <a:prstGeom prst="rect">
            <a:avLst/>
          </a:prstGeom>
          <a:noFill/>
        </p:spPr>
        <p:txBody>
          <a:bodyPr wrap="square" rtlCol="0">
            <a:spAutoFit/>
          </a:bodyPr>
          <a:lstStyle/>
          <a:p>
            <a:r>
              <a:rPr lang="x-none" dirty="0">
                <a:solidFill>
                  <a:srgbClr val="C00000"/>
                </a:solidFill>
              </a:rPr>
              <a:t>Seguimiento del progreso, fomentar las sinergias, evitar la duplicación, revisar el enfoque </a:t>
            </a:r>
          </a:p>
        </p:txBody>
      </p:sp>
      <p:sp>
        <p:nvSpPr>
          <p:cNvPr id="41" name="TextBox 40"/>
          <p:cNvSpPr txBox="1"/>
          <p:nvPr/>
        </p:nvSpPr>
        <p:spPr>
          <a:xfrm>
            <a:off x="1927248" y="92100"/>
            <a:ext cx="8469082" cy="1077218"/>
          </a:xfrm>
          <a:prstGeom prst="rect">
            <a:avLst/>
          </a:prstGeom>
          <a:solidFill>
            <a:schemeClr val="bg2">
              <a:lumMod val="75000"/>
            </a:schemeClr>
          </a:solidFill>
        </p:spPr>
        <p:txBody>
          <a:bodyPr wrap="square" rtlCol="0">
            <a:spAutoFit/>
          </a:bodyPr>
          <a:lstStyle/>
          <a:p>
            <a:pPr algn="ctr"/>
            <a:r>
              <a:rPr lang="x-none" sz="3200" b="1"/>
              <a:t>RECORDATORIO: </a:t>
            </a:r>
          </a:p>
          <a:p>
            <a:pPr algn="ctr"/>
            <a:r>
              <a:rPr lang="x-none" sz="3200" b="1"/>
              <a:t>ESTRUCTURA DEL PROYECTO (COMPONENTES)</a:t>
            </a:r>
          </a:p>
        </p:txBody>
      </p:sp>
    </p:spTree>
    <p:extLst>
      <p:ext uri="{BB962C8B-B14F-4D97-AF65-F5344CB8AC3E}">
        <p14:creationId xmlns:p14="http://schemas.microsoft.com/office/powerpoint/2010/main" val="15490045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7334" y="196702"/>
            <a:ext cx="7578513" cy="461665"/>
          </a:xfrm>
          <a:prstGeom prst="rect">
            <a:avLst/>
          </a:prstGeom>
          <a:noFill/>
        </p:spPr>
        <p:txBody>
          <a:bodyPr wrap="square" rtlCol="0">
            <a:spAutoFit/>
          </a:bodyPr>
          <a:lstStyle/>
          <a:p>
            <a:r>
              <a:rPr lang="x-none" sz="2400" b="1" dirty="0"/>
              <a:t>Propuesta de la UCP del CLME+ sobre el camino a seguir</a:t>
            </a:r>
          </a:p>
        </p:txBody>
      </p:sp>
      <p:sp>
        <p:nvSpPr>
          <p:cNvPr id="2" name="TextBox 1"/>
          <p:cNvSpPr txBox="1"/>
          <p:nvPr/>
        </p:nvSpPr>
        <p:spPr>
          <a:xfrm>
            <a:off x="392967" y="995066"/>
            <a:ext cx="11470341" cy="5324535"/>
          </a:xfrm>
          <a:prstGeom prst="rect">
            <a:avLst/>
          </a:prstGeom>
          <a:noFill/>
        </p:spPr>
        <p:txBody>
          <a:bodyPr wrap="square" rtlCol="0">
            <a:spAutoFit/>
          </a:bodyPr>
          <a:lstStyle/>
          <a:p>
            <a:endParaRPr lang="en-US" b="1" dirty="0"/>
          </a:p>
          <a:p>
            <a:pPr marL="285750" indent="-285750">
              <a:buFont typeface="Arial" panose="020B0604020202020204" pitchFamily="34" charset="0"/>
              <a:buChar char="•"/>
            </a:pPr>
            <a:r>
              <a:rPr lang="x-none" b="1" dirty="0"/>
              <a:t>El Marco lógico revisado del </a:t>
            </a:r>
            <a:r>
              <a:rPr lang="en-US" b="1" dirty="0"/>
              <a:t>Proyecto </a:t>
            </a:r>
            <a:r>
              <a:rPr lang="en-US" b="1" dirty="0" err="1"/>
              <a:t>CLME</a:t>
            </a:r>
            <a:r>
              <a:rPr lang="en-US" b="1" dirty="0"/>
              <a:t>+</a:t>
            </a:r>
            <a:r>
              <a:rPr lang="x-none" b="1" dirty="0"/>
              <a:t> </a:t>
            </a:r>
            <a:r>
              <a:rPr lang="x-none" dirty="0"/>
              <a:t>refleja un </a:t>
            </a:r>
            <a:r>
              <a:rPr lang="es-CO" dirty="0" smtClean="0"/>
              <a:t>alcance</a:t>
            </a:r>
            <a:r>
              <a:rPr lang="x-none" dirty="0" smtClean="0"/>
              <a:t> </a:t>
            </a:r>
            <a:r>
              <a:rPr lang="x-none" dirty="0"/>
              <a:t>reducido para algunos productos y tiempo adicional para alcanzar los resultados y productos del proyecto </a:t>
            </a:r>
            <a:r>
              <a:rPr lang="x-none" i="1" dirty="0"/>
              <a:t>(con el ojo puesto en la naturaleza interrelacionada de muchos productos)</a:t>
            </a:r>
          </a:p>
          <a:p>
            <a:endParaRPr lang="en-US" i="1" dirty="0"/>
          </a:p>
          <a:p>
            <a:pPr marL="285750" indent="-285750">
              <a:buFont typeface="Arial" panose="020B0604020202020204" pitchFamily="34" charset="0"/>
              <a:buChar char="•"/>
            </a:pPr>
            <a:r>
              <a:rPr lang="x-none" b="1" dirty="0"/>
              <a:t>El presupuesto revisado del </a:t>
            </a:r>
            <a:r>
              <a:rPr lang="en-US" b="1" dirty="0"/>
              <a:t>Proyecto </a:t>
            </a:r>
            <a:r>
              <a:rPr lang="en-US" b="1" dirty="0" err="1"/>
              <a:t>CLME</a:t>
            </a:r>
            <a:r>
              <a:rPr lang="en-US" b="1" dirty="0"/>
              <a:t>+</a:t>
            </a:r>
            <a:r>
              <a:rPr lang="x-none" b="1" dirty="0"/>
              <a:t> </a:t>
            </a:r>
            <a:r>
              <a:rPr lang="x-none" dirty="0"/>
              <a:t>facilita la implementación del marco lógico revisado y su nuevo calendario</a:t>
            </a:r>
          </a:p>
          <a:p>
            <a:endParaRPr lang="en-US" b="1" i="1" dirty="0"/>
          </a:p>
          <a:p>
            <a:pPr marL="285750" indent="-285750">
              <a:buFont typeface="Arial" panose="020B0604020202020204" pitchFamily="34" charset="0"/>
              <a:buChar char="•"/>
            </a:pPr>
            <a:r>
              <a:rPr lang="x-none" dirty="0"/>
              <a:t>Se ha cambiado la fecha de finalización de todas </a:t>
            </a:r>
            <a:r>
              <a:rPr lang="x-none" b="1" dirty="0"/>
              <a:t>las actividades técnicas del proyecto </a:t>
            </a:r>
            <a:r>
              <a:rPr lang="x-none" dirty="0"/>
              <a:t>de abril de 2020 al </a:t>
            </a:r>
            <a:r>
              <a:rPr lang="x-none" b="1" dirty="0"/>
              <a:t>31 de diciembre de 2020</a:t>
            </a:r>
          </a:p>
          <a:p>
            <a:endParaRPr lang="en-US" b="1" dirty="0"/>
          </a:p>
          <a:p>
            <a:pPr marL="285750" indent="-285750">
              <a:buFont typeface="Arial" panose="020B0604020202020204" pitchFamily="34" charset="0"/>
              <a:buChar char="•"/>
            </a:pPr>
            <a:r>
              <a:rPr lang="x-none" b="1" dirty="0"/>
              <a:t>Cierre opera</a:t>
            </a:r>
            <a:r>
              <a:rPr lang="x-none" dirty="0"/>
              <a:t>tivo del proyecto</a:t>
            </a:r>
            <a:r>
              <a:rPr lang="x-none" b="1" dirty="0"/>
              <a:t> </a:t>
            </a:r>
            <a:r>
              <a:rPr lang="x-none" dirty="0"/>
              <a:t>de 4 meses: </a:t>
            </a:r>
            <a:r>
              <a:rPr lang="x-none" b="1" dirty="0"/>
              <a:t>enero 2021 - abril 2021 </a:t>
            </a:r>
          </a:p>
          <a:p>
            <a:endParaRPr lang="en-US" dirty="0"/>
          </a:p>
          <a:p>
            <a:pPr marL="285750" indent="-285750">
              <a:buFont typeface="Arial" panose="020B0604020202020204" pitchFamily="34" charset="0"/>
              <a:buChar char="•"/>
            </a:pPr>
            <a:r>
              <a:rPr lang="x-none" b="1" dirty="0"/>
              <a:t>Nueva fecha de finalización </a:t>
            </a:r>
            <a:r>
              <a:rPr lang="x-none" dirty="0"/>
              <a:t>del </a:t>
            </a:r>
            <a:r>
              <a:rPr lang="en-US" dirty="0"/>
              <a:t>Proyecto </a:t>
            </a:r>
            <a:r>
              <a:rPr lang="en-US" dirty="0" err="1"/>
              <a:t>CLME</a:t>
            </a:r>
            <a:r>
              <a:rPr lang="en-US" dirty="0"/>
              <a:t>+</a:t>
            </a:r>
            <a:r>
              <a:rPr lang="x-none" dirty="0"/>
              <a:t>: </a:t>
            </a:r>
            <a:r>
              <a:rPr lang="x-none" b="1" dirty="0"/>
              <a:t>30 de abril de 2021</a:t>
            </a:r>
          </a:p>
          <a:p>
            <a:endParaRPr lang="en-US" sz="1600" b="1"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6929994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81024"/>
            <a:ext cx="5515337"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x-none" sz="2000" b="1" dirty="0">
                <a:solidFill>
                  <a:schemeClr val="accent5">
                    <a:lumMod val="75000"/>
                  </a:schemeClr>
                </a:solidFill>
                <a:latin typeface="+mn-lt"/>
              </a:rPr>
              <a:t>Revisión del presupuesto 2019 - 2021</a:t>
            </a:r>
            <a:r>
              <a:rPr lang="x-none" sz="2400" b="1" dirty="0">
                <a:solidFill>
                  <a:schemeClr val="accent5">
                    <a:lumMod val="75000"/>
                  </a:schemeClr>
                </a:solidFill>
                <a:latin typeface="+mn-lt"/>
              </a:rPr>
              <a:t/>
            </a:r>
            <a:br>
              <a:rPr lang="x-none" sz="2400" b="1" dirty="0">
                <a:solidFill>
                  <a:schemeClr val="accent5">
                    <a:lumMod val="75000"/>
                  </a:schemeClr>
                </a:solidFill>
                <a:latin typeface="+mn-lt"/>
              </a:rPr>
            </a:br>
            <a:r>
              <a:rPr lang="x-none" sz="2400" b="1" dirty="0">
                <a:solidFill>
                  <a:schemeClr val="accent5">
                    <a:lumMod val="75000"/>
                  </a:schemeClr>
                </a:solidFill>
                <a:latin typeface="Garamond" panose="02020404030301010803" pitchFamily="18" charset="0"/>
              </a:rPr>
              <a:t/>
            </a:r>
            <a:br>
              <a:rPr lang="x-none" sz="2400" b="1" dirty="0">
                <a:solidFill>
                  <a:schemeClr val="accent5">
                    <a:lumMod val="75000"/>
                  </a:schemeClr>
                </a:solidFill>
                <a:latin typeface="Garamond" panose="02020404030301010803" pitchFamily="18" charset="0"/>
              </a:rPr>
            </a:br>
            <a:endParaRPr lang="x-none" sz="2400" b="1" dirty="0">
              <a:solidFill>
                <a:schemeClr val="accent5">
                  <a:lumMod val="75000"/>
                </a:schemeClr>
              </a:solidFill>
              <a:latin typeface="Garamond" panose="02020404030301010803" pitchFamily="18" charset="0"/>
            </a:endParaRPr>
          </a:p>
        </p:txBody>
      </p:sp>
      <p:sp>
        <p:nvSpPr>
          <p:cNvPr id="4" name="TextBox 3"/>
          <p:cNvSpPr txBox="1"/>
          <p:nvPr/>
        </p:nvSpPr>
        <p:spPr>
          <a:xfrm>
            <a:off x="8547652" y="1480095"/>
            <a:ext cx="3490584" cy="4647426"/>
          </a:xfrm>
          <a:prstGeom prst="rect">
            <a:avLst/>
          </a:prstGeom>
          <a:noFill/>
        </p:spPr>
        <p:txBody>
          <a:bodyPr wrap="square" rtlCol="0">
            <a:spAutoFit/>
          </a:bodyPr>
          <a:lstStyle/>
          <a:p>
            <a:endParaRPr lang="en-US" sz="1600" b="1" dirty="0"/>
          </a:p>
          <a:p>
            <a:endParaRPr lang="en-US" sz="1600" dirty="0"/>
          </a:p>
          <a:p>
            <a:pPr marL="285750" indent="-285750">
              <a:buFont typeface="Arial" panose="020B0604020202020204" pitchFamily="34" charset="0"/>
              <a:buChar char="•"/>
            </a:pPr>
            <a:r>
              <a:rPr lang="x-none" sz="1600" dirty="0"/>
              <a:t>Los recursos para </a:t>
            </a:r>
            <a:r>
              <a:rPr lang="x-none" sz="1600" b="1" dirty="0"/>
              <a:t>financiar la extensión del proyecto </a:t>
            </a:r>
            <a:r>
              <a:rPr lang="x-none" sz="1600" dirty="0"/>
              <a:t>han sido identificados y procederán principalmente principalmente de </a:t>
            </a:r>
            <a:r>
              <a:rPr lang="x-none" sz="1600" b="1" dirty="0"/>
              <a:t>los ahorros del proyecto dentro de la Unidad de Coordinación del Proyecto</a:t>
            </a:r>
          </a:p>
          <a:p>
            <a:pPr marL="285750" indent="-285750">
              <a:buFont typeface="Arial" panose="020B0604020202020204" pitchFamily="34" charset="0"/>
              <a:buChar char="•"/>
            </a:pPr>
            <a:endParaRPr lang="en-US" sz="1600" b="1" dirty="0"/>
          </a:p>
          <a:p>
            <a:pPr marL="285750" indent="-285750">
              <a:buFont typeface="Arial" panose="020B0604020202020204" pitchFamily="34" charset="0"/>
              <a:buChar char="•"/>
            </a:pPr>
            <a:r>
              <a:rPr lang="x-none" sz="1600" dirty="0"/>
              <a:t>Revisión de cuota para cubrir el incremento en los costos de gestión de la UNOPS se mantienen dentro de los límites permitidos de costos de gestión (estipulados en ProDoc)</a:t>
            </a:r>
          </a:p>
          <a:p>
            <a:endParaRPr lang="en-US" sz="16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6" name="Picture 5"/>
          <p:cNvPicPr>
            <a:picLocks noChangeAspect="1"/>
          </p:cNvPicPr>
          <p:nvPr/>
        </p:nvPicPr>
        <p:blipFill>
          <a:blip r:embed="rId3"/>
          <a:stretch>
            <a:fillRect/>
          </a:stretch>
        </p:blipFill>
        <p:spPr>
          <a:xfrm>
            <a:off x="581137" y="907600"/>
            <a:ext cx="7640511" cy="4401205"/>
          </a:xfrm>
          <a:prstGeom prst="rect">
            <a:avLst/>
          </a:prstGeom>
        </p:spPr>
      </p:pic>
    </p:spTree>
    <p:extLst>
      <p:ext uri="{BB962C8B-B14F-4D97-AF65-F5344CB8AC3E}">
        <p14:creationId xmlns:p14="http://schemas.microsoft.com/office/powerpoint/2010/main" val="5024544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7334" y="196702"/>
            <a:ext cx="7403701" cy="461665"/>
          </a:xfrm>
          <a:prstGeom prst="rect">
            <a:avLst/>
          </a:prstGeom>
          <a:noFill/>
        </p:spPr>
        <p:txBody>
          <a:bodyPr wrap="square" rtlCol="0">
            <a:spAutoFit/>
          </a:bodyPr>
          <a:lstStyle/>
          <a:p>
            <a:r>
              <a:rPr lang="x-none" sz="2400" b="1" dirty="0"/>
              <a:t>Propuesta de la UCP del CLME+ sobre el camino a seguir</a:t>
            </a:r>
          </a:p>
        </p:txBody>
      </p:sp>
      <p:sp>
        <p:nvSpPr>
          <p:cNvPr id="2" name="TextBox 1"/>
          <p:cNvSpPr txBox="1"/>
          <p:nvPr/>
        </p:nvSpPr>
        <p:spPr>
          <a:xfrm>
            <a:off x="416821" y="820137"/>
            <a:ext cx="11470341" cy="3970318"/>
          </a:xfrm>
          <a:prstGeom prst="rect">
            <a:avLst/>
          </a:prstGeom>
          <a:noFill/>
        </p:spPr>
        <p:txBody>
          <a:bodyPr wrap="square" rtlCol="0">
            <a:spAutoFit/>
          </a:bodyPr>
          <a:lstStyle/>
          <a:p>
            <a:endParaRPr lang="en-US" b="1" dirty="0"/>
          </a:p>
          <a:p>
            <a:pPr marL="285750" indent="-285750">
              <a:buFont typeface="Arial" panose="020B0604020202020204" pitchFamily="34" charset="0"/>
              <a:buChar char="•"/>
            </a:pPr>
            <a:r>
              <a:rPr lang="x-none" b="1" dirty="0"/>
              <a:t>Aprobación por el Comité Directivo del Proyecto de la versión revisada del plan de implementación del proyecto (cronología, marco de resultado y presupestos revisados)</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x-none" b="1" dirty="0"/>
              <a:t>Modificar los acuerdos de coejecución</a:t>
            </a:r>
            <a:r>
              <a:rPr lang="x-none" dirty="0"/>
              <a:t> según se requiera.</a:t>
            </a:r>
          </a:p>
          <a:p>
            <a:endParaRPr lang="en-US" dirty="0"/>
          </a:p>
          <a:p>
            <a:pPr marL="285750" indent="-285750">
              <a:buFont typeface="Arial" panose="020B0604020202020204" pitchFamily="34" charset="0"/>
              <a:buChar char="•"/>
            </a:pPr>
            <a:r>
              <a:rPr lang="x-none" b="1" dirty="0"/>
              <a:t>Monitorear</a:t>
            </a:r>
            <a:r>
              <a:rPr lang="x-none" dirty="0"/>
              <a:t> en detalle </a:t>
            </a:r>
            <a:r>
              <a:rPr lang="x-none" b="1" dirty="0"/>
              <a:t>los objetivos financieros y las fechas de implementación a que se han comprometido los </a:t>
            </a:r>
            <a:r>
              <a:rPr lang="en-US" b="1" dirty="0" err="1" smtClean="0"/>
              <a:t>socios</a:t>
            </a:r>
            <a:r>
              <a:rPr lang="x-none" b="1" dirty="0" smtClean="0"/>
              <a:t> </a:t>
            </a:r>
            <a:r>
              <a:rPr lang="x-none" b="1" dirty="0"/>
              <a:t>en la coejecución</a:t>
            </a:r>
            <a:r>
              <a:rPr lang="x-none" dirty="0"/>
              <a:t>, analizando el progreso al menos cada trimestre.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x-none" dirty="0"/>
              <a:t>Si se observan otros retrasos para septiembre de 2019 respecto del plan de implementación del proyecto revisado, la UCP presentará al GEP y al Comité Directivo del Proyecto una nueva propuesta de alcance junto con la correspondiente propuesta de reasignación presupuestaria.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9396759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81024"/>
            <a:ext cx="5515337" cy="529761"/>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x-none" sz="2000" b="1">
                <a:solidFill>
                  <a:schemeClr val="accent5">
                    <a:lumMod val="75000"/>
                  </a:schemeClr>
                </a:solidFill>
                <a:latin typeface="+mn-lt"/>
              </a:rPr>
              <a:t>Revisión del presupuesto</a:t>
            </a:r>
            <a:r>
              <a:rPr lang="x-none" sz="2400" b="1">
                <a:solidFill>
                  <a:schemeClr val="accent5">
                    <a:lumMod val="75000"/>
                  </a:schemeClr>
                </a:solidFill>
                <a:latin typeface="+mn-lt"/>
              </a:rPr>
              <a:t/>
            </a:r>
            <a:br>
              <a:rPr lang="x-none" sz="2400" b="1">
                <a:solidFill>
                  <a:schemeClr val="accent5">
                    <a:lumMod val="75000"/>
                  </a:schemeClr>
                </a:solidFill>
                <a:latin typeface="+mn-lt"/>
              </a:rPr>
            </a:br>
            <a:r>
              <a:rPr lang="x-none" sz="2400" b="1">
                <a:solidFill>
                  <a:schemeClr val="accent5">
                    <a:lumMod val="75000"/>
                  </a:schemeClr>
                </a:solidFill>
                <a:latin typeface="Garamond" panose="02020404030301010803" pitchFamily="18" charset="0"/>
              </a:rPr>
              <a:t/>
            </a:r>
            <a:br>
              <a:rPr lang="x-none" sz="2400" b="1">
                <a:solidFill>
                  <a:schemeClr val="accent5">
                    <a:lumMod val="75000"/>
                  </a:schemeClr>
                </a:solidFill>
                <a:latin typeface="Garamond" panose="02020404030301010803" pitchFamily="18" charset="0"/>
              </a:rPr>
            </a:br>
            <a:endParaRPr lang="x-none" sz="2400" b="1">
              <a:solidFill>
                <a:schemeClr val="accent5">
                  <a:lumMod val="75000"/>
                </a:schemeClr>
              </a:solidFill>
              <a:latin typeface="Garamond" panose="02020404030301010803" pitchFamily="18" charset="0"/>
            </a:endParaRPr>
          </a:p>
        </p:txBody>
      </p:sp>
      <p:pic>
        <p:nvPicPr>
          <p:cNvPr id="12" name="Picture 11"/>
          <p:cNvPicPr>
            <a:picLocks noChangeAspect="1"/>
          </p:cNvPicPr>
          <p:nvPr/>
        </p:nvPicPr>
        <p:blipFill>
          <a:blip r:embed="rId3"/>
          <a:stretch>
            <a:fillRect/>
          </a:stretch>
        </p:blipFill>
        <p:spPr>
          <a:xfrm>
            <a:off x="490827" y="1505528"/>
            <a:ext cx="5469301" cy="3684900"/>
          </a:xfrm>
          <a:prstGeom prst="rect">
            <a:avLst/>
          </a:prstGeom>
        </p:spPr>
      </p:pic>
      <p:pic>
        <p:nvPicPr>
          <p:cNvPr id="13" name="Picture 12"/>
          <p:cNvPicPr>
            <a:picLocks noChangeAspect="1"/>
          </p:cNvPicPr>
          <p:nvPr/>
        </p:nvPicPr>
        <p:blipFill>
          <a:blip r:embed="rId4"/>
          <a:stretch>
            <a:fillRect/>
          </a:stretch>
        </p:blipFill>
        <p:spPr>
          <a:xfrm>
            <a:off x="6886103" y="1450549"/>
            <a:ext cx="4994213" cy="3684900"/>
          </a:xfrm>
          <a:prstGeom prst="rect">
            <a:avLst/>
          </a:prstGeom>
        </p:spPr>
      </p:pic>
    </p:spTree>
    <p:extLst>
      <p:ext uri="{BB962C8B-B14F-4D97-AF65-F5344CB8AC3E}">
        <p14:creationId xmlns:p14="http://schemas.microsoft.com/office/powerpoint/2010/main" val="18138886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8087" y="121024"/>
            <a:ext cx="8881784" cy="461665"/>
          </a:xfrm>
          <a:prstGeom prst="rect">
            <a:avLst/>
          </a:prstGeom>
          <a:noFill/>
        </p:spPr>
        <p:txBody>
          <a:bodyPr wrap="square" rtlCol="0">
            <a:spAutoFit/>
          </a:bodyPr>
          <a:lstStyle/>
          <a:p>
            <a:r>
              <a:rPr lang="x-none" sz="2400" b="1" dirty="0"/>
              <a:t>Decisión de aprobación del Comité Directivo del </a:t>
            </a:r>
            <a:r>
              <a:rPr lang="en-US" sz="2400" b="1" dirty="0"/>
              <a:t>Proyecto </a:t>
            </a:r>
            <a:r>
              <a:rPr lang="en-US" sz="2400" b="1" dirty="0" err="1"/>
              <a:t>CLME</a:t>
            </a:r>
            <a:r>
              <a:rPr lang="en-US" sz="2400" b="1" dirty="0"/>
              <a:t>+</a:t>
            </a:r>
            <a:endParaRPr lang="x-none" sz="2400" b="1" dirty="0"/>
          </a:p>
        </p:txBody>
      </p:sp>
      <p:sp>
        <p:nvSpPr>
          <p:cNvPr id="3" name="TextBox 2"/>
          <p:cNvSpPr txBox="1"/>
          <p:nvPr/>
        </p:nvSpPr>
        <p:spPr>
          <a:xfrm>
            <a:off x="490818" y="837230"/>
            <a:ext cx="11356041" cy="6340197"/>
          </a:xfrm>
          <a:prstGeom prst="rect">
            <a:avLst/>
          </a:prstGeom>
          <a:noFill/>
        </p:spPr>
        <p:txBody>
          <a:bodyPr wrap="square" rtlCol="0">
            <a:spAutoFit/>
          </a:bodyPr>
          <a:lstStyle/>
          <a:p>
            <a:pPr marL="285750" indent="-285750">
              <a:buFont typeface="Arial" panose="020B0604020202020204" pitchFamily="34" charset="0"/>
              <a:buChar char="•"/>
            </a:pPr>
            <a:r>
              <a:rPr lang="x-none" sz="1600" b="1" dirty="0"/>
              <a:t>Toma nota </a:t>
            </a:r>
            <a:r>
              <a:rPr lang="x-none" sz="1600" dirty="0"/>
              <a:t>de los resultados y conclusiones del análisis realizado por la Unidad de Coordinación del </a:t>
            </a:r>
            <a:r>
              <a:rPr lang="en-US" sz="1600" dirty="0"/>
              <a:t>Proyecto </a:t>
            </a:r>
            <a:r>
              <a:rPr lang="en-US" sz="1600" dirty="0" err="1"/>
              <a:t>CLME</a:t>
            </a:r>
            <a:r>
              <a:rPr lang="en-US" sz="1600" dirty="0"/>
              <a:t>+</a:t>
            </a:r>
            <a:r>
              <a:rPr lang="x-none" sz="1600" dirty="0"/>
              <a:t> sobre el estado de implementación del </a:t>
            </a:r>
            <a:r>
              <a:rPr lang="en-US" sz="1600" dirty="0"/>
              <a:t>Proyecto </a:t>
            </a:r>
            <a:r>
              <a:rPr lang="en-US" sz="1600" dirty="0" err="1"/>
              <a:t>CLME</a:t>
            </a:r>
            <a:r>
              <a:rPr lang="en-US" sz="1600" dirty="0"/>
              <a:t>+</a:t>
            </a:r>
            <a:r>
              <a:rPr lang="x-none" sz="1600" dirty="0"/>
              <a:t> hasta finales de diciembre de 2018, así como el camino a seguir propuesto</a:t>
            </a:r>
          </a:p>
          <a:p>
            <a:endParaRPr lang="en-US" sz="1600" b="1" dirty="0"/>
          </a:p>
          <a:p>
            <a:pPr marL="285750" indent="-285750">
              <a:buFont typeface="Arial" panose="020B0604020202020204" pitchFamily="34" charset="0"/>
              <a:buChar char="•"/>
            </a:pPr>
            <a:r>
              <a:rPr lang="x-none" sz="1600" b="1" dirty="0"/>
              <a:t>Acuerda </a:t>
            </a:r>
            <a:r>
              <a:rPr lang="x-none" sz="1600" dirty="0"/>
              <a:t>una</a:t>
            </a:r>
            <a:r>
              <a:rPr lang="x-none" sz="1600" b="1" dirty="0"/>
              <a:t> </a:t>
            </a:r>
            <a:r>
              <a:rPr lang="x-none" sz="1600" dirty="0"/>
              <a:t>extensión de la duración del proyecto hasta el 30 de abril de 2021, para dar cabida a los retrasos que han ocurrido hasta la fecha</a:t>
            </a:r>
          </a:p>
          <a:p>
            <a:pPr marL="285750" lvl="0" indent="-285750">
              <a:buFont typeface="Arial" panose="020B0604020202020204" pitchFamily="34" charset="0"/>
              <a:buChar char="•"/>
            </a:pPr>
            <a:endParaRPr lang="en-US" sz="1600" b="1" dirty="0"/>
          </a:p>
          <a:p>
            <a:pPr marL="285750" lvl="0" indent="-285750">
              <a:buFont typeface="Arial" panose="020B0604020202020204" pitchFamily="34" charset="0"/>
              <a:buChar char="•"/>
            </a:pPr>
            <a:r>
              <a:rPr lang="x-none" sz="1600" b="1" dirty="0"/>
              <a:t>Aprueba</a:t>
            </a:r>
            <a:r>
              <a:rPr lang="x-none" sz="1600" dirty="0"/>
              <a:t> las modificaciones del Marco de resultados del </a:t>
            </a:r>
            <a:r>
              <a:rPr lang="en-US" sz="1600" dirty="0"/>
              <a:t>Proyecto </a:t>
            </a:r>
            <a:r>
              <a:rPr lang="en-US" sz="1600" dirty="0" err="1"/>
              <a:t>CLME</a:t>
            </a:r>
            <a:r>
              <a:rPr lang="en-US" sz="1600" dirty="0"/>
              <a:t>+</a:t>
            </a:r>
            <a:r>
              <a:rPr lang="x-none" sz="1600" dirty="0"/>
              <a:t> de acuerdo con la extensión del Proyecto del 30 de abril de 2021, tal como se esboza en el documento - archivo titulado </a:t>
            </a:r>
            <a:r>
              <a:rPr lang="en-US" sz="1600" dirty="0"/>
              <a:t>“</a:t>
            </a:r>
            <a:r>
              <a:rPr lang="en-US" sz="1600" i="1" dirty="0" err="1" smtClean="0"/>
              <a:t>Actualización</a:t>
            </a:r>
            <a:r>
              <a:rPr lang="en-US" sz="1600" i="1" dirty="0" smtClean="0"/>
              <a:t> </a:t>
            </a:r>
            <a:r>
              <a:rPr lang="en-US" sz="1600" i="1" dirty="0"/>
              <a:t>Marco de Resultados_190226</a:t>
            </a:r>
            <a:r>
              <a:rPr lang="en-US" sz="1600" dirty="0"/>
              <a:t>”</a:t>
            </a:r>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r>
              <a:rPr lang="x-none" sz="1600" b="1" dirty="0"/>
              <a:t>Aprueba </a:t>
            </a:r>
            <a:r>
              <a:rPr lang="x-none" sz="1600" dirty="0"/>
              <a:t>el presupuesto revisado del CLME+ para el período 2019 - 2021 tal como se muestra en esta presentación de PowerPoint - diapositiva titulada "Revisión del presupuesto 2019-2021" (diapositiva </a:t>
            </a:r>
            <a:r>
              <a:rPr lang="x-none" sz="1600" dirty="0" smtClean="0"/>
              <a:t>3</a:t>
            </a:r>
            <a:r>
              <a:rPr lang="es-CO" sz="1600" dirty="0" smtClean="0"/>
              <a:t>1</a:t>
            </a:r>
            <a:r>
              <a:rPr lang="x-none" sz="1600" dirty="0" smtClean="0"/>
              <a:t>) </a:t>
            </a:r>
            <a:endParaRPr lang="x-none" sz="1600" dirty="0"/>
          </a:p>
          <a:p>
            <a:pPr marL="285750" lvl="0" indent="-285750">
              <a:buFont typeface="Arial" panose="020B0604020202020204" pitchFamily="34" charset="0"/>
              <a:buChar char="•"/>
            </a:pPr>
            <a:endParaRPr lang="en-US" sz="1600" b="1" dirty="0">
              <a:solidFill>
                <a:srgbClr val="FF0000"/>
              </a:solidFill>
            </a:endParaRPr>
          </a:p>
          <a:p>
            <a:pPr marL="285750" indent="-285750">
              <a:buFont typeface="Arial" panose="020B0604020202020204" pitchFamily="34" charset="0"/>
              <a:buChar char="•"/>
            </a:pPr>
            <a:r>
              <a:rPr lang="es-CO" sz="1600" b="1" dirty="0"/>
              <a:t>I</a:t>
            </a:r>
            <a:r>
              <a:rPr lang="x-none" sz="1600" b="1" dirty="0" smtClean="0"/>
              <a:t>nsta </a:t>
            </a:r>
            <a:r>
              <a:rPr lang="x-none" sz="1600" b="1" dirty="0"/>
              <a:t>a </a:t>
            </a:r>
            <a:r>
              <a:rPr lang="x-none" sz="1600" dirty="0"/>
              <a:t>los </a:t>
            </a:r>
            <a:r>
              <a:rPr lang="en-US" sz="1600" dirty="0" err="1" smtClean="0"/>
              <a:t>socios</a:t>
            </a:r>
            <a:r>
              <a:rPr lang="x-none" sz="1600" dirty="0" smtClean="0"/>
              <a:t> </a:t>
            </a:r>
            <a:r>
              <a:rPr lang="es-CO" sz="1600" dirty="0" smtClean="0"/>
              <a:t>de </a:t>
            </a:r>
            <a:r>
              <a:rPr lang="x-none" sz="1600" dirty="0" smtClean="0"/>
              <a:t>coejecución </a:t>
            </a:r>
            <a:r>
              <a:rPr lang="x-none" sz="1600" dirty="0"/>
              <a:t>a cumplir los objetivos comprometidos</a:t>
            </a:r>
          </a:p>
          <a:p>
            <a:pPr lvl="0"/>
            <a:endParaRPr lang="en-US" sz="1600" dirty="0"/>
          </a:p>
          <a:p>
            <a:pPr marL="285750" indent="-285750">
              <a:buFont typeface="Arial" panose="020B0604020202020204" pitchFamily="34" charset="0"/>
              <a:buChar char="•"/>
            </a:pPr>
            <a:r>
              <a:rPr lang="es-CO" sz="1600" b="1" dirty="0" smtClean="0"/>
              <a:t>Solicita </a:t>
            </a:r>
            <a:r>
              <a:rPr lang="es-CO" sz="1600" dirty="0" smtClean="0"/>
              <a:t>que</a:t>
            </a:r>
            <a:r>
              <a:rPr lang="es-CO" sz="1600" b="1" dirty="0" smtClean="0"/>
              <a:t> </a:t>
            </a:r>
            <a:r>
              <a:rPr lang="es-ES" altLang="en-US" sz="1600" dirty="0" smtClean="0"/>
              <a:t>los </a:t>
            </a:r>
            <a:r>
              <a:rPr lang="es-ES" altLang="en-US" sz="1600" dirty="0"/>
              <a:t>socios </a:t>
            </a:r>
            <a:r>
              <a:rPr lang="es-ES" altLang="en-US" sz="1600" dirty="0" err="1" smtClean="0"/>
              <a:t>co</a:t>
            </a:r>
            <a:r>
              <a:rPr lang="es-ES" altLang="en-US" sz="1600" dirty="0" smtClean="0"/>
              <a:t>-ejecutores </a:t>
            </a:r>
            <a:r>
              <a:rPr lang="es-ES" altLang="en-US" sz="1600" dirty="0"/>
              <a:t>sigan utilizando las herramientas de monitoreo especificadas y </a:t>
            </a:r>
            <a:r>
              <a:rPr lang="es-ES" altLang="en-US" sz="1600" dirty="0" smtClean="0"/>
              <a:t>acordadas, </a:t>
            </a:r>
            <a:r>
              <a:rPr lang="es-ES" altLang="en-US" sz="1600" dirty="0"/>
              <a:t>para proporcionar una actualización sobre el estado de implementación de </a:t>
            </a:r>
            <a:r>
              <a:rPr lang="es-ES" altLang="en-US" sz="1600" smtClean="0"/>
              <a:t>los ACE, </a:t>
            </a:r>
            <a:r>
              <a:rPr lang="es-ES" altLang="en-US" sz="1600" dirty="0" smtClean="0"/>
              <a:t>mensualmente para </a:t>
            </a:r>
            <a:r>
              <a:rPr lang="es-ES" altLang="en-US" sz="1600" dirty="0"/>
              <a:t>los socios con mayor responsabilidad sobre </a:t>
            </a:r>
            <a:r>
              <a:rPr lang="es-ES" altLang="en-US" sz="1600"/>
              <a:t>el </a:t>
            </a:r>
            <a:r>
              <a:rPr lang="es-ES" altLang="en-US" sz="1600" smtClean="0"/>
              <a:t>presupuesto </a:t>
            </a:r>
            <a:r>
              <a:rPr lang="es-ES" altLang="en-US" sz="1600" dirty="0"/>
              <a:t>y cada trimestre para los otros socios. </a:t>
            </a:r>
          </a:p>
          <a:p>
            <a:pPr lvl="0"/>
            <a:endParaRPr lang="en-US" dirty="0"/>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endParaRPr lang="en-US" i="1" dirty="0">
              <a:solidFill>
                <a:srgbClr val="FF0000"/>
              </a:solidFill>
            </a:endParaRPr>
          </a:p>
          <a:p>
            <a:pPr lvl="0"/>
            <a:endParaRPr lang="en-US" i="1" dirty="0">
              <a:solidFill>
                <a:srgbClr val="FF0000"/>
              </a:solidFill>
            </a:endParaRPr>
          </a:p>
          <a:p>
            <a:pPr marL="285750" lvl="0" indent="-285750">
              <a:buFont typeface="Arial" panose="020B0604020202020204" pitchFamily="34" charset="0"/>
              <a:buChar char="•"/>
            </a:pPr>
            <a:endParaRPr lang="en-US" sz="2000" dirty="0"/>
          </a:p>
          <a:p>
            <a:pPr lvl="0"/>
            <a:endParaRPr lang="en-US" dirty="0"/>
          </a:p>
          <a:p>
            <a:pPr marL="285750" lvl="0" indent="-285750">
              <a:buFont typeface="Arial" panose="020B0604020202020204" pitchFamily="34" charset="0"/>
              <a:buChar char="•"/>
            </a:pPr>
            <a:endParaRPr lang="en-US" dirty="0"/>
          </a:p>
        </p:txBody>
      </p:sp>
      <p:sp>
        <p:nvSpPr>
          <p:cNvPr id="5" name="Rectangle 2"/>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730466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2536" b="12536"/>
          <a:stretch>
            <a:fillRect/>
          </a:stretch>
        </p:blipFill>
        <p:spPr>
          <a:xfrm>
            <a:off x="0" y="1416598"/>
            <a:ext cx="12259487" cy="4885615"/>
          </a:xfrm>
        </p:spPr>
      </p:pic>
      <p:sp>
        <p:nvSpPr>
          <p:cNvPr id="5" name="Rectangle 4"/>
          <p:cNvSpPr>
            <a:spLocks noChangeArrowheads="1"/>
          </p:cNvSpPr>
          <p:nvPr/>
        </p:nvSpPr>
        <p:spPr bwMode="auto">
          <a:xfrm>
            <a:off x="6776" y="2669333"/>
            <a:ext cx="12225742" cy="1278978"/>
          </a:xfrm>
          <a:prstGeom prst="rect">
            <a:avLst/>
          </a:prstGeom>
          <a:solidFill>
            <a:schemeClr val="tx1">
              <a:lumMod val="50000"/>
              <a:lumOff val="50000"/>
              <a:alpha val="74000"/>
            </a:schemeClr>
          </a:solidFill>
          <a:ln>
            <a:noFill/>
          </a:ln>
          <a:effectLst/>
        </p:spPr>
        <p:txBody>
          <a:bodyPr anchor="ctr"/>
          <a:lstStyle/>
          <a:p>
            <a:pPr algn="ctr"/>
            <a:r>
              <a:rPr lang="en-US" sz="3600" dirty="0" smtClean="0">
                <a:solidFill>
                  <a:schemeClr val="bg1"/>
                </a:solidFill>
              </a:rPr>
              <a:t>Gracias</a:t>
            </a:r>
            <a:endParaRPr lang="en-US" sz="3600" dirty="0">
              <a:solidFill>
                <a:schemeClr val="bg1"/>
              </a:solidFill>
            </a:endParaRPr>
          </a:p>
        </p:txBody>
      </p:sp>
      <p:sp>
        <p:nvSpPr>
          <p:cNvPr id="8" name="TextBox 7"/>
          <p:cNvSpPr txBox="1"/>
          <p:nvPr/>
        </p:nvSpPr>
        <p:spPr bwMode="auto">
          <a:xfrm>
            <a:off x="799247" y="6463337"/>
            <a:ext cx="9926665" cy="238527"/>
          </a:xfrm>
          <a:prstGeom prst="rect">
            <a:avLst/>
          </a:prstGeom>
          <a:noFill/>
        </p:spPr>
        <p:txBody>
          <a:bodyPr wrap="square">
            <a:spAutoFit/>
          </a:bodyPr>
          <a:lstStyle/>
          <a:p>
            <a:pPr algn="ctr">
              <a:defRPr/>
            </a:pPr>
            <a:r>
              <a:rPr lang="es-CO" sz="950" b="1" i="1" dirty="0" err="1">
                <a:solidFill>
                  <a:schemeClr val="tx1">
                    <a:lumMod val="50000"/>
                    <a:lumOff val="50000"/>
                  </a:schemeClr>
                </a:solidFill>
                <a:latin typeface="Avenir Heavy" charset="0"/>
                <a:ea typeface="Avenir Heavy" charset="0"/>
                <a:cs typeface="Avenir Heavy" charset="0"/>
              </a:rPr>
              <a:t>Catalyzing</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implementation</a:t>
            </a:r>
            <a:r>
              <a:rPr lang="es-CO" sz="950" b="1" i="1" dirty="0">
                <a:solidFill>
                  <a:schemeClr val="tx1">
                    <a:lumMod val="50000"/>
                    <a:lumOff val="50000"/>
                  </a:schemeClr>
                </a:solidFill>
                <a:latin typeface="Avenir Heavy" charset="0"/>
                <a:ea typeface="Avenir Heavy" charset="0"/>
                <a:cs typeface="Avenir Heavy" charset="0"/>
              </a:rPr>
              <a:t> of the </a:t>
            </a:r>
            <a:r>
              <a:rPr lang="es-CO" sz="950" b="1" i="1" dirty="0" err="1">
                <a:solidFill>
                  <a:schemeClr val="tx1">
                    <a:lumMod val="50000"/>
                    <a:lumOff val="50000"/>
                  </a:schemeClr>
                </a:solidFill>
                <a:latin typeface="Avenir Heavy" charset="0"/>
                <a:ea typeface="Avenir Heavy" charset="0"/>
                <a:cs typeface="Avenir Heavy" charset="0"/>
              </a:rPr>
              <a:t>Strategic</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Action</a:t>
            </a:r>
            <a:r>
              <a:rPr lang="es-CO" sz="950" b="1" i="1" dirty="0">
                <a:solidFill>
                  <a:schemeClr val="tx1">
                    <a:lumMod val="50000"/>
                    <a:lumOff val="50000"/>
                  </a:schemeClr>
                </a:solidFill>
                <a:latin typeface="Avenir Heavy" charset="0"/>
                <a:ea typeface="Avenir Heavy" charset="0"/>
                <a:cs typeface="Avenir Heavy" charset="0"/>
              </a:rPr>
              <a:t> Programme </a:t>
            </a:r>
            <a:r>
              <a:rPr lang="es-CO" sz="950" b="1" i="1" dirty="0" err="1">
                <a:solidFill>
                  <a:schemeClr val="tx1">
                    <a:lumMod val="50000"/>
                    <a:lumOff val="50000"/>
                  </a:schemeClr>
                </a:solidFill>
                <a:latin typeface="Avenir Heavy" charset="0"/>
                <a:ea typeface="Avenir Heavy" charset="0"/>
                <a:cs typeface="Avenir Heavy" charset="0"/>
              </a:rPr>
              <a:t>for</a:t>
            </a:r>
            <a:r>
              <a:rPr lang="es-CO" sz="950" b="1" i="1" dirty="0">
                <a:solidFill>
                  <a:schemeClr val="tx1">
                    <a:lumMod val="50000"/>
                    <a:lumOff val="50000"/>
                  </a:schemeClr>
                </a:solidFill>
                <a:latin typeface="Avenir Heavy" charset="0"/>
                <a:ea typeface="Avenir Heavy" charset="0"/>
                <a:cs typeface="Avenir Heavy" charset="0"/>
              </a:rPr>
              <a:t> the Caribbean and North </a:t>
            </a:r>
            <a:r>
              <a:rPr lang="es-CO" sz="950" b="1" i="1" dirty="0" err="1">
                <a:solidFill>
                  <a:schemeClr val="tx1">
                    <a:lumMod val="50000"/>
                    <a:lumOff val="50000"/>
                  </a:schemeClr>
                </a:solidFill>
                <a:latin typeface="Avenir Heavy" charset="0"/>
                <a:ea typeface="Avenir Heavy" charset="0"/>
                <a:cs typeface="Avenir Heavy" charset="0"/>
              </a:rPr>
              <a:t>Brazil</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Shelf</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LME’s</a:t>
            </a:r>
            <a:r>
              <a:rPr lang="es-CO" sz="950" b="1" i="1" dirty="0">
                <a:solidFill>
                  <a:schemeClr val="tx1">
                    <a:lumMod val="50000"/>
                    <a:lumOff val="50000"/>
                  </a:schemeClr>
                </a:solidFill>
                <a:latin typeface="Avenir Heavy" charset="0"/>
                <a:ea typeface="Avenir Heavy" charset="0"/>
                <a:cs typeface="Avenir Heavy" charset="0"/>
              </a:rPr>
              <a:t> (2015-2020)</a:t>
            </a:r>
            <a:endParaRPr lang="en-US" sz="950" b="1" i="1" dirty="0">
              <a:solidFill>
                <a:schemeClr val="tx1">
                  <a:lumMod val="50000"/>
                  <a:lumOff val="50000"/>
                </a:schemeClr>
              </a:solidFill>
              <a:latin typeface="Avenir Heavy" charset="0"/>
              <a:ea typeface="Avenir Heavy" charset="0"/>
              <a:cs typeface="Avenir Heavy" charset="0"/>
            </a:endParaRPr>
          </a:p>
        </p:txBody>
      </p:sp>
      <p:sp>
        <p:nvSpPr>
          <p:cNvPr id="7" name="Text Box 10">
            <a:extLst>
              <a:ext uri="{FF2B5EF4-FFF2-40B4-BE49-F238E27FC236}">
                <a16:creationId xmlns="" xmlns:a16="http://schemas.microsoft.com/office/drawing/2014/main" id="{73720BCF-478D-9941-966C-1179F1DEB549}"/>
              </a:ext>
            </a:extLst>
          </p:cNvPr>
          <p:cNvSpPr txBox="1"/>
          <p:nvPr/>
        </p:nvSpPr>
        <p:spPr>
          <a:xfrm>
            <a:off x="8425541" y="482780"/>
            <a:ext cx="2300371" cy="274637"/>
          </a:xfrm>
          <a:prstGeom prst="rect">
            <a:avLst/>
          </a:prstGeom>
          <a:noFill/>
          <a:ln>
            <a:noFill/>
          </a:ln>
          <a:effectLst/>
          <a:extLst/>
        </p:spPr>
        <p:style>
          <a:lnRef idx="0">
            <a:schemeClr val="accent1"/>
          </a:lnRef>
          <a:fillRef idx="0">
            <a:schemeClr val="accent1"/>
          </a:fillRef>
          <a:effectRef idx="0">
            <a:schemeClr val="accent1"/>
          </a:effectRef>
          <a:fontRef idx="minor">
            <a:schemeClr val="dk1"/>
          </a:fontRef>
        </p:style>
        <p:txBody>
          <a:bodyPr wrap="none"/>
          <a:lstStyle/>
          <a:p>
            <a:pPr algn="r">
              <a:lnSpc>
                <a:spcPct val="114000"/>
              </a:lnSpc>
              <a:spcBef>
                <a:spcPts val="0"/>
              </a:spcBef>
              <a:spcAft>
                <a:spcPts val="900"/>
              </a:spcAft>
              <a:defRPr/>
            </a:pPr>
            <a:endParaRPr lang="en-US" sz="12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75983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87EDCD50-6C95-B744-B2C2-277DBBBBAA63}"/>
              </a:ext>
            </a:extLst>
          </p:cNvPr>
          <p:cNvSpPr>
            <a:spLocks noGrp="1"/>
          </p:cNvSpPr>
          <p:nvPr>
            <p:ph type="body" sz="quarter" idx="11"/>
          </p:nvPr>
        </p:nvSpPr>
        <p:spPr>
          <a:xfrm>
            <a:off x="398721" y="1153631"/>
            <a:ext cx="11525693" cy="4997304"/>
          </a:xfrm>
        </p:spPr>
        <p:txBody>
          <a:bodyPr>
            <a:normAutofit lnSpcReduction="10000"/>
          </a:bodyPr>
          <a:lstStyle/>
          <a:p>
            <a:pPr>
              <a:lnSpc>
                <a:spcPct val="100000"/>
              </a:lnSpc>
              <a:spcAft>
                <a:spcPts val="0"/>
              </a:spcAft>
            </a:pPr>
            <a:r>
              <a:rPr lang="x-none" sz="2000" dirty="0"/>
              <a:t>TEMA 13 DE LA AGENDA - PLAN DE TRABAJO Y PRESUPUESTO DEL </a:t>
            </a:r>
            <a:r>
              <a:rPr lang="en-US" sz="2000" dirty="0"/>
              <a:t>Proyecto </a:t>
            </a:r>
            <a:r>
              <a:rPr lang="en-US" sz="2000" dirty="0" err="1"/>
              <a:t>CLME</a:t>
            </a:r>
            <a:r>
              <a:rPr lang="en-US" sz="2000" dirty="0"/>
              <a:t>+</a:t>
            </a:r>
            <a:r>
              <a:rPr lang="x-none" sz="2000" dirty="0"/>
              <a:t> </a:t>
            </a:r>
          </a:p>
          <a:p>
            <a:pPr>
              <a:lnSpc>
                <a:spcPct val="100000"/>
              </a:lnSpc>
              <a:spcAft>
                <a:spcPts val="0"/>
              </a:spcAft>
            </a:pPr>
            <a:endParaRPr lang="en-US" sz="2000" dirty="0">
              <a:latin typeface="+mn-lt"/>
            </a:endParaRPr>
          </a:p>
          <a:p>
            <a:pPr marL="342900" lvl="0" indent="-342900">
              <a:lnSpc>
                <a:spcPct val="100000"/>
              </a:lnSpc>
              <a:spcAft>
                <a:spcPts val="0"/>
              </a:spcAft>
              <a:buFont typeface="Arial" panose="020B0604020202020204" pitchFamily="34" charset="0"/>
              <a:buChar char="•"/>
            </a:pPr>
            <a:r>
              <a:rPr lang="x-none" sz="2400" b="0" dirty="0">
                <a:latin typeface="+mn-lt"/>
              </a:rPr>
              <a:t>Toma nota de los </a:t>
            </a:r>
            <a:r>
              <a:rPr lang="x-none" sz="2400" dirty="0">
                <a:latin typeface="+mn-lt"/>
              </a:rPr>
              <a:t>retrasos que se produjeron durante la Fase de inicial del proyecto</a:t>
            </a:r>
            <a:r>
              <a:rPr lang="x-none" sz="2400" b="0" dirty="0">
                <a:latin typeface="+mn-lt"/>
              </a:rPr>
              <a:t>, así como de la </a:t>
            </a:r>
            <a:r>
              <a:rPr lang="x-none" sz="2400" dirty="0">
                <a:latin typeface="+mn-lt"/>
              </a:rPr>
              <a:t>recomendación del GEP para acordar una extensión inicial de la duración del proyecto hasta el 31 de agosto de 2020</a:t>
            </a:r>
            <a:r>
              <a:rPr lang="x-none" sz="2400" b="0" dirty="0">
                <a:latin typeface="+mn-lt"/>
              </a:rPr>
              <a:t>, para dar cabida a tales retrasos iniciales </a:t>
            </a:r>
          </a:p>
          <a:p>
            <a:pPr lvl="0">
              <a:lnSpc>
                <a:spcPct val="100000"/>
              </a:lnSpc>
              <a:spcAft>
                <a:spcPts val="0"/>
              </a:spcAft>
            </a:pPr>
            <a:endParaRPr lang="en-US" sz="2400" b="0" dirty="0">
              <a:latin typeface="+mn-lt"/>
            </a:endParaRPr>
          </a:p>
          <a:p>
            <a:pPr marL="342900" lvl="0" indent="-342900">
              <a:lnSpc>
                <a:spcPct val="100000"/>
              </a:lnSpc>
              <a:spcAft>
                <a:spcPts val="0"/>
              </a:spcAft>
              <a:buFont typeface="Arial" panose="020B0604020202020204" pitchFamily="34" charset="0"/>
              <a:buChar char="•"/>
            </a:pPr>
            <a:r>
              <a:rPr lang="x-none" sz="2400" dirty="0">
                <a:latin typeface="+mn-lt"/>
              </a:rPr>
              <a:t>Accede a dicha extensión inicial de la duración del proyecto hasta el 31 de agosto de 2020</a:t>
            </a:r>
            <a:r>
              <a:rPr lang="x-none" sz="2400" b="0" dirty="0">
                <a:latin typeface="+mn-lt"/>
              </a:rPr>
              <a:t>, para dar cabida a los retrasos que se han producido durante la fase inicial del proyecto</a:t>
            </a:r>
          </a:p>
          <a:p>
            <a:pPr marL="342900" lvl="0" indent="-342900">
              <a:lnSpc>
                <a:spcPct val="100000"/>
              </a:lnSpc>
              <a:spcAft>
                <a:spcPts val="0"/>
              </a:spcAft>
              <a:buFont typeface="Arial" panose="020B0604020202020204" pitchFamily="34" charset="0"/>
              <a:buChar char="•"/>
            </a:pPr>
            <a:endParaRPr lang="en-US" sz="2400" b="0" dirty="0">
              <a:latin typeface="+mn-lt"/>
            </a:endParaRPr>
          </a:p>
          <a:p>
            <a:pPr marL="342900" lvl="0" indent="-342900">
              <a:lnSpc>
                <a:spcPct val="100000"/>
              </a:lnSpc>
              <a:spcAft>
                <a:spcPts val="0"/>
              </a:spcAft>
              <a:buFont typeface="Arial" panose="020B0604020202020204" pitchFamily="34" charset="0"/>
              <a:buChar char="•"/>
            </a:pPr>
            <a:r>
              <a:rPr lang="x-none" sz="2400" dirty="0">
                <a:latin typeface="+mn-lt"/>
              </a:rPr>
              <a:t>Aprueba las modificaciones del Marco de resultados del </a:t>
            </a:r>
            <a:r>
              <a:rPr lang="en-US" sz="2400" dirty="0">
                <a:latin typeface="+mn-lt"/>
              </a:rPr>
              <a:t>Proyecto </a:t>
            </a:r>
            <a:r>
              <a:rPr lang="en-US" sz="2400" dirty="0" err="1">
                <a:latin typeface="+mn-lt"/>
              </a:rPr>
              <a:t>CLME</a:t>
            </a:r>
            <a:r>
              <a:rPr lang="en-US" sz="2400" dirty="0">
                <a:latin typeface="+mn-lt"/>
              </a:rPr>
              <a:t>+</a:t>
            </a:r>
            <a:r>
              <a:rPr lang="x-none" sz="2400" dirty="0">
                <a:latin typeface="+mn-lt"/>
              </a:rPr>
              <a:t> </a:t>
            </a:r>
            <a:r>
              <a:rPr lang="x-none" sz="2400" b="0" dirty="0">
                <a:latin typeface="+mn-lt"/>
              </a:rPr>
              <a:t>acorde con esta extensión inicial, como se expone en el CLME+ el Documento de la Reunión del Comité Directivo del Proyecto AgendaItem13v180703, y solicita que este documento sea entregado al Comité Directivo del Proyecto junto con las decisiones de la reunión </a:t>
            </a:r>
          </a:p>
          <a:p>
            <a:pPr>
              <a:lnSpc>
                <a:spcPct val="100000"/>
              </a:lnSpc>
              <a:spcAft>
                <a:spcPts val="0"/>
              </a:spcAft>
            </a:pPr>
            <a:endParaRPr lang="en-US" sz="2400" b="0" dirty="0">
              <a:latin typeface="+mn-lt"/>
            </a:endParaRPr>
          </a:p>
        </p:txBody>
      </p:sp>
      <p:sp>
        <p:nvSpPr>
          <p:cNvPr id="3" name="TextBox 2"/>
          <p:cNvSpPr txBox="1"/>
          <p:nvPr/>
        </p:nvSpPr>
        <p:spPr>
          <a:xfrm>
            <a:off x="259271" y="59843"/>
            <a:ext cx="7115564" cy="1384995"/>
          </a:xfrm>
          <a:prstGeom prst="rect">
            <a:avLst/>
          </a:prstGeom>
          <a:noFill/>
        </p:spPr>
        <p:txBody>
          <a:bodyPr wrap="square" rtlCol="0">
            <a:spAutoFit/>
          </a:bodyPr>
          <a:lstStyle/>
          <a:p>
            <a:r>
              <a:rPr lang="x-none" sz="2800" b="1" dirty="0"/>
              <a:t>Decisiones de la Reunión de Mitad de Período del Comité Directivo del Proyecto </a:t>
            </a:r>
          </a:p>
          <a:p>
            <a:endParaRPr lang="en-US" sz="2800" b="1" dirty="0"/>
          </a:p>
        </p:txBody>
      </p:sp>
    </p:spTree>
    <p:extLst>
      <p:ext uri="{BB962C8B-B14F-4D97-AF65-F5344CB8AC3E}">
        <p14:creationId xmlns:p14="http://schemas.microsoft.com/office/powerpoint/2010/main" val="18778441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87EDCD50-6C95-B744-B2C2-277DBBBBAA63}"/>
              </a:ext>
            </a:extLst>
          </p:cNvPr>
          <p:cNvSpPr>
            <a:spLocks noGrp="1"/>
          </p:cNvSpPr>
          <p:nvPr>
            <p:ph type="body" sz="quarter" idx="11"/>
          </p:nvPr>
        </p:nvSpPr>
        <p:spPr>
          <a:xfrm>
            <a:off x="398721" y="1153631"/>
            <a:ext cx="11525693" cy="4997304"/>
          </a:xfrm>
        </p:spPr>
        <p:txBody>
          <a:bodyPr>
            <a:normAutofit lnSpcReduction="10000"/>
          </a:bodyPr>
          <a:lstStyle/>
          <a:p>
            <a:pPr>
              <a:lnSpc>
                <a:spcPct val="100000"/>
              </a:lnSpc>
              <a:spcAft>
                <a:spcPts val="0"/>
              </a:spcAft>
            </a:pPr>
            <a:r>
              <a:rPr lang="x-none" sz="2000" dirty="0"/>
              <a:t>TEMA 13 DE LA AGENDA - PLAN DE TRABAJO Y PRESUPUESTO DEL </a:t>
            </a:r>
            <a:r>
              <a:rPr lang="en-US" sz="2000" dirty="0"/>
              <a:t>Proyecto </a:t>
            </a:r>
            <a:r>
              <a:rPr lang="en-US" sz="2000" dirty="0" err="1"/>
              <a:t>CLME</a:t>
            </a:r>
            <a:r>
              <a:rPr lang="en-US" sz="2000" dirty="0"/>
              <a:t>+</a:t>
            </a:r>
            <a:endParaRPr lang="x-none" sz="2000" dirty="0"/>
          </a:p>
          <a:p>
            <a:pPr>
              <a:lnSpc>
                <a:spcPct val="100000"/>
              </a:lnSpc>
              <a:spcAft>
                <a:spcPts val="0"/>
              </a:spcAft>
            </a:pPr>
            <a:endParaRPr lang="en-US" sz="2000" dirty="0">
              <a:latin typeface="+mn-lt"/>
            </a:endParaRPr>
          </a:p>
          <a:p>
            <a:pPr marL="342900" lvl="0" indent="-342900" algn="just">
              <a:lnSpc>
                <a:spcPct val="107000"/>
              </a:lnSpc>
              <a:spcAft>
                <a:spcPts val="0"/>
              </a:spcAft>
              <a:buFont typeface="Arial" panose="020B0604020202020204" pitchFamily="34" charset="0"/>
              <a:buChar char="•"/>
            </a:pPr>
            <a:r>
              <a:rPr lang="x-none" sz="2400" dirty="0">
                <a:latin typeface="Calibri" panose="020F0502020204030204" pitchFamily="34" charset="0"/>
                <a:ea typeface="Calibri" panose="020F0502020204030204" pitchFamily="34" charset="0"/>
                <a:cs typeface="Times New Roman" panose="02020603050405020304" pitchFamily="18" charset="0"/>
              </a:rPr>
              <a:t>Aprueba el presupuesto revisado del CLME+ para el período comprendido entre el 1.º de enero de 2018 - 31 de agosto de 2020</a:t>
            </a:r>
            <a:r>
              <a:rPr lang="x-none" sz="2400" b="0" dirty="0">
                <a:latin typeface="Calibri" panose="020F0502020204030204" pitchFamily="34" charset="0"/>
                <a:ea typeface="Calibri" panose="020F0502020204030204" pitchFamily="34" charset="0"/>
                <a:cs typeface="Times New Roman" panose="02020603050405020304" pitchFamily="18" charset="0"/>
              </a:rPr>
              <a:t> tal como fue presentado</a:t>
            </a:r>
          </a:p>
          <a:p>
            <a:pPr lvl="0" algn="just">
              <a:lnSpc>
                <a:spcPct val="107000"/>
              </a:lnSpc>
              <a:spcAft>
                <a:spcPts val="0"/>
              </a:spcAft>
            </a:pPr>
            <a:endParaRPr lang="en-US" sz="2400" b="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Arial" panose="020B0604020202020204" pitchFamily="34" charset="0"/>
              <a:buChar char="•"/>
            </a:pPr>
            <a:r>
              <a:rPr lang="x-none" sz="2400" dirty="0">
                <a:latin typeface="Calibri" panose="020F0502020204030204" pitchFamily="34" charset="0"/>
                <a:ea typeface="Calibri" panose="020F0502020204030204" pitchFamily="34" charset="0"/>
                <a:cs typeface="Times New Roman" panose="02020603050405020304" pitchFamily="18" charset="0"/>
              </a:rPr>
              <a:t>Acuerda postergar una decisión relativa a una nueva extensión para el </a:t>
            </a:r>
            <a:r>
              <a:rPr lang="en-US" sz="2400" dirty="0">
                <a:latin typeface="Calibri" panose="020F0502020204030204" pitchFamily="34" charset="0"/>
                <a:ea typeface="Calibri" panose="020F0502020204030204" pitchFamily="34" charset="0"/>
                <a:cs typeface="Times New Roman" panose="02020603050405020304" pitchFamily="18" charset="0"/>
              </a:rPr>
              <a:t>Proyecto </a:t>
            </a:r>
            <a:r>
              <a:rPr lang="en-US" sz="2400" dirty="0" err="1">
                <a:latin typeface="Calibri" panose="020F0502020204030204" pitchFamily="34" charset="0"/>
                <a:ea typeface="Calibri" panose="020F0502020204030204" pitchFamily="34" charset="0"/>
                <a:cs typeface="Times New Roman" panose="02020603050405020304" pitchFamily="18" charset="0"/>
              </a:rPr>
              <a:t>CLME</a:t>
            </a:r>
            <a:r>
              <a:rPr lang="en-US" sz="2400" dirty="0">
                <a:latin typeface="Calibri" panose="020F0502020204030204" pitchFamily="34" charset="0"/>
                <a:ea typeface="Calibri" panose="020F0502020204030204" pitchFamily="34" charset="0"/>
                <a:cs typeface="Times New Roman" panose="02020603050405020304" pitchFamily="18" charset="0"/>
              </a:rPr>
              <a:t>+</a:t>
            </a:r>
            <a:r>
              <a:rPr lang="x-none" sz="2400" dirty="0">
                <a:latin typeface="Calibri" panose="020F0502020204030204" pitchFamily="34" charset="0"/>
                <a:ea typeface="Calibri" panose="020F0502020204030204" pitchFamily="34" charset="0"/>
                <a:cs typeface="Times New Roman" panose="02020603050405020304" pitchFamily="18" charset="0"/>
              </a:rPr>
              <a:t> </a:t>
            </a:r>
            <a:r>
              <a:rPr lang="x-none" sz="2400" b="0" dirty="0">
                <a:latin typeface="Calibri" panose="020F0502020204030204" pitchFamily="34" charset="0"/>
                <a:ea typeface="Calibri" panose="020F0502020204030204" pitchFamily="34" charset="0"/>
                <a:cs typeface="Times New Roman" panose="02020603050405020304" pitchFamily="18" charset="0"/>
              </a:rPr>
              <a:t>para acomodar nuevos retrasos durante el período 2016-2018 </a:t>
            </a:r>
            <a:r>
              <a:rPr lang="x-none" sz="2400" dirty="0">
                <a:latin typeface="Calibri" panose="020F0502020204030204" pitchFamily="34" charset="0"/>
                <a:ea typeface="Calibri" panose="020F0502020204030204" pitchFamily="34" charset="0"/>
                <a:cs typeface="Times New Roman" panose="02020603050405020304" pitchFamily="18" charset="0"/>
              </a:rPr>
              <a:t>hasta el primer trimestre de 2019</a:t>
            </a:r>
            <a:r>
              <a:rPr lang="x-none" sz="2400" b="0" dirty="0">
                <a:latin typeface="Calibri" panose="020F0502020204030204" pitchFamily="34" charset="0"/>
                <a:ea typeface="Calibri" panose="020F0502020204030204" pitchFamily="34" charset="0"/>
                <a:cs typeface="Times New Roman" panose="02020603050405020304" pitchFamily="18" charset="0"/>
              </a:rPr>
              <a:t>, entendiendo que dicha decisión se basará en la revisión que haga el Comité Directivo del Proyecto de la evaluación proporcionada por la UCP del progreso en la ejecución al 31 de diciembre de 2018.</a:t>
            </a:r>
          </a:p>
          <a:p>
            <a:pPr marL="342900" lvl="0" indent="-342900" algn="just">
              <a:lnSpc>
                <a:spcPct val="107000"/>
              </a:lnSpc>
              <a:spcAft>
                <a:spcPts val="0"/>
              </a:spcAft>
              <a:buFont typeface="Arial" panose="020B0604020202020204" pitchFamily="34" charset="0"/>
              <a:buChar char="•"/>
            </a:pPr>
            <a:endParaRPr lang="en-US" sz="2400" b="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Arial" panose="020B0604020202020204" pitchFamily="34" charset="0"/>
              <a:buChar char="•"/>
            </a:pPr>
            <a:r>
              <a:rPr lang="x-none" sz="2400" dirty="0">
                <a:latin typeface="Calibri" panose="020F0502020204030204" pitchFamily="34" charset="0"/>
                <a:ea typeface="Calibri" panose="020F0502020204030204" pitchFamily="34" charset="0"/>
                <a:cs typeface="Times New Roman" panose="02020603050405020304" pitchFamily="18" charset="0"/>
              </a:rPr>
              <a:t>Insta a los </a:t>
            </a:r>
            <a:r>
              <a:rPr lang="en-US" sz="2400" dirty="0" err="1" smtClean="0">
                <a:latin typeface="Calibri" panose="020F0502020204030204" pitchFamily="34" charset="0"/>
                <a:ea typeface="Calibri" panose="020F0502020204030204" pitchFamily="34" charset="0"/>
                <a:cs typeface="Times New Roman" panose="02020603050405020304" pitchFamily="18" charset="0"/>
              </a:rPr>
              <a:t>socios</a:t>
            </a:r>
            <a:r>
              <a:rPr lang="x-none" sz="2400" dirty="0" smtClean="0">
                <a:latin typeface="Calibri" panose="020F0502020204030204" pitchFamily="34" charset="0"/>
                <a:ea typeface="Calibri" panose="020F0502020204030204" pitchFamily="34" charset="0"/>
                <a:cs typeface="Times New Roman" panose="02020603050405020304" pitchFamily="18" charset="0"/>
              </a:rPr>
              <a:t> </a:t>
            </a:r>
            <a:r>
              <a:rPr lang="x-none" sz="2400" dirty="0">
                <a:latin typeface="Calibri" panose="020F0502020204030204" pitchFamily="34" charset="0"/>
                <a:ea typeface="Calibri" panose="020F0502020204030204" pitchFamily="34" charset="0"/>
                <a:cs typeface="Times New Roman" panose="02020603050405020304" pitchFamily="18" charset="0"/>
              </a:rPr>
              <a:t>en la coejecución a presentar a la UCP la información sobre el progreso en la ejecución </a:t>
            </a:r>
            <a:r>
              <a:rPr lang="x-none" sz="2400" b="0" dirty="0">
                <a:latin typeface="Calibri" panose="020F0502020204030204" pitchFamily="34" charset="0"/>
                <a:ea typeface="Calibri" panose="020F0502020204030204" pitchFamily="34" charset="0"/>
                <a:cs typeface="Times New Roman" panose="02020603050405020304" pitchFamily="18" charset="0"/>
              </a:rPr>
              <a:t>bajo tales planes revisados a más tardar el 31 de diciembre de 2018</a:t>
            </a:r>
          </a:p>
          <a:p>
            <a:pPr marL="342900" lvl="0" indent="-342900" algn="just">
              <a:lnSpc>
                <a:spcPct val="107000"/>
              </a:lnSpc>
              <a:spcAft>
                <a:spcPts val="0"/>
              </a:spcAft>
              <a:buFont typeface="Arial" panose="020B0604020202020204" pitchFamily="34" charset="0"/>
              <a:buChar char="•"/>
            </a:pPr>
            <a:endParaRPr lang="en-US" sz="2400" b="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0"/>
              </a:spcAft>
            </a:pPr>
            <a:endParaRPr lang="en-US" sz="2400" b="0" dirty="0">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endParaRPr lang="en-US" sz="2400" b="0" dirty="0">
              <a:latin typeface="+mn-lt"/>
            </a:endParaRPr>
          </a:p>
        </p:txBody>
      </p:sp>
      <p:sp>
        <p:nvSpPr>
          <p:cNvPr id="3" name="TextBox 2"/>
          <p:cNvSpPr txBox="1"/>
          <p:nvPr/>
        </p:nvSpPr>
        <p:spPr>
          <a:xfrm>
            <a:off x="259271" y="59843"/>
            <a:ext cx="6996294" cy="1384995"/>
          </a:xfrm>
          <a:prstGeom prst="rect">
            <a:avLst/>
          </a:prstGeom>
          <a:noFill/>
        </p:spPr>
        <p:txBody>
          <a:bodyPr wrap="square" rtlCol="0">
            <a:spAutoFit/>
          </a:bodyPr>
          <a:lstStyle/>
          <a:p>
            <a:r>
              <a:rPr lang="x-none" sz="2800" b="1"/>
              <a:t>Decisiones de la Reunión de Mitad de Período del Comité Directivo del Proyecto</a:t>
            </a:r>
          </a:p>
          <a:p>
            <a:endParaRPr lang="en-US" sz="2800" b="1" dirty="0"/>
          </a:p>
        </p:txBody>
      </p:sp>
    </p:spTree>
    <p:extLst>
      <p:ext uri="{BB962C8B-B14F-4D97-AF65-F5344CB8AC3E}">
        <p14:creationId xmlns:p14="http://schemas.microsoft.com/office/powerpoint/2010/main" val="24532550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87EDCD50-6C95-B744-B2C2-277DBBBBAA63}"/>
              </a:ext>
            </a:extLst>
          </p:cNvPr>
          <p:cNvSpPr>
            <a:spLocks noGrp="1"/>
          </p:cNvSpPr>
          <p:nvPr>
            <p:ph type="body" sz="quarter" idx="11"/>
          </p:nvPr>
        </p:nvSpPr>
        <p:spPr>
          <a:xfrm>
            <a:off x="324293" y="1089837"/>
            <a:ext cx="11594805" cy="5172740"/>
          </a:xfrm>
        </p:spPr>
        <p:txBody>
          <a:bodyPr>
            <a:normAutofit/>
          </a:bodyPr>
          <a:lstStyle/>
          <a:p>
            <a:pPr>
              <a:lnSpc>
                <a:spcPct val="100000"/>
              </a:lnSpc>
              <a:spcAft>
                <a:spcPts val="0"/>
              </a:spcAft>
            </a:pPr>
            <a:r>
              <a:rPr lang="x-none" sz="2000" dirty="0"/>
              <a:t>TEMA 13 DE LA AGENDA - PLAN DE TRABAJO Y PRESUPUESTO DEL </a:t>
            </a:r>
            <a:r>
              <a:rPr lang="en-US" sz="2000" dirty="0"/>
              <a:t>Proyecto </a:t>
            </a:r>
            <a:r>
              <a:rPr lang="en-US" sz="2000" dirty="0" err="1"/>
              <a:t>CLME</a:t>
            </a:r>
            <a:r>
              <a:rPr lang="en-US" sz="2000" dirty="0"/>
              <a:t>+</a:t>
            </a:r>
            <a:endParaRPr lang="x-none" sz="2000" dirty="0"/>
          </a:p>
          <a:p>
            <a:pPr>
              <a:lnSpc>
                <a:spcPct val="100000"/>
              </a:lnSpc>
              <a:spcAft>
                <a:spcPts val="0"/>
              </a:spcAft>
            </a:pPr>
            <a:endParaRPr lang="en-US" sz="2000" dirty="0">
              <a:latin typeface="+mn-lt"/>
            </a:endParaRPr>
          </a:p>
          <a:p>
            <a:pPr marL="342900" lvl="0" indent="-342900" algn="just">
              <a:lnSpc>
                <a:spcPct val="107000"/>
              </a:lnSpc>
              <a:spcAft>
                <a:spcPts val="0"/>
              </a:spcAft>
              <a:buFont typeface="Arial" panose="020B0604020202020204" pitchFamily="34" charset="0"/>
              <a:buChar char="•"/>
            </a:pPr>
            <a:r>
              <a:rPr lang="x-none" sz="2200" b="0" dirty="0">
                <a:latin typeface="Calibri" panose="020F0502020204030204" pitchFamily="34" charset="0"/>
                <a:ea typeface="Calibri" panose="020F0502020204030204" pitchFamily="34" charset="0"/>
                <a:cs typeface="Times New Roman" panose="02020603050405020304" pitchFamily="18" charset="0"/>
              </a:rPr>
              <a:t>a. </a:t>
            </a:r>
            <a:r>
              <a:rPr lang="x-none" sz="2200" dirty="0">
                <a:latin typeface="Calibri" panose="020F0502020204030204" pitchFamily="34" charset="0"/>
                <a:ea typeface="Calibri" panose="020F0502020204030204" pitchFamily="34" charset="0"/>
                <a:cs typeface="Times New Roman" panose="02020603050405020304" pitchFamily="18" charset="0"/>
              </a:rPr>
              <a:t>Pide que la UCP envíe un informe al Comité Directivo del Proyecto</a:t>
            </a:r>
            <a:r>
              <a:rPr lang="x-none" sz="2200" b="0" dirty="0">
                <a:latin typeface="Calibri" panose="020F0502020204030204" pitchFamily="34" charset="0"/>
                <a:ea typeface="Calibri" panose="020F0502020204030204" pitchFamily="34" charset="0"/>
                <a:cs typeface="Times New Roman" panose="02020603050405020304" pitchFamily="18" charset="0"/>
              </a:rPr>
              <a:t> durante el mes de enero de 2019, </a:t>
            </a:r>
            <a:r>
              <a:rPr lang="x-none" sz="2200" dirty="0">
                <a:latin typeface="Calibri" panose="020F0502020204030204" pitchFamily="34" charset="0"/>
                <a:ea typeface="Calibri" panose="020F0502020204030204" pitchFamily="34" charset="0"/>
                <a:cs typeface="Times New Roman" panose="02020603050405020304" pitchFamily="18" charset="0"/>
              </a:rPr>
              <a:t>detallando</a:t>
            </a:r>
            <a:r>
              <a:rPr lang="x-none" sz="2200" b="0" dirty="0">
                <a:latin typeface="Calibri" panose="020F0502020204030204" pitchFamily="34" charset="0"/>
                <a:ea typeface="Calibri" panose="020F0502020204030204" pitchFamily="34" charset="0"/>
                <a:cs typeface="Times New Roman" panose="02020603050405020304" pitchFamily="18" charset="0"/>
              </a:rPr>
              <a:t>, según corresponda, (a) </a:t>
            </a:r>
            <a:r>
              <a:rPr lang="x-none" sz="2200" dirty="0">
                <a:latin typeface="Calibri" panose="020F0502020204030204" pitchFamily="34" charset="0"/>
                <a:ea typeface="Calibri" panose="020F0502020204030204" pitchFamily="34" charset="0"/>
                <a:cs typeface="Times New Roman" panose="02020603050405020304" pitchFamily="18" charset="0"/>
              </a:rPr>
              <a:t>la duración propuesta de la extensión</a:t>
            </a:r>
            <a:r>
              <a:rPr lang="x-none" sz="2200" b="0" dirty="0">
                <a:latin typeface="Calibri" panose="020F0502020204030204" pitchFamily="34" charset="0"/>
                <a:ea typeface="Calibri" panose="020F0502020204030204" pitchFamily="34" charset="0"/>
                <a:cs typeface="Times New Roman" panose="02020603050405020304" pitchFamily="18" charset="0"/>
              </a:rPr>
              <a:t>, (b) </a:t>
            </a:r>
            <a:r>
              <a:rPr lang="x-none" sz="2200" dirty="0">
                <a:latin typeface="Calibri" panose="020F0502020204030204" pitchFamily="34" charset="0"/>
                <a:ea typeface="Calibri" panose="020F0502020204030204" pitchFamily="34" charset="0"/>
                <a:cs typeface="Times New Roman" panose="02020603050405020304" pitchFamily="18" charset="0"/>
              </a:rPr>
              <a:t>las revisiones de presupuesto del proyecto asociadas</a:t>
            </a:r>
            <a:r>
              <a:rPr lang="x-none" sz="2200" b="0" dirty="0">
                <a:latin typeface="Calibri" panose="020F0502020204030204" pitchFamily="34" charset="0"/>
                <a:ea typeface="Calibri" panose="020F0502020204030204" pitchFamily="34" charset="0"/>
                <a:cs typeface="Times New Roman" panose="02020603050405020304" pitchFamily="18" charset="0"/>
              </a:rPr>
              <a:t>, y c) </a:t>
            </a:r>
            <a:r>
              <a:rPr lang="x-none" sz="2200" dirty="0">
                <a:latin typeface="Calibri" panose="020F0502020204030204" pitchFamily="34" charset="0"/>
                <a:ea typeface="Calibri" panose="020F0502020204030204" pitchFamily="34" charset="0"/>
                <a:cs typeface="Times New Roman" panose="02020603050405020304" pitchFamily="18" charset="0"/>
              </a:rPr>
              <a:t>los impactos previstos de esas revisiones sobre los Productos del </a:t>
            </a:r>
            <a:r>
              <a:rPr lang="en-US" sz="2200" dirty="0">
                <a:latin typeface="Calibri" panose="020F0502020204030204" pitchFamily="34" charset="0"/>
                <a:ea typeface="Calibri" panose="020F0502020204030204" pitchFamily="34" charset="0"/>
                <a:cs typeface="Times New Roman" panose="02020603050405020304" pitchFamily="18" charset="0"/>
              </a:rPr>
              <a:t>Proyecto </a:t>
            </a:r>
            <a:r>
              <a:rPr lang="en-US" sz="2200" dirty="0" err="1">
                <a:latin typeface="Calibri" panose="020F0502020204030204" pitchFamily="34" charset="0"/>
                <a:ea typeface="Calibri" panose="020F0502020204030204" pitchFamily="34" charset="0"/>
                <a:cs typeface="Times New Roman" panose="02020603050405020304" pitchFamily="18" charset="0"/>
              </a:rPr>
              <a:t>CLME</a:t>
            </a:r>
            <a:r>
              <a:rPr lang="en-US" sz="2200" dirty="0">
                <a:latin typeface="Calibri" panose="020F0502020204030204" pitchFamily="34" charset="0"/>
                <a:ea typeface="Calibri" panose="020F0502020204030204" pitchFamily="34" charset="0"/>
                <a:cs typeface="Times New Roman" panose="02020603050405020304" pitchFamily="18" charset="0"/>
              </a:rPr>
              <a:t>+</a:t>
            </a:r>
            <a:r>
              <a:rPr lang="x-none" sz="2200" b="0" dirty="0">
                <a:latin typeface="Calibri" panose="020F0502020204030204" pitchFamily="34" charset="0"/>
                <a:ea typeface="Calibri" panose="020F0502020204030204" pitchFamily="34" charset="0"/>
                <a:cs typeface="Times New Roman" panose="02020603050405020304" pitchFamily="18" charset="0"/>
              </a:rPr>
              <a:t>, y solicitando su opinión sobre esas propuestas </a:t>
            </a:r>
          </a:p>
          <a:p>
            <a:pPr lvl="0" algn="just">
              <a:lnSpc>
                <a:spcPct val="107000"/>
              </a:lnSpc>
              <a:spcAft>
                <a:spcPts val="0"/>
              </a:spcAft>
            </a:pPr>
            <a:endParaRPr lang="en-US" sz="2200" b="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Arial" panose="020B0604020202020204" pitchFamily="34" charset="0"/>
              <a:buChar char="•"/>
            </a:pPr>
            <a:r>
              <a:rPr lang="x-none" sz="2200" b="0" dirty="0">
                <a:latin typeface="Calibri" panose="020F0502020204030204" pitchFamily="34" charset="0"/>
                <a:ea typeface="Calibri" panose="020F0502020204030204" pitchFamily="34" charset="0"/>
                <a:cs typeface="Times New Roman" panose="02020603050405020304" pitchFamily="18" charset="0"/>
              </a:rPr>
              <a:t>B. Acuerda que se dé al </a:t>
            </a:r>
            <a:r>
              <a:rPr lang="x-none" sz="2200" b="1" dirty="0">
                <a:latin typeface="Calibri" panose="020F0502020204030204" pitchFamily="34" charset="0"/>
                <a:ea typeface="Calibri" panose="020F0502020204030204" pitchFamily="34" charset="0"/>
                <a:cs typeface="Times New Roman" panose="02020603050405020304" pitchFamily="18" charset="0"/>
              </a:rPr>
              <a:t>Comité Directivo del Proyecto</a:t>
            </a:r>
            <a:r>
              <a:rPr lang="x-none" sz="2200" dirty="0">
                <a:latin typeface="Calibri" panose="020F0502020204030204" pitchFamily="34" charset="0"/>
                <a:ea typeface="Calibri" panose="020F0502020204030204" pitchFamily="34" charset="0"/>
                <a:cs typeface="Times New Roman" panose="02020603050405020304" pitchFamily="18" charset="0"/>
              </a:rPr>
              <a:t> el plazo de un mes a partir de la fecha de entrega del informe de la UCP para revisar las propuestas y dar su consentimiento por escrito</a:t>
            </a:r>
            <a:r>
              <a:rPr lang="x-none" sz="2200" b="0" dirty="0">
                <a:latin typeface="Calibri" panose="020F0502020204030204" pitchFamily="34" charset="0"/>
                <a:ea typeface="Calibri" panose="020F0502020204030204" pitchFamily="34" charset="0"/>
                <a:cs typeface="Times New Roman" panose="02020603050405020304" pitchFamily="18" charset="0"/>
              </a:rPr>
              <a:t>, y reconoce que </a:t>
            </a:r>
            <a:r>
              <a:rPr lang="x-none" sz="2200" b="1" dirty="0">
                <a:latin typeface="Calibri" panose="020F0502020204030204" pitchFamily="34" charset="0"/>
                <a:ea typeface="Calibri" panose="020F0502020204030204" pitchFamily="34" charset="0"/>
                <a:cs typeface="Times New Roman" panose="02020603050405020304" pitchFamily="18" charset="0"/>
              </a:rPr>
              <a:t>se entenderá que cualquier país miembro que no responda por escrito dentro del plazo especificado está de acuerdo con la recomendación</a:t>
            </a:r>
            <a:r>
              <a:rPr lang="x-none" sz="2200" dirty="0">
                <a:latin typeface="Calibri" panose="020F0502020204030204" pitchFamily="34" charset="0"/>
                <a:ea typeface="Calibri" panose="020F0502020204030204" pitchFamily="34" charset="0"/>
                <a:cs typeface="Times New Roman" panose="02020603050405020304" pitchFamily="18" charset="0"/>
              </a:rPr>
              <a:t> </a:t>
            </a:r>
            <a:r>
              <a:rPr lang="x-none" sz="2200" b="0" dirty="0">
                <a:latin typeface="Calibri" panose="020F0502020204030204" pitchFamily="34" charset="0"/>
                <a:ea typeface="Calibri" panose="020F0502020204030204" pitchFamily="34" charset="0"/>
                <a:cs typeface="Times New Roman" panose="02020603050405020304" pitchFamily="18" charset="0"/>
              </a:rPr>
              <a:t>esbozada por la UCP.</a:t>
            </a:r>
          </a:p>
          <a:p>
            <a:pPr>
              <a:lnSpc>
                <a:spcPct val="100000"/>
              </a:lnSpc>
              <a:spcAft>
                <a:spcPts val="0"/>
              </a:spcAft>
            </a:pPr>
            <a:endParaRPr lang="en-US" sz="2400" b="0" dirty="0">
              <a:latin typeface="+mn-lt"/>
            </a:endParaRPr>
          </a:p>
        </p:txBody>
      </p:sp>
      <p:sp>
        <p:nvSpPr>
          <p:cNvPr id="3" name="TextBox 2"/>
          <p:cNvSpPr txBox="1"/>
          <p:nvPr/>
        </p:nvSpPr>
        <p:spPr>
          <a:xfrm>
            <a:off x="259270" y="59843"/>
            <a:ext cx="7214955" cy="1384995"/>
          </a:xfrm>
          <a:prstGeom prst="rect">
            <a:avLst/>
          </a:prstGeom>
          <a:noFill/>
        </p:spPr>
        <p:txBody>
          <a:bodyPr wrap="square" rtlCol="0">
            <a:spAutoFit/>
          </a:bodyPr>
          <a:lstStyle/>
          <a:p>
            <a:r>
              <a:rPr lang="x-none" sz="2800" b="1" dirty="0"/>
              <a:t>Decisiones de la Reunión de Mitad de Período del Comité Directivo del Proyecto</a:t>
            </a:r>
          </a:p>
          <a:p>
            <a:endParaRPr lang="en-US" sz="2800" b="1" dirty="0"/>
          </a:p>
        </p:txBody>
      </p:sp>
    </p:spTree>
    <p:extLst>
      <p:ext uri="{BB962C8B-B14F-4D97-AF65-F5344CB8AC3E}">
        <p14:creationId xmlns:p14="http://schemas.microsoft.com/office/powerpoint/2010/main" val="25397900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9271" y="59843"/>
            <a:ext cx="5140570" cy="523220"/>
          </a:xfrm>
          <a:prstGeom prst="rect">
            <a:avLst/>
          </a:prstGeom>
          <a:noFill/>
        </p:spPr>
        <p:txBody>
          <a:bodyPr wrap="square" rtlCol="0">
            <a:spAutoFit/>
          </a:bodyPr>
          <a:lstStyle/>
          <a:p>
            <a:r>
              <a:rPr lang="x-none" sz="2800" b="1"/>
              <a:t>Metodología de análisis</a:t>
            </a:r>
          </a:p>
        </p:txBody>
      </p:sp>
      <p:cxnSp>
        <p:nvCxnSpPr>
          <p:cNvPr id="7" name="Straight Arrow Connector 6"/>
          <p:cNvCxnSpPr/>
          <p:nvPr/>
        </p:nvCxnSpPr>
        <p:spPr>
          <a:xfrm>
            <a:off x="207335" y="4678326"/>
            <a:ext cx="11621386" cy="531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3161" y="5018567"/>
            <a:ext cx="1815979" cy="369332"/>
          </a:xfrm>
          <a:prstGeom prst="rect">
            <a:avLst/>
          </a:prstGeom>
          <a:noFill/>
        </p:spPr>
        <p:txBody>
          <a:bodyPr wrap="square" rtlCol="0">
            <a:spAutoFit/>
          </a:bodyPr>
          <a:lstStyle/>
          <a:p>
            <a:r>
              <a:rPr lang="x-none" dirty="0"/>
              <a:t>18 de noviembre</a:t>
            </a:r>
          </a:p>
        </p:txBody>
      </p:sp>
      <p:sp>
        <p:nvSpPr>
          <p:cNvPr id="10" name="TextBox 9"/>
          <p:cNvSpPr txBox="1"/>
          <p:nvPr/>
        </p:nvSpPr>
        <p:spPr>
          <a:xfrm>
            <a:off x="3391786" y="5018567"/>
            <a:ext cx="1541721" cy="369332"/>
          </a:xfrm>
          <a:prstGeom prst="rect">
            <a:avLst/>
          </a:prstGeom>
          <a:noFill/>
        </p:spPr>
        <p:txBody>
          <a:bodyPr wrap="square" rtlCol="0">
            <a:spAutoFit/>
          </a:bodyPr>
          <a:lstStyle/>
          <a:p>
            <a:r>
              <a:rPr lang="x-none" dirty="0"/>
              <a:t>19 de enero</a:t>
            </a:r>
          </a:p>
        </p:txBody>
      </p:sp>
      <p:sp>
        <p:nvSpPr>
          <p:cNvPr id="11" name="TextBox 10"/>
          <p:cNvSpPr txBox="1"/>
          <p:nvPr/>
        </p:nvSpPr>
        <p:spPr>
          <a:xfrm>
            <a:off x="7182293" y="5018567"/>
            <a:ext cx="1711842" cy="369332"/>
          </a:xfrm>
          <a:prstGeom prst="rect">
            <a:avLst/>
          </a:prstGeom>
          <a:noFill/>
        </p:spPr>
        <p:txBody>
          <a:bodyPr wrap="square" rtlCol="0">
            <a:spAutoFit/>
          </a:bodyPr>
          <a:lstStyle/>
          <a:p>
            <a:r>
              <a:rPr lang="x-none" dirty="0"/>
              <a:t>19 de febrero</a:t>
            </a:r>
          </a:p>
        </p:txBody>
      </p:sp>
      <p:sp>
        <p:nvSpPr>
          <p:cNvPr id="13" name="TextBox 12"/>
          <p:cNvSpPr txBox="1"/>
          <p:nvPr/>
        </p:nvSpPr>
        <p:spPr>
          <a:xfrm>
            <a:off x="10480159" y="5018567"/>
            <a:ext cx="1711841" cy="369332"/>
          </a:xfrm>
          <a:prstGeom prst="rect">
            <a:avLst/>
          </a:prstGeom>
          <a:noFill/>
        </p:spPr>
        <p:txBody>
          <a:bodyPr wrap="square" rtlCol="0">
            <a:spAutoFit/>
          </a:bodyPr>
          <a:lstStyle/>
          <a:p>
            <a:r>
              <a:rPr lang="x-none" dirty="0"/>
              <a:t>19 de marzo</a:t>
            </a:r>
          </a:p>
        </p:txBody>
      </p:sp>
      <p:graphicFrame>
        <p:nvGraphicFramePr>
          <p:cNvPr id="12" name="Diagram 11"/>
          <p:cNvGraphicFramePr/>
          <p:nvPr>
            <p:extLst>
              <p:ext uri="{D42A27DB-BD31-4B8C-83A1-F6EECF244321}">
                <p14:modId xmlns:p14="http://schemas.microsoft.com/office/powerpoint/2010/main" val="2746241672"/>
              </p:ext>
            </p:extLst>
          </p:nvPr>
        </p:nvGraphicFramePr>
        <p:xfrm>
          <a:off x="284076" y="909565"/>
          <a:ext cx="11467904" cy="37911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76079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9271" y="59843"/>
            <a:ext cx="5140570" cy="523220"/>
          </a:xfrm>
          <a:prstGeom prst="rect">
            <a:avLst/>
          </a:prstGeom>
          <a:noFill/>
        </p:spPr>
        <p:txBody>
          <a:bodyPr wrap="square" rtlCol="0">
            <a:spAutoFit/>
          </a:bodyPr>
          <a:lstStyle/>
          <a:p>
            <a:r>
              <a:rPr lang="x-none" sz="2800" b="1"/>
              <a:t>Metodología de análisis</a:t>
            </a:r>
          </a:p>
        </p:txBody>
      </p:sp>
      <p:sp>
        <p:nvSpPr>
          <p:cNvPr id="4" name="Rectangle 3">
            <a:extLst>
              <a:ext uri="{FF2B5EF4-FFF2-40B4-BE49-F238E27FC236}">
                <a16:creationId xmlns="" xmlns:a16="http://schemas.microsoft.com/office/drawing/2014/main" id="{9620CADB-E833-461F-AFCB-D60A8DD9B362}"/>
              </a:ext>
            </a:extLst>
          </p:cNvPr>
          <p:cNvSpPr/>
          <p:nvPr/>
        </p:nvSpPr>
        <p:spPr>
          <a:xfrm>
            <a:off x="4587576" y="1344707"/>
            <a:ext cx="1977390" cy="13312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s-419" sz="1100" dirty="0">
                <a:effectLst/>
                <a:ea typeface="Calibri" panose="020F0502020204030204" pitchFamily="34" charset="0"/>
                <a:cs typeface="Times New Roman" panose="02020603050405020304" pitchFamily="18" charset="0"/>
              </a:rPr>
              <a:t>Proponer acciones para asegurar que se cumplan satisfactoriamente los objetivos y resultados del Proyecto CLME+ </a:t>
            </a:r>
            <a:endParaRPr lang="en-US" sz="1100" dirty="0">
              <a:effectLst/>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 xmlns:a16="http://schemas.microsoft.com/office/drawing/2014/main" id="{837A9EFC-A859-455F-B41F-6AA6D623E651}"/>
              </a:ext>
            </a:extLst>
          </p:cNvPr>
          <p:cNvSpPr/>
          <p:nvPr/>
        </p:nvSpPr>
        <p:spPr>
          <a:xfrm>
            <a:off x="2610186" y="3306333"/>
            <a:ext cx="1977390" cy="11881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s-419" sz="1100" dirty="0">
                <a:effectLst/>
                <a:ea typeface="Calibri" panose="020F0502020204030204" pitchFamily="34" charset="0"/>
                <a:cs typeface="Times New Roman" panose="02020603050405020304" pitchFamily="18" charset="0"/>
              </a:rPr>
              <a:t>Revisar y hacer modificaciones sugeridas al Marco de Resultados del Proyecto CLME+</a:t>
            </a:r>
            <a:endParaRPr lang="en-US" sz="1100" dirty="0">
              <a:effectLst/>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 xmlns:a16="http://schemas.microsoft.com/office/drawing/2014/main" id="{66EC15C0-0FFC-4A3A-B9B6-2EBF4AE3EA64}"/>
              </a:ext>
            </a:extLst>
          </p:cNvPr>
          <p:cNvSpPr/>
          <p:nvPr/>
        </p:nvSpPr>
        <p:spPr>
          <a:xfrm>
            <a:off x="6436661" y="3306333"/>
            <a:ext cx="1977390" cy="11729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s-419" sz="1100" dirty="0">
                <a:effectLst/>
                <a:ea typeface="Calibri" panose="020F0502020204030204" pitchFamily="34" charset="0"/>
                <a:cs typeface="Times New Roman" panose="02020603050405020304" pitchFamily="18" charset="0"/>
              </a:rPr>
              <a:t>Consultar con los organismos de coejecución sobre las modificaciones propuestas a sus acuerdos de coejecución</a:t>
            </a:r>
            <a:endParaRPr lang="en-US" sz="1100" dirty="0">
              <a:effectLst/>
              <a:ea typeface="Calibri" panose="020F0502020204030204" pitchFamily="34" charset="0"/>
              <a:cs typeface="Times New Roman" panose="02020603050405020304" pitchFamily="18" charset="0"/>
            </a:endParaRPr>
          </a:p>
        </p:txBody>
      </p:sp>
      <p:cxnSp>
        <p:nvCxnSpPr>
          <p:cNvPr id="8" name="Straight Arrow Connector 7">
            <a:extLst>
              <a:ext uri="{FF2B5EF4-FFF2-40B4-BE49-F238E27FC236}">
                <a16:creationId xmlns="" xmlns:a16="http://schemas.microsoft.com/office/drawing/2014/main" id="{65D6B2F7-C559-4308-BF9C-05FA7AA936DE}"/>
              </a:ext>
            </a:extLst>
          </p:cNvPr>
          <p:cNvCxnSpPr/>
          <p:nvPr/>
        </p:nvCxnSpPr>
        <p:spPr>
          <a:xfrm flipH="1">
            <a:off x="4168476" y="2559573"/>
            <a:ext cx="769620" cy="66675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 xmlns:a16="http://schemas.microsoft.com/office/drawing/2014/main" id="{65F19867-1FC2-4B8A-96BC-4325E89EE9C1}"/>
              </a:ext>
            </a:extLst>
          </p:cNvPr>
          <p:cNvCxnSpPr>
            <a:cxnSpLocks/>
          </p:cNvCxnSpPr>
          <p:nvPr/>
        </p:nvCxnSpPr>
        <p:spPr>
          <a:xfrm>
            <a:off x="6256356" y="2571003"/>
            <a:ext cx="628538" cy="64284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p:cNvCxnSpPr/>
          <p:nvPr/>
        </p:nvCxnSpPr>
        <p:spPr>
          <a:xfrm flipV="1">
            <a:off x="4881666" y="3884525"/>
            <a:ext cx="1260905" cy="6306"/>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99504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5061" y="622003"/>
            <a:ext cx="6429582" cy="5598042"/>
          </a:xfrm>
          <a:prstGeom prst="rect">
            <a:avLst/>
          </a:prstGeom>
        </p:spPr>
      </p:pic>
      <p:pic>
        <p:nvPicPr>
          <p:cNvPr id="4" name="Picture 3"/>
          <p:cNvPicPr>
            <a:picLocks noChangeAspect="1"/>
          </p:cNvPicPr>
          <p:nvPr/>
        </p:nvPicPr>
        <p:blipFill>
          <a:blip r:embed="rId4"/>
          <a:stretch>
            <a:fillRect/>
          </a:stretch>
        </p:blipFill>
        <p:spPr>
          <a:xfrm>
            <a:off x="4994436" y="3709971"/>
            <a:ext cx="7080606" cy="2752631"/>
          </a:xfrm>
          <a:prstGeom prst="rect">
            <a:avLst/>
          </a:prstGeom>
        </p:spPr>
      </p:pic>
      <p:pic>
        <p:nvPicPr>
          <p:cNvPr id="5" name="Picture 4"/>
          <p:cNvPicPr>
            <a:picLocks noChangeAspect="1"/>
          </p:cNvPicPr>
          <p:nvPr/>
        </p:nvPicPr>
        <p:blipFill>
          <a:blip r:embed="rId5"/>
          <a:stretch>
            <a:fillRect/>
          </a:stretch>
        </p:blipFill>
        <p:spPr>
          <a:xfrm>
            <a:off x="5523614" y="806080"/>
            <a:ext cx="6551428" cy="2719814"/>
          </a:xfrm>
          <a:prstGeom prst="rect">
            <a:avLst/>
          </a:prstGeom>
        </p:spPr>
      </p:pic>
      <p:sp>
        <p:nvSpPr>
          <p:cNvPr id="6" name="TextBox 5"/>
          <p:cNvSpPr txBox="1"/>
          <p:nvPr/>
        </p:nvSpPr>
        <p:spPr>
          <a:xfrm>
            <a:off x="2191871" y="3525894"/>
            <a:ext cx="2802565" cy="646331"/>
          </a:xfrm>
          <a:prstGeom prst="rect">
            <a:avLst/>
          </a:prstGeom>
          <a:solidFill>
            <a:schemeClr val="accent2"/>
          </a:solidFill>
        </p:spPr>
        <p:txBody>
          <a:bodyPr wrap="square" rtlCol="0">
            <a:spAutoFit/>
          </a:bodyPr>
          <a:lstStyle/>
          <a:p>
            <a:r>
              <a:rPr lang="x-none" b="1" dirty="0">
                <a:solidFill>
                  <a:schemeClr val="bg1"/>
                </a:solidFill>
              </a:rPr>
              <a:t>Informe descriptivo de ACE (component</a:t>
            </a:r>
            <a:r>
              <a:rPr lang="en-US" b="1" dirty="0">
                <a:solidFill>
                  <a:schemeClr val="bg1"/>
                </a:solidFill>
              </a:rPr>
              <a:t>e</a:t>
            </a:r>
            <a:r>
              <a:rPr lang="x-none" b="1" dirty="0">
                <a:solidFill>
                  <a:schemeClr val="bg1"/>
                </a:solidFill>
              </a:rPr>
              <a:t>s</a:t>
            </a:r>
            <a:r>
              <a:rPr lang="en-US" b="1" dirty="0">
                <a:solidFill>
                  <a:schemeClr val="bg1"/>
                </a:solidFill>
              </a:rPr>
              <a:t> </a:t>
            </a:r>
            <a:r>
              <a:rPr lang="x-none" b="1" dirty="0">
                <a:solidFill>
                  <a:schemeClr val="bg1"/>
                </a:solidFill>
              </a:rPr>
              <a:t>técnicos)</a:t>
            </a:r>
          </a:p>
        </p:txBody>
      </p:sp>
      <p:sp>
        <p:nvSpPr>
          <p:cNvPr id="7" name="TextBox 6"/>
          <p:cNvSpPr txBox="1"/>
          <p:nvPr/>
        </p:nvSpPr>
        <p:spPr>
          <a:xfrm>
            <a:off x="7270899" y="1371028"/>
            <a:ext cx="2036134" cy="646331"/>
          </a:xfrm>
          <a:prstGeom prst="rect">
            <a:avLst/>
          </a:prstGeom>
          <a:solidFill>
            <a:schemeClr val="accent2"/>
          </a:solidFill>
        </p:spPr>
        <p:txBody>
          <a:bodyPr wrap="square" rtlCol="0">
            <a:spAutoFit/>
          </a:bodyPr>
          <a:lstStyle/>
          <a:p>
            <a:r>
              <a:rPr lang="x-none" b="1" dirty="0">
                <a:solidFill>
                  <a:schemeClr val="bg1"/>
                </a:solidFill>
              </a:rPr>
              <a:t>Tabla de marco lógico de ACE</a:t>
            </a:r>
          </a:p>
        </p:txBody>
      </p:sp>
      <p:sp>
        <p:nvSpPr>
          <p:cNvPr id="9" name="TextBox 8"/>
          <p:cNvSpPr txBox="1"/>
          <p:nvPr/>
        </p:nvSpPr>
        <p:spPr>
          <a:xfrm>
            <a:off x="9115647" y="5043941"/>
            <a:ext cx="2354225" cy="646331"/>
          </a:xfrm>
          <a:prstGeom prst="rect">
            <a:avLst/>
          </a:prstGeom>
          <a:solidFill>
            <a:schemeClr val="accent2"/>
          </a:solidFill>
        </p:spPr>
        <p:txBody>
          <a:bodyPr wrap="square" rtlCol="0">
            <a:spAutoFit/>
          </a:bodyPr>
          <a:lstStyle/>
          <a:p>
            <a:r>
              <a:rPr lang="x-none" b="1" dirty="0">
                <a:solidFill>
                  <a:schemeClr val="bg1"/>
                </a:solidFill>
              </a:rPr>
              <a:t>Tabla de marco lógico integrado</a:t>
            </a:r>
          </a:p>
        </p:txBody>
      </p:sp>
      <p:sp>
        <p:nvSpPr>
          <p:cNvPr id="10" name="TextBox 9"/>
          <p:cNvSpPr txBox="1"/>
          <p:nvPr/>
        </p:nvSpPr>
        <p:spPr>
          <a:xfrm>
            <a:off x="111642" y="122274"/>
            <a:ext cx="4534786" cy="461665"/>
          </a:xfrm>
          <a:prstGeom prst="rect">
            <a:avLst/>
          </a:prstGeom>
          <a:noFill/>
        </p:spPr>
        <p:txBody>
          <a:bodyPr wrap="square" rtlCol="0">
            <a:spAutoFit/>
          </a:bodyPr>
          <a:lstStyle/>
          <a:p>
            <a:r>
              <a:rPr lang="x-none" sz="2400" b="1" dirty="0"/>
              <a:t>Análisis técnico - Herramientas</a:t>
            </a:r>
          </a:p>
        </p:txBody>
      </p:sp>
    </p:spTree>
    <p:extLst>
      <p:ext uri="{BB962C8B-B14F-4D97-AF65-F5344CB8AC3E}">
        <p14:creationId xmlns:p14="http://schemas.microsoft.com/office/powerpoint/2010/main" val="28284925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7767</TotalTime>
  <Words>5598</Words>
  <Application>Microsoft Office PowerPoint</Application>
  <PresentationFormat>Widescreen</PresentationFormat>
  <Paragraphs>422</Paragraphs>
  <Slides>35</Slides>
  <Notes>32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35</vt:i4>
      </vt:variant>
    </vt:vector>
  </HeadingPairs>
  <TitlesOfParts>
    <vt:vector size="48" baseType="lpstr">
      <vt:lpstr>MS PGothic</vt:lpstr>
      <vt:lpstr>Arial</vt:lpstr>
      <vt:lpstr>ArialUnicodeMS</vt:lpstr>
      <vt:lpstr>Avenir Heavy</vt:lpstr>
      <vt:lpstr>Avenir Heavy Oblique</vt:lpstr>
      <vt:lpstr>Avenir Medium</vt:lpstr>
      <vt:lpstr>Calibri</vt:lpstr>
      <vt:lpstr>Calibri Light</vt:lpstr>
      <vt:lpstr>Garamond</vt:lpstr>
      <vt:lpstr>inherit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CLME SPO</dc:creator>
  <cp:lastModifiedBy>OFM CLME plus</cp:lastModifiedBy>
  <cp:revision>259</cp:revision>
  <dcterms:created xsi:type="dcterms:W3CDTF">2019-02-14T20:02:07Z</dcterms:created>
  <dcterms:modified xsi:type="dcterms:W3CDTF">2019-02-28T21:19:15Z</dcterms:modified>
</cp:coreProperties>
</file>