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9" r:id="rId2"/>
    <p:sldId id="286" r:id="rId3"/>
    <p:sldId id="285" r:id="rId4"/>
    <p:sldId id="260" r:id="rId5"/>
    <p:sldId id="261" r:id="rId6"/>
    <p:sldId id="262" r:id="rId7"/>
    <p:sldId id="263" r:id="rId8"/>
    <p:sldId id="264" r:id="rId9"/>
    <p:sldId id="268" r:id="rId10"/>
    <p:sldId id="277" r:id="rId11"/>
    <p:sldId id="257" r:id="rId12"/>
    <p:sldId id="258" r:id="rId13"/>
    <p:sldId id="259" r:id="rId14"/>
    <p:sldId id="274" r:id="rId15"/>
    <p:sldId id="278" r:id="rId16"/>
    <p:sldId id="279" r:id="rId17"/>
    <p:sldId id="280" r:id="rId18"/>
    <p:sldId id="282" r:id="rId19"/>
    <p:sldId id="281" r:id="rId20"/>
    <p:sldId id="290" r:id="rId21"/>
    <p:sldId id="275" r:id="rId22"/>
    <p:sldId id="276" r:id="rId23"/>
    <p:sldId id="270" r:id="rId24"/>
    <p:sldId id="293" r:id="rId25"/>
    <p:sldId id="294" r:id="rId26"/>
    <p:sldId id="267" r:id="rId27"/>
    <p:sldId id="288" r:id="rId28"/>
    <p:sldId id="273" r:id="rId29"/>
    <p:sldId id="287" r:id="rId30"/>
    <p:sldId id="272" r:id="rId31"/>
    <p:sldId id="291" r:id="rId32"/>
    <p:sldId id="296" r:id="rId33"/>
    <p:sldId id="292" r:id="rId34"/>
    <p:sldId id="269" r:id="rId35"/>
    <p:sldId id="2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8" autoAdjust="0"/>
    <p:restoredTop sz="78398" autoAdjust="0"/>
  </p:normalViewPr>
  <p:slideViewPr>
    <p:cSldViewPr snapToGrid="0">
      <p:cViewPr varScale="1">
        <p:scale>
          <a:sx n="55" d="100"/>
          <a:sy n="55" d="100"/>
        </p:scale>
        <p:origin x="1156" y="40"/>
      </p:cViewPr>
      <p:guideLst/>
    </p:cSldViewPr>
  </p:slideViewPr>
  <p:notesTextViewPr>
    <p:cViewPr>
      <p:scale>
        <a:sx n="1" d="1"/>
        <a:sy n="1" d="1"/>
      </p:scale>
      <p:origin x="0" y="0"/>
    </p:cViewPr>
  </p:notesTextViewPr>
  <p:sorterViewPr>
    <p:cViewPr>
      <p:scale>
        <a:sx n="100" d="100"/>
        <a:sy n="100" d="100"/>
      </p:scale>
      <p:origin x="0" y="-10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OFM_C\Dropbox%20(CLME+%20Project)\CLME+%20for%20RPC%20&amp;%20OFM\BUDGET%20PLANNING%20&amp;%20MONITORING\BUDGET%20-%20PLANNING%20&amp;%20TRACKING\Extension\Progress%20analysis%202019.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873432436065296"/>
          <c:y val="6.0290679937851921E-2"/>
          <c:w val="0.7385470262256657"/>
          <c:h val="0.71692715797748441"/>
        </c:manualLayout>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chemeClr val="accent2"/>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2'!$B$64:$C$64</c:f>
              <c:strCache>
                <c:ptCount val="2"/>
                <c:pt idx="0">
                  <c:v>Total Spent</c:v>
                </c:pt>
                <c:pt idx="1">
                  <c:v>Total Budget</c:v>
                </c:pt>
              </c:strCache>
            </c:strRef>
          </c:cat>
          <c:val>
            <c:numRef>
              <c:f>'Charts 2'!$B$65:$C$65</c:f>
              <c:numCache>
                <c:formatCode>#,##0</c:formatCode>
                <c:ptCount val="2"/>
                <c:pt idx="0">
                  <c:v>7162603.5096000005</c:v>
                </c:pt>
                <c:pt idx="1">
                  <c:v>12500000</c:v>
                </c:pt>
              </c:numCache>
            </c:numRef>
          </c:val>
        </c:ser>
        <c:dLbls>
          <c:showLegendKey val="0"/>
          <c:showVal val="0"/>
          <c:showCatName val="0"/>
          <c:showSerName val="0"/>
          <c:showPercent val="0"/>
          <c:showBubbleSize val="0"/>
        </c:dLbls>
        <c:gapWidth val="219"/>
        <c:shape val="box"/>
        <c:axId val="363011400"/>
        <c:axId val="363007480"/>
        <c:axId val="0"/>
      </c:bar3DChart>
      <c:catAx>
        <c:axId val="36301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363007480"/>
        <c:crosses val="autoZero"/>
        <c:auto val="1"/>
        <c:lblAlgn val="ctr"/>
        <c:lblOffset val="100"/>
        <c:noMultiLvlLbl val="0"/>
      </c:catAx>
      <c:valAx>
        <c:axId val="363007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363011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Sheet3!$F$62</c:f>
              <c:strCache>
                <c:ptCount val="1"/>
                <c:pt idx="0">
                  <c:v>Time Elapsed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Sheet3!$G$62</c:f>
              <c:numCache>
                <c:formatCode>0%</c:formatCode>
                <c:ptCount val="1"/>
                <c:pt idx="0">
                  <c:v>0.6875</c:v>
                </c:pt>
              </c:numCache>
            </c:numRef>
          </c:val>
        </c:ser>
        <c:ser>
          <c:idx val="1"/>
          <c:order val="1"/>
          <c:tx>
            <c:strRef>
              <c:f>Sheet3!$F$63</c:f>
              <c:strCache>
                <c:ptCount val="1"/>
                <c:pt idx="0">
                  <c:v>Remaining implementation period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Sheet3!$G$63</c:f>
              <c:numCache>
                <c:formatCode>0%</c:formatCode>
                <c:ptCount val="1"/>
                <c:pt idx="0">
                  <c:v>0.3125</c:v>
                </c:pt>
              </c:numCache>
            </c:numRef>
          </c:val>
        </c:ser>
        <c:dLbls>
          <c:showLegendKey val="0"/>
          <c:showVal val="0"/>
          <c:showCatName val="0"/>
          <c:showSerName val="0"/>
          <c:showPercent val="0"/>
          <c:showBubbleSize val="0"/>
        </c:dLbls>
        <c:gapWidth val="150"/>
        <c:overlap val="100"/>
        <c:axId val="363005912"/>
        <c:axId val="363006304"/>
      </c:barChart>
      <c:catAx>
        <c:axId val="363005912"/>
        <c:scaling>
          <c:orientation val="minMax"/>
        </c:scaling>
        <c:delete val="1"/>
        <c:axPos val="l"/>
        <c:numFmt formatCode="General" sourceLinked="1"/>
        <c:majorTickMark val="none"/>
        <c:minorTickMark val="none"/>
        <c:tickLblPos val="nextTo"/>
        <c:crossAx val="363006304"/>
        <c:crosses val="autoZero"/>
        <c:auto val="1"/>
        <c:lblAlgn val="ctr"/>
        <c:lblOffset val="100"/>
        <c:noMultiLvlLbl val="0"/>
      </c:catAx>
      <c:valAx>
        <c:axId val="3630063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3005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611111111111108E-2"/>
          <c:y val="0.10416666666666667"/>
          <c:w val="0.81388888888888888"/>
          <c:h val="0.77314814814814814"/>
        </c:manualLayout>
      </c:layout>
      <c:pie3DChart>
        <c:varyColors val="1"/>
        <c:ser>
          <c:idx val="0"/>
          <c:order val="0"/>
          <c:dPt>
            <c:idx val="0"/>
            <c:bubble3D val="0"/>
            <c:spPr>
              <a:solidFill>
                <a:schemeClr val="accent5">
                  <a:lumMod val="40000"/>
                  <a:lumOff val="60000"/>
                </a:schemeClr>
              </a:solidFill>
              <a:ln w="25400">
                <a:solidFill>
                  <a:schemeClr val="lt1"/>
                </a:solidFill>
              </a:ln>
              <a:effectLst/>
              <a:sp3d contourW="25400">
                <a:contourClr>
                  <a:schemeClr val="lt1"/>
                </a:contourClr>
              </a:sp3d>
            </c:spPr>
          </c:dPt>
          <c:dPt>
            <c:idx val="1"/>
            <c:bubble3D val="0"/>
            <c:spPr>
              <a:solidFill>
                <a:schemeClr val="accent1">
                  <a:lumMod val="60000"/>
                  <a:lumOff val="40000"/>
                </a:schemeClr>
              </a:solidFill>
              <a:ln w="25400">
                <a:solidFill>
                  <a:schemeClr val="lt1"/>
                </a:solidFill>
              </a:ln>
              <a:effectLst/>
              <a:sp3d contourW="25400">
                <a:contourClr>
                  <a:schemeClr val="lt1"/>
                </a:contourClr>
              </a:sp3d>
            </c:spPr>
          </c:dPt>
          <c:dPt>
            <c:idx val="2"/>
            <c:bubble3D val="0"/>
            <c:spPr>
              <a:solidFill>
                <a:schemeClr val="tx2">
                  <a:lumMod val="60000"/>
                  <a:lumOff val="40000"/>
                </a:schemeClr>
              </a:solidFill>
              <a:ln w="25400">
                <a:solidFill>
                  <a:schemeClr val="lt1"/>
                </a:solidFill>
              </a:ln>
              <a:effectLst/>
              <a:sp3d contourW="25400">
                <a:contourClr>
                  <a:schemeClr val="lt1"/>
                </a:contourClr>
              </a:sp3d>
            </c:spPr>
          </c:dPt>
          <c:dPt>
            <c:idx val="3"/>
            <c:bubble3D val="0"/>
            <c:spPr>
              <a:solidFill>
                <a:schemeClr val="accent1">
                  <a:lumMod val="20000"/>
                  <a:lumOff val="8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Sheet3!$F$48:$F$51</c:f>
              <c:strCache>
                <c:ptCount val="4"/>
                <c:pt idx="0">
                  <c:v>FAO</c:v>
                </c:pt>
                <c:pt idx="1">
                  <c:v>UNEP</c:v>
                </c:pt>
                <c:pt idx="2">
                  <c:v>CRFM</c:v>
                </c:pt>
                <c:pt idx="3">
                  <c:v>Others</c:v>
                </c:pt>
              </c:strCache>
            </c:strRef>
          </c:cat>
          <c:val>
            <c:numRef>
              <c:f>Sheet3!$G$48:$G$51</c:f>
              <c:numCache>
                <c:formatCode>0.00</c:formatCode>
                <c:ptCount val="4"/>
                <c:pt idx="0">
                  <c:v>0.90737999999999996</c:v>
                </c:pt>
                <c:pt idx="1">
                  <c:v>0.350385</c:v>
                </c:pt>
                <c:pt idx="2">
                  <c:v>0.27903</c:v>
                </c:pt>
                <c:pt idx="3">
                  <c:v>0.41002499999999997</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
          <c:dPt>
            <c:idx val="0"/>
            <c:bubble3D val="0"/>
            <c:spPr>
              <a:solidFill>
                <a:schemeClr val="accent3">
                  <a:lumMod val="40000"/>
                  <a:lumOff val="60000"/>
                </a:schemeClr>
              </a:solidFill>
              <a:ln w="25400">
                <a:solidFill>
                  <a:schemeClr val="lt1"/>
                </a:solidFill>
              </a:ln>
              <a:effectLst/>
              <a:sp3d contourW="25400">
                <a:contourClr>
                  <a:schemeClr val="lt1"/>
                </a:contourClr>
              </a:sp3d>
            </c:spPr>
          </c:dPt>
          <c:dPt>
            <c:idx val="1"/>
            <c:bubble3D val="0"/>
            <c:spPr>
              <a:solidFill>
                <a:srgbClr val="00B050"/>
              </a:solidFill>
              <a:ln w="25400">
                <a:solidFill>
                  <a:schemeClr val="lt1"/>
                </a:solidFill>
              </a:ln>
              <a:effectLst/>
              <a:sp3d contourW="25400">
                <a:contourClr>
                  <a:schemeClr val="lt1"/>
                </a:contourClr>
              </a:sp3d>
            </c:spPr>
          </c:dPt>
          <c:dPt>
            <c:idx val="2"/>
            <c:bubble3D val="0"/>
            <c:spPr>
              <a:solidFill>
                <a:schemeClr val="accent6">
                  <a:lumMod val="40000"/>
                  <a:lumOff val="60000"/>
                </a:schemeClr>
              </a:solidFill>
              <a:ln w="25400">
                <a:solidFill>
                  <a:schemeClr val="lt1"/>
                </a:solidFill>
              </a:ln>
              <a:effectLst/>
              <a:sp3d contourW="25400">
                <a:contourClr>
                  <a:schemeClr val="lt1"/>
                </a:contourClr>
              </a:sp3d>
            </c:spPr>
          </c:dPt>
          <c:dPt>
            <c:idx val="3"/>
            <c:bubble3D val="0"/>
            <c:spPr>
              <a:solidFill>
                <a:schemeClr val="accent3">
                  <a:lumMod val="20000"/>
                  <a:lumOff val="80000"/>
                </a:schemeClr>
              </a:solidFill>
              <a:ln w="25400">
                <a:solidFill>
                  <a:schemeClr val="lt1"/>
                </a:solidFill>
              </a:ln>
              <a:effectLst/>
              <a:sp3d contourW="25400">
                <a:contourClr>
                  <a:schemeClr val="lt1"/>
                </a:contourClr>
              </a:sp3d>
            </c:spPr>
          </c:dPt>
          <c:dLbls>
            <c:dLbl>
              <c:idx val="1"/>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dLbl>
              <c:idx val="3"/>
              <c:layout>
                <c:manualLayout>
                  <c:x val="8.8081692913385828E-2"/>
                  <c:y val="0"/>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Sheet3!$F$53:$F$56</c:f>
              <c:strCache>
                <c:ptCount val="4"/>
                <c:pt idx="0">
                  <c:v>Personnel</c:v>
                </c:pt>
                <c:pt idx="1">
                  <c:v>Events/Meetings</c:v>
                </c:pt>
                <c:pt idx="2">
                  <c:v>Consultancies</c:v>
                </c:pt>
                <c:pt idx="3">
                  <c:v>Office and others</c:v>
                </c:pt>
              </c:strCache>
            </c:strRef>
          </c:cat>
          <c:val>
            <c:numRef>
              <c:f>Sheet3!$G$53:$G$56</c:f>
              <c:numCache>
                <c:formatCode>General</c:formatCode>
                <c:ptCount val="4"/>
                <c:pt idx="0">
                  <c:v>1.4909999999999999</c:v>
                </c:pt>
                <c:pt idx="1">
                  <c:v>0.85199999999999998</c:v>
                </c:pt>
                <c:pt idx="2">
                  <c:v>0.75614999999999988</c:v>
                </c:pt>
                <c:pt idx="3">
                  <c:v>0.26624999999999999</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162750919957589E-2"/>
          <c:y val="0.10636612324867842"/>
          <c:w val="0.82092730796429558"/>
          <c:h val="0.662837972718199"/>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dPt>
          <c:dPt>
            <c:idx val="1"/>
            <c:bubble3D val="0"/>
            <c:spPr>
              <a:solidFill>
                <a:srgbClr val="FFFF00"/>
              </a:solidFill>
              <a:ln w="25400">
                <a:solidFill>
                  <a:schemeClr val="lt1"/>
                </a:solidFill>
              </a:ln>
              <a:effectLst/>
              <a:sp3d contourW="25400">
                <a:contourClr>
                  <a:schemeClr val="lt1"/>
                </a:contourClr>
              </a:sp3d>
            </c:spPr>
          </c:dPt>
          <c:dPt>
            <c:idx val="2"/>
            <c:bubble3D val="0"/>
            <c:spPr>
              <a:solidFill>
                <a:schemeClr val="accent3">
                  <a:lumMod val="40000"/>
                  <a:lumOff val="60000"/>
                </a:schemeClr>
              </a:solidFill>
              <a:ln w="25400">
                <a:solidFill>
                  <a:schemeClr val="lt1"/>
                </a:solidFill>
              </a:ln>
              <a:effectLst/>
              <a:sp3d contourW="25400">
                <a:contourClr>
                  <a:schemeClr val="lt1"/>
                </a:contourClr>
              </a:sp3d>
            </c:spPr>
          </c:dPt>
          <c:dLbls>
            <c:dLbl>
              <c:idx val="0"/>
              <c:layout>
                <c:manualLayout>
                  <c:x val="2.417745708122537E-2"/>
                  <c:y val="2.669661010683523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extLst>
                <c:ext xmlns:c15="http://schemas.microsoft.com/office/drawing/2012/chart" uri="{CE6537A1-D6FC-4f65-9D91-7224C49458BB}"/>
              </c:extLst>
            </c:dLbl>
            <c:dLbl>
              <c:idx val="1"/>
              <c:layout>
                <c:manualLayout>
                  <c:x val="-6.6903860318949598E-2"/>
                  <c:y val="-0.33365605707737239"/>
                </c:manualLayout>
              </c:layout>
              <c:tx>
                <c:rich>
                  <a:bodyPr/>
                  <a:lstStyle/>
                  <a:p>
                    <a:fld id="{038BD60F-3DF6-44CF-955D-F8A4B5302D0F}" type="CATEGORYNAME">
                      <a:rPr lang="en-US" b="1"/>
                      <a:pPr/>
                      <a:t>[CATEGORY NAME]</a:t>
                    </a:fld>
                    <a:r>
                      <a:rPr lang="en-US" baseline="0" dirty="0"/>
                      <a:t>
</a:t>
                    </a:r>
                    <a:fld id="{ED8F15D5-49CC-4F75-8C45-AC098000347A}" type="PERCENTAGE">
                      <a:rPr lang="en-US" b="1" baseline="0">
                        <a:solidFill>
                          <a:schemeClr val="tx1"/>
                        </a:solidFill>
                      </a:rPr>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2.1488707561670168E-2"/>
                  <c:y val="4.342723004694835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Sheet3!$F$43:$F$45</c:f>
              <c:strCache>
                <c:ptCount val="3"/>
                <c:pt idx="0">
                  <c:v>PCU Programmatic</c:v>
                </c:pt>
                <c:pt idx="1">
                  <c:v>Partners</c:v>
                </c:pt>
                <c:pt idx="2">
                  <c:v>PCU Operational (Personnel + Office)</c:v>
                </c:pt>
              </c:strCache>
            </c:strRef>
          </c:cat>
          <c:val>
            <c:numRef>
              <c:f>Sheet3!$G$43:$G$45</c:f>
              <c:numCache>
                <c:formatCode>0.00</c:formatCode>
                <c:ptCount val="3"/>
                <c:pt idx="0">
                  <c:v>1.75725</c:v>
                </c:pt>
                <c:pt idx="1">
                  <c:v>1.95</c:v>
                </c:pt>
                <c:pt idx="2">
                  <c:v>1.6081499999999997</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 Total Spent/Total Budget</a:t>
            </a:r>
          </a:p>
        </c:rich>
      </c:tx>
      <c:layout>
        <c:manualLayout>
          <c:xMode val="edge"/>
          <c:yMode val="edge"/>
          <c:x val="0.43124912740589627"/>
          <c:y val="7.79320460421002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9.6944608504237306E-2"/>
          <c:y val="0.13733918534061562"/>
          <c:w val="0.89406497703850596"/>
          <c:h val="0.64821814016594426"/>
        </c:manualLayout>
      </c:layout>
      <c:barChart>
        <c:barDir val="col"/>
        <c:grouping val="clustered"/>
        <c:varyColors val="0"/>
        <c:ser>
          <c:idx val="0"/>
          <c:order val="0"/>
          <c:tx>
            <c:strRef>
              <c:f>Sheet2!$B$2</c:f>
              <c:strCache>
                <c:ptCount val="1"/>
                <c:pt idx="0">
                  <c:v>Sep-17</c:v>
                </c:pt>
              </c:strCache>
            </c:strRef>
          </c:tx>
          <c:spPr>
            <a:solidFill>
              <a:schemeClr val="accent1">
                <a:lumMod val="20000"/>
                <a:lumOff val="8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Sheet2!$B$3:$B$11</c:f>
              <c:numCache>
                <c:formatCode>0%</c:formatCode>
                <c:ptCount val="9"/>
                <c:pt idx="0">
                  <c:v>0.25</c:v>
                </c:pt>
                <c:pt idx="1">
                  <c:v>0.22</c:v>
                </c:pt>
                <c:pt idx="2">
                  <c:v>0</c:v>
                </c:pt>
                <c:pt idx="3">
                  <c:v>0.11</c:v>
                </c:pt>
                <c:pt idx="4">
                  <c:v>0.22</c:v>
                </c:pt>
                <c:pt idx="5">
                  <c:v>0.15</c:v>
                </c:pt>
                <c:pt idx="6">
                  <c:v>0.17</c:v>
                </c:pt>
                <c:pt idx="7">
                  <c:v>0.14000000000000001</c:v>
                </c:pt>
                <c:pt idx="8">
                  <c:v>0</c:v>
                </c:pt>
              </c:numCache>
            </c:numRef>
          </c:val>
        </c:ser>
        <c:ser>
          <c:idx val="1"/>
          <c:order val="1"/>
          <c:tx>
            <c:strRef>
              <c:f>Sheet2!$C$2</c:f>
              <c:strCache>
                <c:ptCount val="1"/>
                <c:pt idx="0">
                  <c:v>Apr-18</c:v>
                </c:pt>
              </c:strCache>
            </c:strRef>
          </c:tx>
          <c:spPr>
            <a:solidFill>
              <a:schemeClr val="accent1">
                <a:lumMod val="40000"/>
                <a:lumOff val="6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Sheet2!$C$3:$C$11</c:f>
              <c:numCache>
                <c:formatCode>0%</c:formatCode>
                <c:ptCount val="9"/>
                <c:pt idx="0">
                  <c:v>0.35</c:v>
                </c:pt>
                <c:pt idx="1">
                  <c:v>0.22</c:v>
                </c:pt>
                <c:pt idx="2">
                  <c:v>0.14000000000000001</c:v>
                </c:pt>
                <c:pt idx="3">
                  <c:v>0.33</c:v>
                </c:pt>
                <c:pt idx="4">
                  <c:v>0.49</c:v>
                </c:pt>
                <c:pt idx="5">
                  <c:v>0.47</c:v>
                </c:pt>
                <c:pt idx="6">
                  <c:v>0.42</c:v>
                </c:pt>
                <c:pt idx="7">
                  <c:v>0.26</c:v>
                </c:pt>
                <c:pt idx="8">
                  <c:v>0.22</c:v>
                </c:pt>
              </c:numCache>
            </c:numRef>
          </c:val>
        </c:ser>
        <c:ser>
          <c:idx val="2"/>
          <c:order val="2"/>
          <c:tx>
            <c:strRef>
              <c:f>Sheet2!$D$2</c:f>
              <c:strCache>
                <c:ptCount val="1"/>
                <c:pt idx="0">
                  <c:v>Dec-18</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Sheet2!$D$3:$D$11</c:f>
              <c:numCache>
                <c:formatCode>0%</c:formatCode>
                <c:ptCount val="9"/>
                <c:pt idx="0">
                  <c:v>0.49</c:v>
                </c:pt>
                <c:pt idx="1">
                  <c:v>0.49</c:v>
                </c:pt>
                <c:pt idx="2">
                  <c:v>0.18</c:v>
                </c:pt>
                <c:pt idx="3">
                  <c:v>0.48</c:v>
                </c:pt>
                <c:pt idx="4">
                  <c:v>0.81</c:v>
                </c:pt>
                <c:pt idx="5">
                  <c:v>0.65</c:v>
                </c:pt>
                <c:pt idx="6">
                  <c:v>0.61</c:v>
                </c:pt>
                <c:pt idx="7">
                  <c:v>0.55000000000000004</c:v>
                </c:pt>
                <c:pt idx="8">
                  <c:v>0.34</c:v>
                </c:pt>
              </c:numCache>
            </c:numRef>
          </c:val>
        </c:ser>
        <c:dLbls>
          <c:showLegendKey val="0"/>
          <c:showVal val="0"/>
          <c:showCatName val="0"/>
          <c:showSerName val="0"/>
          <c:showPercent val="0"/>
          <c:showBubbleSize val="0"/>
        </c:dLbls>
        <c:gapWidth val="150"/>
        <c:axId val="363008656"/>
        <c:axId val="363009440"/>
      </c:barChart>
      <c:catAx>
        <c:axId val="36300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363009440"/>
        <c:crosses val="autoZero"/>
        <c:auto val="1"/>
        <c:lblAlgn val="ctr"/>
        <c:lblOffset val="100"/>
        <c:noMultiLvlLbl val="0"/>
      </c:catAx>
      <c:valAx>
        <c:axId val="3630094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63008656"/>
        <c:crosses val="autoZero"/>
        <c:crossBetween val="between"/>
      </c:valAx>
      <c:spPr>
        <a:noFill/>
        <a:ln>
          <a:noFill/>
        </a:ln>
        <a:effectLst/>
      </c:spPr>
    </c:plotArea>
    <c:legend>
      <c:legendPos val="b"/>
      <c:layout>
        <c:manualLayout>
          <c:xMode val="edge"/>
          <c:yMode val="edge"/>
          <c:x val="0.35829248088902216"/>
          <c:y val="0.87713139750949154"/>
          <c:w val="0.40724301338665669"/>
          <c:h val="7.442435765352728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1312687285294"/>
          <c:y val="5.3229141811818974E-2"/>
          <c:w val="0.86792171913868255"/>
          <c:h val="0.79325222183927346"/>
        </c:manualLayout>
      </c:layout>
      <c:lineChart>
        <c:grouping val="standard"/>
        <c:varyColors val="0"/>
        <c:ser>
          <c:idx val="1"/>
          <c:order val="0"/>
          <c:tx>
            <c:strRef>
              <c:f>'Charts 2'!$U$135</c:f>
              <c:strCache>
                <c:ptCount val="1"/>
                <c:pt idx="0">
                  <c:v>Spent cumulative</c:v>
                </c:pt>
              </c:strCache>
            </c:strRef>
          </c:tx>
          <c:spPr>
            <a:ln w="28575" cap="rnd">
              <a:solidFill>
                <a:schemeClr val="accent2"/>
              </a:solidFill>
              <a:round/>
            </a:ln>
            <a:effectLst/>
          </c:spPr>
          <c:marker>
            <c:symbol val="none"/>
          </c:marker>
          <c:cat>
            <c:numRef>
              <c:f>'Charts 2'!$V$130:$Y$130</c:f>
              <c:numCache>
                <c:formatCode>General</c:formatCode>
                <c:ptCount val="4"/>
                <c:pt idx="0">
                  <c:v>2016</c:v>
                </c:pt>
                <c:pt idx="1">
                  <c:v>2017</c:v>
                </c:pt>
                <c:pt idx="2">
                  <c:v>2018</c:v>
                </c:pt>
                <c:pt idx="3">
                  <c:v>2019</c:v>
                </c:pt>
              </c:numCache>
            </c:numRef>
          </c:cat>
          <c:val>
            <c:numRef>
              <c:f>'Charts 2'!$V$135:$Y$135</c:f>
              <c:numCache>
                <c:formatCode>#,##0</c:formatCode>
                <c:ptCount val="4"/>
                <c:pt idx="0">
                  <c:v>290300</c:v>
                </c:pt>
                <c:pt idx="1">
                  <c:v>1043068</c:v>
                </c:pt>
                <c:pt idx="2">
                  <c:v>2555068</c:v>
                </c:pt>
                <c:pt idx="3" formatCode="General">
                  <c:v>5522000</c:v>
                </c:pt>
              </c:numCache>
            </c:numRef>
          </c:val>
          <c:smooth val="0"/>
        </c:ser>
        <c:dLbls>
          <c:showLegendKey val="0"/>
          <c:showVal val="0"/>
          <c:showCatName val="0"/>
          <c:showSerName val="0"/>
          <c:showPercent val="0"/>
          <c:showBubbleSize val="0"/>
        </c:dLbls>
        <c:smooth val="0"/>
        <c:axId val="363006696"/>
        <c:axId val="361379632"/>
      </c:lineChart>
      <c:catAx>
        <c:axId val="36300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361379632"/>
        <c:crosses val="autoZero"/>
        <c:auto val="1"/>
        <c:lblAlgn val="ctr"/>
        <c:lblOffset val="100"/>
        <c:noMultiLvlLbl val="0"/>
      </c:catAx>
      <c:valAx>
        <c:axId val="36137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363006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PCU financial</a:t>
            </a:r>
            <a:r>
              <a:rPr lang="en-US" baseline="0"/>
              <a:t> implementation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Sheet3!$A$36</c:f>
              <c:strCache>
                <c:ptCount val="1"/>
                <c:pt idx="0">
                  <c:v>Monthly expenditure</c:v>
                </c:pt>
              </c:strCache>
            </c:strRef>
          </c:tx>
          <c:spPr>
            <a:solidFill>
              <a:schemeClr val="accent1"/>
            </a:solidFill>
            <a:ln>
              <a:noFill/>
            </a:ln>
            <a:effectLst/>
          </c:spPr>
          <c:invertIfNegative val="0"/>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Sheet3!$B$36:$AS$36</c:f>
              <c:numCache>
                <c:formatCode>#,##0</c:formatCode>
                <c:ptCount val="44"/>
                <c:pt idx="0">
                  <c:v>18.985530000000004</c:v>
                </c:pt>
                <c:pt idx="1">
                  <c:v>31.810659999999988</c:v>
                </c:pt>
                <c:pt idx="2">
                  <c:v>29.498149999999995</c:v>
                </c:pt>
                <c:pt idx="3">
                  <c:v>55.512379999999993</c:v>
                </c:pt>
                <c:pt idx="4">
                  <c:v>44.561600000000006</c:v>
                </c:pt>
                <c:pt idx="5">
                  <c:v>52.194780000000002</c:v>
                </c:pt>
                <c:pt idx="6">
                  <c:v>99.9833</c:v>
                </c:pt>
                <c:pt idx="7">
                  <c:v>56.007320000000007</c:v>
                </c:pt>
                <c:pt idx="8">
                  <c:v>68.927565599999994</c:v>
                </c:pt>
                <c:pt idx="9">
                  <c:v>73.05613559999999</c:v>
                </c:pt>
                <c:pt idx="10">
                  <c:v>49.427571599999986</c:v>
                </c:pt>
                <c:pt idx="11">
                  <c:v>66.671445600000141</c:v>
                </c:pt>
                <c:pt idx="12">
                  <c:v>38.055279599999992</c:v>
                </c:pt>
                <c:pt idx="13">
                  <c:v>141.20870400000024</c:v>
                </c:pt>
                <c:pt idx="14">
                  <c:v>77.981799600000002</c:v>
                </c:pt>
                <c:pt idx="15">
                  <c:v>38.972242800000004</c:v>
                </c:pt>
                <c:pt idx="16">
                  <c:v>79.772731199999996</c:v>
                </c:pt>
                <c:pt idx="17">
                  <c:v>70.211437200000006</c:v>
                </c:pt>
                <c:pt idx="18">
                  <c:v>63.636159600000006</c:v>
                </c:pt>
                <c:pt idx="19">
                  <c:v>16.247746799999987</c:v>
                </c:pt>
                <c:pt idx="20">
                  <c:v>26.921527949999977</c:v>
                </c:pt>
                <c:pt idx="21">
                  <c:v>54.085982399999978</c:v>
                </c:pt>
                <c:pt idx="22">
                  <c:v>74.927169749999962</c:v>
                </c:pt>
                <c:pt idx="23">
                  <c:v>46.843236899999987</c:v>
                </c:pt>
                <c:pt idx="24">
                  <c:v>64.733458349999992</c:v>
                </c:pt>
                <c:pt idx="25">
                  <c:v>68.748774599999948</c:v>
                </c:pt>
                <c:pt idx="26">
                  <c:v>41.152803450000192</c:v>
                </c:pt>
                <c:pt idx="27">
                  <c:v>39.068768849999984</c:v>
                </c:pt>
                <c:pt idx="28">
                  <c:v>68.205400949999984</c:v>
                </c:pt>
                <c:pt idx="29">
                  <c:v>109.78962525000014</c:v>
                </c:pt>
                <c:pt idx="30">
                  <c:v>74.286934349999981</c:v>
                </c:pt>
                <c:pt idx="31">
                  <c:v>50.387354549999984</c:v>
                </c:pt>
                <c:pt idx="32">
                  <c:v>37.336556999999999</c:v>
                </c:pt>
                <c:pt idx="33">
                  <c:v>64.12278735000001</c:v>
                </c:pt>
                <c:pt idx="34">
                  <c:v>55.982960399999989</c:v>
                </c:pt>
                <c:pt idx="35">
                  <c:v>102.9256683</c:v>
                </c:pt>
                <c:pt idx="36">
                  <c:v>45.521167200000001</c:v>
                </c:pt>
                <c:pt idx="37">
                  <c:v>105.19558799999994</c:v>
                </c:pt>
                <c:pt idx="38">
                  <c:v>52.838824800000005</c:v>
                </c:pt>
                <c:pt idx="39">
                  <c:v>212.8590685500001</c:v>
                </c:pt>
                <c:pt idx="40">
                  <c:v>113.38245600000002</c:v>
                </c:pt>
                <c:pt idx="41">
                  <c:v>194.08470539999999</c:v>
                </c:pt>
                <c:pt idx="42">
                  <c:v>152.6122848</c:v>
                </c:pt>
                <c:pt idx="43">
                  <c:v>59.947997999999991</c:v>
                </c:pt>
              </c:numCache>
            </c:numRef>
          </c:val>
        </c:ser>
        <c:dLbls>
          <c:showLegendKey val="0"/>
          <c:showVal val="0"/>
          <c:showCatName val="0"/>
          <c:showSerName val="0"/>
          <c:showPercent val="0"/>
          <c:showBubbleSize val="0"/>
        </c:dLbls>
        <c:gapWidth val="150"/>
        <c:axId val="361381200"/>
        <c:axId val="361376888"/>
      </c:barChart>
      <c:lineChart>
        <c:grouping val="standard"/>
        <c:varyColors val="0"/>
        <c:ser>
          <c:idx val="1"/>
          <c:order val="1"/>
          <c:tx>
            <c:strRef>
              <c:f>Sheet3!$A$37</c:f>
              <c:strCache>
                <c:ptCount val="1"/>
                <c:pt idx="0">
                  <c:v>PCU expenditure</c:v>
                </c:pt>
              </c:strCache>
            </c:strRef>
          </c:tx>
          <c:spPr>
            <a:ln w="28575" cap="rnd">
              <a:solidFill>
                <a:schemeClr val="accent2"/>
              </a:solidFill>
              <a:round/>
            </a:ln>
            <a:effectLst/>
          </c:spPr>
          <c:marker>
            <c:symbol val="none"/>
          </c:marker>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Sheet3!$B$37:$AS$37</c:f>
              <c:numCache>
                <c:formatCode>#,##0</c:formatCode>
                <c:ptCount val="44"/>
                <c:pt idx="0">
                  <c:v>18.985530000000004</c:v>
                </c:pt>
                <c:pt idx="1">
                  <c:v>50.796189999999996</c:v>
                </c:pt>
                <c:pt idx="2">
                  <c:v>80.294339999999991</c:v>
                </c:pt>
                <c:pt idx="3">
                  <c:v>135.80671999999998</c:v>
                </c:pt>
                <c:pt idx="4">
                  <c:v>180.36831999999998</c:v>
                </c:pt>
                <c:pt idx="5">
                  <c:v>232.56309999999999</c:v>
                </c:pt>
                <c:pt idx="6">
                  <c:v>332.54640000000001</c:v>
                </c:pt>
                <c:pt idx="7">
                  <c:v>388.55372</c:v>
                </c:pt>
                <c:pt idx="8">
                  <c:v>457.48128559999998</c:v>
                </c:pt>
                <c:pt idx="9">
                  <c:v>530.53742119999993</c:v>
                </c:pt>
                <c:pt idx="10">
                  <c:v>579.96499279999989</c:v>
                </c:pt>
                <c:pt idx="11">
                  <c:v>646.63643840000009</c:v>
                </c:pt>
                <c:pt idx="12">
                  <c:v>684.69171800000004</c:v>
                </c:pt>
                <c:pt idx="13">
                  <c:v>825.90042200000028</c:v>
                </c:pt>
                <c:pt idx="14">
                  <c:v>903.88222160000032</c:v>
                </c:pt>
                <c:pt idx="15">
                  <c:v>942.85446440000032</c:v>
                </c:pt>
                <c:pt idx="16">
                  <c:v>1022.6271956000003</c:v>
                </c:pt>
                <c:pt idx="17">
                  <c:v>1092.8386328000004</c:v>
                </c:pt>
                <c:pt idx="18">
                  <c:v>1156.4747924000003</c:v>
                </c:pt>
                <c:pt idx="19">
                  <c:v>1172.7225392000003</c:v>
                </c:pt>
                <c:pt idx="20">
                  <c:v>1199.6440671500002</c:v>
                </c:pt>
                <c:pt idx="21">
                  <c:v>1253.7300495500001</c:v>
                </c:pt>
                <c:pt idx="22">
                  <c:v>1328.6572193000002</c:v>
                </c:pt>
                <c:pt idx="23">
                  <c:v>1375.5004562000001</c:v>
                </c:pt>
                <c:pt idx="24">
                  <c:v>1440.2339145500002</c:v>
                </c:pt>
                <c:pt idx="25">
                  <c:v>1508.9826891500002</c:v>
                </c:pt>
                <c:pt idx="26">
                  <c:v>1550.1354926000004</c:v>
                </c:pt>
                <c:pt idx="27">
                  <c:v>1589.2042614500003</c:v>
                </c:pt>
                <c:pt idx="28">
                  <c:v>1657.4096624000003</c:v>
                </c:pt>
                <c:pt idx="29">
                  <c:v>1767.1992876500005</c:v>
                </c:pt>
                <c:pt idx="30">
                  <c:v>1841.4862220000005</c:v>
                </c:pt>
                <c:pt idx="31">
                  <c:v>1891.8735765500005</c:v>
                </c:pt>
                <c:pt idx="32">
                  <c:v>1929.2101335500006</c:v>
                </c:pt>
                <c:pt idx="33">
                  <c:v>1993.3329209000005</c:v>
                </c:pt>
                <c:pt idx="34">
                  <c:v>2049.3158813000005</c:v>
                </c:pt>
                <c:pt idx="35">
                  <c:v>2152.2415496000003</c:v>
                </c:pt>
                <c:pt idx="36">
                  <c:v>2197.7627168000004</c:v>
                </c:pt>
                <c:pt idx="37">
                  <c:v>2302.9583048000004</c:v>
                </c:pt>
                <c:pt idx="38">
                  <c:v>2355.7971296000005</c:v>
                </c:pt>
                <c:pt idx="39">
                  <c:v>2568.6561981500008</c:v>
                </c:pt>
                <c:pt idx="40">
                  <c:v>2682.0386541500006</c:v>
                </c:pt>
                <c:pt idx="41">
                  <c:v>2876.1233595500007</c:v>
                </c:pt>
                <c:pt idx="42">
                  <c:v>3028.7356443500007</c:v>
                </c:pt>
                <c:pt idx="43">
                  <c:v>3088.6836423500008</c:v>
                </c:pt>
              </c:numCache>
            </c:numRef>
          </c:val>
          <c:smooth val="0"/>
        </c:ser>
        <c:dLbls>
          <c:showLegendKey val="0"/>
          <c:showVal val="0"/>
          <c:showCatName val="0"/>
          <c:showSerName val="0"/>
          <c:showPercent val="0"/>
          <c:showBubbleSize val="0"/>
        </c:dLbls>
        <c:marker val="1"/>
        <c:smooth val="0"/>
        <c:axId val="361378456"/>
        <c:axId val="361382768"/>
      </c:lineChart>
      <c:dateAx>
        <c:axId val="36138120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61376888"/>
        <c:crosses val="autoZero"/>
        <c:auto val="1"/>
        <c:lblOffset val="100"/>
        <c:baseTimeUnit val="months"/>
      </c:dateAx>
      <c:valAx>
        <c:axId val="361376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61381200"/>
        <c:crosses val="autoZero"/>
        <c:crossBetween val="between"/>
      </c:valAx>
      <c:valAx>
        <c:axId val="36138276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61378456"/>
        <c:crosses val="max"/>
        <c:crossBetween val="between"/>
      </c:valAx>
      <c:dateAx>
        <c:axId val="361378456"/>
        <c:scaling>
          <c:orientation val="minMax"/>
        </c:scaling>
        <c:delete val="1"/>
        <c:axPos val="b"/>
        <c:numFmt formatCode="mmm\-yy" sourceLinked="1"/>
        <c:majorTickMark val="out"/>
        <c:minorTickMark val="none"/>
        <c:tickLblPos val="nextTo"/>
        <c:crossAx val="361382768"/>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Sheet3!$A$8</c:f>
              <c:strCache>
                <c:ptCount val="1"/>
                <c:pt idx="0">
                  <c:v>PCU proposed allocation</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Sheet3!$B$8:$J$8</c:f>
              <c:numCache>
                <c:formatCode>0%</c:formatCode>
                <c:ptCount val="9"/>
                <c:pt idx="0">
                  <c:v>0.25</c:v>
                </c:pt>
                <c:pt idx="1">
                  <c:v>0.35</c:v>
                </c:pt>
                <c:pt idx="2">
                  <c:v>0.49</c:v>
                </c:pt>
                <c:pt idx="3">
                  <c:v>0.55000000000000004</c:v>
                </c:pt>
                <c:pt idx="4">
                  <c:v>0.65</c:v>
                </c:pt>
                <c:pt idx="5">
                  <c:v>0.73</c:v>
                </c:pt>
                <c:pt idx="6">
                  <c:v>0.87</c:v>
                </c:pt>
                <c:pt idx="7">
                  <c:v>0.96</c:v>
                </c:pt>
                <c:pt idx="8">
                  <c:v>1</c:v>
                </c:pt>
              </c:numCache>
            </c:numRef>
          </c:val>
          <c:smooth val="0"/>
        </c:ser>
        <c:ser>
          <c:idx val="0"/>
          <c:order val="1"/>
          <c:tx>
            <c:strRef>
              <c:f>Sheet3!$A$7</c:f>
              <c:strCache>
                <c:ptCount val="1"/>
                <c:pt idx="0">
                  <c:v>PCU current allocation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Sheet3!$B$7:$J$7</c:f>
              <c:numCache>
                <c:formatCode>0%</c:formatCode>
                <c:ptCount val="9"/>
                <c:pt idx="0">
                  <c:v>0.25</c:v>
                </c:pt>
                <c:pt idx="1">
                  <c:v>0.35</c:v>
                </c:pt>
                <c:pt idx="2">
                  <c:v>0.49</c:v>
                </c:pt>
                <c:pt idx="3">
                  <c:v>0.55000000000000004</c:v>
                </c:pt>
                <c:pt idx="4">
                  <c:v>0.65</c:v>
                </c:pt>
                <c:pt idx="5">
                  <c:v>0.73</c:v>
                </c:pt>
                <c:pt idx="6">
                  <c:v>1</c:v>
                </c:pt>
              </c:numCache>
            </c:numRef>
          </c:val>
          <c:smooth val="0"/>
        </c:ser>
        <c:dLbls>
          <c:showLegendKey val="0"/>
          <c:showVal val="0"/>
          <c:showCatName val="0"/>
          <c:showSerName val="0"/>
          <c:showPercent val="0"/>
          <c:showBubbleSize val="0"/>
        </c:dLbls>
        <c:smooth val="0"/>
        <c:axId val="361383944"/>
        <c:axId val="361377280"/>
      </c:lineChart>
      <c:catAx>
        <c:axId val="36138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61377280"/>
        <c:crosses val="autoZero"/>
        <c:auto val="1"/>
        <c:lblAlgn val="ctr"/>
        <c:lblOffset val="100"/>
        <c:noMultiLvlLbl val="0"/>
      </c:catAx>
      <c:valAx>
        <c:axId val="361377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61383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62660-A5F9-4B7C-8AD8-310CAA6B9933}" type="doc">
      <dgm:prSet loTypeId="urn:microsoft.com/office/officeart/2005/8/layout/process1" loCatId="process" qsTypeId="urn:microsoft.com/office/officeart/2005/8/quickstyle/simple1" qsCatId="simple" csTypeId="urn:microsoft.com/office/officeart/2005/8/colors/accent1_2" csCatId="accent1" phldr="1"/>
      <dgm:spPr/>
    </dgm:pt>
    <dgm:pt modelId="{FA39A8FE-DBBB-4B35-9E57-823AD16E9880}">
      <dgm:prSet phldrT="[Text]" custT="1"/>
      <dgm:spPr/>
      <dgm:t>
        <a:bodyPr/>
        <a:lstStyle/>
        <a:p>
          <a:r>
            <a:rPr lang="en-US" sz="1100" dirty="0" smtClean="0"/>
            <a:t>PCU requests </a:t>
          </a:r>
          <a:r>
            <a:rPr lang="en-US" sz="1100" dirty="0"/>
            <a:t>Co-Executing Agencies (CEAs) </a:t>
          </a:r>
          <a:r>
            <a:rPr lang="en-US" sz="1100" dirty="0" smtClean="0"/>
            <a:t>to undertake an analysis </a:t>
          </a:r>
          <a:r>
            <a:rPr lang="en-US" sz="1100" dirty="0"/>
            <a:t>of </a:t>
          </a:r>
          <a:r>
            <a:rPr lang="en-US" sz="1100" dirty="0" smtClean="0"/>
            <a:t>activities </a:t>
          </a:r>
          <a:r>
            <a:rPr lang="en-US" sz="1100" dirty="0"/>
            <a:t>&amp; </a:t>
          </a:r>
          <a:r>
            <a:rPr lang="en-US" sz="1100" dirty="0" smtClean="0"/>
            <a:t>financial performance, </a:t>
          </a:r>
          <a:r>
            <a:rPr lang="en-US" sz="1100" dirty="0"/>
            <a:t>submitting progress reports </a:t>
          </a:r>
          <a:r>
            <a:rPr lang="en-US" sz="1100" dirty="0" smtClean="0"/>
            <a:t>and revised implementation plans</a:t>
          </a:r>
          <a:endParaRPr lang="en-US" sz="1100" dirty="0"/>
        </a:p>
      </dgm:t>
    </dgm:pt>
    <dgm:pt modelId="{2C387E90-6C8C-421C-AB9A-28D56EB7A91B}" type="parTrans" cxnId="{5A4BDB38-51D5-4C90-B3C3-183651DA88A8}">
      <dgm:prSet/>
      <dgm:spPr/>
      <dgm:t>
        <a:bodyPr/>
        <a:lstStyle/>
        <a:p>
          <a:endParaRPr lang="en-US"/>
        </a:p>
      </dgm:t>
    </dgm:pt>
    <dgm:pt modelId="{B1AE4F78-F745-4580-AE15-C1CF9E61248A}" type="sibTrans" cxnId="{5A4BDB38-51D5-4C90-B3C3-183651DA88A8}">
      <dgm:prSet/>
      <dgm:spPr/>
      <dgm:t>
        <a:bodyPr/>
        <a:lstStyle/>
        <a:p>
          <a:endParaRPr lang="en-US"/>
        </a:p>
      </dgm:t>
    </dgm:pt>
    <dgm:pt modelId="{0A6236D6-5E1F-4571-B257-4F2A3DD552E8}">
      <dgm:prSet phldrT="[Text]" custT="1"/>
      <dgm:spPr/>
      <dgm:t>
        <a:bodyPr/>
        <a:lstStyle/>
        <a:p>
          <a:r>
            <a:rPr lang="en-US" sz="1100" dirty="0" smtClean="0"/>
            <a:t>PCU reviews </a:t>
          </a:r>
          <a:r>
            <a:rPr lang="en-US" sz="1100" dirty="0"/>
            <a:t>CEAs Progress </a:t>
          </a:r>
          <a:r>
            <a:rPr lang="en-US" sz="1100" dirty="0" smtClean="0"/>
            <a:t>Reports &amp; proposed revised implementation plans </a:t>
          </a:r>
          <a:r>
            <a:rPr lang="en-US" sz="1100" dirty="0"/>
            <a:t>(technical and financial)  </a:t>
          </a:r>
        </a:p>
      </dgm:t>
    </dgm:pt>
    <dgm:pt modelId="{212FE8F1-55AE-4FC6-A1E6-51ED9E2F4B51}" type="parTrans" cxnId="{4DCB04B0-96A9-4A98-A8B2-1E2A8C48EDB7}">
      <dgm:prSet/>
      <dgm:spPr/>
      <dgm:t>
        <a:bodyPr/>
        <a:lstStyle/>
        <a:p>
          <a:endParaRPr lang="en-US"/>
        </a:p>
      </dgm:t>
    </dgm:pt>
    <dgm:pt modelId="{FA378AE7-70A5-4900-A9F9-028B5E18B7F2}" type="sibTrans" cxnId="{4DCB04B0-96A9-4A98-A8B2-1E2A8C48EDB7}">
      <dgm:prSet/>
      <dgm:spPr/>
      <dgm:t>
        <a:bodyPr/>
        <a:lstStyle/>
        <a:p>
          <a:endParaRPr lang="en-US"/>
        </a:p>
      </dgm:t>
    </dgm:pt>
    <dgm:pt modelId="{1CF20B8B-17ED-435B-963D-4BF0089DB0BD}">
      <dgm:prSet phldrT="[Text]" custT="1"/>
      <dgm:spPr/>
      <dgm:t>
        <a:bodyPr/>
        <a:lstStyle/>
        <a:p>
          <a:r>
            <a:rPr lang="en-US" sz="1100" dirty="0" smtClean="0"/>
            <a:t>PCU analyzes </a:t>
          </a:r>
          <a:r>
            <a:rPr lang="en-US" sz="1100" dirty="0"/>
            <a:t>the status of </a:t>
          </a:r>
          <a:r>
            <a:rPr lang="en-US" sz="1100" dirty="0" smtClean="0"/>
            <a:t>PCU- implemented activities </a:t>
          </a:r>
          <a:r>
            <a:rPr lang="en-US" sz="1100" dirty="0"/>
            <a:t>and </a:t>
          </a:r>
          <a:r>
            <a:rPr lang="en-US" sz="1100" dirty="0" smtClean="0"/>
            <a:t>budget and plan on way forward</a:t>
          </a:r>
          <a:endParaRPr lang="en-US" sz="1100" dirty="0"/>
        </a:p>
      </dgm:t>
    </dgm:pt>
    <dgm:pt modelId="{B75BA605-F30E-449D-A8AB-CCAE86F0D962}" type="parTrans" cxnId="{9661C292-8F72-42DF-B4A8-D7BB4E6F087F}">
      <dgm:prSet/>
      <dgm:spPr/>
      <dgm:t>
        <a:bodyPr/>
        <a:lstStyle/>
        <a:p>
          <a:endParaRPr lang="en-US"/>
        </a:p>
      </dgm:t>
    </dgm:pt>
    <dgm:pt modelId="{68CEF6D1-DFBE-4762-AEFF-473F46C9704D}" type="sibTrans" cxnId="{9661C292-8F72-42DF-B4A8-D7BB4E6F087F}">
      <dgm:prSet/>
      <dgm:spPr/>
      <dgm:t>
        <a:bodyPr/>
        <a:lstStyle/>
        <a:p>
          <a:endParaRPr lang="en-US"/>
        </a:p>
      </dgm:t>
    </dgm:pt>
    <dgm:pt modelId="{2EF9A5FE-4C35-4080-9376-75FA6A2D1C6D}">
      <dgm:prSet phldrT="[Text]" custT="1"/>
      <dgm:spPr/>
      <dgm:t>
        <a:bodyPr/>
        <a:lstStyle/>
        <a:p>
          <a:r>
            <a:rPr lang="en-US" sz="1100" dirty="0" smtClean="0"/>
            <a:t>PCU proposes  a revised project implementation plan (technical &amp; financial) to </a:t>
          </a:r>
          <a:r>
            <a:rPr lang="en-US" sz="1100" dirty="0"/>
            <a:t>ensure that CLME+ Project objective &amp; outcomes are successfully met</a:t>
          </a:r>
        </a:p>
      </dgm:t>
    </dgm:pt>
    <dgm:pt modelId="{A080482D-8D92-4B71-838C-9349E400FC3B}" type="parTrans" cxnId="{74495DAA-C108-4C31-86AC-6FAF7C1CFFAC}">
      <dgm:prSet/>
      <dgm:spPr/>
      <dgm:t>
        <a:bodyPr/>
        <a:lstStyle/>
        <a:p>
          <a:endParaRPr lang="en-US"/>
        </a:p>
      </dgm:t>
    </dgm:pt>
    <dgm:pt modelId="{1DC56061-324A-452C-BF80-C4F71B20CD32}" type="sibTrans" cxnId="{74495DAA-C108-4C31-86AC-6FAF7C1CFFAC}">
      <dgm:prSet/>
      <dgm:spPr/>
      <dgm:t>
        <a:bodyPr/>
        <a:lstStyle/>
        <a:p>
          <a:endParaRPr lang="en-US"/>
        </a:p>
      </dgm:t>
    </dgm:pt>
    <dgm:pt modelId="{89C42889-7AB3-45F3-B540-F1B36D368C4C}">
      <dgm:prSet phldrT="[Text]" custT="1"/>
      <dgm:spPr/>
      <dgm:t>
        <a:bodyPr/>
        <a:lstStyle/>
        <a:p>
          <a:r>
            <a:rPr lang="en-US" sz="1100" dirty="0" smtClean="0"/>
            <a:t>PCU discusses, and where applicable, revises the proposed  plan with </a:t>
          </a:r>
          <a:r>
            <a:rPr lang="en-US" sz="1100" dirty="0"/>
            <a:t>Project Executive Group </a:t>
          </a:r>
        </a:p>
      </dgm:t>
    </dgm:pt>
    <dgm:pt modelId="{2106B533-6BA3-47C1-A16D-2BFB8389F286}" type="parTrans" cxnId="{5636402C-4E94-40F6-91EC-4C1C6DC05AF1}">
      <dgm:prSet/>
      <dgm:spPr/>
      <dgm:t>
        <a:bodyPr/>
        <a:lstStyle/>
        <a:p>
          <a:endParaRPr lang="en-US"/>
        </a:p>
      </dgm:t>
    </dgm:pt>
    <dgm:pt modelId="{784E5BF7-89D6-452F-BB61-CE58AD3F5DA9}" type="sibTrans" cxnId="{5636402C-4E94-40F6-91EC-4C1C6DC05AF1}">
      <dgm:prSet/>
      <dgm:spPr/>
      <dgm:t>
        <a:bodyPr/>
        <a:lstStyle/>
        <a:p>
          <a:endParaRPr lang="en-US"/>
        </a:p>
      </dgm:t>
    </dgm:pt>
    <dgm:pt modelId="{E404CBCA-5834-4454-AC82-3D47EFCCCFC6}">
      <dgm:prSet phldrT="[Text]" custT="1"/>
      <dgm:spPr/>
      <dgm:t>
        <a:bodyPr/>
        <a:lstStyle/>
        <a:p>
          <a:r>
            <a:rPr lang="en-US" sz="1100" dirty="0" smtClean="0"/>
            <a:t>PCU submit s </a:t>
          </a:r>
          <a:r>
            <a:rPr lang="en-US" sz="1100" dirty="0"/>
            <a:t>Report outlining </a:t>
          </a:r>
          <a:r>
            <a:rPr lang="en-US" sz="1100" dirty="0" smtClean="0"/>
            <a:t>proposal  </a:t>
          </a:r>
          <a:r>
            <a:rPr lang="en-US" sz="1100" dirty="0"/>
            <a:t>to PSC  for </a:t>
          </a:r>
          <a:r>
            <a:rPr lang="en-US" sz="1100" dirty="0" smtClean="0"/>
            <a:t>consideration &amp; approval</a:t>
          </a:r>
          <a:endParaRPr lang="en-US" sz="2400" dirty="0"/>
        </a:p>
      </dgm:t>
    </dgm:pt>
    <dgm:pt modelId="{C48770E2-9FCD-49F7-AE14-6A208ED58D19}" type="parTrans" cxnId="{72602944-E4D5-414F-8252-9D264B73C56C}">
      <dgm:prSet/>
      <dgm:spPr/>
      <dgm:t>
        <a:bodyPr/>
        <a:lstStyle/>
        <a:p>
          <a:endParaRPr lang="en-US"/>
        </a:p>
      </dgm:t>
    </dgm:pt>
    <dgm:pt modelId="{BB9C2C01-AC2A-4FD6-B8BC-B7AC34F565FB}" type="sibTrans" cxnId="{72602944-E4D5-414F-8252-9D264B73C56C}">
      <dgm:prSet/>
      <dgm:spPr/>
      <dgm:t>
        <a:bodyPr/>
        <a:lstStyle/>
        <a:p>
          <a:endParaRPr lang="en-US"/>
        </a:p>
      </dgm:t>
    </dgm:pt>
    <dgm:pt modelId="{BF6AA438-3939-4D5C-9B3B-CAB67F077673}">
      <dgm:prSet phldrT="[Text]" custT="1"/>
      <dgm:spPr/>
      <dgm:t>
        <a:bodyPr/>
        <a:lstStyle/>
        <a:p>
          <a:r>
            <a:rPr lang="en-US" sz="1100" dirty="0" smtClean="0"/>
            <a:t>PCU undertook analysis of CLME</a:t>
          </a:r>
          <a:r>
            <a:rPr lang="en-US" sz="1100" b="0" dirty="0" smtClean="0"/>
            <a:t>+</a:t>
          </a:r>
          <a:r>
            <a:rPr lang="en-US" sz="1100" dirty="0" smtClean="0"/>
            <a:t> Project results framework</a:t>
          </a:r>
          <a:endParaRPr lang="en-US" sz="1100" dirty="0"/>
        </a:p>
      </dgm:t>
    </dgm:pt>
    <dgm:pt modelId="{5225F30B-22FF-4416-B9E3-EC9AB203BD7A}" type="parTrans" cxnId="{015040A6-8BDE-4016-8818-C4BC0BAA6B6C}">
      <dgm:prSet/>
      <dgm:spPr/>
      <dgm:t>
        <a:bodyPr/>
        <a:lstStyle/>
        <a:p>
          <a:endParaRPr lang="en-US"/>
        </a:p>
      </dgm:t>
    </dgm:pt>
    <dgm:pt modelId="{A75F0A80-1433-498A-847F-EA2E8CCD1B70}" type="sibTrans" cxnId="{015040A6-8BDE-4016-8818-C4BC0BAA6B6C}">
      <dgm:prSet/>
      <dgm:spPr/>
      <dgm:t>
        <a:bodyPr/>
        <a:lstStyle/>
        <a:p>
          <a:endParaRPr lang="en-US"/>
        </a:p>
      </dgm:t>
    </dgm:pt>
    <dgm:pt modelId="{EA2FB1C6-C4E9-4F0B-9542-0856F05A74A2}">
      <dgm:prSet phldrT="[Text]" custT="1"/>
      <dgm:spPr/>
      <dgm:t>
        <a:bodyPr/>
        <a:lstStyle/>
        <a:p>
          <a:r>
            <a:rPr lang="en-US" sz="1100" dirty="0" smtClean="0"/>
            <a:t>PCU integrates all analysis results in one spreadsheet for consolidated review</a:t>
          </a:r>
          <a:r>
            <a:rPr lang="en-US" sz="2800" dirty="0" smtClean="0"/>
            <a:t/>
          </a:r>
          <a:br>
            <a:rPr lang="en-US" sz="2800" dirty="0" smtClean="0"/>
          </a:br>
          <a:endParaRPr lang="en-US" sz="1100" dirty="0"/>
        </a:p>
      </dgm:t>
    </dgm:pt>
    <dgm:pt modelId="{E9A7D43D-F8C8-4A12-BDE8-AA109A0D98F5}" type="parTrans" cxnId="{419A0396-C0D5-46B0-9C89-50BFC0E27F1D}">
      <dgm:prSet/>
      <dgm:spPr/>
      <dgm:t>
        <a:bodyPr/>
        <a:lstStyle/>
        <a:p>
          <a:endParaRPr lang="en-US"/>
        </a:p>
      </dgm:t>
    </dgm:pt>
    <dgm:pt modelId="{DD1C023A-C681-47BE-8B89-10EB63396FC8}" type="sibTrans" cxnId="{419A0396-C0D5-46B0-9C89-50BFC0E27F1D}">
      <dgm:prSet/>
      <dgm:spPr/>
      <dgm:t>
        <a:bodyPr/>
        <a:lstStyle/>
        <a:p>
          <a:endParaRPr lang="en-US"/>
        </a:p>
      </dgm:t>
    </dgm:pt>
    <dgm:pt modelId="{3B3572F2-1044-4F24-B649-F3E3C772C71F}" type="pres">
      <dgm:prSet presAssocID="{20062660-A5F9-4B7C-8AD8-310CAA6B9933}" presName="Name0" presStyleCnt="0">
        <dgm:presLayoutVars>
          <dgm:dir/>
          <dgm:resizeHandles val="exact"/>
        </dgm:presLayoutVars>
      </dgm:prSet>
      <dgm:spPr/>
    </dgm:pt>
    <dgm:pt modelId="{D4B143F8-8E7B-4DB8-8713-FCE288B0DFCD}" type="pres">
      <dgm:prSet presAssocID="{FA39A8FE-DBBB-4B35-9E57-823AD16E9880}" presName="node" presStyleLbl="node1" presStyleIdx="0" presStyleCnt="8" custScaleX="111697" custLinFactNeighborY="-839">
        <dgm:presLayoutVars>
          <dgm:bulletEnabled val="1"/>
        </dgm:presLayoutVars>
      </dgm:prSet>
      <dgm:spPr/>
      <dgm:t>
        <a:bodyPr/>
        <a:lstStyle/>
        <a:p>
          <a:endParaRPr lang="en-US"/>
        </a:p>
      </dgm:t>
    </dgm:pt>
    <dgm:pt modelId="{4B4D83FA-6003-4417-AE48-E3F3E81CBF2F}" type="pres">
      <dgm:prSet presAssocID="{B1AE4F78-F745-4580-AE15-C1CF9E61248A}" presName="sibTrans" presStyleLbl="sibTrans2D1" presStyleIdx="0" presStyleCnt="7" custScaleY="66939" custLinFactNeighborX="-17802" custLinFactNeighborY="1015"/>
      <dgm:spPr/>
      <dgm:t>
        <a:bodyPr/>
        <a:lstStyle/>
        <a:p>
          <a:endParaRPr lang="en-US"/>
        </a:p>
      </dgm:t>
    </dgm:pt>
    <dgm:pt modelId="{B28B4475-AD19-4D97-98DF-C9FBEC678083}" type="pres">
      <dgm:prSet presAssocID="{B1AE4F78-F745-4580-AE15-C1CF9E61248A}" presName="connectorText" presStyleLbl="sibTrans2D1" presStyleIdx="0" presStyleCnt="7"/>
      <dgm:spPr/>
      <dgm:t>
        <a:bodyPr/>
        <a:lstStyle/>
        <a:p>
          <a:endParaRPr lang="en-US"/>
        </a:p>
      </dgm:t>
    </dgm:pt>
    <dgm:pt modelId="{F622C3A6-CFA9-47B9-9963-0464D390F1AC}" type="pres">
      <dgm:prSet presAssocID="{0A6236D6-5E1F-4571-B257-4F2A3DD552E8}" presName="node" presStyleLbl="node1" presStyleIdx="1" presStyleCnt="8" custScaleX="109937">
        <dgm:presLayoutVars>
          <dgm:bulletEnabled val="1"/>
        </dgm:presLayoutVars>
      </dgm:prSet>
      <dgm:spPr/>
      <dgm:t>
        <a:bodyPr/>
        <a:lstStyle/>
        <a:p>
          <a:endParaRPr lang="en-US"/>
        </a:p>
      </dgm:t>
    </dgm:pt>
    <dgm:pt modelId="{5ECCEB80-1BA1-4BF8-A5C4-B881CA42797E}" type="pres">
      <dgm:prSet presAssocID="{FA378AE7-70A5-4900-A9F9-028B5E18B7F2}" presName="sibTrans" presStyleLbl="sibTrans2D1" presStyleIdx="1" presStyleCnt="7"/>
      <dgm:spPr/>
      <dgm:t>
        <a:bodyPr/>
        <a:lstStyle/>
        <a:p>
          <a:endParaRPr lang="en-US"/>
        </a:p>
      </dgm:t>
    </dgm:pt>
    <dgm:pt modelId="{6265066E-52D4-40F2-8AE8-67D9161BF4FB}" type="pres">
      <dgm:prSet presAssocID="{FA378AE7-70A5-4900-A9F9-028B5E18B7F2}" presName="connectorText" presStyleLbl="sibTrans2D1" presStyleIdx="1" presStyleCnt="7"/>
      <dgm:spPr/>
      <dgm:t>
        <a:bodyPr/>
        <a:lstStyle/>
        <a:p>
          <a:endParaRPr lang="en-US"/>
        </a:p>
      </dgm:t>
    </dgm:pt>
    <dgm:pt modelId="{6AA1AC97-EBAB-4F19-8D82-7221431AC8C7}" type="pres">
      <dgm:prSet presAssocID="{1CF20B8B-17ED-435B-963D-4BF0089DB0BD}" presName="node" presStyleLbl="node1" presStyleIdx="2" presStyleCnt="8">
        <dgm:presLayoutVars>
          <dgm:bulletEnabled val="1"/>
        </dgm:presLayoutVars>
      </dgm:prSet>
      <dgm:spPr/>
      <dgm:t>
        <a:bodyPr/>
        <a:lstStyle/>
        <a:p>
          <a:endParaRPr lang="en-US"/>
        </a:p>
      </dgm:t>
    </dgm:pt>
    <dgm:pt modelId="{2116907B-E4A4-49E9-83D1-4774288D287F}" type="pres">
      <dgm:prSet presAssocID="{68CEF6D1-DFBE-4762-AEFF-473F46C9704D}" presName="sibTrans" presStyleLbl="sibTrans2D1" presStyleIdx="2" presStyleCnt="7"/>
      <dgm:spPr/>
      <dgm:t>
        <a:bodyPr/>
        <a:lstStyle/>
        <a:p>
          <a:endParaRPr lang="en-US"/>
        </a:p>
      </dgm:t>
    </dgm:pt>
    <dgm:pt modelId="{698D79B6-EF28-47C7-A069-50F19199DE12}" type="pres">
      <dgm:prSet presAssocID="{68CEF6D1-DFBE-4762-AEFF-473F46C9704D}" presName="connectorText" presStyleLbl="sibTrans2D1" presStyleIdx="2" presStyleCnt="7"/>
      <dgm:spPr/>
      <dgm:t>
        <a:bodyPr/>
        <a:lstStyle/>
        <a:p>
          <a:endParaRPr lang="en-US"/>
        </a:p>
      </dgm:t>
    </dgm:pt>
    <dgm:pt modelId="{EA5B07AC-1DA2-41FE-8860-A5248E95BFB2}" type="pres">
      <dgm:prSet presAssocID="{BF6AA438-3939-4D5C-9B3B-CAB67F077673}" presName="node" presStyleLbl="node1" presStyleIdx="3" presStyleCnt="8">
        <dgm:presLayoutVars>
          <dgm:bulletEnabled val="1"/>
        </dgm:presLayoutVars>
      </dgm:prSet>
      <dgm:spPr/>
      <dgm:t>
        <a:bodyPr/>
        <a:lstStyle/>
        <a:p>
          <a:endParaRPr lang="en-US"/>
        </a:p>
      </dgm:t>
    </dgm:pt>
    <dgm:pt modelId="{7DAAF65C-EEC7-40AA-ADA7-996D19DBB441}" type="pres">
      <dgm:prSet presAssocID="{A75F0A80-1433-498A-847F-EA2E8CCD1B70}" presName="sibTrans" presStyleLbl="sibTrans2D1" presStyleIdx="3" presStyleCnt="7"/>
      <dgm:spPr/>
      <dgm:t>
        <a:bodyPr/>
        <a:lstStyle/>
        <a:p>
          <a:endParaRPr lang="en-US"/>
        </a:p>
      </dgm:t>
    </dgm:pt>
    <dgm:pt modelId="{33A1E605-7C33-44CB-BCE9-A15C02C0D0AD}" type="pres">
      <dgm:prSet presAssocID="{A75F0A80-1433-498A-847F-EA2E8CCD1B70}" presName="connectorText" presStyleLbl="sibTrans2D1" presStyleIdx="3" presStyleCnt="7"/>
      <dgm:spPr/>
      <dgm:t>
        <a:bodyPr/>
        <a:lstStyle/>
        <a:p>
          <a:endParaRPr lang="en-US"/>
        </a:p>
      </dgm:t>
    </dgm:pt>
    <dgm:pt modelId="{16DAD827-6B52-4252-B54A-26B48A2AA6F1}" type="pres">
      <dgm:prSet presAssocID="{EA2FB1C6-C4E9-4F0B-9542-0856F05A74A2}" presName="node" presStyleLbl="node1" presStyleIdx="4" presStyleCnt="8">
        <dgm:presLayoutVars>
          <dgm:bulletEnabled val="1"/>
        </dgm:presLayoutVars>
      </dgm:prSet>
      <dgm:spPr/>
      <dgm:t>
        <a:bodyPr/>
        <a:lstStyle/>
        <a:p>
          <a:endParaRPr lang="en-US"/>
        </a:p>
      </dgm:t>
    </dgm:pt>
    <dgm:pt modelId="{B87436EE-69A6-48EC-95F9-3BF888C205AA}" type="pres">
      <dgm:prSet presAssocID="{DD1C023A-C681-47BE-8B89-10EB63396FC8}" presName="sibTrans" presStyleLbl="sibTrans2D1" presStyleIdx="4" presStyleCnt="7"/>
      <dgm:spPr/>
      <dgm:t>
        <a:bodyPr/>
        <a:lstStyle/>
        <a:p>
          <a:endParaRPr lang="en-US"/>
        </a:p>
      </dgm:t>
    </dgm:pt>
    <dgm:pt modelId="{A7124B7F-97E4-4491-9398-6DA94BAA8B5F}" type="pres">
      <dgm:prSet presAssocID="{DD1C023A-C681-47BE-8B89-10EB63396FC8}" presName="connectorText" presStyleLbl="sibTrans2D1" presStyleIdx="4" presStyleCnt="7"/>
      <dgm:spPr/>
      <dgm:t>
        <a:bodyPr/>
        <a:lstStyle/>
        <a:p>
          <a:endParaRPr lang="en-US"/>
        </a:p>
      </dgm:t>
    </dgm:pt>
    <dgm:pt modelId="{EFDC6AAC-A553-49F7-B61D-3CE47559B589}" type="pres">
      <dgm:prSet presAssocID="{2EF9A5FE-4C35-4080-9376-75FA6A2D1C6D}" presName="node" presStyleLbl="node1" presStyleIdx="5" presStyleCnt="8" custScaleX="104920">
        <dgm:presLayoutVars>
          <dgm:bulletEnabled val="1"/>
        </dgm:presLayoutVars>
      </dgm:prSet>
      <dgm:spPr/>
      <dgm:t>
        <a:bodyPr/>
        <a:lstStyle/>
        <a:p>
          <a:endParaRPr lang="en-US"/>
        </a:p>
      </dgm:t>
    </dgm:pt>
    <dgm:pt modelId="{1829F1B3-2BA5-43CE-8753-D86405C716E9}" type="pres">
      <dgm:prSet presAssocID="{1DC56061-324A-452C-BF80-C4F71B20CD32}" presName="sibTrans" presStyleLbl="sibTrans2D1" presStyleIdx="5" presStyleCnt="7"/>
      <dgm:spPr/>
      <dgm:t>
        <a:bodyPr/>
        <a:lstStyle/>
        <a:p>
          <a:endParaRPr lang="en-US"/>
        </a:p>
      </dgm:t>
    </dgm:pt>
    <dgm:pt modelId="{C96553EF-8895-48E0-951A-CEE848CA3C8C}" type="pres">
      <dgm:prSet presAssocID="{1DC56061-324A-452C-BF80-C4F71B20CD32}" presName="connectorText" presStyleLbl="sibTrans2D1" presStyleIdx="5" presStyleCnt="7"/>
      <dgm:spPr/>
      <dgm:t>
        <a:bodyPr/>
        <a:lstStyle/>
        <a:p>
          <a:endParaRPr lang="en-US"/>
        </a:p>
      </dgm:t>
    </dgm:pt>
    <dgm:pt modelId="{B566938A-94BF-4132-9009-E6A55729632B}" type="pres">
      <dgm:prSet presAssocID="{89C42889-7AB3-45F3-B540-F1B36D368C4C}" presName="node" presStyleLbl="node1" presStyleIdx="6" presStyleCnt="8">
        <dgm:presLayoutVars>
          <dgm:bulletEnabled val="1"/>
        </dgm:presLayoutVars>
      </dgm:prSet>
      <dgm:spPr/>
      <dgm:t>
        <a:bodyPr/>
        <a:lstStyle/>
        <a:p>
          <a:endParaRPr lang="en-US"/>
        </a:p>
      </dgm:t>
    </dgm:pt>
    <dgm:pt modelId="{FE92E9CC-71DC-4957-B723-51BA2CC737F2}" type="pres">
      <dgm:prSet presAssocID="{784E5BF7-89D6-452F-BB61-CE58AD3F5DA9}" presName="sibTrans" presStyleLbl="sibTrans2D1" presStyleIdx="6" presStyleCnt="7"/>
      <dgm:spPr/>
      <dgm:t>
        <a:bodyPr/>
        <a:lstStyle/>
        <a:p>
          <a:endParaRPr lang="en-US"/>
        </a:p>
      </dgm:t>
    </dgm:pt>
    <dgm:pt modelId="{81E0ABB1-D3E7-4D00-9577-807B3FF27D64}" type="pres">
      <dgm:prSet presAssocID="{784E5BF7-89D6-452F-BB61-CE58AD3F5DA9}" presName="connectorText" presStyleLbl="sibTrans2D1" presStyleIdx="6" presStyleCnt="7"/>
      <dgm:spPr/>
      <dgm:t>
        <a:bodyPr/>
        <a:lstStyle/>
        <a:p>
          <a:endParaRPr lang="en-US"/>
        </a:p>
      </dgm:t>
    </dgm:pt>
    <dgm:pt modelId="{80BF3F52-C900-4A99-85EB-E0748767087C}" type="pres">
      <dgm:prSet presAssocID="{E404CBCA-5834-4454-AC82-3D47EFCCCFC6}" presName="node" presStyleLbl="node1" presStyleIdx="7" presStyleCnt="8" custScaleX="108491">
        <dgm:presLayoutVars>
          <dgm:bulletEnabled val="1"/>
        </dgm:presLayoutVars>
      </dgm:prSet>
      <dgm:spPr/>
      <dgm:t>
        <a:bodyPr/>
        <a:lstStyle/>
        <a:p>
          <a:endParaRPr lang="en-US"/>
        </a:p>
      </dgm:t>
    </dgm:pt>
  </dgm:ptLst>
  <dgm:cxnLst>
    <dgm:cxn modelId="{5ADB2A80-6431-4A7E-89E7-9B9084E083FB}" type="presOf" srcId="{1DC56061-324A-452C-BF80-C4F71B20CD32}" destId="{1829F1B3-2BA5-43CE-8753-D86405C716E9}" srcOrd="0" destOrd="0" presId="urn:microsoft.com/office/officeart/2005/8/layout/process1"/>
    <dgm:cxn modelId="{507AA68F-E15A-4220-AE62-8D12CA18218F}" type="presOf" srcId="{784E5BF7-89D6-452F-BB61-CE58AD3F5DA9}" destId="{81E0ABB1-D3E7-4D00-9577-807B3FF27D64}" srcOrd="1" destOrd="0" presId="urn:microsoft.com/office/officeart/2005/8/layout/process1"/>
    <dgm:cxn modelId="{8BB7A277-5375-4EF9-9404-A2ADCEE85761}" type="presOf" srcId="{89C42889-7AB3-45F3-B540-F1B36D368C4C}" destId="{B566938A-94BF-4132-9009-E6A55729632B}" srcOrd="0" destOrd="0" presId="urn:microsoft.com/office/officeart/2005/8/layout/process1"/>
    <dgm:cxn modelId="{FDF29CC1-2DBD-4A88-AADD-7CF5542B9264}" type="presOf" srcId="{0A6236D6-5E1F-4571-B257-4F2A3DD552E8}" destId="{F622C3A6-CFA9-47B9-9963-0464D390F1AC}" srcOrd="0" destOrd="0" presId="urn:microsoft.com/office/officeart/2005/8/layout/process1"/>
    <dgm:cxn modelId="{D92CD80B-7F0E-4F54-A11A-4C2C674F97C2}" type="presOf" srcId="{20062660-A5F9-4B7C-8AD8-310CAA6B9933}" destId="{3B3572F2-1044-4F24-B649-F3E3C772C71F}" srcOrd="0" destOrd="0" presId="urn:microsoft.com/office/officeart/2005/8/layout/process1"/>
    <dgm:cxn modelId="{5A4BDB38-51D5-4C90-B3C3-183651DA88A8}" srcId="{20062660-A5F9-4B7C-8AD8-310CAA6B9933}" destId="{FA39A8FE-DBBB-4B35-9E57-823AD16E9880}" srcOrd="0" destOrd="0" parTransId="{2C387E90-6C8C-421C-AB9A-28D56EB7A91B}" sibTransId="{B1AE4F78-F745-4580-AE15-C1CF9E61248A}"/>
    <dgm:cxn modelId="{57DE828B-3201-48F9-BC1D-81EA36312EF5}" type="presOf" srcId="{FA378AE7-70A5-4900-A9F9-028B5E18B7F2}" destId="{5ECCEB80-1BA1-4BF8-A5C4-B881CA42797E}" srcOrd="0" destOrd="0" presId="urn:microsoft.com/office/officeart/2005/8/layout/process1"/>
    <dgm:cxn modelId="{9661C292-8F72-42DF-B4A8-D7BB4E6F087F}" srcId="{20062660-A5F9-4B7C-8AD8-310CAA6B9933}" destId="{1CF20B8B-17ED-435B-963D-4BF0089DB0BD}" srcOrd="2" destOrd="0" parTransId="{B75BA605-F30E-449D-A8AB-CCAE86F0D962}" sibTransId="{68CEF6D1-DFBE-4762-AEFF-473F46C9704D}"/>
    <dgm:cxn modelId="{D438DD81-3663-4992-A46C-45D76F712066}" type="presOf" srcId="{FA378AE7-70A5-4900-A9F9-028B5E18B7F2}" destId="{6265066E-52D4-40F2-8AE8-67D9161BF4FB}" srcOrd="1" destOrd="0" presId="urn:microsoft.com/office/officeart/2005/8/layout/process1"/>
    <dgm:cxn modelId="{A4CEE46A-420A-4169-B15B-7C970F82DC8F}" type="presOf" srcId="{68CEF6D1-DFBE-4762-AEFF-473F46C9704D}" destId="{2116907B-E4A4-49E9-83D1-4774288D287F}" srcOrd="0" destOrd="0" presId="urn:microsoft.com/office/officeart/2005/8/layout/process1"/>
    <dgm:cxn modelId="{015040A6-8BDE-4016-8818-C4BC0BAA6B6C}" srcId="{20062660-A5F9-4B7C-8AD8-310CAA6B9933}" destId="{BF6AA438-3939-4D5C-9B3B-CAB67F077673}" srcOrd="3" destOrd="0" parTransId="{5225F30B-22FF-4416-B9E3-EC9AB203BD7A}" sibTransId="{A75F0A80-1433-498A-847F-EA2E8CCD1B70}"/>
    <dgm:cxn modelId="{929FEB46-193C-4242-AA65-F05247490410}" type="presOf" srcId="{B1AE4F78-F745-4580-AE15-C1CF9E61248A}" destId="{B28B4475-AD19-4D97-98DF-C9FBEC678083}" srcOrd="1" destOrd="0" presId="urn:microsoft.com/office/officeart/2005/8/layout/process1"/>
    <dgm:cxn modelId="{589E6C1B-5C80-48E8-B51B-4FC132178F9D}" type="presOf" srcId="{DD1C023A-C681-47BE-8B89-10EB63396FC8}" destId="{B87436EE-69A6-48EC-95F9-3BF888C205AA}" srcOrd="0" destOrd="0" presId="urn:microsoft.com/office/officeart/2005/8/layout/process1"/>
    <dgm:cxn modelId="{35BFB139-DBD6-4493-89FD-3AD725693DF4}" type="presOf" srcId="{DD1C023A-C681-47BE-8B89-10EB63396FC8}" destId="{A7124B7F-97E4-4491-9398-6DA94BAA8B5F}" srcOrd="1" destOrd="0" presId="urn:microsoft.com/office/officeart/2005/8/layout/process1"/>
    <dgm:cxn modelId="{5A340E0C-0178-4389-B27F-E95CF07AE807}" type="presOf" srcId="{1CF20B8B-17ED-435B-963D-4BF0089DB0BD}" destId="{6AA1AC97-EBAB-4F19-8D82-7221431AC8C7}" srcOrd="0" destOrd="0" presId="urn:microsoft.com/office/officeart/2005/8/layout/process1"/>
    <dgm:cxn modelId="{8C5917A5-6A37-4D26-B5B6-C057E5D2EBD7}" type="presOf" srcId="{A75F0A80-1433-498A-847F-EA2E8CCD1B70}" destId="{7DAAF65C-EEC7-40AA-ADA7-996D19DBB441}" srcOrd="0" destOrd="0" presId="urn:microsoft.com/office/officeart/2005/8/layout/process1"/>
    <dgm:cxn modelId="{4DCB04B0-96A9-4A98-A8B2-1E2A8C48EDB7}" srcId="{20062660-A5F9-4B7C-8AD8-310CAA6B9933}" destId="{0A6236D6-5E1F-4571-B257-4F2A3DD552E8}" srcOrd="1" destOrd="0" parTransId="{212FE8F1-55AE-4FC6-A1E6-51ED9E2F4B51}" sibTransId="{FA378AE7-70A5-4900-A9F9-028B5E18B7F2}"/>
    <dgm:cxn modelId="{FD8601F5-372F-4B5D-8FF1-F3E5061761C7}" type="presOf" srcId="{784E5BF7-89D6-452F-BB61-CE58AD3F5DA9}" destId="{FE92E9CC-71DC-4957-B723-51BA2CC737F2}" srcOrd="0" destOrd="0" presId="urn:microsoft.com/office/officeart/2005/8/layout/process1"/>
    <dgm:cxn modelId="{999D8DF7-E15A-47B0-82C2-7BD549652B29}" type="presOf" srcId="{EA2FB1C6-C4E9-4F0B-9542-0856F05A74A2}" destId="{16DAD827-6B52-4252-B54A-26B48A2AA6F1}" srcOrd="0" destOrd="0" presId="urn:microsoft.com/office/officeart/2005/8/layout/process1"/>
    <dgm:cxn modelId="{CCD04515-D209-4C53-83E5-450025BF9372}" type="presOf" srcId="{BF6AA438-3939-4D5C-9B3B-CAB67F077673}" destId="{EA5B07AC-1DA2-41FE-8860-A5248E95BFB2}" srcOrd="0" destOrd="0" presId="urn:microsoft.com/office/officeart/2005/8/layout/process1"/>
    <dgm:cxn modelId="{419A0396-C0D5-46B0-9C89-50BFC0E27F1D}" srcId="{20062660-A5F9-4B7C-8AD8-310CAA6B9933}" destId="{EA2FB1C6-C4E9-4F0B-9542-0856F05A74A2}" srcOrd="4" destOrd="0" parTransId="{E9A7D43D-F8C8-4A12-BDE8-AA109A0D98F5}" sibTransId="{DD1C023A-C681-47BE-8B89-10EB63396FC8}"/>
    <dgm:cxn modelId="{BEA22315-2A87-4933-835A-2DC678428630}" type="presOf" srcId="{FA39A8FE-DBBB-4B35-9E57-823AD16E9880}" destId="{D4B143F8-8E7B-4DB8-8713-FCE288B0DFCD}" srcOrd="0" destOrd="0" presId="urn:microsoft.com/office/officeart/2005/8/layout/process1"/>
    <dgm:cxn modelId="{74495DAA-C108-4C31-86AC-6FAF7C1CFFAC}" srcId="{20062660-A5F9-4B7C-8AD8-310CAA6B9933}" destId="{2EF9A5FE-4C35-4080-9376-75FA6A2D1C6D}" srcOrd="5" destOrd="0" parTransId="{A080482D-8D92-4B71-838C-9349E400FC3B}" sibTransId="{1DC56061-324A-452C-BF80-C4F71B20CD32}"/>
    <dgm:cxn modelId="{02E7D745-197B-43A5-8060-718B6515A09E}" type="presOf" srcId="{E404CBCA-5834-4454-AC82-3D47EFCCCFC6}" destId="{80BF3F52-C900-4A99-85EB-E0748767087C}" srcOrd="0" destOrd="0" presId="urn:microsoft.com/office/officeart/2005/8/layout/process1"/>
    <dgm:cxn modelId="{CF669123-9664-4C3B-8325-705AA3014038}" type="presOf" srcId="{A75F0A80-1433-498A-847F-EA2E8CCD1B70}" destId="{33A1E605-7C33-44CB-BCE9-A15C02C0D0AD}" srcOrd="1" destOrd="0" presId="urn:microsoft.com/office/officeart/2005/8/layout/process1"/>
    <dgm:cxn modelId="{4419833D-841E-4AE8-814D-F3FCCDEB5D74}" type="presOf" srcId="{68CEF6D1-DFBE-4762-AEFF-473F46C9704D}" destId="{698D79B6-EF28-47C7-A069-50F19199DE12}" srcOrd="1" destOrd="0" presId="urn:microsoft.com/office/officeart/2005/8/layout/process1"/>
    <dgm:cxn modelId="{5636402C-4E94-40F6-91EC-4C1C6DC05AF1}" srcId="{20062660-A5F9-4B7C-8AD8-310CAA6B9933}" destId="{89C42889-7AB3-45F3-B540-F1B36D368C4C}" srcOrd="6" destOrd="0" parTransId="{2106B533-6BA3-47C1-A16D-2BFB8389F286}" sibTransId="{784E5BF7-89D6-452F-BB61-CE58AD3F5DA9}"/>
    <dgm:cxn modelId="{20535B9B-FED9-4C03-876F-01B0D746F7F1}" type="presOf" srcId="{1DC56061-324A-452C-BF80-C4F71B20CD32}" destId="{C96553EF-8895-48E0-951A-CEE848CA3C8C}" srcOrd="1" destOrd="0" presId="urn:microsoft.com/office/officeart/2005/8/layout/process1"/>
    <dgm:cxn modelId="{70D15F94-377F-4FED-90B0-A19DBE85F11A}" type="presOf" srcId="{2EF9A5FE-4C35-4080-9376-75FA6A2D1C6D}" destId="{EFDC6AAC-A553-49F7-B61D-3CE47559B589}" srcOrd="0" destOrd="0" presId="urn:microsoft.com/office/officeart/2005/8/layout/process1"/>
    <dgm:cxn modelId="{72602944-E4D5-414F-8252-9D264B73C56C}" srcId="{20062660-A5F9-4B7C-8AD8-310CAA6B9933}" destId="{E404CBCA-5834-4454-AC82-3D47EFCCCFC6}" srcOrd="7" destOrd="0" parTransId="{C48770E2-9FCD-49F7-AE14-6A208ED58D19}" sibTransId="{BB9C2C01-AC2A-4FD6-B8BC-B7AC34F565FB}"/>
    <dgm:cxn modelId="{B1B51FD3-99AE-4AC4-ACCE-FD24C07F79AD}" type="presOf" srcId="{B1AE4F78-F745-4580-AE15-C1CF9E61248A}" destId="{4B4D83FA-6003-4417-AE48-E3F3E81CBF2F}" srcOrd="0" destOrd="0" presId="urn:microsoft.com/office/officeart/2005/8/layout/process1"/>
    <dgm:cxn modelId="{981DE7AD-14CE-416A-944B-D86E63C135A5}" type="presParOf" srcId="{3B3572F2-1044-4F24-B649-F3E3C772C71F}" destId="{D4B143F8-8E7B-4DB8-8713-FCE288B0DFCD}" srcOrd="0" destOrd="0" presId="urn:microsoft.com/office/officeart/2005/8/layout/process1"/>
    <dgm:cxn modelId="{82EFBD88-5EE8-4395-A8B1-C0711FB70EFD}" type="presParOf" srcId="{3B3572F2-1044-4F24-B649-F3E3C772C71F}" destId="{4B4D83FA-6003-4417-AE48-E3F3E81CBF2F}" srcOrd="1" destOrd="0" presId="urn:microsoft.com/office/officeart/2005/8/layout/process1"/>
    <dgm:cxn modelId="{C8F99A8C-3438-4D4F-9A63-1EEF7451C09D}" type="presParOf" srcId="{4B4D83FA-6003-4417-AE48-E3F3E81CBF2F}" destId="{B28B4475-AD19-4D97-98DF-C9FBEC678083}" srcOrd="0" destOrd="0" presId="urn:microsoft.com/office/officeart/2005/8/layout/process1"/>
    <dgm:cxn modelId="{AEA12B47-C0EF-4E7B-97E6-6F2BE89538E3}" type="presParOf" srcId="{3B3572F2-1044-4F24-B649-F3E3C772C71F}" destId="{F622C3A6-CFA9-47B9-9963-0464D390F1AC}" srcOrd="2" destOrd="0" presId="urn:microsoft.com/office/officeart/2005/8/layout/process1"/>
    <dgm:cxn modelId="{32B3D17D-FB06-4C72-B18F-DC17ADED2742}" type="presParOf" srcId="{3B3572F2-1044-4F24-B649-F3E3C772C71F}" destId="{5ECCEB80-1BA1-4BF8-A5C4-B881CA42797E}" srcOrd="3" destOrd="0" presId="urn:microsoft.com/office/officeart/2005/8/layout/process1"/>
    <dgm:cxn modelId="{7401FADB-BEB7-47C2-8B65-2EAAF8B5CE25}" type="presParOf" srcId="{5ECCEB80-1BA1-4BF8-A5C4-B881CA42797E}" destId="{6265066E-52D4-40F2-8AE8-67D9161BF4FB}" srcOrd="0" destOrd="0" presId="urn:microsoft.com/office/officeart/2005/8/layout/process1"/>
    <dgm:cxn modelId="{22E55262-2AE5-4304-814E-989A9A477CE2}" type="presParOf" srcId="{3B3572F2-1044-4F24-B649-F3E3C772C71F}" destId="{6AA1AC97-EBAB-4F19-8D82-7221431AC8C7}" srcOrd="4" destOrd="0" presId="urn:microsoft.com/office/officeart/2005/8/layout/process1"/>
    <dgm:cxn modelId="{69789C7D-FCC4-4454-BE66-4195883FDE2F}" type="presParOf" srcId="{3B3572F2-1044-4F24-B649-F3E3C772C71F}" destId="{2116907B-E4A4-49E9-83D1-4774288D287F}" srcOrd="5" destOrd="0" presId="urn:microsoft.com/office/officeart/2005/8/layout/process1"/>
    <dgm:cxn modelId="{D41CF36A-D465-4431-8ACE-5D0C84B15198}" type="presParOf" srcId="{2116907B-E4A4-49E9-83D1-4774288D287F}" destId="{698D79B6-EF28-47C7-A069-50F19199DE12}" srcOrd="0" destOrd="0" presId="urn:microsoft.com/office/officeart/2005/8/layout/process1"/>
    <dgm:cxn modelId="{FCFB9F20-19FC-41D2-A89C-C891B2517C6E}" type="presParOf" srcId="{3B3572F2-1044-4F24-B649-F3E3C772C71F}" destId="{EA5B07AC-1DA2-41FE-8860-A5248E95BFB2}" srcOrd="6" destOrd="0" presId="urn:microsoft.com/office/officeart/2005/8/layout/process1"/>
    <dgm:cxn modelId="{CB10DAF4-4E32-4AA4-AE34-1ABF7DC5920F}" type="presParOf" srcId="{3B3572F2-1044-4F24-B649-F3E3C772C71F}" destId="{7DAAF65C-EEC7-40AA-ADA7-996D19DBB441}" srcOrd="7" destOrd="0" presId="urn:microsoft.com/office/officeart/2005/8/layout/process1"/>
    <dgm:cxn modelId="{7ADBF3E8-A485-469A-9DBB-2356BBA1F712}" type="presParOf" srcId="{7DAAF65C-EEC7-40AA-ADA7-996D19DBB441}" destId="{33A1E605-7C33-44CB-BCE9-A15C02C0D0AD}" srcOrd="0" destOrd="0" presId="urn:microsoft.com/office/officeart/2005/8/layout/process1"/>
    <dgm:cxn modelId="{03E6FC49-234D-4642-B202-B9E87F4CC6C6}" type="presParOf" srcId="{3B3572F2-1044-4F24-B649-F3E3C772C71F}" destId="{16DAD827-6B52-4252-B54A-26B48A2AA6F1}" srcOrd="8" destOrd="0" presId="urn:microsoft.com/office/officeart/2005/8/layout/process1"/>
    <dgm:cxn modelId="{AA439625-4D18-4233-9563-1D5214541907}" type="presParOf" srcId="{3B3572F2-1044-4F24-B649-F3E3C772C71F}" destId="{B87436EE-69A6-48EC-95F9-3BF888C205AA}" srcOrd="9" destOrd="0" presId="urn:microsoft.com/office/officeart/2005/8/layout/process1"/>
    <dgm:cxn modelId="{C0F9D13D-3A1A-4FE1-A373-4B3D95BEDA24}" type="presParOf" srcId="{B87436EE-69A6-48EC-95F9-3BF888C205AA}" destId="{A7124B7F-97E4-4491-9398-6DA94BAA8B5F}" srcOrd="0" destOrd="0" presId="urn:microsoft.com/office/officeart/2005/8/layout/process1"/>
    <dgm:cxn modelId="{43BBD583-48F2-4EF0-B4C7-84C15A219B12}" type="presParOf" srcId="{3B3572F2-1044-4F24-B649-F3E3C772C71F}" destId="{EFDC6AAC-A553-49F7-B61D-3CE47559B589}" srcOrd="10" destOrd="0" presId="urn:microsoft.com/office/officeart/2005/8/layout/process1"/>
    <dgm:cxn modelId="{662E19DF-7A51-435C-A71B-FC39CED0BC2A}" type="presParOf" srcId="{3B3572F2-1044-4F24-B649-F3E3C772C71F}" destId="{1829F1B3-2BA5-43CE-8753-D86405C716E9}" srcOrd="11" destOrd="0" presId="urn:microsoft.com/office/officeart/2005/8/layout/process1"/>
    <dgm:cxn modelId="{2D2D85EA-6B2A-45C2-B1CE-CF7B8F20A5E1}" type="presParOf" srcId="{1829F1B3-2BA5-43CE-8753-D86405C716E9}" destId="{C96553EF-8895-48E0-951A-CEE848CA3C8C}" srcOrd="0" destOrd="0" presId="urn:microsoft.com/office/officeart/2005/8/layout/process1"/>
    <dgm:cxn modelId="{5A826BD0-17F2-4842-993A-990F0669F195}" type="presParOf" srcId="{3B3572F2-1044-4F24-B649-F3E3C772C71F}" destId="{B566938A-94BF-4132-9009-E6A55729632B}" srcOrd="12" destOrd="0" presId="urn:microsoft.com/office/officeart/2005/8/layout/process1"/>
    <dgm:cxn modelId="{A2E3F8F2-331C-4D68-A34C-978F4C94486F}" type="presParOf" srcId="{3B3572F2-1044-4F24-B649-F3E3C772C71F}" destId="{FE92E9CC-71DC-4957-B723-51BA2CC737F2}" srcOrd="13" destOrd="0" presId="urn:microsoft.com/office/officeart/2005/8/layout/process1"/>
    <dgm:cxn modelId="{0AD365F7-F8CD-4B8F-93EE-F991031B817F}" type="presParOf" srcId="{FE92E9CC-71DC-4957-B723-51BA2CC737F2}" destId="{81E0ABB1-D3E7-4D00-9577-807B3FF27D64}" srcOrd="0" destOrd="0" presId="urn:microsoft.com/office/officeart/2005/8/layout/process1"/>
    <dgm:cxn modelId="{72BF1541-F9D2-4FD3-A11B-465F0A4389F1}" type="presParOf" srcId="{3B3572F2-1044-4F24-B649-F3E3C772C71F}" destId="{80BF3F52-C900-4A99-85EB-E0748767087C}"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0.18174</cdr:x>
      <cdr:y>0</cdr:y>
    </cdr:from>
    <cdr:to>
      <cdr:x>0.88652</cdr:x>
      <cdr:y>0.19312</cdr:y>
    </cdr:to>
    <cdr:sp macro="" textlink="">
      <cdr:nvSpPr>
        <cdr:cNvPr id="2" name="Title 1"/>
        <cdr:cNvSpPr txBox="1">
          <a:spLocks xmlns:a="http://schemas.openxmlformats.org/drawingml/2006/main"/>
        </cdr:cNvSpPr>
      </cdr:nvSpPr>
      <cdr:spPr>
        <a:xfrm xmlns:a="http://schemas.openxmlformats.org/drawingml/2006/main">
          <a:off x="830922" y="-4131684"/>
          <a:ext cx="3222226" cy="529761"/>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es-CO" sz="1400" b="1" dirty="0" err="1" smtClean="0">
              <a:latin typeface="+mn-lt"/>
            </a:rPr>
            <a:t>Partners</a:t>
          </a:r>
          <a:r>
            <a:rPr lang="es-CO" sz="1400" b="1" dirty="0" smtClean="0">
              <a:latin typeface="+mn-lt"/>
            </a:rPr>
            <a:t>’ </a:t>
          </a:r>
          <a:r>
            <a:rPr lang="es-CO" sz="1400" b="1" dirty="0" err="1" smtClean="0">
              <a:latin typeface="+mn-lt"/>
            </a:rPr>
            <a:t>not</a:t>
          </a:r>
          <a:r>
            <a:rPr lang="es-CO" sz="1400" b="1" dirty="0" smtClean="0">
              <a:latin typeface="+mn-lt"/>
            </a:rPr>
            <a:t> </a:t>
          </a:r>
          <a:r>
            <a:rPr lang="es-CO" sz="1400" b="1" dirty="0" err="1" smtClean="0">
              <a:latin typeface="+mn-lt"/>
            </a:rPr>
            <a:t>implemented</a:t>
          </a:r>
          <a:r>
            <a:rPr lang="es-CO" sz="1400" b="1" dirty="0" smtClean="0">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0.62372</cdr:x>
      <cdr:y>0.25756</cdr:y>
    </cdr:from>
    <cdr:to>
      <cdr:x>0.93992</cdr:x>
      <cdr:y>0.38043</cdr:y>
    </cdr:to>
    <cdr:sp macro="" textlink="">
      <cdr:nvSpPr>
        <cdr:cNvPr id="2" name="Title 1"/>
        <cdr:cNvSpPr txBox="1">
          <a:spLocks xmlns:a="http://schemas.openxmlformats.org/drawingml/2006/main"/>
        </cdr:cNvSpPr>
      </cdr:nvSpPr>
      <cdr:spPr>
        <a:xfrm xmlns:a="http://schemas.openxmlformats.org/drawingml/2006/main">
          <a:off x="3222834" y="696713"/>
          <a:ext cx="1633808" cy="332380"/>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es-CO" sz="1200" b="0" i="0" dirty="0" smtClean="0">
              <a:latin typeface="+mn-lt"/>
            </a:rPr>
            <a:t>1.7MM</a:t>
          </a:r>
          <a:r>
            <a:rPr lang="es-CO" sz="2400" b="0" i="0" dirty="0" smtClean="0">
              <a:solidFill>
                <a:schemeClr val="accent5">
                  <a:lumMod val="75000"/>
                </a:schemeClr>
              </a:solidFill>
              <a:latin typeface="Garamond" panose="02020404030301010803" pitchFamily="18" charset="0"/>
            </a:rPr>
            <a:t/>
          </a:r>
          <a:br>
            <a:rPr lang="es-CO" sz="2400" b="0" i="0" dirty="0" smtClean="0">
              <a:solidFill>
                <a:schemeClr val="accent5">
                  <a:lumMod val="75000"/>
                </a:schemeClr>
              </a:solidFill>
              <a:latin typeface="Garamond" panose="02020404030301010803" pitchFamily="18" charset="0"/>
            </a:rPr>
          </a:br>
          <a:r>
            <a:rPr lang="es-CO" sz="2400" b="0" i="0" dirty="0" smtClean="0">
              <a:solidFill>
                <a:schemeClr val="accent5">
                  <a:lumMod val="75000"/>
                </a:schemeClr>
              </a:solidFill>
              <a:latin typeface="Garamond" panose="02020404030301010803" pitchFamily="18" charset="0"/>
            </a:rPr>
            <a:t/>
          </a:r>
          <a:br>
            <a:rPr lang="es-CO" sz="2400" b="0" i="0" dirty="0" smtClean="0">
              <a:solidFill>
                <a:schemeClr val="accent5">
                  <a:lumMod val="75000"/>
                </a:schemeClr>
              </a:solidFill>
              <a:latin typeface="Garamond" panose="02020404030301010803" pitchFamily="18" charset="0"/>
            </a:rPr>
          </a:br>
          <a:endParaRPr lang="en-US" sz="2400" b="0" i="0" dirty="0">
            <a:solidFill>
              <a:schemeClr val="accent5">
                <a:lumMod val="75000"/>
              </a:schemeClr>
            </a:solidFill>
            <a:latin typeface="Garamond" panose="02020404030301010803"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0.40603</cdr:x>
      <cdr:y>0.62551</cdr:y>
    </cdr:from>
    <cdr:to>
      <cdr:x>0.50691</cdr:x>
      <cdr:y>0.69351</cdr:y>
    </cdr:to>
    <cdr:sp macro="" textlink="">
      <cdr:nvSpPr>
        <cdr:cNvPr id="2" name="Rectangle 1"/>
        <cdr:cNvSpPr/>
      </cdr:nvSpPr>
      <cdr:spPr>
        <a:xfrm xmlns:a="http://schemas.openxmlformats.org/drawingml/2006/main">
          <a:off x="3790696" y="3397504"/>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19%  </a:t>
          </a:r>
          <a:endParaRPr lang="en-US" b="1" dirty="0">
            <a:solidFill>
              <a:srgbClr val="00B050"/>
            </a:solidFill>
          </a:endParaRPr>
        </a:p>
      </cdr:txBody>
    </cdr:sp>
  </cdr:relSizeAnchor>
  <cdr:relSizeAnchor xmlns:cdr="http://schemas.openxmlformats.org/drawingml/2006/chartDrawing">
    <cdr:from>
      <cdr:x>0.88513</cdr:x>
      <cdr:y>0</cdr:y>
    </cdr:from>
    <cdr:to>
      <cdr:x>0.98602</cdr:x>
      <cdr:y>0.068</cdr:y>
    </cdr:to>
    <cdr:sp macro="" textlink="">
      <cdr:nvSpPr>
        <cdr:cNvPr id="3" name="Rectangle 2"/>
        <cdr:cNvSpPr/>
      </cdr:nvSpPr>
      <cdr:spPr>
        <a:xfrm xmlns:a="http://schemas.openxmlformats.org/drawingml/2006/main">
          <a:off x="8263636" y="0"/>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100%  </a:t>
          </a:r>
          <a:endParaRPr lang="en-US" sz="1800" b="1" dirty="0">
            <a:solidFill>
              <a:srgbClr val="00B050"/>
            </a:solidFill>
          </a:endParaRPr>
        </a:p>
      </cdr:txBody>
    </cdr:sp>
  </cdr:relSizeAnchor>
  <cdr:relSizeAnchor xmlns:cdr="http://schemas.openxmlformats.org/drawingml/2006/chartDrawing">
    <cdr:from>
      <cdr:x>0.97971</cdr:x>
      <cdr:y>0.12963</cdr:y>
    </cdr:from>
    <cdr:to>
      <cdr:x>0.97971</cdr:x>
      <cdr:y>0.83502</cdr:y>
    </cdr:to>
    <cdr:cxnSp macro="">
      <cdr:nvCxnSpPr>
        <cdr:cNvPr id="5" name="Straight Connector 4"/>
        <cdr:cNvCxnSpPr/>
      </cdr:nvCxnSpPr>
      <cdr:spPr>
        <a:xfrm xmlns:a="http://schemas.openxmlformats.org/drawingml/2006/main" flipV="1">
          <a:off x="9639300" y="704088"/>
          <a:ext cx="0" cy="3831336"/>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0.11059</cdr:x>
      <cdr:y>0.10606</cdr:y>
    </cdr:from>
    <cdr:to>
      <cdr:x>0.99763</cdr:x>
      <cdr:y>0.11448</cdr:y>
    </cdr:to>
    <cdr:cxnSp macro="">
      <cdr:nvCxnSpPr>
        <cdr:cNvPr id="14" name="Straight Connector 13"/>
        <cdr:cNvCxnSpPr/>
      </cdr:nvCxnSpPr>
      <cdr:spPr>
        <a:xfrm xmlns:a="http://schemas.openxmlformats.org/drawingml/2006/main" flipV="1">
          <a:off x="1088136" y="576072"/>
          <a:ext cx="8727488" cy="45720"/>
        </a:xfrm>
        <a:prstGeom xmlns:a="http://schemas.openxmlformats.org/drawingml/2006/main" prst="line">
          <a:avLst/>
        </a:prstGeom>
        <a:ln xmlns:a="http://schemas.openxmlformats.org/drawingml/2006/main" w="76200">
          <a:solidFill>
            <a:srgbClr val="00B05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428A1-8C62-408D-B1E3-084913D93D67}" type="datetimeFigureOut">
              <a:rPr lang="es-CO" smtClean="0"/>
              <a:t>12/03/2019</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0A284-0FFE-4FD4-94DA-A3639C397831}" type="slidenum">
              <a:rPr lang="es-CO" smtClean="0"/>
              <a:t>‹#›</a:t>
            </a:fld>
            <a:endParaRPr lang="es-CO"/>
          </a:p>
        </p:txBody>
      </p:sp>
    </p:spTree>
    <p:extLst>
      <p:ext uri="{BB962C8B-B14F-4D97-AF65-F5344CB8AC3E}">
        <p14:creationId xmlns:p14="http://schemas.microsoft.com/office/powerpoint/2010/main" val="18699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a:t>
            </a:fld>
            <a:endParaRPr lang="es-CO"/>
          </a:p>
        </p:txBody>
      </p:sp>
    </p:spTree>
    <p:extLst>
      <p:ext uri="{BB962C8B-B14F-4D97-AF65-F5344CB8AC3E}">
        <p14:creationId xmlns:p14="http://schemas.microsoft.com/office/powerpoint/2010/main" val="223279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Outputs listed</a:t>
            </a:r>
            <a:r>
              <a:rPr lang="en-US" baseline="0" dirty="0" smtClean="0"/>
              <a:t> in this slide are considered to be the flagship outputs of the project, specifically outputs which define what the CLME+ Project is seeking to achieve. The results of the analysis show that of these 7 flagship outputs, 4 are delayed and successful delivery is likely to require additional time beyond the current delivery date specified in the Results Framework approved by the PSC at the June 2018 meeting. A 5</a:t>
            </a:r>
            <a:r>
              <a:rPr lang="en-US" baseline="30000" dirty="0" smtClean="0"/>
              <a:t>th</a:t>
            </a:r>
            <a:r>
              <a:rPr lang="en-US" baseline="0" dirty="0" smtClean="0"/>
              <a:t> output (flagged with the *) has accumulated substantial progress delays and de-scoping will be required to keep delivery within the currently approved delivery date. </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12</a:t>
            </a:fld>
            <a:endParaRPr lang="es-CO"/>
          </a:p>
        </p:txBody>
      </p:sp>
    </p:spTree>
    <p:extLst>
      <p:ext uri="{BB962C8B-B14F-4D97-AF65-F5344CB8AC3E}">
        <p14:creationId xmlns:p14="http://schemas.microsoft.com/office/powerpoint/2010/main" val="65540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Achievement of the Project Objective – “</a:t>
            </a:r>
            <a:r>
              <a:rPr lang="en-US" i="1" dirty="0" smtClean="0"/>
              <a:t>Facilitating</a:t>
            </a:r>
            <a:r>
              <a:rPr lang="en-US" i="1" baseline="0" dirty="0" smtClean="0"/>
              <a:t> EBM/EAF in the CLME+ ..” </a:t>
            </a:r>
            <a:r>
              <a:rPr lang="en-US" baseline="0" dirty="0" smtClean="0"/>
              <a:t>is linked to the successful implementation of Component 3. </a:t>
            </a:r>
            <a:r>
              <a:rPr lang="en-US" dirty="0" smtClean="0"/>
              <a:t>The</a:t>
            </a:r>
            <a:r>
              <a:rPr lang="en-US" baseline="0" dirty="0" smtClean="0"/>
              <a:t> analysis of Component 3 which includes the sub-projects indicate that activities associated with two of the sub-projects, Output 3.2 being implemented by FAO and Output 3.4 being implemented by UN Environment CEP, have only just commenced. Agreements with participating countries were only finalized in late 2018 and many contracts with consultants have only been recently finalized. In light of this, it is unlikely that all activities to be implemented under these two sub-projects will be completed by the end of 2019.</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13</a:t>
            </a:fld>
            <a:endParaRPr lang="es-CO"/>
          </a:p>
        </p:txBody>
      </p:sp>
    </p:spTree>
    <p:extLst>
      <p:ext uri="{BB962C8B-B14F-4D97-AF65-F5344CB8AC3E}">
        <p14:creationId xmlns:p14="http://schemas.microsoft.com/office/powerpoint/2010/main" val="22699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CLME+ PCU also</a:t>
            </a:r>
            <a:r>
              <a:rPr lang="en-US" baseline="0" dirty="0" smtClean="0"/>
              <a:t> undertook a review of the start and end dates of the co-executing partners, co-executing agreements (CEA) which are listed above. It should be noted that the CEA with FAO commenced in July 2017 and the one with IOC in September 2018. It should further be noted that CERMES CEA’s end date went beyond the end date of the other CEAs which commenced in 2016 as they are responsible for pulling together the lessons learnt and best practices from the other CEAs to develop the project experience notes which are a requirement of the donor, the GEF.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14</a:t>
            </a:fld>
            <a:endParaRPr lang="es-CO"/>
          </a:p>
        </p:txBody>
      </p:sp>
    </p:spTree>
    <p:extLst>
      <p:ext uri="{BB962C8B-B14F-4D97-AF65-F5344CB8AC3E}">
        <p14:creationId xmlns:p14="http://schemas.microsoft.com/office/powerpoint/2010/main" val="235988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total GEF grant of US$ 12.5MM,</a:t>
            </a:r>
            <a:r>
              <a:rPr lang="en-US" baseline="0" dirty="0" smtClean="0"/>
              <a:t> the project has spent 57% (7.1MM) by end of 2018. At the same time, the time elapsed under the current duration of the project represents 69% of the total duration.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15</a:t>
            </a:fld>
            <a:endParaRPr lang="es-CO"/>
          </a:p>
        </p:txBody>
      </p:sp>
    </p:spTree>
    <p:extLst>
      <p:ext uri="{BB962C8B-B14F-4D97-AF65-F5344CB8AC3E}">
        <p14:creationId xmlns:p14="http://schemas.microsoft.com/office/powerpoint/2010/main" val="139691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a:t>
            </a:r>
            <a:r>
              <a:rPr lang="en-US" baseline="0" dirty="0" smtClean="0"/>
              <a:t> the total unspent Budget to date, 37% of it corresponds to Budget to be spent by co-executing partners , 33% corresponds to PCU Budget for programmatic activities and the other 30% corresponds to PCU fixed operational costs (personnel and office).</a:t>
            </a:r>
          </a:p>
          <a:p>
            <a:r>
              <a:rPr lang="en-US" baseline="0" dirty="0" smtClean="0"/>
              <a:t>From the partners’ not implemented Budget, 47% of it is responsibility of FAO, 18% on UNEP, 14% on CRFM and 21% of the remaining co-executing 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important to note that, additionally, 1.1MM of the funds already transferred by the PCU to the co-executing partners has not been spent yet.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the PCU not implemented programmatic Budget, half of it is allocated to events and meetings and the other half to pending consultancies.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740A284-0FFE-4FD4-94DA-A3639C397831}" type="slidenum">
              <a:rPr lang="es-CO" smtClean="0"/>
              <a:t>16</a:t>
            </a:fld>
            <a:endParaRPr lang="es-CO"/>
          </a:p>
        </p:txBody>
      </p:sp>
    </p:spTree>
    <p:extLst>
      <p:ext uri="{BB962C8B-B14F-4D97-AF65-F5344CB8AC3E}">
        <p14:creationId xmlns:p14="http://schemas.microsoft.com/office/powerpoint/2010/main" val="201967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baseline="0" dirty="0" smtClean="0"/>
              <a:t>has been moderate progress from partners in terms of financial execution since the last PSC meeting . While it is acknowledged that partners have allocated major parts of their commitments to 2019, there is an important risk for some of them (salmon color area) because they will face important </a:t>
            </a:r>
            <a:r>
              <a:rPr lang="en-US" baseline="0" dirty="0" err="1" smtClean="0"/>
              <a:t>challengues</a:t>
            </a:r>
            <a:r>
              <a:rPr lang="en-US" baseline="0" dirty="0" smtClean="0"/>
              <a:t> to implement the remaining Budget before the current end date of their Co-Executing Agreements, while for other partners (yellow area) a medium risk exists since most of them will have to implement half of their total budget in the upcoming 8-12 months.</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17</a:t>
            </a:fld>
            <a:endParaRPr lang="es-CO"/>
          </a:p>
        </p:txBody>
      </p:sp>
    </p:spTree>
    <p:extLst>
      <p:ext uri="{BB962C8B-B14F-4D97-AF65-F5344CB8AC3E}">
        <p14:creationId xmlns:p14="http://schemas.microsoft.com/office/powerpoint/2010/main" val="276891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figures of the previous</a:t>
            </a:r>
            <a:r>
              <a:rPr lang="en-US" baseline="0" dirty="0" smtClean="0"/>
              <a:t> slide in a consolidated way, we can observe that the e</a:t>
            </a:r>
            <a:r>
              <a:rPr lang="en-US" dirty="0" smtClean="0"/>
              <a:t>xpenditure rate over</a:t>
            </a:r>
            <a:r>
              <a:rPr lang="en-US" baseline="0" dirty="0" smtClean="0"/>
              <a:t> total budget has increased up to 46% by the end of 2018. However, this figure will be insufficient if the implementation pace is not substantially increased in 2019. Even though, most of the partners have allocated most of their activities in 2019, it’s necessary to acknowledge the operational risk of implementing 54% of the remaining budget in a single year.</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18</a:t>
            </a:fld>
            <a:endParaRPr lang="es-CO"/>
          </a:p>
        </p:txBody>
      </p:sp>
    </p:spTree>
    <p:extLst>
      <p:ext uri="{BB962C8B-B14F-4D97-AF65-F5344CB8AC3E}">
        <p14:creationId xmlns:p14="http://schemas.microsoft.com/office/powerpoint/2010/main" val="70754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PCU</a:t>
            </a:r>
            <a:r>
              <a:rPr lang="en-US" baseline="0" dirty="0" smtClean="0"/>
              <a:t> financial implementation </a:t>
            </a:r>
            <a:r>
              <a:rPr lang="en-US" dirty="0" smtClean="0"/>
              <a:t>has increased during the last period</a:t>
            </a:r>
            <a:r>
              <a:rPr lang="en-US" baseline="0" dirty="0" smtClean="0"/>
              <a:t> of 2018, however it will be challenging to implement the remaining budget if an extension is not considered. It needs to be noted of course, both here and in the case of the CEA’s, that financial implementation is tied to the execution of project activities and the delivery of project outputs. We need to bear in mind in this context that it has been repeatedly flagged that country-buy in for the flagship CLME+ Project Outputs is an essential condition for project success and sustainability of project outcomes. Providing the space for such country engagement in the production and delivery of Project Outputs demands time.</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19</a:t>
            </a:fld>
            <a:endParaRPr lang="es-CO"/>
          </a:p>
        </p:txBody>
      </p:sp>
    </p:spTree>
    <p:extLst>
      <p:ext uri="{BB962C8B-B14F-4D97-AF65-F5344CB8AC3E}">
        <p14:creationId xmlns:p14="http://schemas.microsoft.com/office/powerpoint/2010/main" val="345721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a:t>
            </a:r>
            <a:r>
              <a:rPr lang="en-US" baseline="0" dirty="0" smtClean="0"/>
              <a:t> slide summarizes the project expenditure figure of 2018 compared with the last Budget approved at the PSC meeting. The spent amount was 864K lower than the approved budget. </a:t>
            </a:r>
            <a:r>
              <a:rPr lang="en-US" sz="1200" b="0" dirty="0" smtClean="0">
                <a:latin typeface="+mn-lt"/>
              </a:rPr>
              <a:t>There are differences in budget execution in 2018 (versus the last approved budget) due to savings in project implementation and, especially, delays in the implementation of co-execution agreements, which have been reclassified to the budgets of the following years and serve as the main funding source of the proposed extension period</a:t>
            </a:r>
            <a:endParaRPr lang="en-US" sz="1200" b="0" dirty="0">
              <a:latin typeface="+mn-lt"/>
            </a:endParaRPr>
          </a:p>
        </p:txBody>
      </p:sp>
      <p:sp>
        <p:nvSpPr>
          <p:cNvPr id="4" name="Slide Number Placeholder 3"/>
          <p:cNvSpPr>
            <a:spLocks noGrp="1"/>
          </p:cNvSpPr>
          <p:nvPr>
            <p:ph type="sldNum" sz="quarter" idx="10"/>
          </p:nvPr>
        </p:nvSpPr>
        <p:spPr/>
        <p:txBody>
          <a:bodyPr/>
          <a:lstStyle/>
          <a:p>
            <a:fld id="{4740A284-0FFE-4FD4-94DA-A3639C397831}" type="slidenum">
              <a:rPr lang="es-CO" smtClean="0"/>
              <a:t>20</a:t>
            </a:fld>
            <a:endParaRPr lang="es-CO"/>
          </a:p>
        </p:txBody>
      </p:sp>
    </p:spTree>
    <p:extLst>
      <p:ext uri="{BB962C8B-B14F-4D97-AF65-F5344CB8AC3E}">
        <p14:creationId xmlns:p14="http://schemas.microsoft.com/office/powerpoint/2010/main" val="212773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outlines the main conclusions of the Mid Term Evaluator.</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21</a:t>
            </a:fld>
            <a:endParaRPr lang="es-CO"/>
          </a:p>
        </p:txBody>
      </p:sp>
    </p:spTree>
    <p:extLst>
      <p:ext uri="{BB962C8B-B14F-4D97-AF65-F5344CB8AC3E}">
        <p14:creationId xmlns:p14="http://schemas.microsoft.com/office/powerpoint/2010/main" val="389021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CO" dirty="0" err="1" smtClean="0"/>
              <a:t>Before</a:t>
            </a:r>
            <a:r>
              <a:rPr lang="es-CO" dirty="0" smtClean="0"/>
              <a:t> </a:t>
            </a:r>
            <a:r>
              <a:rPr lang="es-CO" dirty="0" err="1" smtClean="0"/>
              <a:t>we</a:t>
            </a:r>
            <a:r>
              <a:rPr lang="es-CO" baseline="0" dirty="0" smtClean="0"/>
              <a:t> </a:t>
            </a:r>
            <a:r>
              <a:rPr lang="es-CO" baseline="0" dirty="0" err="1" smtClean="0"/>
              <a:t>start</a:t>
            </a:r>
            <a:r>
              <a:rPr lang="es-CO" baseline="0" dirty="0" smtClean="0"/>
              <a:t>, </a:t>
            </a:r>
            <a:r>
              <a:rPr lang="es-CO" baseline="0" dirty="0" err="1" smtClean="0"/>
              <a:t>it</a:t>
            </a:r>
            <a:r>
              <a:rPr lang="es-CO" baseline="0" dirty="0" smtClean="0"/>
              <a:t> </a:t>
            </a:r>
            <a:r>
              <a:rPr lang="es-CO" baseline="0" dirty="0" err="1" smtClean="0"/>
              <a:t>is</a:t>
            </a:r>
            <a:r>
              <a:rPr lang="es-CO" baseline="0" dirty="0" smtClean="0"/>
              <a:t> </a:t>
            </a:r>
            <a:r>
              <a:rPr lang="es-CO" baseline="0" dirty="0" err="1" smtClean="0"/>
              <a:t>important</a:t>
            </a:r>
            <a:r>
              <a:rPr lang="es-CO" baseline="0" dirty="0" smtClean="0"/>
              <a:t> to be </a:t>
            </a:r>
            <a:r>
              <a:rPr lang="es-CO" baseline="0" dirty="0" err="1" smtClean="0"/>
              <a:t>reminded</a:t>
            </a:r>
            <a:r>
              <a:rPr lang="es-CO" baseline="0" dirty="0" smtClean="0"/>
              <a:t> </a:t>
            </a:r>
            <a:r>
              <a:rPr lang="es-CO" baseline="0" dirty="0" err="1" smtClean="0"/>
              <a:t>about</a:t>
            </a:r>
            <a:r>
              <a:rPr lang="es-CO" baseline="0" dirty="0" smtClean="0"/>
              <a:t> </a:t>
            </a:r>
            <a:r>
              <a:rPr lang="es-CO" baseline="0" dirty="0" err="1" smtClean="0"/>
              <a:t>what</a:t>
            </a:r>
            <a:r>
              <a:rPr lang="es-CO" baseline="0" dirty="0" smtClean="0"/>
              <a:t> the CLME+ Project </a:t>
            </a:r>
            <a:r>
              <a:rPr lang="es-CO" baseline="0" dirty="0" err="1" smtClean="0"/>
              <a:t>aims</a:t>
            </a:r>
            <a:r>
              <a:rPr lang="es-CO" baseline="0" dirty="0" smtClean="0"/>
              <a:t> to </a:t>
            </a:r>
            <a:r>
              <a:rPr lang="es-CO" baseline="0" dirty="0" err="1" smtClean="0"/>
              <a:t>achieve</a:t>
            </a:r>
            <a:r>
              <a:rPr lang="es-CO" baseline="0" dirty="0" smtClean="0"/>
              <a:t>. The Project </a:t>
            </a:r>
            <a:r>
              <a:rPr lang="es-CO" baseline="0" dirty="0" err="1" smtClean="0"/>
              <a:t>Objective</a:t>
            </a:r>
            <a:r>
              <a:rPr lang="es-CO" baseline="0" dirty="0" smtClean="0"/>
              <a:t> </a:t>
            </a:r>
            <a:r>
              <a:rPr lang="es-CO" baseline="0" dirty="0" err="1" smtClean="0"/>
              <a:t>is</a:t>
            </a:r>
            <a:r>
              <a:rPr lang="es-CO" baseline="0" dirty="0" smtClean="0"/>
              <a:t> to </a:t>
            </a:r>
            <a:r>
              <a:rPr lang="es-CO" baseline="0" dirty="0" err="1" smtClean="0"/>
              <a:t>facilitate</a:t>
            </a:r>
            <a:r>
              <a:rPr lang="es-CO" baseline="0" dirty="0" smtClean="0"/>
              <a:t> </a:t>
            </a:r>
            <a:r>
              <a:rPr lang="es-CO" baseline="0" dirty="0" err="1" smtClean="0"/>
              <a:t>Ecosystem</a:t>
            </a:r>
            <a:r>
              <a:rPr lang="es-CO" baseline="0" dirty="0" smtClean="0"/>
              <a:t>-Based Management (EBM) and the </a:t>
            </a:r>
            <a:r>
              <a:rPr lang="es-CO" baseline="0" dirty="0" err="1" smtClean="0"/>
              <a:t>Ecosystem</a:t>
            </a:r>
            <a:r>
              <a:rPr lang="es-CO" baseline="0" dirty="0" smtClean="0"/>
              <a:t> </a:t>
            </a:r>
            <a:r>
              <a:rPr lang="es-CO" baseline="0" dirty="0" err="1" smtClean="0"/>
              <a:t>Approach</a:t>
            </a:r>
            <a:r>
              <a:rPr lang="es-CO" baseline="0" dirty="0" smtClean="0"/>
              <a:t> to Fisheries (EAF) in the CLME+ </a:t>
            </a:r>
            <a:r>
              <a:rPr lang="es-CO" baseline="0" dirty="0" err="1" smtClean="0"/>
              <a:t>region</a:t>
            </a:r>
            <a:r>
              <a:rPr lang="es-CO" baseline="0" dirty="0" smtClean="0"/>
              <a:t>. The Project </a:t>
            </a:r>
            <a:r>
              <a:rPr lang="es-CO" baseline="0" dirty="0" err="1" smtClean="0"/>
              <a:t>therefore</a:t>
            </a:r>
            <a:r>
              <a:rPr lang="es-CO" baseline="0" dirty="0" smtClean="0"/>
              <a:t> has as </a:t>
            </a:r>
            <a:r>
              <a:rPr lang="es-CO" baseline="0" dirty="0" err="1" smtClean="0"/>
              <a:t>expecte</a:t>
            </a:r>
            <a:r>
              <a:rPr lang="es-CO" baseline="0" dirty="0" smtClean="0"/>
              <a:t> </a:t>
            </a:r>
            <a:r>
              <a:rPr lang="es-CO" baseline="0" dirty="0" err="1" smtClean="0"/>
              <a:t>outcomes</a:t>
            </a:r>
            <a:r>
              <a:rPr lang="es-CO" baseline="0" dirty="0" smtClean="0"/>
              <a:t>: (a) </a:t>
            </a:r>
            <a:r>
              <a:rPr lang="es-CO" baseline="0" dirty="0" err="1" smtClean="0"/>
              <a:t>creating</a:t>
            </a:r>
            <a:r>
              <a:rPr lang="es-CO" baseline="0" dirty="0" smtClean="0"/>
              <a:t> the </a:t>
            </a:r>
            <a:r>
              <a:rPr lang="es-CO" baseline="0" dirty="0" err="1" smtClean="0"/>
              <a:t>capacity</a:t>
            </a:r>
            <a:r>
              <a:rPr lang="es-CO" baseline="0" dirty="0" smtClean="0"/>
              <a:t> </a:t>
            </a:r>
            <a:r>
              <a:rPr lang="es-CO" baseline="0" dirty="0" err="1" smtClean="0"/>
              <a:t>among</a:t>
            </a:r>
            <a:r>
              <a:rPr lang="es-CO" baseline="0" dirty="0" smtClean="0"/>
              <a:t> </a:t>
            </a:r>
            <a:r>
              <a:rPr lang="es-CO" baseline="0" dirty="0" err="1" smtClean="0"/>
              <a:t>countries</a:t>
            </a:r>
            <a:r>
              <a:rPr lang="es-CO" baseline="0" dirty="0" smtClean="0"/>
              <a:t> and </a:t>
            </a:r>
            <a:r>
              <a:rPr lang="es-CO" baseline="0" dirty="0" err="1" smtClean="0"/>
              <a:t>organizations</a:t>
            </a:r>
            <a:r>
              <a:rPr lang="es-CO" baseline="0" dirty="0" smtClean="0"/>
              <a:t> to </a:t>
            </a:r>
            <a:r>
              <a:rPr lang="es-CO" baseline="0" dirty="0" err="1" smtClean="0"/>
              <a:t>facilitate</a:t>
            </a:r>
            <a:r>
              <a:rPr lang="es-CO" baseline="0" dirty="0" smtClean="0"/>
              <a:t> EBM/EAF, and (b) the </a:t>
            </a:r>
            <a:r>
              <a:rPr lang="es-CO" baseline="0" dirty="0" err="1" smtClean="0"/>
              <a:t>testing</a:t>
            </a:r>
            <a:r>
              <a:rPr lang="es-CO" baseline="0" dirty="0" smtClean="0"/>
              <a:t> of EBM/EAF </a:t>
            </a:r>
            <a:r>
              <a:rPr lang="es-CO" baseline="0" dirty="0" err="1" smtClean="0"/>
              <a:t>through</a:t>
            </a:r>
            <a:r>
              <a:rPr lang="es-CO" baseline="0" dirty="0" smtClean="0"/>
              <a:t> a </a:t>
            </a:r>
            <a:r>
              <a:rPr lang="es-CO" baseline="0" dirty="0" err="1" smtClean="0"/>
              <a:t>number</a:t>
            </a:r>
            <a:r>
              <a:rPr lang="es-CO" baseline="0" dirty="0" smtClean="0"/>
              <a:t> of Sub-</a:t>
            </a:r>
            <a:r>
              <a:rPr lang="es-CO" baseline="0" dirty="0" err="1" smtClean="0"/>
              <a:t>Projects</a:t>
            </a:r>
            <a:r>
              <a:rPr lang="es-CO" baseline="0" dirty="0" smtClean="0"/>
              <a:t>. </a:t>
            </a:r>
            <a:r>
              <a:rPr lang="es-CO" baseline="0" dirty="0" err="1" smtClean="0"/>
              <a:t>All</a:t>
            </a:r>
            <a:r>
              <a:rPr lang="es-CO" baseline="0" dirty="0" smtClean="0"/>
              <a:t> of </a:t>
            </a:r>
            <a:r>
              <a:rPr lang="es-CO" baseline="0" dirty="0" err="1" smtClean="0"/>
              <a:t>this</a:t>
            </a:r>
            <a:r>
              <a:rPr lang="es-CO" baseline="0" dirty="0" smtClean="0"/>
              <a:t> </a:t>
            </a:r>
            <a:r>
              <a:rPr lang="es-CO" baseline="0" dirty="0" err="1" smtClean="0"/>
              <a:t>with</a:t>
            </a:r>
            <a:r>
              <a:rPr lang="es-CO" baseline="0" dirty="0" smtClean="0"/>
              <a:t> the </a:t>
            </a:r>
            <a:r>
              <a:rPr lang="es-CO" baseline="0" dirty="0" err="1" smtClean="0"/>
              <a:t>aim</a:t>
            </a:r>
            <a:r>
              <a:rPr lang="es-CO" baseline="0" dirty="0" smtClean="0"/>
              <a:t> of (c) </a:t>
            </a:r>
            <a:r>
              <a:rPr lang="es-CO" baseline="0" dirty="0" err="1" smtClean="0"/>
              <a:t>achieving</a:t>
            </a:r>
            <a:r>
              <a:rPr lang="es-CO" baseline="0" dirty="0" smtClean="0"/>
              <a:t> </a:t>
            </a:r>
            <a:r>
              <a:rPr lang="es-CO" baseline="0" dirty="0" err="1" smtClean="0"/>
              <a:t>consolidated</a:t>
            </a:r>
            <a:r>
              <a:rPr lang="es-CO" baseline="0" dirty="0" smtClean="0"/>
              <a:t> </a:t>
            </a:r>
            <a:r>
              <a:rPr lang="es-CO" baseline="0" dirty="0" err="1" smtClean="0"/>
              <a:t>arrangements</a:t>
            </a:r>
            <a:r>
              <a:rPr lang="es-CO" baseline="0" dirty="0" smtClean="0"/>
              <a:t> </a:t>
            </a:r>
            <a:r>
              <a:rPr lang="es-CO" baseline="0" dirty="0" err="1" smtClean="0"/>
              <a:t>for</a:t>
            </a:r>
            <a:r>
              <a:rPr lang="es-CO" baseline="0" dirty="0" smtClean="0"/>
              <a:t> </a:t>
            </a:r>
            <a:r>
              <a:rPr lang="es-CO" baseline="0" dirty="0" err="1" smtClean="0"/>
              <a:t>integrated</a:t>
            </a:r>
            <a:r>
              <a:rPr lang="es-CO" baseline="0" dirty="0" smtClean="0"/>
              <a:t> </a:t>
            </a:r>
            <a:r>
              <a:rPr lang="es-CO" baseline="0" dirty="0" err="1" smtClean="0"/>
              <a:t>ocean</a:t>
            </a:r>
            <a:r>
              <a:rPr lang="es-CO" baseline="0" dirty="0" smtClean="0"/>
              <a:t> </a:t>
            </a:r>
            <a:r>
              <a:rPr lang="es-CO" baseline="0" dirty="0" err="1" smtClean="0"/>
              <a:t>governance</a:t>
            </a:r>
            <a:r>
              <a:rPr lang="es-CO" baseline="0" dirty="0" smtClean="0"/>
              <a:t> </a:t>
            </a:r>
            <a:r>
              <a:rPr lang="es-CO" baseline="0" dirty="0" err="1" smtClean="0"/>
              <a:t>by</a:t>
            </a:r>
            <a:r>
              <a:rPr lang="es-CO" baseline="0" dirty="0" smtClean="0"/>
              <a:t> the </a:t>
            </a:r>
            <a:r>
              <a:rPr lang="es-CO" baseline="0" dirty="0" err="1" smtClean="0"/>
              <a:t>end</a:t>
            </a:r>
            <a:r>
              <a:rPr lang="es-CO" baseline="0" dirty="0" smtClean="0"/>
              <a:t> of the Project. </a:t>
            </a:r>
            <a:r>
              <a:rPr lang="es-CO" baseline="0" dirty="0" err="1" smtClean="0"/>
              <a:t>These</a:t>
            </a:r>
            <a:r>
              <a:rPr lang="es-CO" baseline="0" dirty="0" smtClean="0"/>
              <a:t> </a:t>
            </a:r>
            <a:r>
              <a:rPr lang="es-CO" baseline="0" dirty="0" err="1" smtClean="0"/>
              <a:t>must</a:t>
            </a:r>
            <a:r>
              <a:rPr lang="es-CO" baseline="0" dirty="0" smtClean="0"/>
              <a:t> </a:t>
            </a:r>
            <a:r>
              <a:rPr lang="es-CO" baseline="0" dirty="0" err="1" smtClean="0"/>
              <a:t>then</a:t>
            </a:r>
            <a:r>
              <a:rPr lang="es-CO" baseline="0" dirty="0" smtClean="0"/>
              <a:t> </a:t>
            </a:r>
            <a:r>
              <a:rPr lang="es-CO" baseline="0" dirty="0" err="1" smtClean="0"/>
              <a:t>allow</a:t>
            </a:r>
            <a:r>
              <a:rPr lang="es-CO" baseline="0" dirty="0" smtClean="0"/>
              <a:t> to (d) </a:t>
            </a:r>
            <a:r>
              <a:rPr lang="es-CO" baseline="0" dirty="0" err="1" smtClean="0"/>
              <a:t>substantially</a:t>
            </a:r>
            <a:r>
              <a:rPr lang="es-CO" baseline="0" dirty="0" smtClean="0"/>
              <a:t> </a:t>
            </a:r>
            <a:r>
              <a:rPr lang="es-CO" baseline="0" dirty="0" err="1" smtClean="0"/>
              <a:t>upscale</a:t>
            </a:r>
            <a:r>
              <a:rPr lang="es-CO" baseline="0" dirty="0" smtClean="0"/>
              <a:t> </a:t>
            </a:r>
            <a:r>
              <a:rPr lang="es-CO" baseline="0" dirty="0" err="1" smtClean="0"/>
              <a:t>actions</a:t>
            </a:r>
            <a:r>
              <a:rPr lang="es-CO" baseline="0" dirty="0" smtClean="0"/>
              <a:t> </a:t>
            </a:r>
            <a:r>
              <a:rPr lang="es-CO" baseline="0" dirty="0" err="1" smtClean="0"/>
              <a:t>on</a:t>
            </a:r>
            <a:r>
              <a:rPr lang="es-CO" baseline="0" dirty="0" smtClean="0"/>
              <a:t> EBM/EAF in the post-Project era. The Project </a:t>
            </a:r>
            <a:r>
              <a:rPr lang="es-CO" baseline="0" dirty="0" err="1" smtClean="0"/>
              <a:t>therefore</a:t>
            </a:r>
            <a:r>
              <a:rPr lang="es-CO" baseline="0" dirty="0" smtClean="0"/>
              <a:t> </a:t>
            </a:r>
            <a:r>
              <a:rPr lang="es-CO" baseline="0" dirty="0" err="1" smtClean="0"/>
              <a:t>also</a:t>
            </a:r>
            <a:r>
              <a:rPr lang="es-CO" baseline="0" dirty="0" smtClean="0"/>
              <a:t> </a:t>
            </a:r>
            <a:r>
              <a:rPr lang="es-CO" baseline="0" dirty="0" err="1" smtClean="0"/>
              <a:t>contemplates</a:t>
            </a:r>
            <a:r>
              <a:rPr lang="es-CO" baseline="0" dirty="0" smtClean="0"/>
              <a:t> the </a:t>
            </a:r>
            <a:r>
              <a:rPr lang="es-CO" baseline="0" dirty="0" err="1" smtClean="0"/>
              <a:t>mobilization</a:t>
            </a:r>
            <a:r>
              <a:rPr lang="es-CO" baseline="0" dirty="0" smtClean="0"/>
              <a:t> of new </a:t>
            </a:r>
            <a:r>
              <a:rPr lang="es-CO" baseline="0" dirty="0" err="1" smtClean="0"/>
              <a:t>projects</a:t>
            </a:r>
            <a:r>
              <a:rPr lang="es-CO" baseline="0" dirty="0" smtClean="0"/>
              <a:t>/</a:t>
            </a:r>
            <a:r>
              <a:rPr lang="es-CO" baseline="0" dirty="0" err="1" smtClean="0"/>
              <a:t>funds</a:t>
            </a:r>
            <a:r>
              <a:rPr lang="es-CO" baseline="0" dirty="0" smtClean="0"/>
              <a:t> so </a:t>
            </a:r>
            <a:r>
              <a:rPr lang="es-CO" baseline="0" dirty="0" err="1" smtClean="0"/>
              <a:t>that</a:t>
            </a:r>
            <a:r>
              <a:rPr lang="es-CO" baseline="0" dirty="0" smtClean="0"/>
              <a:t> </a:t>
            </a:r>
            <a:r>
              <a:rPr lang="es-CO" baseline="0" dirty="0" err="1" smtClean="0"/>
              <a:t>activities</a:t>
            </a:r>
            <a:r>
              <a:rPr lang="es-CO" baseline="0" dirty="0" smtClean="0"/>
              <a:t> </a:t>
            </a:r>
            <a:r>
              <a:rPr lang="es-CO" baseline="0" dirty="0" err="1" smtClean="0"/>
              <a:t>continue</a:t>
            </a:r>
            <a:r>
              <a:rPr lang="es-CO" baseline="0" dirty="0" smtClean="0"/>
              <a:t> </a:t>
            </a:r>
            <a:r>
              <a:rPr lang="es-CO" baseline="0" dirty="0" err="1" smtClean="0"/>
              <a:t>beyond</a:t>
            </a:r>
            <a:r>
              <a:rPr lang="es-CO" baseline="0" dirty="0" smtClean="0"/>
              <a:t> the Project </a:t>
            </a:r>
            <a:r>
              <a:rPr lang="es-CO" baseline="0" dirty="0" err="1" smtClean="0"/>
              <a:t>end</a:t>
            </a:r>
            <a:r>
              <a:rPr lang="es-CO" baseline="0" dirty="0" smtClean="0"/>
              <a:t>.</a:t>
            </a:r>
            <a:endParaRPr lang="es-CO" dirty="0"/>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2</a:t>
            </a:fld>
            <a:endParaRPr lang="en-US"/>
          </a:p>
        </p:txBody>
      </p:sp>
    </p:spTree>
    <p:extLst>
      <p:ext uri="{BB962C8B-B14F-4D97-AF65-F5344CB8AC3E}">
        <p14:creationId xmlns:p14="http://schemas.microsoft.com/office/powerpoint/2010/main" val="318263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outlines the main recommendations of the CLME+ Project Mid Term Evaluator.</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22</a:t>
            </a:fld>
            <a:endParaRPr lang="es-CO"/>
          </a:p>
        </p:txBody>
      </p:sp>
    </p:spTree>
    <p:extLst>
      <p:ext uri="{BB962C8B-B14F-4D97-AF65-F5344CB8AC3E}">
        <p14:creationId xmlns:p14="http://schemas.microsoft.com/office/powerpoint/2010/main" val="3124931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a:t>
            </a:r>
            <a:r>
              <a:rPr lang="en-US" dirty="0" err="1" smtClean="0"/>
              <a:t>summarises</a:t>
            </a:r>
            <a:r>
              <a:rPr lang="en-US" dirty="0" smtClean="0"/>
              <a:t> the conclusions of the analysis undertaken</a:t>
            </a:r>
            <a:r>
              <a:rPr lang="en-US" baseline="0" dirty="0" smtClean="0"/>
              <a:t> by the CLME+ PCU on the implementation status of the CLME+ Project.</a:t>
            </a:r>
          </a:p>
          <a:p>
            <a:r>
              <a:rPr lang="en-US" baseline="0" dirty="0" smtClean="0"/>
              <a:t>*Excluding component 3</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23</a:t>
            </a:fld>
            <a:endParaRPr lang="es-CO"/>
          </a:p>
        </p:txBody>
      </p:sp>
    </p:spTree>
    <p:extLst>
      <p:ext uri="{BB962C8B-B14F-4D97-AF65-F5344CB8AC3E}">
        <p14:creationId xmlns:p14="http://schemas.microsoft.com/office/powerpoint/2010/main" val="313205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a:t>
            </a:r>
            <a:r>
              <a:rPr lang="en-US" dirty="0" err="1" smtClean="0"/>
              <a:t>summarises</a:t>
            </a:r>
            <a:r>
              <a:rPr lang="en-US" dirty="0" smtClean="0"/>
              <a:t> the conclusions of the analysis undertaken</a:t>
            </a:r>
            <a:r>
              <a:rPr lang="en-US" baseline="0" dirty="0" smtClean="0"/>
              <a:t> by the CLME+ PCU on the implementation status of the CLME+ Project.</a:t>
            </a:r>
          </a:p>
          <a:p>
            <a:r>
              <a:rPr lang="en-US" baseline="0" dirty="0" smtClean="0"/>
              <a:t>*</a:t>
            </a:r>
            <a:r>
              <a:rPr lang="en-US" baseline="0" smtClean="0"/>
              <a:t>Excluding component 3</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24</a:t>
            </a:fld>
            <a:endParaRPr lang="es-CO"/>
          </a:p>
        </p:txBody>
      </p:sp>
    </p:spTree>
    <p:extLst>
      <p:ext uri="{BB962C8B-B14F-4D97-AF65-F5344CB8AC3E}">
        <p14:creationId xmlns:p14="http://schemas.microsoft.com/office/powerpoint/2010/main" val="566403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25</a:t>
            </a:fld>
            <a:endParaRPr lang="es-CO"/>
          </a:p>
        </p:txBody>
      </p:sp>
    </p:spTree>
    <p:extLst>
      <p:ext uri="{BB962C8B-B14F-4D97-AF65-F5344CB8AC3E}">
        <p14:creationId xmlns:p14="http://schemas.microsoft.com/office/powerpoint/2010/main" val="2471956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conclusions</a:t>
            </a:r>
            <a:r>
              <a:rPr lang="en-US" baseline="0" dirty="0" smtClean="0"/>
              <a:t> of the analysis undertaken by the CLME+ PCU and the proposed way forward, the CLME+ Project Results Framework was reviewed and proposed amendments were made to some project outputs, indicators, targets and milestones (including the associated timelines - see the track changes in the submitted Word Document). Please note that there were no proposed amendments to any of the project outcomes. The results from this exercise were used to determine the new project end date that will be required to allow for the successful completion of all essential project activities. The CLME+ PSC is invited to review and approve the proposed amendments to the CLME+ Project Results Framework in the attached word document.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26</a:t>
            </a:fld>
            <a:endParaRPr lang="es-CO"/>
          </a:p>
        </p:txBody>
      </p:sp>
    </p:spTree>
    <p:extLst>
      <p:ext uri="{BB962C8B-B14F-4D97-AF65-F5344CB8AC3E}">
        <p14:creationId xmlns:p14="http://schemas.microsoft.com/office/powerpoint/2010/main" val="214264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err="1" smtClean="0"/>
              <a:t>This</a:t>
            </a:r>
            <a:r>
              <a:rPr lang="es-CO" dirty="0" smtClean="0"/>
              <a:t> </a:t>
            </a:r>
            <a:r>
              <a:rPr lang="es-CO" dirty="0" err="1" smtClean="0"/>
              <a:t>slide</a:t>
            </a:r>
            <a:r>
              <a:rPr lang="es-CO" dirty="0" smtClean="0"/>
              <a:t> </a:t>
            </a:r>
            <a:r>
              <a:rPr lang="es-CO" dirty="0" err="1" smtClean="0"/>
              <a:t>summarizes</a:t>
            </a:r>
            <a:r>
              <a:rPr lang="es-CO" dirty="0" smtClean="0"/>
              <a:t> </a:t>
            </a:r>
            <a:r>
              <a:rPr lang="es-CO" dirty="0" err="1" smtClean="0"/>
              <a:t>some</a:t>
            </a:r>
            <a:r>
              <a:rPr lang="es-CO" dirty="0" smtClean="0"/>
              <a:t> of the </a:t>
            </a:r>
            <a:r>
              <a:rPr lang="es-CO" dirty="0" err="1" smtClean="0"/>
              <a:t>main</a:t>
            </a:r>
            <a:r>
              <a:rPr lang="es-CO" dirty="0" smtClean="0"/>
              <a:t> </a:t>
            </a:r>
            <a:r>
              <a:rPr lang="es-CO" dirty="0" err="1" smtClean="0"/>
              <a:t>changes</a:t>
            </a:r>
            <a:r>
              <a:rPr lang="es-CO" baseline="0" dirty="0" smtClean="0"/>
              <a:t> to the Project </a:t>
            </a:r>
            <a:r>
              <a:rPr lang="es-CO" baseline="0" dirty="0" err="1" smtClean="0"/>
              <a:t>timeline</a:t>
            </a:r>
            <a:r>
              <a:rPr lang="es-CO" baseline="0" dirty="0" smtClean="0"/>
              <a:t> </a:t>
            </a:r>
            <a:r>
              <a:rPr lang="es-CO" baseline="0" dirty="0" err="1" smtClean="0"/>
              <a:t>for</a:t>
            </a:r>
            <a:r>
              <a:rPr lang="es-CO" baseline="0" dirty="0" smtClean="0"/>
              <a:t> the </a:t>
            </a:r>
            <a:r>
              <a:rPr lang="es-CO" baseline="0" dirty="0" err="1" smtClean="0"/>
              <a:t>implementation</a:t>
            </a:r>
            <a:r>
              <a:rPr lang="es-CO" baseline="0" dirty="0" smtClean="0"/>
              <a:t> of Project </a:t>
            </a:r>
            <a:r>
              <a:rPr lang="es-CO" baseline="0" dirty="0" err="1" smtClean="0"/>
              <a:t>activities</a:t>
            </a:r>
            <a:r>
              <a:rPr lang="es-CO" baseline="0" dirty="0" smtClean="0"/>
              <a:t>, and </a:t>
            </a:r>
            <a:r>
              <a:rPr lang="es-CO" baseline="0" dirty="0" err="1" smtClean="0"/>
              <a:t>delivery</a:t>
            </a:r>
            <a:r>
              <a:rPr lang="es-CO" baseline="0" dirty="0" smtClean="0"/>
              <a:t> of Project outputs. </a:t>
            </a:r>
            <a:r>
              <a:rPr lang="es-CO" baseline="0" dirty="0" err="1" smtClean="0"/>
              <a:t>This</a:t>
            </a:r>
            <a:r>
              <a:rPr lang="es-CO" baseline="0" dirty="0" smtClean="0"/>
              <a:t> </a:t>
            </a:r>
            <a:r>
              <a:rPr lang="es-CO" baseline="0" dirty="0" err="1" smtClean="0"/>
              <a:t>is</a:t>
            </a:r>
            <a:r>
              <a:rPr lang="es-CO" baseline="0" dirty="0" smtClean="0"/>
              <a:t> </a:t>
            </a:r>
            <a:r>
              <a:rPr lang="es-CO" baseline="0" dirty="0" err="1" smtClean="0"/>
              <a:t>based</a:t>
            </a:r>
            <a:r>
              <a:rPr lang="es-CO" baseline="0" dirty="0" smtClean="0"/>
              <a:t> </a:t>
            </a:r>
            <a:r>
              <a:rPr lang="es-CO" baseline="0" dirty="0" err="1" smtClean="0"/>
              <a:t>on</a:t>
            </a:r>
            <a:r>
              <a:rPr lang="es-CO" baseline="0" dirty="0" smtClean="0"/>
              <a:t> </a:t>
            </a:r>
            <a:r>
              <a:rPr lang="es-CO" baseline="0" dirty="0" err="1" smtClean="0"/>
              <a:t>an</a:t>
            </a:r>
            <a:r>
              <a:rPr lang="es-CO" baseline="0" dirty="0" smtClean="0"/>
              <a:t> </a:t>
            </a:r>
            <a:r>
              <a:rPr lang="es-CO" baseline="0" dirty="0" err="1" smtClean="0"/>
              <a:t>assessment</a:t>
            </a:r>
            <a:r>
              <a:rPr lang="es-CO" baseline="0" dirty="0" smtClean="0"/>
              <a:t> (a) </a:t>
            </a:r>
            <a:r>
              <a:rPr lang="es-CO" baseline="0" dirty="0" err="1" smtClean="0"/>
              <a:t>originally</a:t>
            </a:r>
            <a:r>
              <a:rPr lang="es-CO" baseline="0" dirty="0" smtClean="0"/>
              <a:t> </a:t>
            </a:r>
            <a:r>
              <a:rPr lang="es-CO" baseline="0" dirty="0" err="1" smtClean="0"/>
              <a:t>planned</a:t>
            </a:r>
            <a:r>
              <a:rPr lang="es-CO" baseline="0" dirty="0" smtClean="0"/>
              <a:t> versus real </a:t>
            </a:r>
            <a:r>
              <a:rPr lang="es-CO" baseline="0" dirty="0" err="1" smtClean="0"/>
              <a:t>start</a:t>
            </a:r>
            <a:r>
              <a:rPr lang="es-CO" baseline="0" dirty="0" smtClean="0"/>
              <a:t> dates </a:t>
            </a:r>
            <a:r>
              <a:rPr lang="es-CO" i="1" baseline="0" dirty="0" smtClean="0"/>
              <a:t>(red </a:t>
            </a:r>
            <a:r>
              <a:rPr lang="es-CO" i="1" baseline="0" dirty="0" err="1" smtClean="0"/>
              <a:t>dots</a:t>
            </a:r>
            <a:r>
              <a:rPr lang="es-CO" i="1" baseline="0" dirty="0" smtClean="0"/>
              <a:t>)</a:t>
            </a:r>
            <a:r>
              <a:rPr lang="es-CO" baseline="0" dirty="0" smtClean="0"/>
              <a:t> </a:t>
            </a:r>
            <a:r>
              <a:rPr lang="es-CO" baseline="0" dirty="0" err="1" smtClean="0"/>
              <a:t>for</a:t>
            </a:r>
            <a:r>
              <a:rPr lang="es-CO" baseline="0" dirty="0" smtClean="0"/>
              <a:t> Project </a:t>
            </a:r>
            <a:r>
              <a:rPr lang="es-CO" baseline="0" dirty="0" err="1" smtClean="0"/>
              <a:t>activities</a:t>
            </a:r>
            <a:r>
              <a:rPr lang="es-CO" baseline="0" dirty="0" smtClean="0"/>
              <a:t>; (b) </a:t>
            </a:r>
            <a:r>
              <a:rPr lang="es-CO" baseline="0" dirty="0" err="1" smtClean="0"/>
              <a:t>past</a:t>
            </a:r>
            <a:r>
              <a:rPr lang="es-CO" baseline="0" dirty="0" smtClean="0"/>
              <a:t> </a:t>
            </a:r>
            <a:r>
              <a:rPr lang="es-CO" baseline="0" dirty="0" err="1" smtClean="0"/>
              <a:t>implementation</a:t>
            </a:r>
            <a:r>
              <a:rPr lang="es-CO" baseline="0" dirty="0" smtClean="0"/>
              <a:t> </a:t>
            </a:r>
            <a:r>
              <a:rPr lang="es-CO" baseline="0" dirty="0" err="1" smtClean="0"/>
              <a:t>capacity</a:t>
            </a:r>
            <a:r>
              <a:rPr lang="es-CO" baseline="0" dirty="0" smtClean="0"/>
              <a:t> and </a:t>
            </a:r>
            <a:r>
              <a:rPr lang="es-CO" baseline="0" dirty="0" err="1" smtClean="0"/>
              <a:t>speeds</a:t>
            </a:r>
            <a:r>
              <a:rPr lang="es-CO" baseline="0" dirty="0" smtClean="0"/>
              <a:t>; (c) time </a:t>
            </a:r>
            <a:r>
              <a:rPr lang="es-CO" baseline="0" dirty="0" err="1" smtClean="0"/>
              <a:t>currently</a:t>
            </a:r>
            <a:r>
              <a:rPr lang="es-CO" baseline="0" dirty="0" smtClean="0"/>
              <a:t> </a:t>
            </a:r>
            <a:r>
              <a:rPr lang="es-CO" baseline="0" dirty="0" err="1" smtClean="0"/>
              <a:t>remaining</a:t>
            </a:r>
            <a:r>
              <a:rPr lang="es-CO" baseline="0" dirty="0" smtClean="0"/>
              <a:t> </a:t>
            </a:r>
            <a:r>
              <a:rPr lang="es-CO" baseline="0" dirty="0" err="1" smtClean="0"/>
              <a:t>till</a:t>
            </a:r>
            <a:r>
              <a:rPr lang="es-CO" baseline="0" dirty="0" smtClean="0"/>
              <a:t> </a:t>
            </a:r>
            <a:r>
              <a:rPr lang="es-CO" baseline="0" dirty="0" err="1" smtClean="0"/>
              <a:t>orignally</a:t>
            </a:r>
            <a:r>
              <a:rPr lang="es-CO" baseline="0" dirty="0" smtClean="0"/>
              <a:t> </a:t>
            </a:r>
            <a:r>
              <a:rPr lang="es-CO" baseline="0" dirty="0" err="1" smtClean="0"/>
              <a:t>planned</a:t>
            </a:r>
            <a:r>
              <a:rPr lang="es-CO" baseline="0" dirty="0" smtClean="0"/>
              <a:t> </a:t>
            </a:r>
            <a:r>
              <a:rPr lang="es-CO" baseline="0" dirty="0" err="1" smtClean="0"/>
              <a:t>delivery</a:t>
            </a:r>
            <a:r>
              <a:rPr lang="es-CO" baseline="0" dirty="0" smtClean="0"/>
              <a:t> dates </a:t>
            </a:r>
            <a:r>
              <a:rPr lang="es-CO" i="1" baseline="0" dirty="0" smtClean="0"/>
              <a:t>(blue </a:t>
            </a:r>
            <a:r>
              <a:rPr lang="es-CO" i="1" baseline="0" dirty="0" err="1" smtClean="0"/>
              <a:t>cells</a:t>
            </a:r>
            <a:r>
              <a:rPr lang="es-CO" i="1" baseline="0" dirty="0" smtClean="0"/>
              <a:t> to the </a:t>
            </a:r>
            <a:r>
              <a:rPr lang="es-CO" i="1" baseline="0" dirty="0" err="1" smtClean="0"/>
              <a:t>right</a:t>
            </a:r>
            <a:r>
              <a:rPr lang="es-CO" i="1" baseline="0" dirty="0" smtClean="0"/>
              <a:t> of the vertical grey bar)</a:t>
            </a:r>
            <a:r>
              <a:rPr lang="es-CO" baseline="0" dirty="0" smtClean="0"/>
              <a:t>, as </a:t>
            </a:r>
            <a:r>
              <a:rPr lang="es-CO" baseline="0" dirty="0" err="1" smtClean="0"/>
              <a:t>well</a:t>
            </a:r>
            <a:r>
              <a:rPr lang="es-CO" baseline="0" dirty="0" smtClean="0"/>
              <a:t> as (d) the </a:t>
            </a:r>
            <a:r>
              <a:rPr lang="es-CO" baseline="0" dirty="0" err="1" smtClean="0"/>
              <a:t>critical</a:t>
            </a:r>
            <a:r>
              <a:rPr lang="es-CO" baseline="0" dirty="0" smtClean="0"/>
              <a:t> </a:t>
            </a:r>
            <a:r>
              <a:rPr lang="es-CO" baseline="0" dirty="0" err="1" smtClean="0"/>
              <a:t>need</a:t>
            </a:r>
            <a:r>
              <a:rPr lang="es-CO" baseline="0" dirty="0" smtClean="0"/>
              <a:t> to </a:t>
            </a:r>
            <a:r>
              <a:rPr lang="es-CO" baseline="0" dirty="0" err="1" smtClean="0"/>
              <a:t>secure</a:t>
            </a:r>
            <a:r>
              <a:rPr lang="es-CO" baseline="0" dirty="0" smtClean="0"/>
              <a:t> </a:t>
            </a:r>
            <a:r>
              <a:rPr lang="es-CO" baseline="0" dirty="0" err="1" smtClean="0"/>
              <a:t>sufficient</a:t>
            </a:r>
            <a:r>
              <a:rPr lang="es-CO" baseline="0" dirty="0" smtClean="0"/>
              <a:t> time </a:t>
            </a:r>
            <a:r>
              <a:rPr lang="es-CO" baseline="0" dirty="0" err="1" smtClean="0"/>
              <a:t>for</a:t>
            </a:r>
            <a:r>
              <a:rPr lang="es-CO" baseline="0" dirty="0" smtClean="0"/>
              <a:t> country </a:t>
            </a:r>
            <a:r>
              <a:rPr lang="es-CO" baseline="0" dirty="0" err="1" smtClean="0"/>
              <a:t>participation</a:t>
            </a:r>
            <a:r>
              <a:rPr lang="es-CO" baseline="0" dirty="0" smtClean="0"/>
              <a:t> and </a:t>
            </a:r>
            <a:r>
              <a:rPr lang="es-CO" baseline="0" dirty="0" err="1" smtClean="0"/>
              <a:t>buy</a:t>
            </a:r>
            <a:r>
              <a:rPr lang="es-CO" baseline="0" dirty="0" smtClean="0"/>
              <a:t>-in </a:t>
            </a:r>
            <a:r>
              <a:rPr lang="es-CO" baseline="0" dirty="0" err="1" smtClean="0"/>
              <a:t>during</a:t>
            </a:r>
            <a:r>
              <a:rPr lang="es-CO" baseline="0" dirty="0" smtClean="0"/>
              <a:t> the </a:t>
            </a:r>
            <a:r>
              <a:rPr lang="es-CO" baseline="0" dirty="0" err="1" smtClean="0"/>
              <a:t>production</a:t>
            </a:r>
            <a:r>
              <a:rPr lang="es-CO" baseline="0" dirty="0" smtClean="0"/>
              <a:t> of </a:t>
            </a:r>
            <a:r>
              <a:rPr lang="es-CO" baseline="0" dirty="0" err="1" smtClean="0"/>
              <a:t>key</a:t>
            </a:r>
            <a:r>
              <a:rPr lang="es-CO" baseline="0" dirty="0" smtClean="0"/>
              <a:t> Project Outputs. The </a:t>
            </a:r>
            <a:r>
              <a:rPr lang="es-CO" baseline="0" dirty="0" err="1" smtClean="0"/>
              <a:t>slide</a:t>
            </a:r>
            <a:r>
              <a:rPr lang="es-CO" baseline="0" dirty="0" smtClean="0"/>
              <a:t> shows the </a:t>
            </a:r>
            <a:r>
              <a:rPr lang="es-CO" baseline="0" dirty="0" err="1" smtClean="0"/>
              <a:t>proposed</a:t>
            </a:r>
            <a:r>
              <a:rPr lang="es-CO" baseline="0" dirty="0" smtClean="0"/>
              <a:t> extra time </a:t>
            </a:r>
            <a:r>
              <a:rPr lang="es-CO" i="1" baseline="0" dirty="0" smtClean="0"/>
              <a:t>(</a:t>
            </a:r>
            <a:r>
              <a:rPr lang="es-CO" i="1" baseline="0" dirty="0" err="1" smtClean="0"/>
              <a:t>yellow</a:t>
            </a:r>
            <a:r>
              <a:rPr lang="es-CO" i="1" baseline="0" dirty="0" smtClean="0"/>
              <a:t>)</a:t>
            </a:r>
            <a:r>
              <a:rPr lang="es-CO" baseline="0" dirty="0" smtClean="0"/>
              <a:t> </a:t>
            </a:r>
            <a:r>
              <a:rPr lang="es-CO" baseline="0" dirty="0" err="1" smtClean="0"/>
              <a:t>for</a:t>
            </a:r>
            <a:r>
              <a:rPr lang="es-CO" baseline="0" dirty="0" smtClean="0"/>
              <a:t>, </a:t>
            </a:r>
            <a:r>
              <a:rPr lang="es-CO" baseline="0" dirty="0" err="1" smtClean="0"/>
              <a:t>a.o</a:t>
            </a:r>
            <a:r>
              <a:rPr lang="es-CO" baseline="0" dirty="0" smtClean="0"/>
              <a:t>. </a:t>
            </a:r>
            <a:r>
              <a:rPr lang="es-CO" baseline="0" dirty="0" err="1" smtClean="0"/>
              <a:t>work</a:t>
            </a:r>
            <a:r>
              <a:rPr lang="es-CO" baseline="0" dirty="0" smtClean="0"/>
              <a:t> </a:t>
            </a:r>
            <a:r>
              <a:rPr lang="es-CO" baseline="0" dirty="0" err="1" smtClean="0"/>
              <a:t>on</a:t>
            </a:r>
            <a:r>
              <a:rPr lang="es-CO" baseline="0" dirty="0" smtClean="0"/>
              <a:t> the </a:t>
            </a:r>
            <a:r>
              <a:rPr lang="es-CO" baseline="0" dirty="0" err="1" smtClean="0"/>
              <a:t>identification</a:t>
            </a:r>
            <a:r>
              <a:rPr lang="es-CO" baseline="0" dirty="0" smtClean="0"/>
              <a:t> and </a:t>
            </a:r>
            <a:r>
              <a:rPr lang="es-CO" baseline="0" dirty="0" err="1" smtClean="0"/>
              <a:t>endorsement</a:t>
            </a:r>
            <a:r>
              <a:rPr lang="es-CO" baseline="0" dirty="0" smtClean="0"/>
              <a:t> of </a:t>
            </a:r>
            <a:r>
              <a:rPr lang="es-CO" baseline="0" dirty="0" err="1" smtClean="0"/>
              <a:t>solutions</a:t>
            </a:r>
            <a:r>
              <a:rPr lang="es-CO" baseline="0" dirty="0" smtClean="0"/>
              <a:t> </a:t>
            </a:r>
            <a:r>
              <a:rPr lang="es-CO" baseline="0" dirty="0" err="1" smtClean="0"/>
              <a:t>for</a:t>
            </a:r>
            <a:r>
              <a:rPr lang="es-CO" baseline="0" dirty="0" smtClean="0"/>
              <a:t> the Permanent Coordination </a:t>
            </a:r>
            <a:r>
              <a:rPr lang="es-CO" baseline="0" dirty="0" err="1" smtClean="0"/>
              <a:t>Mechanisms</a:t>
            </a:r>
            <a:r>
              <a:rPr lang="es-CO" baseline="0" dirty="0" smtClean="0"/>
              <a:t> </a:t>
            </a:r>
            <a:r>
              <a:rPr lang="es-CO" baseline="0" dirty="0" err="1" smtClean="0"/>
              <a:t>for</a:t>
            </a:r>
            <a:r>
              <a:rPr lang="es-CO" baseline="0" dirty="0" smtClean="0"/>
              <a:t> </a:t>
            </a:r>
            <a:r>
              <a:rPr lang="es-CO" baseline="0" dirty="0" err="1" smtClean="0"/>
              <a:t>Ocean</a:t>
            </a:r>
            <a:r>
              <a:rPr lang="es-CO" baseline="0" dirty="0" smtClean="0"/>
              <a:t> </a:t>
            </a:r>
            <a:r>
              <a:rPr lang="es-CO" baseline="0" dirty="0" err="1" smtClean="0"/>
              <a:t>Governance</a:t>
            </a:r>
            <a:r>
              <a:rPr lang="es-CO" baseline="0" dirty="0" smtClean="0"/>
              <a:t>, </a:t>
            </a:r>
            <a:r>
              <a:rPr lang="es-CO" baseline="0" dirty="0" err="1" smtClean="0"/>
              <a:t>for</a:t>
            </a:r>
            <a:r>
              <a:rPr lang="es-CO" baseline="0" dirty="0" smtClean="0"/>
              <a:t> of the EBM and </a:t>
            </a:r>
            <a:r>
              <a:rPr lang="es-CO" baseline="0" dirty="0" err="1" smtClean="0"/>
              <a:t>Shrimp</a:t>
            </a:r>
            <a:r>
              <a:rPr lang="es-CO" baseline="0" dirty="0" smtClean="0"/>
              <a:t> and </a:t>
            </a:r>
            <a:r>
              <a:rPr lang="es-CO" baseline="0" dirty="0" err="1" smtClean="0"/>
              <a:t>Groundfish</a:t>
            </a:r>
            <a:r>
              <a:rPr lang="es-CO" baseline="0" dirty="0" smtClean="0"/>
              <a:t> Sub-</a:t>
            </a:r>
            <a:r>
              <a:rPr lang="es-CO" baseline="0" dirty="0" err="1" smtClean="0"/>
              <a:t>Projecs</a:t>
            </a:r>
            <a:r>
              <a:rPr lang="es-CO" baseline="0" dirty="0" smtClean="0"/>
              <a:t> </a:t>
            </a:r>
            <a:r>
              <a:rPr lang="es-CO" baseline="0" dirty="0" err="1" smtClean="0"/>
              <a:t>till</a:t>
            </a:r>
            <a:r>
              <a:rPr lang="es-CO" baseline="0" dirty="0" smtClean="0"/>
              <a:t> </a:t>
            </a:r>
            <a:r>
              <a:rPr lang="es-CO" baseline="0" dirty="0" err="1" smtClean="0"/>
              <a:t>August</a:t>
            </a:r>
            <a:r>
              <a:rPr lang="es-CO" baseline="0" dirty="0" smtClean="0"/>
              <a:t> 2020, the </a:t>
            </a:r>
            <a:r>
              <a:rPr lang="es-CO" baseline="0" dirty="0" err="1" smtClean="0"/>
              <a:t>addition</a:t>
            </a:r>
            <a:r>
              <a:rPr lang="es-CO" baseline="0" dirty="0" smtClean="0"/>
              <a:t> of extra </a:t>
            </a:r>
            <a:r>
              <a:rPr lang="es-CO" baseline="0" dirty="0" err="1" smtClean="0"/>
              <a:t>months</a:t>
            </a:r>
            <a:r>
              <a:rPr lang="es-CO" baseline="0" dirty="0" smtClean="0"/>
              <a:t> </a:t>
            </a:r>
            <a:r>
              <a:rPr lang="es-CO" baseline="0" dirty="0" err="1" smtClean="0"/>
              <a:t>for</a:t>
            </a:r>
            <a:r>
              <a:rPr lang="es-CO" baseline="0" dirty="0" smtClean="0"/>
              <a:t> the final </a:t>
            </a:r>
            <a:r>
              <a:rPr lang="es-CO" baseline="0" dirty="0" err="1" smtClean="0"/>
              <a:t>delivery</a:t>
            </a:r>
            <a:r>
              <a:rPr lang="es-CO" baseline="0" dirty="0" smtClean="0"/>
              <a:t> of Regional </a:t>
            </a:r>
            <a:r>
              <a:rPr lang="es-CO" baseline="0" dirty="0" err="1" smtClean="0"/>
              <a:t>Action</a:t>
            </a:r>
            <a:r>
              <a:rPr lang="es-CO" baseline="0" dirty="0" smtClean="0"/>
              <a:t> and </a:t>
            </a:r>
            <a:r>
              <a:rPr lang="es-CO" baseline="0" dirty="0" err="1" smtClean="0"/>
              <a:t>Investment</a:t>
            </a:r>
            <a:r>
              <a:rPr lang="es-CO" baseline="0" dirty="0" smtClean="0"/>
              <a:t> </a:t>
            </a:r>
            <a:r>
              <a:rPr lang="es-CO" baseline="0" dirty="0" err="1" smtClean="0"/>
              <a:t>Plans</a:t>
            </a:r>
            <a:r>
              <a:rPr lang="es-CO" baseline="0" dirty="0" smtClean="0"/>
              <a:t>, </a:t>
            </a:r>
            <a:r>
              <a:rPr lang="es-CO" baseline="0" dirty="0" err="1" smtClean="0"/>
              <a:t>resource</a:t>
            </a:r>
            <a:r>
              <a:rPr lang="es-CO" baseline="0" dirty="0" smtClean="0"/>
              <a:t> </a:t>
            </a:r>
            <a:r>
              <a:rPr lang="es-CO" baseline="0" dirty="0" err="1" smtClean="0"/>
              <a:t>mobilization</a:t>
            </a:r>
            <a:r>
              <a:rPr lang="es-CO" baseline="0" dirty="0" smtClean="0"/>
              <a:t>, and </a:t>
            </a:r>
            <a:r>
              <a:rPr lang="es-CO" baseline="0" dirty="0" err="1" smtClean="0"/>
              <a:t>for</a:t>
            </a:r>
            <a:r>
              <a:rPr lang="es-CO" baseline="0" dirty="0" smtClean="0"/>
              <a:t> the </a:t>
            </a:r>
            <a:r>
              <a:rPr lang="es-CO" baseline="0" dirty="0" err="1" smtClean="0"/>
              <a:t>consolidation</a:t>
            </a:r>
            <a:r>
              <a:rPr lang="es-CO" baseline="0" dirty="0" smtClean="0"/>
              <a:t> and </a:t>
            </a:r>
            <a:r>
              <a:rPr lang="es-CO" baseline="0" dirty="0" err="1" smtClean="0"/>
              <a:t>reporting</a:t>
            </a:r>
            <a:r>
              <a:rPr lang="es-CO" baseline="0" dirty="0" smtClean="0"/>
              <a:t> </a:t>
            </a:r>
            <a:r>
              <a:rPr lang="es-CO" baseline="0" dirty="0" err="1" smtClean="0"/>
              <a:t>on</a:t>
            </a:r>
            <a:r>
              <a:rPr lang="es-CO" baseline="0" dirty="0" smtClean="0"/>
              <a:t> </a:t>
            </a:r>
            <a:r>
              <a:rPr lang="es-CO" baseline="0" dirty="0" err="1" smtClean="0"/>
              <a:t>all</a:t>
            </a:r>
            <a:r>
              <a:rPr lang="es-CO" baseline="0" dirty="0" smtClean="0"/>
              <a:t> </a:t>
            </a:r>
            <a:r>
              <a:rPr lang="es-CO" baseline="0" dirty="0" err="1" smtClean="0"/>
              <a:t>technical</a:t>
            </a:r>
            <a:r>
              <a:rPr lang="es-CO" baseline="0" dirty="0" smtClean="0"/>
              <a:t> </a:t>
            </a:r>
            <a:r>
              <a:rPr lang="es-CO" baseline="0" dirty="0" err="1" smtClean="0"/>
              <a:t>work</a:t>
            </a:r>
            <a:r>
              <a:rPr lang="es-CO" baseline="0" dirty="0" smtClean="0"/>
              <a:t> and outputs </a:t>
            </a:r>
            <a:r>
              <a:rPr lang="es-CO" baseline="0" dirty="0" err="1" smtClean="0"/>
              <a:t>delivered</a:t>
            </a:r>
            <a:r>
              <a:rPr lang="es-CO" baseline="0" dirty="0" smtClean="0"/>
              <a:t> </a:t>
            </a:r>
            <a:r>
              <a:rPr lang="es-CO" baseline="0" dirty="0" err="1" smtClean="0"/>
              <a:t>under</a:t>
            </a:r>
            <a:r>
              <a:rPr lang="es-CO" baseline="0" dirty="0" smtClean="0"/>
              <a:t> the Project. (the Gantt Chart in </a:t>
            </a:r>
            <a:r>
              <a:rPr lang="es-CO" baseline="0" dirty="0" err="1" smtClean="0"/>
              <a:t>this</a:t>
            </a:r>
            <a:r>
              <a:rPr lang="es-CO" baseline="0" dirty="0" smtClean="0"/>
              <a:t> </a:t>
            </a:r>
            <a:r>
              <a:rPr lang="es-CO" baseline="0" dirty="0" err="1" smtClean="0"/>
              <a:t>slide</a:t>
            </a:r>
            <a:r>
              <a:rPr lang="es-CO" baseline="0" dirty="0" smtClean="0"/>
              <a:t> </a:t>
            </a:r>
            <a:r>
              <a:rPr lang="es-CO" baseline="0" dirty="0" err="1" smtClean="0"/>
              <a:t>does</a:t>
            </a:r>
            <a:r>
              <a:rPr lang="es-CO" baseline="0" dirty="0" smtClean="0"/>
              <a:t> </a:t>
            </a:r>
            <a:r>
              <a:rPr lang="es-CO" baseline="0" dirty="0" err="1" smtClean="0"/>
              <a:t>not</a:t>
            </a:r>
            <a:r>
              <a:rPr lang="es-CO" baseline="0" dirty="0" smtClean="0"/>
              <a:t> </a:t>
            </a:r>
            <a:r>
              <a:rPr lang="es-CO" baseline="0" dirty="0" err="1" smtClean="0"/>
              <a:t>yet</a:t>
            </a:r>
            <a:r>
              <a:rPr lang="es-CO" baseline="0" dirty="0" smtClean="0"/>
              <a:t> show the </a:t>
            </a:r>
            <a:r>
              <a:rPr lang="es-CO" baseline="0" dirty="0" err="1" smtClean="0"/>
              <a:t>operational</a:t>
            </a:r>
            <a:r>
              <a:rPr lang="es-CO" baseline="0" dirty="0" smtClean="0"/>
              <a:t>/</a:t>
            </a:r>
            <a:r>
              <a:rPr lang="es-CO" baseline="0" dirty="0" err="1" smtClean="0"/>
              <a:t>administrative</a:t>
            </a:r>
            <a:r>
              <a:rPr lang="es-CO" baseline="0" dirty="0" smtClean="0"/>
              <a:t> Project </a:t>
            </a:r>
            <a:r>
              <a:rPr lang="es-CO" baseline="0" dirty="0" err="1" smtClean="0"/>
              <a:t>closure</a:t>
            </a:r>
            <a:r>
              <a:rPr lang="es-CO" baseline="0" dirty="0" smtClean="0"/>
              <a:t> </a:t>
            </a:r>
            <a:r>
              <a:rPr lang="es-CO" baseline="0" dirty="0" err="1" smtClean="0"/>
              <a:t>period</a:t>
            </a:r>
            <a:r>
              <a:rPr lang="es-CO" baseline="0" dirty="0" smtClean="0"/>
              <a:t>)</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27</a:t>
            </a:fld>
            <a:endParaRPr lang="es-CO"/>
          </a:p>
        </p:txBody>
      </p:sp>
    </p:spTree>
    <p:extLst>
      <p:ext uri="{BB962C8B-B14F-4D97-AF65-F5344CB8AC3E}">
        <p14:creationId xmlns:p14="http://schemas.microsoft.com/office/powerpoint/2010/main" val="383410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results of the analysis</a:t>
            </a:r>
            <a:r>
              <a:rPr lang="en-US" baseline="0" dirty="0" smtClean="0"/>
              <a:t> regarding the status of CLME+ Project Outputs and the associated milestones and targets, many which are being implemented by co-executing agreements (CEAs), the CLME+ PCU is proposing the following amendments to the end dates of the co-executing agreements. The CLME+ PSC is invited to give their approval to these amended end dates for the CEAs.</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28</a:t>
            </a:fld>
            <a:endParaRPr lang="es-CO"/>
          </a:p>
        </p:txBody>
      </p:sp>
    </p:spTree>
    <p:extLst>
      <p:ext uri="{BB962C8B-B14F-4D97-AF65-F5344CB8AC3E}">
        <p14:creationId xmlns:p14="http://schemas.microsoft.com/office/powerpoint/2010/main" val="654112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provides an overview of the new CLME+ Project implementation timeline, with the 4-month Operational Project Period now shifted beyond the new end date for Technical Project Activities. The proposed extension comes down to the addition of 8 extra months to the project duration (beyond the initial 4-month extension which was already previously approved by the PSC to accommodate for delays in the project’s initial phase).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29</a:t>
            </a:fld>
            <a:endParaRPr lang="es-CO"/>
          </a:p>
        </p:txBody>
      </p:sp>
    </p:spTree>
    <p:extLst>
      <p:ext uri="{BB962C8B-B14F-4D97-AF65-F5344CB8AC3E}">
        <p14:creationId xmlns:p14="http://schemas.microsoft.com/office/powerpoint/2010/main" val="3488198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outlines the PCU’s proposed way forward to address the issues outlined in the previous slides – PCU’s Analysis Conclusions for the review and consideration for the CLME+ PSC.</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30</a:t>
            </a:fld>
            <a:endParaRPr lang="es-CO"/>
          </a:p>
        </p:txBody>
      </p:sp>
    </p:spTree>
    <p:extLst>
      <p:ext uri="{BB962C8B-B14F-4D97-AF65-F5344CB8AC3E}">
        <p14:creationId xmlns:p14="http://schemas.microsoft.com/office/powerpoint/2010/main" val="2675154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outlines the Budget proposed for the period</a:t>
            </a:r>
            <a:r>
              <a:rPr lang="en-US" baseline="0" dirty="0" smtClean="0"/>
              <a:t> 2019-2021 taking in consideration the new proposed project timeline. Unspent funds from the PSC-approved 2018 Budget Plan have been reallocated to the upcoming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Details of the deviations are explained in slide 33. </a:t>
            </a:r>
            <a:endParaRPr lang="en-US" dirty="0" smtClean="0"/>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31</a:t>
            </a:fld>
            <a:endParaRPr lang="es-CO"/>
          </a:p>
        </p:txBody>
      </p:sp>
    </p:spTree>
    <p:extLst>
      <p:ext uri="{BB962C8B-B14F-4D97-AF65-F5344CB8AC3E}">
        <p14:creationId xmlns:p14="http://schemas.microsoft.com/office/powerpoint/2010/main" val="382033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CO" dirty="0" err="1" smtClean="0"/>
              <a:t>This</a:t>
            </a:r>
            <a:r>
              <a:rPr lang="es-CO" dirty="0" smtClean="0"/>
              <a:t> </a:t>
            </a:r>
            <a:r>
              <a:rPr lang="es-CO" dirty="0" err="1" smtClean="0"/>
              <a:t>slide</a:t>
            </a:r>
            <a:r>
              <a:rPr lang="es-CO" dirty="0" smtClean="0"/>
              <a:t> </a:t>
            </a:r>
            <a:r>
              <a:rPr lang="es-CO" dirty="0" err="1" smtClean="0"/>
              <a:t>depicts</a:t>
            </a:r>
            <a:r>
              <a:rPr lang="es-CO" dirty="0" smtClean="0"/>
              <a:t> the 5 </a:t>
            </a:r>
            <a:r>
              <a:rPr lang="es-CO" dirty="0" err="1" smtClean="0"/>
              <a:t>Components</a:t>
            </a:r>
            <a:r>
              <a:rPr lang="es-CO" dirty="0" smtClean="0"/>
              <a:t> of the Project. </a:t>
            </a:r>
            <a:r>
              <a:rPr lang="es-CO" dirty="0" err="1" smtClean="0"/>
              <a:t>Components</a:t>
            </a:r>
            <a:r>
              <a:rPr lang="es-CO" dirty="0" smtClean="0"/>
              <a:t> 1,</a:t>
            </a:r>
            <a:r>
              <a:rPr lang="es-CO" baseline="0" dirty="0" smtClean="0"/>
              <a:t> 2 and 5 relate to </a:t>
            </a:r>
            <a:r>
              <a:rPr lang="es-CO" baseline="0" dirty="0" err="1" smtClean="0"/>
              <a:t>enhancing</a:t>
            </a:r>
            <a:r>
              <a:rPr lang="es-CO" baseline="0" dirty="0" smtClean="0"/>
              <a:t> the </a:t>
            </a:r>
            <a:r>
              <a:rPr lang="es-CO" baseline="0" dirty="0" err="1" smtClean="0"/>
              <a:t>capacity</a:t>
            </a:r>
            <a:r>
              <a:rPr lang="es-CO" baseline="0" dirty="0" smtClean="0"/>
              <a:t> of </a:t>
            </a:r>
            <a:r>
              <a:rPr lang="es-CO" baseline="0" dirty="0" err="1" smtClean="0"/>
              <a:t>organizations</a:t>
            </a:r>
            <a:r>
              <a:rPr lang="es-CO" baseline="0" dirty="0" smtClean="0"/>
              <a:t> and </a:t>
            </a:r>
            <a:r>
              <a:rPr lang="es-CO" baseline="0" dirty="0" err="1" smtClean="0"/>
              <a:t>governments</a:t>
            </a:r>
            <a:r>
              <a:rPr lang="es-CO" baseline="0" dirty="0" smtClean="0"/>
              <a:t>; </a:t>
            </a:r>
            <a:r>
              <a:rPr lang="es-CO" baseline="0" dirty="0" err="1" smtClean="0"/>
              <a:t>Component</a:t>
            </a:r>
            <a:r>
              <a:rPr lang="es-CO" baseline="0" dirty="0" smtClean="0"/>
              <a:t> 3 </a:t>
            </a:r>
            <a:r>
              <a:rPr lang="es-CO" baseline="0" dirty="0" err="1" smtClean="0"/>
              <a:t>provides</a:t>
            </a:r>
            <a:r>
              <a:rPr lang="es-CO" baseline="0" dirty="0" smtClean="0"/>
              <a:t> </a:t>
            </a:r>
            <a:r>
              <a:rPr lang="es-CO" baseline="0" dirty="0" err="1" smtClean="0"/>
              <a:t>means</a:t>
            </a:r>
            <a:r>
              <a:rPr lang="es-CO" baseline="0" dirty="0" smtClean="0"/>
              <a:t> to test EBM/EAF </a:t>
            </a:r>
            <a:r>
              <a:rPr lang="es-CO" baseline="0" dirty="0" err="1" smtClean="0"/>
              <a:t>through</a:t>
            </a:r>
            <a:r>
              <a:rPr lang="es-CO" baseline="0" dirty="0" smtClean="0"/>
              <a:t> Sub-</a:t>
            </a:r>
            <a:r>
              <a:rPr lang="es-CO" baseline="0" dirty="0" err="1" smtClean="0"/>
              <a:t>Projects</a:t>
            </a:r>
            <a:r>
              <a:rPr lang="es-CO" baseline="0" dirty="0" smtClean="0"/>
              <a:t>, and </a:t>
            </a:r>
            <a:r>
              <a:rPr lang="es-CO" baseline="0" dirty="0" err="1" smtClean="0"/>
              <a:t>under</a:t>
            </a:r>
            <a:r>
              <a:rPr lang="es-CO" baseline="0" dirty="0" smtClean="0"/>
              <a:t> </a:t>
            </a:r>
            <a:r>
              <a:rPr lang="es-CO" baseline="0" dirty="0" err="1" smtClean="0"/>
              <a:t>Component</a:t>
            </a:r>
            <a:r>
              <a:rPr lang="es-CO" baseline="0" dirty="0" smtClean="0"/>
              <a:t> </a:t>
            </a:r>
            <a:r>
              <a:rPr lang="es-CO" baseline="0" dirty="0" err="1" smtClean="0"/>
              <a:t>we</a:t>
            </a:r>
            <a:r>
              <a:rPr lang="es-CO" baseline="0" dirty="0" smtClean="0"/>
              <a:t> plan and prepare </a:t>
            </a:r>
            <a:r>
              <a:rPr lang="es-CO" baseline="0" dirty="0" err="1" smtClean="0"/>
              <a:t>for</a:t>
            </a:r>
            <a:r>
              <a:rPr lang="es-CO" baseline="0" dirty="0" smtClean="0"/>
              <a:t> the </a:t>
            </a:r>
            <a:r>
              <a:rPr lang="es-CO" baseline="0" dirty="0" err="1" smtClean="0"/>
              <a:t>major</a:t>
            </a:r>
            <a:r>
              <a:rPr lang="es-CO" baseline="0" dirty="0" smtClean="0"/>
              <a:t> up-</a:t>
            </a:r>
            <a:r>
              <a:rPr lang="es-CO" baseline="0" dirty="0" err="1" smtClean="0"/>
              <a:t>scaling</a:t>
            </a:r>
            <a:r>
              <a:rPr lang="es-CO" baseline="0" dirty="0" smtClean="0"/>
              <a:t> of </a:t>
            </a:r>
            <a:r>
              <a:rPr lang="es-CO" baseline="0" dirty="0" err="1" smtClean="0"/>
              <a:t>work</a:t>
            </a:r>
            <a:r>
              <a:rPr lang="es-CO" baseline="0" dirty="0" smtClean="0"/>
              <a:t> </a:t>
            </a:r>
            <a:r>
              <a:rPr lang="es-CO" baseline="0" dirty="0" err="1" smtClean="0"/>
              <a:t>after</a:t>
            </a:r>
            <a:r>
              <a:rPr lang="es-CO" baseline="0" dirty="0" smtClean="0"/>
              <a:t> the Project </a:t>
            </a:r>
            <a:r>
              <a:rPr lang="es-CO" baseline="0" dirty="0" err="1" smtClean="0"/>
              <a:t>End</a:t>
            </a:r>
            <a:r>
              <a:rPr lang="es-CO" baseline="0" dirty="0" smtClean="0"/>
              <a:t>.</a:t>
            </a:r>
            <a:endParaRPr lang="es-CO" dirty="0"/>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3</a:t>
            </a:fld>
            <a:endParaRPr lang="en-US"/>
          </a:p>
        </p:txBody>
      </p:sp>
    </p:spTree>
    <p:extLst>
      <p:ext uri="{BB962C8B-B14F-4D97-AF65-F5344CB8AC3E}">
        <p14:creationId xmlns:p14="http://schemas.microsoft.com/office/powerpoint/2010/main" val="58226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outlines the PCU’s proposed way forward to address the issues outlined in the previous slide – PCU’s Analysis Conclusions for the review and consideration for the CLME+ PSC.</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32</a:t>
            </a:fld>
            <a:endParaRPr lang="es-CO"/>
          </a:p>
        </p:txBody>
      </p:sp>
    </p:spTree>
    <p:extLst>
      <p:ext uri="{BB962C8B-B14F-4D97-AF65-F5344CB8AC3E}">
        <p14:creationId xmlns:p14="http://schemas.microsoft.com/office/powerpoint/2010/main" val="287124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This slide outlines the proposed revision of the total</a:t>
            </a:r>
            <a:r>
              <a:rPr lang="en-US" baseline="0" dirty="0" smtClean="0"/>
              <a:t> project Budget. The table of the left shows the proposed  Budget versus the last Budget Plan approved by the SCM. The table to the right compares the proposed revised Budget versus the Budget Plan in the Project Document.  </a:t>
            </a:r>
          </a:p>
          <a:p>
            <a:pPr marL="0" indent="0">
              <a:buFont typeface="Arial" panose="020B0604020202020204" pitchFamily="34" charset="0"/>
              <a:buNone/>
            </a:pPr>
            <a:r>
              <a:rPr lang="en-US" sz="1200" b="1" i="0" u="none" strike="noStrike" kern="1200" dirty="0" smtClean="0">
                <a:solidFill>
                  <a:schemeClr val="tx1"/>
                </a:solidFill>
                <a:effectLst/>
                <a:latin typeface="+mn-lt"/>
                <a:ea typeface="+mn-ea"/>
                <a:cs typeface="+mn-cs"/>
              </a:rPr>
              <a:t>Comments</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1</a:t>
            </a:r>
            <a:r>
              <a:rPr lang="en-US" dirty="0" smtClean="0"/>
              <a:t> Increase</a:t>
            </a:r>
            <a:r>
              <a:rPr lang="en-US" baseline="0" dirty="0" smtClean="0"/>
              <a:t> in total HR budget d</a:t>
            </a:r>
            <a:r>
              <a:rPr lang="en-US" sz="1200" b="0" i="0" u="none" strike="noStrike" kern="1200" dirty="0" smtClean="0">
                <a:solidFill>
                  <a:schemeClr val="tx1"/>
                </a:solidFill>
                <a:effectLst/>
                <a:latin typeface="+mn-lt"/>
                <a:ea typeface="+mn-ea"/>
                <a:cs typeface="+mn-cs"/>
              </a:rPr>
              <a:t>ue to the proposed extension period of 8 months and the decision to incorporate the new Communication Specialist as HR and not contractual services (</a:t>
            </a:r>
            <a:r>
              <a:rPr lang="en-US" sz="1200" b="0" i="0" u="none" strike="noStrike" kern="1200" baseline="0" dirty="0" smtClean="0">
                <a:solidFill>
                  <a:schemeClr val="tx1"/>
                </a:solidFill>
                <a:effectLst/>
                <a:latin typeface="+mn-lt"/>
                <a:ea typeface="+mn-ea"/>
                <a:cs typeface="+mn-cs"/>
              </a:rPr>
              <a:t>even </a:t>
            </a:r>
            <a:r>
              <a:rPr lang="en-US" sz="1200" b="0" i="0" u="none" strike="noStrike" kern="1200" dirty="0" smtClean="0">
                <a:solidFill>
                  <a:schemeClr val="tx1"/>
                </a:solidFill>
                <a:effectLst/>
                <a:latin typeface="+mn-lt"/>
                <a:ea typeface="+mn-ea"/>
                <a:cs typeface="+mn-cs"/>
              </a:rPr>
              <a:t>with those increases, total revised HR cost are still lower than those</a:t>
            </a:r>
            <a:r>
              <a:rPr lang="en-US" sz="1200" b="0" i="0" u="none" strike="noStrike" kern="1200" baseline="0" dirty="0" smtClean="0">
                <a:solidFill>
                  <a:schemeClr val="tx1"/>
                </a:solidFill>
                <a:effectLst/>
                <a:latin typeface="+mn-lt"/>
                <a:ea typeface="+mn-ea"/>
                <a:cs typeface="+mn-cs"/>
              </a:rPr>
              <a:t> anticipated in the </a:t>
            </a:r>
            <a:r>
              <a:rPr lang="en-US" sz="1200" b="0" i="0" u="none" strike="noStrike" kern="1200" dirty="0" err="1" smtClean="0">
                <a:solidFill>
                  <a:schemeClr val="tx1"/>
                </a:solidFill>
                <a:effectLst/>
                <a:latin typeface="+mn-lt"/>
                <a:ea typeface="+mn-ea"/>
                <a:cs typeface="+mn-cs"/>
              </a:rPr>
              <a:t>Prodoc</a:t>
            </a:r>
            <a:r>
              <a:rPr lang="en-US" sz="1200" b="0" i="0" u="none" strike="noStrike" kern="1200" dirty="0" smtClean="0">
                <a:solidFill>
                  <a:schemeClr val="tx1"/>
                </a:solidFill>
                <a:effectLst/>
                <a:latin typeface="+mn-lt"/>
                <a:ea typeface="+mn-ea"/>
                <a:cs typeface="+mn-cs"/>
              </a:rPr>
              <a:t> Budget</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2</a:t>
            </a:r>
            <a:r>
              <a:rPr lang="en-US" dirty="0" smtClean="0"/>
              <a:t> </a:t>
            </a:r>
            <a:r>
              <a:rPr lang="en-US" sz="1200" b="0" i="0" u="none" strike="noStrike" kern="1200" dirty="0" smtClean="0">
                <a:solidFill>
                  <a:schemeClr val="tx1"/>
                </a:solidFill>
                <a:effectLst/>
                <a:latin typeface="+mn-lt"/>
                <a:ea typeface="+mn-ea"/>
                <a:cs typeface="+mn-cs"/>
              </a:rPr>
              <a:t>Communication Specialist is expected to be recruited not through an external contract but as UNOPS personnel. In addition, savings in implementation of events were allocated as HR expenditure to self-finance the extension period</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3</a:t>
            </a:r>
            <a:r>
              <a:rPr lang="en-US" dirty="0" smtClean="0"/>
              <a:t> </a:t>
            </a:r>
            <a:r>
              <a:rPr lang="en-US" sz="1200" b="0" i="0" u="none" strike="noStrike" kern="1200" dirty="0" smtClean="0">
                <a:solidFill>
                  <a:schemeClr val="tx1"/>
                </a:solidFill>
                <a:effectLst/>
                <a:latin typeface="+mn-lt"/>
                <a:ea typeface="+mn-ea"/>
                <a:cs typeface="+mn-cs"/>
              </a:rPr>
              <a:t>PCU has reduced Rental costs due to the host agreement with IOC UNESCO. Contingency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Buffer allocated to this budget line has been reduced as the project is reaching its final stage. </a:t>
            </a:r>
            <a:r>
              <a:rPr lang="en-US" dirty="0" smtClean="0"/>
              <a:t> Due to internal administrative re-interpretation,</a:t>
            </a:r>
            <a:r>
              <a:rPr lang="en-US" baseline="0" dirty="0" smtClean="0"/>
              <a:t> m</a:t>
            </a:r>
            <a:r>
              <a:rPr lang="en-US" sz="1200" b="0" i="0" u="none" strike="noStrike" kern="1200" dirty="0" smtClean="0">
                <a:solidFill>
                  <a:schemeClr val="tx1"/>
                </a:solidFill>
                <a:effectLst/>
                <a:latin typeface="+mn-lt"/>
                <a:ea typeface="+mn-ea"/>
                <a:cs typeface="+mn-cs"/>
              </a:rPr>
              <a:t>eeting room costs for events are now considered as part of Travel costs</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4</a:t>
            </a:r>
            <a:r>
              <a:rPr lang="en-US" dirty="0" smtClean="0"/>
              <a:t> </a:t>
            </a:r>
            <a:r>
              <a:rPr lang="en-US" sz="1200" b="0" i="0" u="none" strike="noStrike" kern="1200" dirty="0" smtClean="0">
                <a:solidFill>
                  <a:schemeClr val="tx1"/>
                </a:solidFill>
                <a:effectLst/>
                <a:latin typeface="+mn-lt"/>
                <a:ea typeface="+mn-ea"/>
                <a:cs typeface="+mn-cs"/>
              </a:rPr>
              <a:t>PCU has identified the need of higher and more specialized demands of</a:t>
            </a:r>
            <a:r>
              <a:rPr lang="en-US" dirty="0" smtClean="0"/>
              <a:t> </a:t>
            </a:r>
            <a:r>
              <a:rPr lang="en-US" sz="1200" b="0" i="0" u="none" strike="noStrike" kern="1200" dirty="0" smtClean="0">
                <a:solidFill>
                  <a:schemeClr val="tx1"/>
                </a:solidFill>
                <a:effectLst/>
                <a:latin typeface="+mn-lt"/>
                <a:ea typeface="+mn-ea"/>
                <a:cs typeface="+mn-cs"/>
              </a:rPr>
              <a:t> translations services. </a:t>
            </a:r>
            <a:r>
              <a:rPr lang="en-US" sz="1200" b="1" i="0" u="none" strike="noStrike" kern="1200" dirty="0" smtClean="0">
                <a:solidFill>
                  <a:schemeClr val="tx1"/>
                </a:solidFill>
                <a:effectLst/>
                <a:latin typeface="+mn-lt"/>
                <a:ea typeface="+mn-ea"/>
                <a:cs typeface="+mn-cs"/>
              </a:rPr>
              <a:t>5</a:t>
            </a:r>
            <a:r>
              <a:rPr lang="en-US" sz="1200" b="1"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Explained in point 10 </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6</a:t>
            </a:r>
            <a:r>
              <a:rPr lang="en-US" dirty="0" smtClean="0"/>
              <a:t> </a:t>
            </a:r>
            <a:r>
              <a:rPr lang="en-US" sz="1200" b="0" i="0" u="none" strike="noStrike" kern="1200" dirty="0" smtClean="0">
                <a:solidFill>
                  <a:schemeClr val="tx1"/>
                </a:solidFill>
                <a:effectLst/>
                <a:latin typeface="+mn-lt"/>
                <a:ea typeface="+mn-ea"/>
                <a:cs typeface="+mn-cs"/>
              </a:rPr>
              <a:t>Savings in Staff Salaries and Consultancies</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7</a:t>
            </a:r>
            <a:r>
              <a:rPr lang="en-US" dirty="0" smtClean="0"/>
              <a:t> </a:t>
            </a:r>
            <a:r>
              <a:rPr lang="en-US" sz="1200" b="0" i="0" u="none" strike="noStrike" kern="1200" dirty="0" smtClean="0">
                <a:solidFill>
                  <a:schemeClr val="tx1"/>
                </a:solidFill>
                <a:effectLst/>
                <a:latin typeface="+mn-lt"/>
                <a:ea typeface="+mn-ea"/>
                <a:cs typeface="+mn-cs"/>
              </a:rPr>
              <a:t>Big portion of the travel/meeting expenditures are allocated through contract with travel agencies as a way to  reduce both costs and administrative work load</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8</a:t>
            </a:r>
            <a:r>
              <a:rPr lang="en-US" dirty="0" smtClean="0"/>
              <a:t> </a:t>
            </a:r>
            <a:r>
              <a:rPr lang="en-US" sz="1200" b="0" i="0" u="none" strike="noStrike" kern="1200" dirty="0" smtClean="0">
                <a:solidFill>
                  <a:schemeClr val="tx1"/>
                </a:solidFill>
                <a:effectLst/>
                <a:latin typeface="+mn-lt"/>
                <a:ea typeface="+mn-ea"/>
                <a:cs typeface="+mn-cs"/>
              </a:rPr>
              <a:t>Savings in point 1 and 2 are reallocated as contracts for implementing</a:t>
            </a:r>
            <a:r>
              <a:rPr lang="en-US" dirty="0" smtClean="0"/>
              <a:t> </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project activities. As well, consultancies are </a:t>
            </a:r>
            <a:r>
              <a:rPr lang="en-US" sz="1200" b="0" i="0" u="none" strike="noStrike" kern="1200" dirty="0" err="1" smtClean="0">
                <a:solidFill>
                  <a:schemeClr val="tx1"/>
                </a:solidFill>
                <a:effectLst/>
                <a:latin typeface="+mn-lt"/>
                <a:ea typeface="+mn-ea"/>
                <a:cs typeface="+mn-cs"/>
              </a:rPr>
              <a:t>preferibly</a:t>
            </a:r>
            <a:r>
              <a:rPr lang="en-US" sz="1200" b="0" i="0" u="none" strike="noStrike" kern="1200" dirty="0" smtClean="0">
                <a:solidFill>
                  <a:schemeClr val="tx1"/>
                </a:solidFill>
                <a:effectLst/>
                <a:latin typeface="+mn-lt"/>
                <a:ea typeface="+mn-ea"/>
                <a:cs typeface="+mn-cs"/>
              </a:rPr>
              <a:t> implemented as </a:t>
            </a:r>
            <a:r>
              <a:rPr lang="en-US" dirty="0" smtClean="0"/>
              <a:t> </a:t>
            </a:r>
            <a:r>
              <a:rPr lang="en-US" sz="1200" b="0" i="0" u="none" strike="noStrike" kern="1200" dirty="0" smtClean="0">
                <a:solidFill>
                  <a:schemeClr val="tx1"/>
                </a:solidFill>
                <a:effectLst/>
                <a:latin typeface="+mn-lt"/>
                <a:ea typeface="+mn-ea"/>
                <a:cs typeface="+mn-cs"/>
              </a:rPr>
              <a:t>contracts rather than HR since it implies lower management fees   </a:t>
            </a:r>
            <a:r>
              <a:rPr lang="en-US" sz="1200" b="1" i="0" u="none" strike="noStrike" kern="1200" dirty="0" smtClean="0">
                <a:solidFill>
                  <a:schemeClr val="tx1"/>
                </a:solidFill>
                <a:effectLst/>
                <a:latin typeface="+mn-lt"/>
                <a:ea typeface="+mn-ea"/>
                <a:cs typeface="+mn-cs"/>
              </a:rPr>
              <a:t>9</a:t>
            </a:r>
            <a:r>
              <a:rPr lang="en-US" dirty="0" smtClean="0"/>
              <a:t> </a:t>
            </a:r>
            <a:r>
              <a:rPr lang="en-US" sz="1200" b="0" i="0" u="none" strike="noStrike" kern="1200" dirty="0" smtClean="0">
                <a:solidFill>
                  <a:schemeClr val="tx1"/>
                </a:solidFill>
                <a:effectLst/>
                <a:latin typeface="+mn-lt"/>
                <a:ea typeface="+mn-ea"/>
                <a:cs typeface="+mn-cs"/>
              </a:rPr>
              <a:t>Explained in point 4</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10</a:t>
            </a:r>
            <a:r>
              <a:rPr lang="en-US" dirty="0" smtClean="0"/>
              <a:t> </a:t>
            </a:r>
            <a:r>
              <a:rPr lang="en-US" sz="1200" b="0" i="0" u="none" strike="noStrike" kern="1200" dirty="0" smtClean="0">
                <a:solidFill>
                  <a:schemeClr val="tx1"/>
                </a:solidFill>
                <a:effectLst/>
                <a:latin typeface="+mn-lt"/>
                <a:ea typeface="+mn-ea"/>
                <a:cs typeface="+mn-cs"/>
              </a:rPr>
              <a:t>The overall management fee does not surpass the established </a:t>
            </a:r>
            <a:r>
              <a:rPr lang="en-US" sz="1200" b="0" i="0" u="none" strike="noStrike" kern="1200" dirty="0" err="1" smtClean="0">
                <a:solidFill>
                  <a:schemeClr val="tx1"/>
                </a:solidFill>
                <a:effectLst/>
                <a:latin typeface="+mn-lt"/>
                <a:ea typeface="+mn-ea"/>
                <a:cs typeface="+mn-cs"/>
              </a:rPr>
              <a:t>ProDoc</a:t>
            </a:r>
            <a:r>
              <a:rPr lang="en-US" sz="1200" b="0" i="0" u="none" strike="noStrike" kern="1200" dirty="0" smtClean="0">
                <a:solidFill>
                  <a:schemeClr val="tx1"/>
                </a:solidFill>
                <a:effectLst/>
                <a:latin typeface="+mn-lt"/>
                <a:ea typeface="+mn-ea"/>
                <a:cs typeface="+mn-cs"/>
              </a:rPr>
              <a:t> Budget.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Additional allocation to the HR budget due to the extension implies higher management fees,</a:t>
            </a:r>
            <a:r>
              <a:rPr lang="en-US" dirty="0" smtClean="0"/>
              <a:t>  </a:t>
            </a:r>
            <a:r>
              <a:rPr lang="en-US" sz="1200" b="0" i="0" u="none" strike="noStrike" kern="1200" dirty="0" smtClean="0">
                <a:solidFill>
                  <a:schemeClr val="tx1"/>
                </a:solidFill>
                <a:effectLst/>
                <a:latin typeface="+mn-lt"/>
                <a:ea typeface="+mn-ea"/>
                <a:cs typeface="+mn-cs"/>
              </a:rPr>
              <a:t>the longer implementation period also involves an increase in LMDC and the</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reallocation of NP CMDC as management costs. However, the total management cost is still below the related </a:t>
            </a:r>
            <a:r>
              <a:rPr lang="en-US" sz="1200" b="0" i="0" u="none" strike="noStrike" kern="1200" dirty="0" err="1" smtClean="0">
                <a:solidFill>
                  <a:schemeClr val="tx1"/>
                </a:solidFill>
                <a:effectLst/>
                <a:latin typeface="+mn-lt"/>
                <a:ea typeface="+mn-ea"/>
                <a:cs typeface="+mn-cs"/>
              </a:rPr>
              <a:t>ProDoc</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budget</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33</a:t>
            </a:fld>
            <a:endParaRPr lang="es-CO"/>
          </a:p>
        </p:txBody>
      </p:sp>
    </p:spTree>
    <p:extLst>
      <p:ext uri="{BB962C8B-B14F-4D97-AF65-F5344CB8AC3E}">
        <p14:creationId xmlns:p14="http://schemas.microsoft.com/office/powerpoint/2010/main" val="4095962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34</a:t>
            </a:fld>
            <a:endParaRPr lang="es-CO"/>
          </a:p>
        </p:txBody>
      </p:sp>
    </p:spTree>
    <p:extLst>
      <p:ext uri="{BB962C8B-B14F-4D97-AF65-F5344CB8AC3E}">
        <p14:creationId xmlns:p14="http://schemas.microsoft.com/office/powerpoint/2010/main" val="294194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and the next 2 slides </a:t>
            </a:r>
            <a:r>
              <a:rPr lang="en-US" dirty="0" smtClean="0"/>
              <a:t>outline decisions of the Project Steering Committee</a:t>
            </a:r>
            <a:r>
              <a:rPr lang="en-US" baseline="0" dirty="0" smtClean="0"/>
              <a:t> in relation to the CLME+ Project Work Plan and Budget during the CLME+ Mid Term Steering Committee Meeting which took place in June 2018.</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4</a:t>
            </a:fld>
            <a:endParaRPr lang="es-CO"/>
          </a:p>
        </p:txBody>
      </p:sp>
    </p:spTree>
    <p:extLst>
      <p:ext uri="{BB962C8B-B14F-4D97-AF65-F5344CB8AC3E}">
        <p14:creationId xmlns:p14="http://schemas.microsoft.com/office/powerpoint/2010/main" val="424492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depicts the steps involved and the associated timeline of the analysis undertaken by the PCU to determine the status of the CLME+ Project implementation and in proposing the “way forward”.</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7</a:t>
            </a:fld>
            <a:endParaRPr lang="es-CO"/>
          </a:p>
        </p:txBody>
      </p:sp>
    </p:spTree>
    <p:extLst>
      <p:ext uri="{BB962C8B-B14F-4D97-AF65-F5344CB8AC3E}">
        <p14:creationId xmlns:p14="http://schemas.microsoft.com/office/powerpoint/2010/main" val="371773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ensure that CLME+ Project objectives</a:t>
            </a:r>
            <a:r>
              <a:rPr lang="en-US" baseline="0" dirty="0" smtClean="0"/>
              <a:t> and outcomes are successfully met, the CLME+ PCU undertook a review of the CLME+ Project Results Framework to determine what milestones and targets needed to be amended. The CLME+ PCU also undertook talks with the Co-Executing Agencies (CEA’s) to discuss the status of the co-executing agreements and the required amendments to such agreements to reflect proposed changes to the Project Results Framework.</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8</a:t>
            </a:fld>
            <a:endParaRPr lang="es-CO"/>
          </a:p>
        </p:txBody>
      </p:sp>
    </p:spTree>
    <p:extLst>
      <p:ext uri="{BB962C8B-B14F-4D97-AF65-F5344CB8AC3E}">
        <p14:creationId xmlns:p14="http://schemas.microsoft.com/office/powerpoint/2010/main" val="28625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screenshots on the slide depict the tools which were used to undertake the technical analysis. Co-Executing</a:t>
            </a:r>
            <a:r>
              <a:rPr lang="en-US" baseline="0" dirty="0" smtClean="0"/>
              <a:t> Agencies (CEAs) are contractually required to submit a narrative report on the status of their activities every 6 months. The CEA </a:t>
            </a:r>
            <a:r>
              <a:rPr lang="en-US" baseline="0" dirty="0" err="1" smtClean="0"/>
              <a:t>Logframe</a:t>
            </a:r>
            <a:r>
              <a:rPr lang="en-US" baseline="0" dirty="0" smtClean="0"/>
              <a:t> </a:t>
            </a:r>
            <a:r>
              <a:rPr lang="en-US" baseline="0" dirty="0" err="1" smtClean="0"/>
              <a:t>Smartsheet</a:t>
            </a:r>
            <a:r>
              <a:rPr lang="en-US" baseline="0" dirty="0" smtClean="0"/>
              <a:t>, which details the activities to be completed, are updated at least every 3 months. The information obtained from the review of the Narrative Report and the </a:t>
            </a:r>
            <a:r>
              <a:rPr lang="en-US" baseline="0" dirty="0" err="1" smtClean="0"/>
              <a:t>Logframe</a:t>
            </a:r>
            <a:r>
              <a:rPr lang="en-US" baseline="0" dirty="0" smtClean="0"/>
              <a:t> </a:t>
            </a:r>
            <a:r>
              <a:rPr lang="en-US" baseline="0" dirty="0" err="1" smtClean="0"/>
              <a:t>Smartsheet</a:t>
            </a:r>
            <a:r>
              <a:rPr lang="en-US" baseline="0" dirty="0" smtClean="0"/>
              <a:t> was then used to inform the Integrated </a:t>
            </a:r>
            <a:r>
              <a:rPr lang="en-US" baseline="0" dirty="0" err="1" smtClean="0"/>
              <a:t>Logframe</a:t>
            </a:r>
            <a:r>
              <a:rPr lang="en-US" baseline="0" dirty="0" smtClean="0"/>
              <a:t> </a:t>
            </a:r>
            <a:r>
              <a:rPr lang="en-US" baseline="0" dirty="0" err="1" smtClean="0"/>
              <a:t>Smartsheet</a:t>
            </a:r>
            <a:r>
              <a:rPr lang="en-US" baseline="0" dirty="0" smtClean="0"/>
              <a:t>, which included all the milestones and targets outlined under the CLME+ Project Results Framework.</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9</a:t>
            </a:fld>
            <a:endParaRPr lang="es-CO"/>
          </a:p>
        </p:txBody>
      </p:sp>
    </p:spTree>
    <p:extLst>
      <p:ext uri="{BB962C8B-B14F-4D97-AF65-F5344CB8AC3E}">
        <p14:creationId xmlns:p14="http://schemas.microsoft.com/office/powerpoint/2010/main" val="245350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screenshots on the slide depict the tools which were used to undertake the</a:t>
            </a:r>
            <a:r>
              <a:rPr lang="en-US" baseline="0" dirty="0" smtClean="0"/>
              <a:t> financial</a:t>
            </a:r>
            <a:r>
              <a:rPr lang="en-US" dirty="0" smtClean="0"/>
              <a:t> analysis. </a:t>
            </a:r>
            <a:r>
              <a:rPr lang="en-US" baseline="0" dirty="0" smtClean="0"/>
              <a:t>The CEA Financial </a:t>
            </a:r>
            <a:r>
              <a:rPr lang="en-US" baseline="0" dirty="0" err="1" smtClean="0"/>
              <a:t>Smartsheet</a:t>
            </a:r>
            <a:r>
              <a:rPr lang="en-US" baseline="0" dirty="0" smtClean="0"/>
              <a:t>, which details expenditure performance against annual Budget item, are updated at least every 3 months and discussed with partners accordingly. Due to the risks identified, a Detailed Commitments Report has also been requested, in order to have an extra level of details and commitments from partners regarding their upcoming activities and their related risks. With those additional details, we count with a broader scope of partners performance and we can enhance the monitoring much closer and promote further accountability.  The information obtained from the review of the Narrative Report and the Financial </a:t>
            </a:r>
            <a:r>
              <a:rPr lang="en-US" baseline="0" dirty="0" err="1" smtClean="0"/>
              <a:t>Smartsheet</a:t>
            </a:r>
            <a:r>
              <a:rPr lang="en-US" baseline="0" dirty="0" smtClean="0"/>
              <a:t> was then used to complement the technical analysis.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10</a:t>
            </a:fld>
            <a:endParaRPr lang="es-CO"/>
          </a:p>
        </p:txBody>
      </p:sp>
    </p:spTree>
    <p:extLst>
      <p:ext uri="{BB962C8B-B14F-4D97-AF65-F5344CB8AC3E}">
        <p14:creationId xmlns:p14="http://schemas.microsoft.com/office/powerpoint/2010/main" val="32687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provides an overview of the results of the technical analysis. The information above relates to Project Components 1,2, 4 and 5, but excludes Component 3 – i.e. the Sub Projects. The results related to the Outputs under Component 3 are presented in another slide. A total of 73 milestones and targets were identified. Of these 73 identified, 19 milestone and targets have been successfully met. This leave 54 milestones and targets which have not been met as yet. Of these 54 milestones and targets which have not been met, 27 milestones and targets are considered to be at risk. At risk in this instance means that these targets were to either have already been met and have not, or that they are to be met at a date in the future, but due to delays already being experienced it is unlikely that they will be met on time.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11</a:t>
            </a:fld>
            <a:endParaRPr lang="es-CO"/>
          </a:p>
        </p:txBody>
      </p:sp>
    </p:spTree>
    <p:extLst>
      <p:ext uri="{BB962C8B-B14F-4D97-AF65-F5344CB8AC3E}">
        <p14:creationId xmlns:p14="http://schemas.microsoft.com/office/powerpoint/2010/main" val="328175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27452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99335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01714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503868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6198701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0693597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2322101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3806333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48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7440405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52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4580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77104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9727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05C0A-C810-4ED5-9A72-912525913B51}"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29597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05C0A-C810-4ED5-9A72-912525913B51}"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18788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05C0A-C810-4ED5-9A72-912525913B51}"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420967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275123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90039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05C0A-C810-4ED5-9A72-912525913B51}" type="datetimeFigureOut">
              <a:rPr lang="en-US" smtClean="0"/>
              <a:t>3/12/2019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6DC13-BA7C-403B-B8B8-BC78555B2031}" type="slidenum">
              <a:rPr lang="en-US" smtClean="0"/>
              <a:t>‹#›</a:t>
            </a:fld>
            <a:endParaRPr lang="en-US"/>
          </a:p>
        </p:txBody>
      </p:sp>
    </p:spTree>
    <p:extLst>
      <p:ext uri="{BB962C8B-B14F-4D97-AF65-F5344CB8AC3E}">
        <p14:creationId xmlns:p14="http://schemas.microsoft.com/office/powerpoint/2010/main" val="289553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a:r>
              <a:rPr lang="en-US" sz="3600" dirty="0">
                <a:solidFill>
                  <a:schemeClr val="bg1"/>
                </a:solidFill>
              </a:rPr>
              <a:t>CLME+ Project Analysis Results </a:t>
            </a:r>
            <a:endParaRPr lang="en-US" sz="3600" dirty="0" smtClean="0">
              <a:solidFill>
                <a:schemeClr val="bg1"/>
              </a:solidFill>
            </a:endParaRPr>
          </a:p>
          <a:p>
            <a:pPr algn="ctr"/>
            <a:r>
              <a:rPr lang="en-US" sz="3600" dirty="0" smtClean="0">
                <a:solidFill>
                  <a:schemeClr val="bg1"/>
                </a:solidFill>
              </a:rPr>
              <a:t>and </a:t>
            </a:r>
            <a:r>
              <a:rPr lang="en-US" sz="3600" dirty="0">
                <a:solidFill>
                  <a:schemeClr val="bg1"/>
                </a:solidFill>
              </a:rPr>
              <a:t>Justification for a Proposed Project Extension</a:t>
            </a: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 xmlns:a16="http://schemas.microsoft.com/office/drawing/2014/main"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n-US" sz="1200" dirty="0">
              <a:ea typeface="Calibri" panose="020F0502020204030204" pitchFamily="34" charset="0"/>
              <a:cs typeface="Times New Roman" panose="02020603050405020304" pitchFamily="18" charset="0"/>
            </a:endParaRPr>
          </a:p>
        </p:txBody>
      </p:sp>
      <p:sp>
        <p:nvSpPr>
          <p:cNvPr id="2" name="TextBox 1"/>
          <p:cNvSpPr txBox="1"/>
          <p:nvPr/>
        </p:nvSpPr>
        <p:spPr>
          <a:xfrm>
            <a:off x="4499286" y="4526469"/>
            <a:ext cx="3260913" cy="369332"/>
          </a:xfrm>
          <a:prstGeom prst="rect">
            <a:avLst/>
          </a:prstGeom>
          <a:noFill/>
        </p:spPr>
        <p:txBody>
          <a:bodyPr wrap="square" rtlCol="0">
            <a:spAutoFit/>
          </a:bodyPr>
          <a:lstStyle/>
          <a:p>
            <a:pPr algn="ctr"/>
            <a:r>
              <a:rPr lang="en-US" b="1" dirty="0" smtClean="0">
                <a:solidFill>
                  <a:schemeClr val="bg1"/>
                </a:solidFill>
              </a:rPr>
              <a:t>Thursday, 28 February 2019</a:t>
            </a:r>
            <a:endParaRPr lang="en-US" b="1" dirty="0">
              <a:solidFill>
                <a:schemeClr val="bg1"/>
              </a:solidFill>
            </a:endParaRPr>
          </a:p>
        </p:txBody>
      </p:sp>
    </p:spTree>
    <p:extLst>
      <p:ext uri="{BB962C8B-B14F-4D97-AF65-F5344CB8AC3E}">
        <p14:creationId xmlns:p14="http://schemas.microsoft.com/office/powerpoint/2010/main" val="2662919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94701" y="5126725"/>
            <a:ext cx="1991363" cy="830997"/>
          </a:xfrm>
          <a:prstGeom prst="rect">
            <a:avLst/>
          </a:prstGeom>
          <a:solidFill>
            <a:schemeClr val="accent2"/>
          </a:solidFill>
        </p:spPr>
        <p:txBody>
          <a:bodyPr wrap="square" rtlCol="0">
            <a:spAutoFit/>
          </a:bodyPr>
          <a:lstStyle/>
          <a:p>
            <a:r>
              <a:rPr lang="en-US" sz="1600" b="1" dirty="0" smtClean="0">
                <a:solidFill>
                  <a:schemeClr val="bg1"/>
                </a:solidFill>
              </a:rPr>
              <a:t>CEA Narrative Report</a:t>
            </a:r>
          </a:p>
          <a:p>
            <a:r>
              <a:rPr lang="en-US" sz="1600" b="1" dirty="0" smtClean="0">
                <a:solidFill>
                  <a:schemeClr val="bg1"/>
                </a:solidFill>
              </a:rPr>
              <a:t>(financial components)</a:t>
            </a:r>
            <a:endParaRPr lang="en-US" sz="1600" b="1" dirty="0">
              <a:solidFill>
                <a:schemeClr val="bg1"/>
              </a:solidFill>
            </a:endParaRPr>
          </a:p>
        </p:txBody>
      </p:sp>
      <p:sp>
        <p:nvSpPr>
          <p:cNvPr id="10" name="TextBox 9"/>
          <p:cNvSpPr txBox="1"/>
          <p:nvPr/>
        </p:nvSpPr>
        <p:spPr>
          <a:xfrm>
            <a:off x="111642" y="122274"/>
            <a:ext cx="3918098" cy="461665"/>
          </a:xfrm>
          <a:prstGeom prst="rect">
            <a:avLst/>
          </a:prstGeom>
          <a:noFill/>
        </p:spPr>
        <p:txBody>
          <a:bodyPr wrap="square" rtlCol="0">
            <a:spAutoFit/>
          </a:bodyPr>
          <a:lstStyle/>
          <a:p>
            <a:r>
              <a:rPr lang="en-US" sz="2400" b="1" dirty="0" smtClean="0"/>
              <a:t>Financial Analysis - Tools</a:t>
            </a:r>
            <a:endParaRPr lang="en-US" sz="2400" b="1" dirty="0"/>
          </a:p>
        </p:txBody>
      </p:sp>
      <p:pic>
        <p:nvPicPr>
          <p:cNvPr id="2" name="Picture 1"/>
          <p:cNvPicPr>
            <a:picLocks noChangeAspect="1"/>
          </p:cNvPicPr>
          <p:nvPr/>
        </p:nvPicPr>
        <p:blipFill>
          <a:blip r:embed="rId3"/>
          <a:stretch>
            <a:fillRect/>
          </a:stretch>
        </p:blipFill>
        <p:spPr>
          <a:xfrm>
            <a:off x="192765" y="1533969"/>
            <a:ext cx="4809250" cy="2487720"/>
          </a:xfrm>
          <a:prstGeom prst="rect">
            <a:avLst/>
          </a:prstGeom>
        </p:spPr>
      </p:pic>
      <p:sp>
        <p:nvSpPr>
          <p:cNvPr id="11" name="TextBox 10"/>
          <p:cNvSpPr txBox="1"/>
          <p:nvPr/>
        </p:nvSpPr>
        <p:spPr>
          <a:xfrm>
            <a:off x="1314620" y="1016233"/>
            <a:ext cx="2565541" cy="338554"/>
          </a:xfrm>
          <a:prstGeom prst="rect">
            <a:avLst/>
          </a:prstGeom>
          <a:solidFill>
            <a:schemeClr val="accent2"/>
          </a:solidFill>
        </p:spPr>
        <p:txBody>
          <a:bodyPr wrap="square" rtlCol="0">
            <a:spAutoFit/>
          </a:bodyPr>
          <a:lstStyle/>
          <a:p>
            <a:r>
              <a:rPr lang="en-US" sz="1600" b="1" dirty="0" smtClean="0">
                <a:solidFill>
                  <a:schemeClr val="bg1"/>
                </a:solidFill>
              </a:rPr>
              <a:t>CEA Finance </a:t>
            </a:r>
            <a:r>
              <a:rPr lang="en-US" sz="1600" b="1" dirty="0" err="1" smtClean="0">
                <a:solidFill>
                  <a:schemeClr val="bg1"/>
                </a:solidFill>
              </a:rPr>
              <a:t>Smartsheet</a:t>
            </a:r>
            <a:endParaRPr lang="en-US" sz="1600" b="1" dirty="0">
              <a:solidFill>
                <a:schemeClr val="bg1"/>
              </a:solidFill>
            </a:endParaRPr>
          </a:p>
        </p:txBody>
      </p:sp>
      <p:sp>
        <p:nvSpPr>
          <p:cNvPr id="12" name="TextBox 11"/>
          <p:cNvSpPr txBox="1"/>
          <p:nvPr/>
        </p:nvSpPr>
        <p:spPr>
          <a:xfrm>
            <a:off x="5851880" y="1016233"/>
            <a:ext cx="3736963" cy="338554"/>
          </a:xfrm>
          <a:prstGeom prst="rect">
            <a:avLst/>
          </a:prstGeom>
          <a:solidFill>
            <a:schemeClr val="accent2"/>
          </a:solidFill>
        </p:spPr>
        <p:txBody>
          <a:bodyPr wrap="square" rtlCol="0">
            <a:spAutoFit/>
          </a:bodyPr>
          <a:lstStyle/>
          <a:p>
            <a:r>
              <a:rPr lang="en-US" sz="1600" b="1" dirty="0" smtClean="0">
                <a:solidFill>
                  <a:schemeClr val="bg1"/>
                </a:solidFill>
              </a:rPr>
              <a:t>CEA Detailed Commitments Report</a:t>
            </a:r>
            <a:endParaRPr lang="en-US" sz="1600" b="1" dirty="0">
              <a:solidFill>
                <a:schemeClr val="bg1"/>
              </a:solidFill>
            </a:endParaRPr>
          </a:p>
        </p:txBody>
      </p:sp>
      <p:pic>
        <p:nvPicPr>
          <p:cNvPr id="8" name="Picture 7"/>
          <p:cNvPicPr>
            <a:picLocks noChangeAspect="1"/>
          </p:cNvPicPr>
          <p:nvPr/>
        </p:nvPicPr>
        <p:blipFill>
          <a:blip r:embed="rId4"/>
          <a:stretch>
            <a:fillRect/>
          </a:stretch>
        </p:blipFill>
        <p:spPr>
          <a:xfrm>
            <a:off x="6291268" y="1533969"/>
            <a:ext cx="4503596" cy="2246899"/>
          </a:xfrm>
          <a:prstGeom prst="rect">
            <a:avLst/>
          </a:prstGeom>
        </p:spPr>
      </p:pic>
      <p:pic>
        <p:nvPicPr>
          <p:cNvPr id="13" name="Picture 12"/>
          <p:cNvPicPr>
            <a:picLocks noChangeAspect="1"/>
          </p:cNvPicPr>
          <p:nvPr/>
        </p:nvPicPr>
        <p:blipFill>
          <a:blip r:embed="rId5"/>
          <a:stretch>
            <a:fillRect/>
          </a:stretch>
        </p:blipFill>
        <p:spPr>
          <a:xfrm>
            <a:off x="5718706" y="4021689"/>
            <a:ext cx="2446938" cy="2614419"/>
          </a:xfrm>
          <a:prstGeom prst="rect">
            <a:avLst/>
          </a:prstGeom>
        </p:spPr>
      </p:pic>
    </p:spTree>
    <p:extLst>
      <p:ext uri="{BB962C8B-B14F-4D97-AF65-F5344CB8AC3E}">
        <p14:creationId xmlns:p14="http://schemas.microsoft.com/office/powerpoint/2010/main" val="317515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164123" y="1144721"/>
            <a:ext cx="11805138" cy="957265"/>
          </a:xfrm>
        </p:spPr>
        <p:txBody>
          <a:bodyPr/>
          <a:lstStyle/>
          <a:p>
            <a:pPr marL="342900" indent="-342900">
              <a:lnSpc>
                <a:spcPct val="100000"/>
              </a:lnSpc>
              <a:buFont typeface="Arial" panose="020B0604020202020204" pitchFamily="34" charset="0"/>
              <a:buChar char="•"/>
            </a:pPr>
            <a:r>
              <a:rPr lang="en-US" sz="1600" dirty="0">
                <a:latin typeface="+mn-lt"/>
              </a:rPr>
              <a:t>Analysis </a:t>
            </a:r>
            <a:r>
              <a:rPr lang="en-US" sz="1600">
                <a:latin typeface="+mn-lt"/>
              </a:rPr>
              <a:t>below </a:t>
            </a:r>
            <a:r>
              <a:rPr lang="en-US" sz="1600" smtClean="0">
                <a:latin typeface="+mn-lt"/>
              </a:rPr>
              <a:t>includes all </a:t>
            </a:r>
            <a:r>
              <a:rPr lang="en-US" sz="1600" dirty="0" smtClean="0">
                <a:latin typeface="+mn-lt"/>
              </a:rPr>
              <a:t>targets under Components 1, 2, 4 and 5 but excludes targets </a:t>
            </a:r>
            <a:r>
              <a:rPr lang="en-US" sz="1600" dirty="0">
                <a:latin typeface="+mn-lt"/>
              </a:rPr>
              <a:t>defined under Component 3</a:t>
            </a:r>
          </a:p>
          <a:p>
            <a:pPr marL="342900" indent="-342900">
              <a:lnSpc>
                <a:spcPct val="100000"/>
              </a:lnSpc>
              <a:buFont typeface="Arial" panose="020B0604020202020204" pitchFamily="34" charset="0"/>
              <a:buChar char="•"/>
            </a:pPr>
            <a:r>
              <a:rPr lang="en-US" sz="1600" dirty="0" smtClean="0">
                <a:latin typeface="+mn-lt"/>
              </a:rPr>
              <a:t>Percentage of delayed targets calculated using total incomplete targets and not total number of targets</a:t>
            </a:r>
          </a:p>
          <a:p>
            <a:pPr marL="342900" indent="-342900">
              <a:buFont typeface="Arial" panose="020B0604020202020204" pitchFamily="34" charset="0"/>
              <a:buChar char="•"/>
            </a:pPr>
            <a:endParaRPr lang="en-US" sz="2000" dirty="0">
              <a:latin typeface="+mn-lt"/>
            </a:endParaRPr>
          </a:p>
        </p:txBody>
      </p:sp>
      <p:sp>
        <p:nvSpPr>
          <p:cNvPr id="3" name="TextBox 2"/>
          <p:cNvSpPr txBox="1"/>
          <p:nvPr/>
        </p:nvSpPr>
        <p:spPr>
          <a:xfrm>
            <a:off x="112701" y="36909"/>
            <a:ext cx="6154615" cy="461665"/>
          </a:xfrm>
          <a:prstGeom prst="rect">
            <a:avLst/>
          </a:prstGeom>
          <a:noFill/>
        </p:spPr>
        <p:txBody>
          <a:bodyPr wrap="square" rtlCol="0">
            <a:spAutoFit/>
          </a:bodyPr>
          <a:lstStyle/>
          <a:p>
            <a:r>
              <a:rPr lang="en-US" sz="2400" b="1" dirty="0" smtClean="0"/>
              <a:t>Technical Analysis Results - Overview</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1593016417"/>
              </p:ext>
            </p:extLst>
          </p:nvPr>
        </p:nvGraphicFramePr>
        <p:xfrm>
          <a:off x="448560" y="1924514"/>
          <a:ext cx="11033337" cy="1447800"/>
        </p:xfrm>
        <a:graphic>
          <a:graphicData uri="http://schemas.openxmlformats.org/drawingml/2006/table">
            <a:tbl>
              <a:tblPr firstRow="1" bandRow="1">
                <a:tableStyleId>{5C22544A-7EE6-4342-B048-85BDC9FD1C3A}</a:tableStyleId>
              </a:tblPr>
              <a:tblGrid>
                <a:gridCol w="6991068"/>
                <a:gridCol w="2025558"/>
                <a:gridCol w="2016711"/>
              </a:tblGrid>
              <a:tr h="0">
                <a:tc>
                  <a:txBody>
                    <a:bodyPr/>
                    <a:lstStyle/>
                    <a:p>
                      <a:pPr algn="ctr"/>
                      <a:r>
                        <a:rPr lang="en-US" sz="1600" b="1" dirty="0" smtClean="0"/>
                        <a:t>Milestones</a:t>
                      </a:r>
                      <a:r>
                        <a:rPr lang="en-US" sz="1600" b="1" baseline="0" dirty="0" smtClean="0"/>
                        <a:t> and Targets</a:t>
                      </a:r>
                      <a:endParaRPr lang="en-US" sz="1600" b="1" dirty="0"/>
                    </a:p>
                  </a:txBody>
                  <a:tcPr/>
                </a:tc>
                <a:tc>
                  <a:txBody>
                    <a:bodyPr/>
                    <a:lstStyle/>
                    <a:p>
                      <a:pPr algn="ctr"/>
                      <a:r>
                        <a:rPr lang="en-US" sz="1600" b="1" dirty="0" smtClean="0"/>
                        <a:t>Number of targets</a:t>
                      </a:r>
                      <a:endParaRPr lang="en-US" sz="1600" b="1" dirty="0"/>
                    </a:p>
                  </a:txBody>
                  <a:tcPr/>
                </a:tc>
                <a:tc>
                  <a:txBody>
                    <a:bodyPr/>
                    <a:lstStyle/>
                    <a:p>
                      <a:pPr algn="ctr"/>
                      <a:r>
                        <a:rPr lang="en-US" sz="1600" b="1" dirty="0" smtClean="0"/>
                        <a:t>Percentage</a:t>
                      </a:r>
                      <a:endParaRPr lang="en-US" sz="1600" b="1" dirty="0"/>
                    </a:p>
                  </a:txBody>
                  <a:tcPr/>
                </a:tc>
              </a:tr>
              <a:tr h="370840">
                <a:tc>
                  <a:txBody>
                    <a:bodyPr/>
                    <a:lstStyle/>
                    <a:p>
                      <a:pPr marL="0" indent="0" algn="ctr">
                        <a:buFont typeface="Arial" panose="020B0604020202020204" pitchFamily="34" charset="0"/>
                        <a:buNone/>
                      </a:pPr>
                      <a:r>
                        <a:rPr lang="en-US" sz="1400" b="1" dirty="0" smtClean="0">
                          <a:latin typeface="+mn-lt"/>
                        </a:rPr>
                        <a:t>Total number of milestones</a:t>
                      </a:r>
                      <a:r>
                        <a:rPr lang="en-US" sz="1400" b="1" baseline="0" dirty="0" smtClean="0">
                          <a:latin typeface="+mn-lt"/>
                        </a:rPr>
                        <a:t> and </a:t>
                      </a:r>
                      <a:r>
                        <a:rPr lang="en-US" sz="1400" b="1" dirty="0" smtClean="0">
                          <a:latin typeface="+mn-lt"/>
                        </a:rPr>
                        <a:t>targets</a:t>
                      </a:r>
                      <a:r>
                        <a:rPr lang="en-US" sz="1400" b="1" baseline="0" dirty="0" smtClean="0">
                          <a:latin typeface="+mn-lt"/>
                        </a:rPr>
                        <a:t> in Project </a:t>
                      </a:r>
                      <a:r>
                        <a:rPr lang="en-US" sz="1400" b="1" baseline="0" dirty="0" err="1" smtClean="0">
                          <a:latin typeface="+mn-lt"/>
                        </a:rPr>
                        <a:t>Logframe</a:t>
                      </a:r>
                      <a:endParaRPr lang="en-US" sz="1400" b="1" dirty="0" smtClean="0">
                        <a:latin typeface="+mn-lt"/>
                      </a:endParaRPr>
                    </a:p>
                  </a:txBody>
                  <a:tcPr>
                    <a:solidFill>
                      <a:schemeClr val="bg1"/>
                    </a:solidFill>
                  </a:tcPr>
                </a:tc>
                <a:tc>
                  <a:txBody>
                    <a:bodyPr/>
                    <a:lstStyle/>
                    <a:p>
                      <a:pPr algn="ctr"/>
                      <a:r>
                        <a:rPr lang="en-US" sz="1400" b="1" dirty="0" smtClean="0"/>
                        <a:t>73</a:t>
                      </a:r>
                      <a:endParaRPr lang="en-US" sz="1400" b="1" dirty="0"/>
                    </a:p>
                  </a:txBody>
                  <a:tcPr>
                    <a:solidFill>
                      <a:schemeClr val="bg1"/>
                    </a:solidFill>
                  </a:tcPr>
                </a:tc>
                <a:tc>
                  <a:txBody>
                    <a:bodyPr/>
                    <a:lstStyle/>
                    <a:p>
                      <a:pPr algn="ctr"/>
                      <a:endParaRPr lang="en-US" sz="1400" dirty="0"/>
                    </a:p>
                  </a:txBody>
                  <a:tcPr>
                    <a:solidFill>
                      <a:schemeClr val="bg1"/>
                    </a:solidFill>
                  </a:tcPr>
                </a:tc>
              </a:tr>
              <a:tr h="370840">
                <a:tc>
                  <a:txBody>
                    <a:bodyPr/>
                    <a:lstStyle/>
                    <a:p>
                      <a:pPr algn="ctr"/>
                      <a:r>
                        <a:rPr lang="en-US" sz="1400" dirty="0" smtClean="0"/>
                        <a:t>Milestones</a:t>
                      </a:r>
                      <a:r>
                        <a:rPr lang="en-US" sz="1400" baseline="0" dirty="0" smtClean="0"/>
                        <a:t> and targets Met</a:t>
                      </a:r>
                      <a:endParaRPr lang="en-US" sz="1400" dirty="0"/>
                    </a:p>
                  </a:txBody>
                  <a:tcPr>
                    <a:lnB w="12700" cmpd="sng">
                      <a:noFill/>
                    </a:lnB>
                    <a:solidFill>
                      <a:schemeClr val="bg1"/>
                    </a:solidFill>
                  </a:tcPr>
                </a:tc>
                <a:tc>
                  <a:txBody>
                    <a:bodyPr/>
                    <a:lstStyle/>
                    <a:p>
                      <a:pPr algn="ctr"/>
                      <a:r>
                        <a:rPr lang="en-US" sz="1400" dirty="0" smtClean="0"/>
                        <a:t>19</a:t>
                      </a:r>
                      <a:endParaRPr lang="en-US" sz="1400" dirty="0"/>
                    </a:p>
                  </a:txBody>
                  <a:tcPr>
                    <a:lnB w="12700" cmpd="sng">
                      <a:noFill/>
                    </a:lnB>
                    <a:solidFill>
                      <a:schemeClr val="bg1"/>
                    </a:solidFill>
                  </a:tcPr>
                </a:tc>
                <a:tc>
                  <a:txBody>
                    <a:bodyPr/>
                    <a:lstStyle/>
                    <a:p>
                      <a:pPr algn="ctr"/>
                      <a:r>
                        <a:rPr lang="en-US" sz="1400" dirty="0" smtClean="0"/>
                        <a:t>26%</a:t>
                      </a:r>
                      <a:endParaRPr lang="en-US" sz="1400" dirty="0"/>
                    </a:p>
                  </a:txBody>
                  <a:tcPr>
                    <a:lnB w="12700" cmpd="sng">
                      <a:noFill/>
                    </a:lnB>
                    <a:solidFill>
                      <a:schemeClr val="bg1"/>
                    </a:solidFill>
                  </a:tcPr>
                </a:tc>
              </a:tr>
              <a:tr h="370840">
                <a:tc>
                  <a:txBody>
                    <a:bodyPr/>
                    <a:lstStyle/>
                    <a:p>
                      <a:pPr algn="ctr"/>
                      <a:r>
                        <a:rPr lang="en-US" sz="1400" b="0" baseline="0" dirty="0" smtClean="0">
                          <a:solidFill>
                            <a:schemeClr val="tx1"/>
                          </a:solidFill>
                        </a:rPr>
                        <a:t>Milestones and targets Not Met</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chemeClr val="tx1"/>
                          </a:solidFill>
                        </a:rPr>
                        <a:t>54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chemeClr val="tx1"/>
                          </a:solidFill>
                        </a:rPr>
                        <a:t>74%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6" name="Down Arrow 5"/>
          <p:cNvSpPr/>
          <p:nvPr/>
        </p:nvSpPr>
        <p:spPr bwMode="auto">
          <a:xfrm>
            <a:off x="8375408" y="3405246"/>
            <a:ext cx="148282" cy="300183"/>
          </a:xfrm>
          <a:prstGeom prst="downArrow">
            <a:avLst/>
          </a:prstGeom>
          <a:solidFill>
            <a:schemeClr val="accent1">
              <a:lumMod val="75000"/>
            </a:schemeClr>
          </a:solidFill>
          <a:ln>
            <a:noFill/>
          </a:ln>
          <a:effectLst/>
        </p:spPr>
        <p:txBody>
          <a:bodyPr wrap="none"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76786318"/>
              </p:ext>
            </p:extLst>
          </p:nvPr>
        </p:nvGraphicFramePr>
        <p:xfrm>
          <a:off x="3474721" y="3705429"/>
          <a:ext cx="6909899" cy="518160"/>
        </p:xfrm>
        <a:graphic>
          <a:graphicData uri="http://schemas.openxmlformats.org/drawingml/2006/table">
            <a:tbl>
              <a:tblPr firstRow="1" bandRow="1">
                <a:tableStyleId>{5C22544A-7EE6-4342-B048-85BDC9FD1C3A}</a:tableStyleId>
              </a:tblPr>
              <a:tblGrid>
                <a:gridCol w="4378329"/>
                <a:gridCol w="1281558"/>
                <a:gridCol w="1250012"/>
              </a:tblGrid>
              <a:tr h="497425">
                <a:tc>
                  <a:txBody>
                    <a:bodyPr/>
                    <a:lstStyle/>
                    <a:p>
                      <a:pPr algn="r"/>
                      <a:r>
                        <a:rPr lang="en-US" sz="1400" b="0" kern="1200" baseline="0" dirty="0" smtClean="0">
                          <a:solidFill>
                            <a:schemeClr val="tx1"/>
                          </a:solidFill>
                          <a:latin typeface="+mn-lt"/>
                          <a:ea typeface="+mn-ea"/>
                          <a:cs typeface="+mn-cs"/>
                        </a:rPr>
                        <a:t>Milestones and targets at Risk</a:t>
                      </a:r>
                    </a:p>
                    <a:p>
                      <a:pPr algn="r"/>
                      <a:r>
                        <a:rPr lang="en-US" sz="1400" b="0" kern="1200" baseline="0" dirty="0" smtClean="0">
                          <a:solidFill>
                            <a:schemeClr val="tx1"/>
                          </a:solidFill>
                          <a:latin typeface="+mn-lt"/>
                          <a:ea typeface="+mn-ea"/>
                          <a:cs typeface="+mn-cs"/>
                        </a:rPr>
                        <a:t> (not met and unlikely to be met on time)</a:t>
                      </a:r>
                      <a:endParaRPr lang="en-US" sz="1400" b="0" kern="1200" baseline="0" dirty="0">
                        <a:solidFill>
                          <a:schemeClr val="tx1"/>
                        </a:solidFill>
                        <a:latin typeface="+mn-lt"/>
                        <a:ea typeface="+mn-ea"/>
                        <a:cs typeface="+mn-cs"/>
                      </a:endParaRPr>
                    </a:p>
                  </a:txBody>
                  <a:tcPr>
                    <a:solidFill>
                      <a:schemeClr val="bg1">
                        <a:lumMod val="85000"/>
                      </a:schemeClr>
                    </a:solidFill>
                  </a:tcPr>
                </a:tc>
                <a:tc>
                  <a:txBody>
                    <a:bodyPr/>
                    <a:lstStyle/>
                    <a:p>
                      <a:pPr algn="ctr"/>
                      <a:r>
                        <a:rPr lang="en-US" sz="1400" b="0" dirty="0" smtClean="0">
                          <a:solidFill>
                            <a:schemeClr val="tx1"/>
                          </a:solidFill>
                        </a:rPr>
                        <a:t>27</a:t>
                      </a:r>
                      <a:endParaRPr lang="en-US" sz="1400" b="0" dirty="0">
                        <a:solidFill>
                          <a:schemeClr val="tx1"/>
                        </a:solidFill>
                      </a:endParaRPr>
                    </a:p>
                  </a:txBody>
                  <a:tcPr>
                    <a:solidFill>
                      <a:schemeClr val="bg1">
                        <a:lumMod val="85000"/>
                      </a:schemeClr>
                    </a:solidFill>
                  </a:tcPr>
                </a:tc>
                <a:tc>
                  <a:txBody>
                    <a:bodyPr/>
                    <a:lstStyle/>
                    <a:p>
                      <a:pPr algn="ctr"/>
                      <a:r>
                        <a:rPr lang="en-US" sz="1400" b="0" dirty="0" smtClean="0">
                          <a:solidFill>
                            <a:schemeClr val="tx1"/>
                          </a:solidFill>
                        </a:rPr>
                        <a:t>50%</a:t>
                      </a:r>
                      <a:endParaRPr lang="en-US" sz="1400" b="0" dirty="0">
                        <a:solidFill>
                          <a:schemeClr val="tx1"/>
                        </a:solidFill>
                      </a:endParaRPr>
                    </a:p>
                  </a:txBody>
                  <a:tcPr>
                    <a:solidFill>
                      <a:schemeClr val="bg1">
                        <a:lumMod val="85000"/>
                      </a:schemeClr>
                    </a:solidFill>
                  </a:tcPr>
                </a:tc>
              </a:tr>
            </a:tbl>
          </a:graphicData>
        </a:graphic>
      </p:graphicFrame>
      <p:sp>
        <p:nvSpPr>
          <p:cNvPr id="8" name="Down Arrow 7"/>
          <p:cNvSpPr/>
          <p:nvPr/>
        </p:nvSpPr>
        <p:spPr bwMode="auto">
          <a:xfrm>
            <a:off x="8387765" y="4253562"/>
            <a:ext cx="163109" cy="338401"/>
          </a:xfrm>
          <a:prstGeom prst="downArrow">
            <a:avLst/>
          </a:prstGeom>
          <a:solidFill>
            <a:schemeClr val="accent1">
              <a:lumMod val="75000"/>
            </a:schemeClr>
          </a:solidFill>
          <a:ln>
            <a:noFill/>
          </a:ln>
          <a:effectLst/>
        </p:spPr>
        <p:txBody>
          <a:bodyPr wrap="none"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10566996"/>
              </p:ext>
            </p:extLst>
          </p:nvPr>
        </p:nvGraphicFramePr>
        <p:xfrm>
          <a:off x="4423719" y="4621937"/>
          <a:ext cx="5199723" cy="988031"/>
        </p:xfrm>
        <a:graphic>
          <a:graphicData uri="http://schemas.openxmlformats.org/drawingml/2006/table">
            <a:tbl>
              <a:tblPr firstRow="1" bandRow="1">
                <a:tableStyleId>{5C22544A-7EE6-4342-B048-85BDC9FD1C3A}</a:tableStyleId>
              </a:tblPr>
              <a:tblGrid>
                <a:gridCol w="3741626"/>
                <a:gridCol w="706806"/>
                <a:gridCol w="751291"/>
              </a:tblGrid>
              <a:tr h="469871">
                <a:tc>
                  <a:txBody>
                    <a:bodyPr/>
                    <a:lstStyle/>
                    <a:p>
                      <a:pPr algn="r"/>
                      <a:r>
                        <a:rPr lang="en-US" sz="1400" b="0" dirty="0" smtClean="0">
                          <a:solidFill>
                            <a:schemeClr val="tx1"/>
                          </a:solidFill>
                        </a:rPr>
                        <a:t>2018 year end targets and milestones</a:t>
                      </a:r>
                      <a:r>
                        <a:rPr lang="en-US" sz="1400" b="0" baseline="0" dirty="0" smtClean="0">
                          <a:solidFill>
                            <a:schemeClr val="tx1"/>
                          </a:solidFill>
                        </a:rPr>
                        <a:t> not met</a:t>
                      </a:r>
                      <a:endParaRPr lang="en-US" sz="1400" b="0" dirty="0">
                        <a:solidFill>
                          <a:schemeClr val="tx1"/>
                        </a:solidFill>
                      </a:endParaRPr>
                    </a:p>
                  </a:txBody>
                  <a:tcPr>
                    <a:solidFill>
                      <a:schemeClr val="bg1">
                        <a:lumMod val="65000"/>
                      </a:schemeClr>
                    </a:solidFill>
                  </a:tcPr>
                </a:tc>
                <a:tc>
                  <a:txBody>
                    <a:bodyPr/>
                    <a:lstStyle/>
                    <a:p>
                      <a:pPr algn="ctr"/>
                      <a:r>
                        <a:rPr lang="en-US" sz="1400" b="0" dirty="0" smtClean="0">
                          <a:solidFill>
                            <a:schemeClr val="tx1"/>
                          </a:solidFill>
                        </a:rPr>
                        <a:t>8</a:t>
                      </a:r>
                      <a:endParaRPr lang="en-US" sz="1400" b="0" dirty="0">
                        <a:solidFill>
                          <a:schemeClr val="tx1"/>
                        </a:solidFill>
                      </a:endParaRPr>
                    </a:p>
                  </a:txBody>
                  <a:tcPr>
                    <a:solidFill>
                      <a:schemeClr val="bg1">
                        <a:lumMod val="65000"/>
                      </a:schemeClr>
                    </a:solidFill>
                  </a:tcPr>
                </a:tc>
                <a:tc>
                  <a:txBody>
                    <a:bodyPr/>
                    <a:lstStyle/>
                    <a:p>
                      <a:pPr algn="ctr"/>
                      <a:r>
                        <a:rPr lang="en-US" sz="1400" b="0" smtClean="0">
                          <a:solidFill>
                            <a:schemeClr val="tx1"/>
                          </a:solidFill>
                        </a:rPr>
                        <a:t>30%</a:t>
                      </a:r>
                      <a:endParaRPr lang="en-US" sz="1400" b="0" dirty="0">
                        <a:solidFill>
                          <a:schemeClr val="tx1"/>
                        </a:solidFill>
                      </a:endParaRPr>
                    </a:p>
                  </a:txBody>
                  <a:tcPr>
                    <a:solidFill>
                      <a:schemeClr val="bg1">
                        <a:lumMod val="65000"/>
                      </a:schemeClr>
                    </a:solidFill>
                  </a:tcPr>
                </a:tc>
              </a:tr>
              <a:tr h="503842">
                <a:tc>
                  <a:txBody>
                    <a:bodyPr/>
                    <a:lstStyle/>
                    <a:p>
                      <a:pPr marL="0" algn="ctr" defTabSz="457200" rtl="0" eaLnBrk="1" latinLnBrk="0" hangingPunct="1"/>
                      <a:r>
                        <a:rPr lang="en-US" sz="1400" b="0" kern="1200" dirty="0" smtClean="0">
                          <a:solidFill>
                            <a:schemeClr val="tx1"/>
                          </a:solidFill>
                          <a:latin typeface="+mn-lt"/>
                          <a:ea typeface="+mn-ea"/>
                          <a:cs typeface="+mn-cs"/>
                        </a:rPr>
                        <a:t>Targets and milestones experiencing delay</a:t>
                      </a:r>
                      <a:r>
                        <a:rPr lang="en-US" sz="1400" b="0" kern="1200" baseline="0" dirty="0" smtClean="0">
                          <a:solidFill>
                            <a:schemeClr val="tx1"/>
                          </a:solidFill>
                          <a:latin typeface="+mn-lt"/>
                          <a:ea typeface="+mn-ea"/>
                          <a:cs typeface="+mn-cs"/>
                        </a:rPr>
                        <a:t> in process and</a:t>
                      </a:r>
                      <a:r>
                        <a:rPr lang="en-US" sz="1400" b="0" kern="1200" dirty="0" smtClean="0">
                          <a:solidFill>
                            <a:schemeClr val="tx1"/>
                          </a:solidFill>
                          <a:latin typeface="+mn-lt"/>
                          <a:ea typeface="+mn-ea"/>
                          <a:cs typeface="+mn-cs"/>
                        </a:rPr>
                        <a:t> unlikely to be met on time</a:t>
                      </a:r>
                      <a:endParaRPr lang="en-US" sz="1400" b="0" kern="1200" dirty="0">
                        <a:solidFill>
                          <a:schemeClr val="tx1"/>
                        </a:solidFill>
                        <a:latin typeface="+mn-lt"/>
                        <a:ea typeface="+mn-ea"/>
                        <a:cs typeface="+mn-cs"/>
                      </a:endParaRPr>
                    </a:p>
                  </a:txBody>
                  <a:tcPr>
                    <a:solidFill>
                      <a:schemeClr val="bg1">
                        <a:lumMod val="65000"/>
                      </a:schemeClr>
                    </a:solidFill>
                  </a:tcPr>
                </a:tc>
                <a:tc>
                  <a:txBody>
                    <a:bodyPr/>
                    <a:lstStyle/>
                    <a:p>
                      <a:pPr marL="0" algn="ctr" defTabSz="457200" rtl="0" eaLnBrk="1" latinLnBrk="0" hangingPunct="1"/>
                      <a:r>
                        <a:rPr lang="en-US" sz="1400" b="0" kern="1200" dirty="0" smtClean="0">
                          <a:solidFill>
                            <a:schemeClr val="tx1"/>
                          </a:solidFill>
                          <a:latin typeface="+mn-lt"/>
                          <a:ea typeface="+mn-ea"/>
                          <a:cs typeface="+mn-cs"/>
                        </a:rPr>
                        <a:t>19</a:t>
                      </a:r>
                      <a:endParaRPr lang="en-US" sz="1400" b="0" kern="1200" dirty="0">
                        <a:solidFill>
                          <a:schemeClr val="tx1"/>
                        </a:solidFill>
                        <a:latin typeface="+mn-lt"/>
                        <a:ea typeface="+mn-ea"/>
                        <a:cs typeface="+mn-cs"/>
                      </a:endParaRPr>
                    </a:p>
                  </a:txBody>
                  <a:tcPr>
                    <a:solidFill>
                      <a:schemeClr val="bg1">
                        <a:lumMod val="65000"/>
                      </a:schemeClr>
                    </a:solidFill>
                  </a:tcPr>
                </a:tc>
                <a:tc>
                  <a:txBody>
                    <a:bodyPr/>
                    <a:lstStyle/>
                    <a:p>
                      <a:pPr marL="0" algn="ctr" defTabSz="457200" rtl="0" eaLnBrk="1" latinLnBrk="0" hangingPunct="1"/>
                      <a:r>
                        <a:rPr lang="en-US" sz="1400" b="0" kern="1200" dirty="0" smtClean="0">
                          <a:solidFill>
                            <a:schemeClr val="tx1"/>
                          </a:solidFill>
                          <a:latin typeface="+mn-lt"/>
                          <a:ea typeface="+mn-ea"/>
                          <a:cs typeface="+mn-cs"/>
                        </a:rPr>
                        <a:t>70%</a:t>
                      </a:r>
                      <a:endParaRPr lang="en-US" sz="1400" b="0" kern="1200" dirty="0">
                        <a:solidFill>
                          <a:schemeClr val="tx1"/>
                        </a:solidFill>
                        <a:latin typeface="+mn-lt"/>
                        <a:ea typeface="+mn-ea"/>
                        <a:cs typeface="+mn-cs"/>
                      </a:endParaRPr>
                    </a:p>
                  </a:txBody>
                  <a:tcPr>
                    <a:solidFill>
                      <a:schemeClr val="bg1">
                        <a:lumMod val="65000"/>
                      </a:schemeClr>
                    </a:solidFill>
                  </a:tcPr>
                </a:tc>
              </a:tr>
            </a:tbl>
          </a:graphicData>
        </a:graphic>
      </p:graphicFrame>
      <p:sp>
        <p:nvSpPr>
          <p:cNvPr id="5" name="Left Brace 4"/>
          <p:cNvSpPr/>
          <p:nvPr/>
        </p:nvSpPr>
        <p:spPr>
          <a:xfrm>
            <a:off x="2602503" y="3964509"/>
            <a:ext cx="473824" cy="1547204"/>
          </a:xfrm>
          <a:prstGeom prst="leftBrace">
            <a:avLst>
              <a:gd name="adj1" fmla="val 8333"/>
              <a:gd name="adj2" fmla="val 4872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252696" y="4298771"/>
            <a:ext cx="1539932" cy="646331"/>
          </a:xfrm>
          <a:prstGeom prst="rect">
            <a:avLst/>
          </a:prstGeom>
          <a:noFill/>
        </p:spPr>
        <p:txBody>
          <a:bodyPr wrap="square" rtlCol="0">
            <a:spAutoFit/>
          </a:bodyPr>
          <a:lstStyle/>
          <a:p>
            <a:r>
              <a:rPr lang="es-CO" sz="1200" i="1" dirty="0" err="1" smtClean="0">
                <a:solidFill>
                  <a:srgbClr val="FF0000"/>
                </a:solidFill>
              </a:rPr>
              <a:t>This</a:t>
            </a:r>
            <a:r>
              <a:rPr lang="es-CO" sz="1200" i="1" dirty="0" smtClean="0">
                <a:solidFill>
                  <a:srgbClr val="FF0000"/>
                </a:solidFill>
              </a:rPr>
              <a:t> </a:t>
            </a:r>
            <a:r>
              <a:rPr lang="es-CO" sz="1200" i="1" dirty="0" err="1" smtClean="0">
                <a:solidFill>
                  <a:srgbClr val="FF0000"/>
                </a:solidFill>
              </a:rPr>
              <a:t>is</a:t>
            </a:r>
            <a:r>
              <a:rPr lang="es-CO" sz="1200" i="1" dirty="0" smtClean="0">
                <a:solidFill>
                  <a:srgbClr val="FF0000"/>
                </a:solidFill>
              </a:rPr>
              <a:t> </a:t>
            </a:r>
          </a:p>
          <a:p>
            <a:r>
              <a:rPr lang="es-CO" sz="1200" i="1" dirty="0" smtClean="0">
                <a:solidFill>
                  <a:srgbClr val="FF0000"/>
                </a:solidFill>
              </a:rPr>
              <a:t>in the </a:t>
            </a:r>
            <a:r>
              <a:rPr lang="es-CO" sz="1200" i="1" dirty="0" err="1" smtClean="0">
                <a:solidFill>
                  <a:srgbClr val="FF0000"/>
                </a:solidFill>
              </a:rPr>
              <a:t>absence</a:t>
            </a:r>
            <a:r>
              <a:rPr lang="es-CO" sz="1200" i="1" dirty="0" smtClean="0">
                <a:solidFill>
                  <a:srgbClr val="FF0000"/>
                </a:solidFill>
              </a:rPr>
              <a:t> of </a:t>
            </a:r>
          </a:p>
          <a:p>
            <a:r>
              <a:rPr lang="es-CO" sz="1200" i="1" dirty="0" smtClean="0">
                <a:solidFill>
                  <a:srgbClr val="FF0000"/>
                </a:solidFill>
              </a:rPr>
              <a:t>a Project </a:t>
            </a:r>
            <a:r>
              <a:rPr lang="es-CO" sz="1200" i="1" dirty="0" err="1" smtClean="0">
                <a:solidFill>
                  <a:srgbClr val="FF0000"/>
                </a:solidFill>
              </a:rPr>
              <a:t>extension</a:t>
            </a:r>
            <a:endParaRPr lang="en-US" sz="1200" i="1" dirty="0">
              <a:solidFill>
                <a:srgbClr val="FF0000"/>
              </a:solidFill>
            </a:endParaRPr>
          </a:p>
        </p:txBody>
      </p:sp>
      <p:sp>
        <p:nvSpPr>
          <p:cNvPr id="11" name="TextBox 10"/>
          <p:cNvSpPr txBox="1"/>
          <p:nvPr/>
        </p:nvSpPr>
        <p:spPr>
          <a:xfrm>
            <a:off x="164123" y="567924"/>
            <a:ext cx="6319063" cy="461665"/>
          </a:xfrm>
          <a:prstGeom prst="rect">
            <a:avLst/>
          </a:prstGeom>
          <a:noFill/>
        </p:spPr>
        <p:txBody>
          <a:bodyPr wrap="square" rtlCol="0">
            <a:spAutoFit/>
          </a:bodyPr>
          <a:lstStyle/>
          <a:p>
            <a:r>
              <a:rPr lang="en-US" sz="2400" b="1" dirty="0" smtClean="0"/>
              <a:t>Status Project Milestones and Targets</a:t>
            </a:r>
            <a:endParaRPr lang="en-US" sz="2400" b="1" dirty="0"/>
          </a:p>
        </p:txBody>
      </p:sp>
    </p:spTree>
    <p:extLst>
      <p:ext uri="{BB962C8B-B14F-4D97-AF65-F5344CB8AC3E}">
        <p14:creationId xmlns:p14="http://schemas.microsoft.com/office/powerpoint/2010/main" val="115855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36405916"/>
              </p:ext>
            </p:extLst>
          </p:nvPr>
        </p:nvGraphicFramePr>
        <p:xfrm>
          <a:off x="750277" y="1692681"/>
          <a:ext cx="9894277" cy="3414022"/>
        </p:xfrm>
        <a:graphic>
          <a:graphicData uri="http://schemas.openxmlformats.org/drawingml/2006/table">
            <a:tbl>
              <a:tblPr firstRow="1" bandRow="1">
                <a:tableStyleId>{5C22544A-7EE6-4342-B048-85BDC9FD1C3A}</a:tableStyleId>
              </a:tblPr>
              <a:tblGrid>
                <a:gridCol w="7371095"/>
                <a:gridCol w="2523182"/>
              </a:tblGrid>
              <a:tr h="424392">
                <a:tc>
                  <a:txBody>
                    <a:bodyPr/>
                    <a:lstStyle/>
                    <a:p>
                      <a:r>
                        <a:rPr lang="en-US" sz="2000" dirty="0" smtClean="0"/>
                        <a:t>Output</a:t>
                      </a:r>
                      <a:endParaRPr lang="en-US" sz="2000" dirty="0"/>
                    </a:p>
                  </a:txBody>
                  <a:tcPr/>
                </a:tc>
                <a:tc>
                  <a:txBody>
                    <a:bodyPr/>
                    <a:lstStyle/>
                    <a:p>
                      <a:r>
                        <a:rPr lang="en-US" sz="2000" dirty="0" smtClean="0"/>
                        <a:t>Status</a:t>
                      </a:r>
                      <a:endParaRPr lang="en-US" sz="2000" dirty="0"/>
                    </a:p>
                  </a:txBody>
                  <a:tcPr/>
                </a:tc>
              </a:tr>
              <a:tr h="424392">
                <a:tc>
                  <a:txBody>
                    <a:bodyPr/>
                    <a:lstStyle/>
                    <a:p>
                      <a:r>
                        <a:rPr lang="en-US" dirty="0" smtClean="0"/>
                        <a:t>O1.1 Permanent</a:t>
                      </a:r>
                      <a:r>
                        <a:rPr lang="en-US" baseline="0" dirty="0" smtClean="0"/>
                        <a:t> Coordination Mechanism</a:t>
                      </a:r>
                      <a:endParaRPr lang="en-US" dirty="0"/>
                    </a:p>
                  </a:txBody>
                  <a:tcPr/>
                </a:tc>
                <a:tc>
                  <a:txBody>
                    <a:bodyPr/>
                    <a:lstStyle/>
                    <a:p>
                      <a:r>
                        <a:rPr lang="en-US" dirty="0" smtClean="0"/>
                        <a:t>On track</a:t>
                      </a:r>
                      <a:endParaRPr lang="en-US" dirty="0"/>
                    </a:p>
                  </a:txBody>
                  <a:tcPr/>
                </a:tc>
              </a:tr>
              <a:tr h="424392">
                <a:tc>
                  <a:txBody>
                    <a:bodyPr/>
                    <a:lstStyle/>
                    <a:p>
                      <a:r>
                        <a:rPr lang="en-US" dirty="0" smtClean="0"/>
                        <a:t>O1.5</a:t>
                      </a:r>
                      <a:r>
                        <a:rPr lang="en-US" baseline="0" dirty="0" smtClean="0"/>
                        <a:t> Sustainable Financing Plan</a:t>
                      </a:r>
                      <a:endParaRPr lang="en-US" dirty="0"/>
                    </a:p>
                  </a:txBody>
                  <a:tcPr/>
                </a:tc>
                <a:tc>
                  <a:txBody>
                    <a:bodyPr/>
                    <a:lstStyle/>
                    <a:p>
                      <a:r>
                        <a:rPr lang="en-US" dirty="0" smtClean="0"/>
                        <a:t>On track</a:t>
                      </a:r>
                      <a:endParaRPr lang="en-US" dirty="0"/>
                    </a:p>
                  </a:txBody>
                  <a:tcPr/>
                </a:tc>
              </a:tr>
              <a:tr h="433835">
                <a:tc>
                  <a:txBody>
                    <a:bodyPr/>
                    <a:lstStyle/>
                    <a:p>
                      <a:r>
                        <a:rPr lang="en-US" dirty="0" smtClean="0"/>
                        <a:t>O2.1 Regional Action Plans (nutrients,</a:t>
                      </a:r>
                      <a:r>
                        <a:rPr lang="en-US" baseline="0" dirty="0" smtClean="0"/>
                        <a:t> habitats &amp; unsustainable fisheries)</a:t>
                      </a:r>
                      <a:endParaRPr lang="en-US" dirty="0"/>
                    </a:p>
                  </a:txBody>
                  <a:tcPr/>
                </a:tc>
                <a:tc>
                  <a:txBody>
                    <a:bodyPr/>
                    <a:lstStyle/>
                    <a:p>
                      <a:r>
                        <a:rPr lang="en-US" dirty="0" smtClean="0">
                          <a:solidFill>
                            <a:srgbClr val="FF0000"/>
                          </a:solidFill>
                        </a:rPr>
                        <a:t>Delayed</a:t>
                      </a:r>
                      <a:endParaRPr lang="en-US" dirty="0">
                        <a:solidFill>
                          <a:srgbClr val="FF0000"/>
                        </a:solidFill>
                      </a:endParaRPr>
                    </a:p>
                  </a:txBody>
                  <a:tcPr/>
                </a:tc>
              </a:tr>
              <a:tr h="433835">
                <a:tc>
                  <a:txBody>
                    <a:bodyPr/>
                    <a:lstStyle/>
                    <a:p>
                      <a:r>
                        <a:rPr lang="en-US" dirty="0" smtClean="0"/>
                        <a:t>O2.2 P-SAP</a:t>
                      </a:r>
                      <a:endParaRPr lang="en-US" dirty="0"/>
                    </a:p>
                  </a:txBody>
                  <a:tcPr/>
                </a:tc>
                <a:tc>
                  <a:txBody>
                    <a:bodyPr/>
                    <a:lstStyle/>
                    <a:p>
                      <a:r>
                        <a:rPr lang="en-US" dirty="0" smtClean="0">
                          <a:solidFill>
                            <a:srgbClr val="FF0000"/>
                          </a:solidFill>
                        </a:rPr>
                        <a:t>Delayed</a:t>
                      </a:r>
                      <a:endParaRPr lang="en-US" dirty="0">
                        <a:solidFill>
                          <a:srgbClr val="FF0000"/>
                        </a:solidFill>
                      </a:endParaRPr>
                    </a:p>
                  </a:txBody>
                  <a:tcPr/>
                </a:tc>
              </a:tr>
              <a:tr h="424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O4.2</a:t>
                      </a:r>
                      <a:r>
                        <a:rPr lang="en-US" baseline="0" dirty="0" smtClean="0"/>
                        <a:t> Investment Plans </a:t>
                      </a:r>
                      <a:r>
                        <a:rPr lang="en-US" dirty="0" smtClean="0"/>
                        <a:t>(nutrients,</a:t>
                      </a:r>
                      <a:r>
                        <a:rPr lang="en-US" baseline="0" dirty="0" smtClean="0"/>
                        <a:t> habitats &amp; unsustainable fisheries)</a:t>
                      </a:r>
                      <a:endParaRPr lang="en-US" dirty="0" smtClean="0"/>
                    </a:p>
                  </a:txBody>
                  <a:tcPr/>
                </a:tc>
                <a:tc>
                  <a:txBody>
                    <a:bodyPr/>
                    <a:lstStyle/>
                    <a:p>
                      <a:r>
                        <a:rPr lang="en-US" dirty="0" smtClean="0">
                          <a:solidFill>
                            <a:srgbClr val="FF0000"/>
                          </a:solidFill>
                        </a:rPr>
                        <a:t>Delayed</a:t>
                      </a:r>
                      <a:endParaRPr lang="en-US" dirty="0">
                        <a:solidFill>
                          <a:srgbClr val="FF0000"/>
                        </a:solidFill>
                      </a:endParaRPr>
                    </a:p>
                  </a:txBody>
                  <a:tcPr/>
                </a:tc>
              </a:tr>
              <a:tr h="424392">
                <a:tc>
                  <a:txBody>
                    <a:bodyPr/>
                    <a:lstStyle/>
                    <a:p>
                      <a:r>
                        <a:rPr lang="en-US" dirty="0" smtClean="0"/>
                        <a:t>O5.2 SAP M&amp;E Framework</a:t>
                      </a:r>
                      <a:endParaRPr lang="en-US" dirty="0"/>
                    </a:p>
                  </a:txBody>
                  <a:tcPr/>
                </a:tc>
                <a:tc>
                  <a:txBody>
                    <a:bodyPr/>
                    <a:lstStyle/>
                    <a:p>
                      <a:r>
                        <a:rPr lang="en-US" dirty="0" smtClean="0">
                          <a:solidFill>
                            <a:srgbClr val="FF0000"/>
                          </a:solidFill>
                        </a:rPr>
                        <a:t>Delayed</a:t>
                      </a:r>
                      <a:endParaRPr lang="en-US" dirty="0">
                        <a:solidFill>
                          <a:srgbClr val="FF0000"/>
                        </a:solidFill>
                      </a:endParaRPr>
                    </a:p>
                  </a:txBody>
                  <a:tcPr/>
                </a:tc>
              </a:tr>
              <a:tr h="424392">
                <a:tc>
                  <a:txBody>
                    <a:bodyPr/>
                    <a:lstStyle/>
                    <a:p>
                      <a:r>
                        <a:rPr lang="en-US" dirty="0" smtClean="0"/>
                        <a:t>O5.3 SOMEE</a:t>
                      </a:r>
                      <a:r>
                        <a:rPr lang="en-US" baseline="0" dirty="0" smtClean="0"/>
                        <a:t> developed*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Delayed*</a:t>
                      </a:r>
                    </a:p>
                  </a:txBody>
                  <a:tcPr/>
                </a:tc>
              </a:tr>
            </a:tbl>
          </a:graphicData>
        </a:graphic>
      </p:graphicFrame>
      <p:sp>
        <p:nvSpPr>
          <p:cNvPr id="4" name="TextBox 3"/>
          <p:cNvSpPr txBox="1"/>
          <p:nvPr/>
        </p:nvSpPr>
        <p:spPr>
          <a:xfrm>
            <a:off x="112701" y="678030"/>
            <a:ext cx="6060831" cy="523220"/>
          </a:xfrm>
          <a:prstGeom prst="rect">
            <a:avLst/>
          </a:prstGeom>
          <a:noFill/>
        </p:spPr>
        <p:txBody>
          <a:bodyPr wrap="square" rtlCol="0">
            <a:spAutoFit/>
          </a:bodyPr>
          <a:lstStyle/>
          <a:p>
            <a:r>
              <a:rPr lang="en-US" sz="2800" b="1" dirty="0" smtClean="0"/>
              <a:t>Status CLME+ Project Flagship Outputs</a:t>
            </a:r>
            <a:endParaRPr lang="en-US" sz="2800" b="1" dirty="0"/>
          </a:p>
        </p:txBody>
      </p:sp>
      <p:sp>
        <p:nvSpPr>
          <p:cNvPr id="5" name="TextBox 4"/>
          <p:cNvSpPr txBox="1"/>
          <p:nvPr/>
        </p:nvSpPr>
        <p:spPr>
          <a:xfrm>
            <a:off x="112701" y="36909"/>
            <a:ext cx="6154615" cy="461665"/>
          </a:xfrm>
          <a:prstGeom prst="rect">
            <a:avLst/>
          </a:prstGeom>
          <a:noFill/>
        </p:spPr>
        <p:txBody>
          <a:bodyPr wrap="square" rtlCol="0">
            <a:spAutoFit/>
          </a:bodyPr>
          <a:lstStyle/>
          <a:p>
            <a:r>
              <a:rPr lang="en-US" sz="2400" b="1" dirty="0" smtClean="0"/>
              <a:t>Technical Analysis Results - Overview</a:t>
            </a:r>
            <a:endParaRPr lang="en-US" sz="2400" b="1" dirty="0"/>
          </a:p>
        </p:txBody>
      </p:sp>
    </p:spTree>
    <p:extLst>
      <p:ext uri="{BB962C8B-B14F-4D97-AF65-F5344CB8AC3E}">
        <p14:creationId xmlns:p14="http://schemas.microsoft.com/office/powerpoint/2010/main" val="251328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247" y="307703"/>
            <a:ext cx="5603630" cy="461665"/>
          </a:xfrm>
          <a:prstGeom prst="rect">
            <a:avLst/>
          </a:prstGeom>
          <a:noFill/>
        </p:spPr>
        <p:txBody>
          <a:bodyPr wrap="square" rtlCol="0">
            <a:spAutoFit/>
          </a:bodyPr>
          <a:lstStyle/>
          <a:p>
            <a:r>
              <a:rPr lang="en-US" sz="2400" b="1" dirty="0" smtClean="0"/>
              <a:t>Technical Analysis Findings- Component 3</a:t>
            </a:r>
            <a:endParaRPr 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1618582299"/>
              </p:ext>
            </p:extLst>
          </p:nvPr>
        </p:nvGraphicFramePr>
        <p:xfrm>
          <a:off x="328245" y="1840523"/>
          <a:ext cx="11388833" cy="3200400"/>
        </p:xfrm>
        <a:graphic>
          <a:graphicData uri="http://schemas.openxmlformats.org/drawingml/2006/table">
            <a:tbl>
              <a:tblPr firstRow="1" bandRow="1">
                <a:tableStyleId>{5C22544A-7EE6-4342-B048-85BDC9FD1C3A}</a:tableStyleId>
              </a:tblPr>
              <a:tblGrid>
                <a:gridCol w="2850890"/>
                <a:gridCol w="6070746"/>
                <a:gridCol w="2467197"/>
              </a:tblGrid>
              <a:tr h="394130">
                <a:tc>
                  <a:txBody>
                    <a:bodyPr/>
                    <a:lstStyle/>
                    <a:p>
                      <a:r>
                        <a:rPr lang="en-US" sz="2000" dirty="0" smtClean="0"/>
                        <a:t>Output</a:t>
                      </a:r>
                      <a:endParaRPr lang="en-US" sz="2000" dirty="0"/>
                    </a:p>
                  </a:txBody>
                  <a:tcPr/>
                </a:tc>
                <a:tc>
                  <a:txBody>
                    <a:bodyPr/>
                    <a:lstStyle/>
                    <a:p>
                      <a:r>
                        <a:rPr lang="en-US" sz="2000" dirty="0" smtClean="0"/>
                        <a:t>Status</a:t>
                      </a:r>
                      <a:endParaRPr lang="en-US" sz="2000" dirty="0"/>
                    </a:p>
                  </a:txBody>
                  <a:tcPr/>
                </a:tc>
                <a:tc>
                  <a:txBody>
                    <a:bodyPr/>
                    <a:lstStyle/>
                    <a:p>
                      <a:r>
                        <a:rPr lang="en-US" sz="2000" dirty="0" smtClean="0"/>
                        <a:t>Responsible Agency</a:t>
                      </a:r>
                      <a:endParaRPr lang="en-US" sz="2000" dirty="0"/>
                    </a:p>
                  </a:txBody>
                  <a:tcPr/>
                </a:tc>
              </a:tr>
              <a:tr h="697308">
                <a:tc>
                  <a:txBody>
                    <a:bodyPr/>
                    <a:lstStyle/>
                    <a:p>
                      <a:r>
                        <a:rPr lang="en-US" sz="2000" dirty="0" smtClean="0"/>
                        <a:t>O 3.1 EAF</a:t>
                      </a:r>
                      <a:r>
                        <a:rPr lang="en-US" sz="2000" baseline="0" dirty="0" smtClean="0"/>
                        <a:t> Spiny Lobster Sub Project</a:t>
                      </a:r>
                      <a:endParaRPr lang="en-US" sz="2000" dirty="0"/>
                    </a:p>
                  </a:txBody>
                  <a:tcPr/>
                </a:tc>
                <a:tc>
                  <a:txBody>
                    <a:bodyPr/>
                    <a:lstStyle/>
                    <a:p>
                      <a:r>
                        <a:rPr lang="en-US" sz="2000" dirty="0" smtClean="0"/>
                        <a:t>On track</a:t>
                      </a:r>
                      <a:r>
                        <a:rPr lang="en-US" sz="2000" baseline="0" dirty="0" smtClean="0"/>
                        <a:t> to be completed by Aug 2019</a:t>
                      </a:r>
                      <a:endParaRPr lang="en-US" sz="2000" dirty="0"/>
                    </a:p>
                  </a:txBody>
                  <a:tcPr/>
                </a:tc>
                <a:tc>
                  <a:txBody>
                    <a:bodyPr/>
                    <a:lstStyle/>
                    <a:p>
                      <a:r>
                        <a:rPr lang="en-US" sz="2000" dirty="0" smtClean="0"/>
                        <a:t>OSPESCA</a:t>
                      </a:r>
                      <a:endParaRPr lang="en-US" sz="2000" dirty="0"/>
                    </a:p>
                  </a:txBody>
                  <a:tcPr/>
                </a:tc>
              </a:tr>
              <a:tr h="697308">
                <a:tc>
                  <a:txBody>
                    <a:bodyPr/>
                    <a:lstStyle/>
                    <a:p>
                      <a:r>
                        <a:rPr lang="en-US" sz="2000" dirty="0" smtClean="0"/>
                        <a:t>O3.2 EAF Shrimp &amp;</a:t>
                      </a:r>
                      <a:r>
                        <a:rPr lang="en-US" sz="2000" baseline="0" dirty="0" smtClean="0"/>
                        <a:t> </a:t>
                      </a:r>
                      <a:r>
                        <a:rPr lang="en-US" sz="2000" baseline="0" dirty="0" err="1" smtClean="0"/>
                        <a:t>Groundfish</a:t>
                      </a:r>
                      <a:r>
                        <a:rPr lang="en-US" sz="2000" baseline="0" dirty="0" smtClean="0"/>
                        <a:t> Sub Project</a:t>
                      </a:r>
                      <a:endParaRPr lang="en-US" sz="2000" dirty="0"/>
                    </a:p>
                  </a:txBody>
                  <a:tcPr/>
                </a:tc>
                <a:tc>
                  <a:txBody>
                    <a:bodyPr/>
                    <a:lstStyle/>
                    <a:p>
                      <a:r>
                        <a:rPr lang="en-US" sz="2000" dirty="0" smtClean="0">
                          <a:solidFill>
                            <a:srgbClr val="FF0000"/>
                          </a:solidFill>
                        </a:rPr>
                        <a:t>Delayed</a:t>
                      </a:r>
                      <a:r>
                        <a:rPr lang="en-US" sz="2000" dirty="0" smtClean="0"/>
                        <a:t>, sub</a:t>
                      </a:r>
                      <a:r>
                        <a:rPr lang="en-US" sz="2000" baseline="0" dirty="0" smtClean="0"/>
                        <a:t> project activities commenced in 2019, unlikely to be </a:t>
                      </a:r>
                      <a:r>
                        <a:rPr lang="en-US" sz="2000" baseline="0" dirty="0" err="1" smtClean="0"/>
                        <a:t>finalised</a:t>
                      </a:r>
                      <a:r>
                        <a:rPr lang="en-US" sz="2000" baseline="0" dirty="0" smtClean="0"/>
                        <a:t> by Dec 19</a:t>
                      </a:r>
                      <a:endParaRPr lang="en-US" sz="2000" dirty="0"/>
                    </a:p>
                  </a:txBody>
                  <a:tcPr/>
                </a:tc>
                <a:tc>
                  <a:txBody>
                    <a:bodyPr/>
                    <a:lstStyle/>
                    <a:p>
                      <a:r>
                        <a:rPr lang="en-US" sz="2000" dirty="0" smtClean="0"/>
                        <a:t>FAO</a:t>
                      </a:r>
                      <a:endParaRPr lang="en-US" sz="2000" dirty="0"/>
                    </a:p>
                  </a:txBody>
                  <a:tcPr/>
                </a:tc>
              </a:tr>
              <a:tr h="697308">
                <a:tc>
                  <a:txBody>
                    <a:bodyPr/>
                    <a:lstStyle/>
                    <a:p>
                      <a:r>
                        <a:rPr lang="en-US" sz="2000" dirty="0" smtClean="0"/>
                        <a:t>O3.3</a:t>
                      </a:r>
                      <a:r>
                        <a:rPr lang="en-US" sz="2000" baseline="0" dirty="0" smtClean="0"/>
                        <a:t> EAF </a:t>
                      </a:r>
                      <a:r>
                        <a:rPr lang="en-US" sz="2000" baseline="0" dirty="0" err="1" smtClean="0"/>
                        <a:t>Flyingfish</a:t>
                      </a:r>
                      <a:r>
                        <a:rPr lang="en-US" sz="2000" baseline="0" dirty="0" smtClean="0"/>
                        <a:t> Sub Project</a:t>
                      </a:r>
                      <a:endParaRPr lang="en-US" sz="2000" dirty="0"/>
                    </a:p>
                  </a:txBody>
                  <a:tcPr/>
                </a:tc>
                <a:tc>
                  <a:txBody>
                    <a:bodyPr/>
                    <a:lstStyle/>
                    <a:p>
                      <a:r>
                        <a:rPr lang="en-US" sz="2000" baseline="0" dirty="0" smtClean="0"/>
                        <a:t>To be completed by Dec 2019</a:t>
                      </a:r>
                      <a:endParaRPr lang="en-US" sz="2000" dirty="0"/>
                    </a:p>
                  </a:txBody>
                  <a:tcPr/>
                </a:tc>
                <a:tc>
                  <a:txBody>
                    <a:bodyPr/>
                    <a:lstStyle/>
                    <a:p>
                      <a:r>
                        <a:rPr lang="en-US" sz="2000" dirty="0" smtClean="0"/>
                        <a:t>CRFM</a:t>
                      </a:r>
                      <a:endParaRPr lang="en-US" sz="2000" dirty="0"/>
                    </a:p>
                  </a:txBody>
                  <a:tcPr/>
                </a:tc>
              </a:tr>
              <a:tr h="697308">
                <a:tc>
                  <a:txBody>
                    <a:bodyPr/>
                    <a:lstStyle/>
                    <a:p>
                      <a:r>
                        <a:rPr lang="en-US" sz="2000" dirty="0" smtClean="0"/>
                        <a:t>O3.4 North Brazil Shelf EBM Sub Project</a:t>
                      </a:r>
                      <a:endParaRPr lang="en-US" sz="2000" dirty="0"/>
                    </a:p>
                  </a:txBody>
                  <a:tcPr/>
                </a:tc>
                <a:tc>
                  <a:txBody>
                    <a:bodyPr/>
                    <a:lstStyle/>
                    <a:p>
                      <a:r>
                        <a:rPr lang="en-US" sz="2000" dirty="0" smtClean="0">
                          <a:solidFill>
                            <a:srgbClr val="FF0000"/>
                          </a:solidFill>
                        </a:rPr>
                        <a:t>Delayed</a:t>
                      </a:r>
                      <a:r>
                        <a:rPr lang="en-US" sz="2000" dirty="0" smtClean="0"/>
                        <a:t>, sub</a:t>
                      </a:r>
                      <a:r>
                        <a:rPr lang="en-US" sz="2000" baseline="0" dirty="0" smtClean="0"/>
                        <a:t> project activities commenced in 2019, unlikely to be </a:t>
                      </a:r>
                      <a:r>
                        <a:rPr lang="en-US" sz="2000" baseline="0" dirty="0" err="1" smtClean="0"/>
                        <a:t>finalised</a:t>
                      </a:r>
                      <a:r>
                        <a:rPr lang="en-US" sz="2000" baseline="0" dirty="0" smtClean="0"/>
                        <a:t> by Dec 19</a:t>
                      </a:r>
                      <a:endParaRPr lang="en-US" sz="2000" dirty="0"/>
                    </a:p>
                  </a:txBody>
                  <a:tcPr/>
                </a:tc>
                <a:tc>
                  <a:txBody>
                    <a:bodyPr/>
                    <a:lstStyle/>
                    <a:p>
                      <a:r>
                        <a:rPr lang="en-US" sz="2000" dirty="0" smtClean="0"/>
                        <a:t>UN</a:t>
                      </a:r>
                      <a:r>
                        <a:rPr lang="en-US" sz="2000" baseline="0" dirty="0" smtClean="0"/>
                        <a:t> Environment - CEP</a:t>
                      </a:r>
                      <a:endParaRPr lang="en-US" sz="2000" dirty="0"/>
                    </a:p>
                  </a:txBody>
                  <a:tcPr/>
                </a:tc>
              </a:tr>
            </a:tbl>
          </a:graphicData>
        </a:graphic>
      </p:graphicFrame>
    </p:spTree>
    <p:extLst>
      <p:ext uri="{BB962C8B-B14F-4D97-AF65-F5344CB8AC3E}">
        <p14:creationId xmlns:p14="http://schemas.microsoft.com/office/powerpoint/2010/main" val="120714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031371"/>
              </p:ext>
            </p:extLst>
          </p:nvPr>
        </p:nvGraphicFramePr>
        <p:xfrm>
          <a:off x="574156" y="1400150"/>
          <a:ext cx="8670852" cy="4306878"/>
        </p:xfrm>
        <a:graphic>
          <a:graphicData uri="http://schemas.openxmlformats.org/drawingml/2006/table">
            <a:tbl>
              <a:tblPr firstRow="1" bandRow="1">
                <a:tableStyleId>{5C22544A-7EE6-4342-B048-85BDC9FD1C3A}</a:tableStyleId>
              </a:tblPr>
              <a:tblGrid>
                <a:gridCol w="2890284"/>
                <a:gridCol w="2709337"/>
                <a:gridCol w="3071231"/>
              </a:tblGrid>
              <a:tr h="416417">
                <a:tc>
                  <a:txBody>
                    <a:bodyPr/>
                    <a:lstStyle/>
                    <a:p>
                      <a:r>
                        <a:rPr lang="en-US" b="1" dirty="0" smtClean="0"/>
                        <a:t>Agency </a:t>
                      </a:r>
                      <a:endParaRPr lang="en-US" b="1" dirty="0"/>
                    </a:p>
                  </a:txBody>
                  <a:tcPr/>
                </a:tc>
                <a:tc>
                  <a:txBody>
                    <a:bodyPr/>
                    <a:lstStyle/>
                    <a:p>
                      <a:r>
                        <a:rPr lang="en-US" b="1" dirty="0" smtClean="0"/>
                        <a:t>Start Date</a:t>
                      </a:r>
                      <a:endParaRPr lang="en-US" b="1" dirty="0"/>
                    </a:p>
                  </a:txBody>
                  <a:tcPr/>
                </a:tc>
                <a:tc>
                  <a:txBody>
                    <a:bodyPr/>
                    <a:lstStyle/>
                    <a:p>
                      <a:r>
                        <a:rPr lang="en-US" b="1" dirty="0" smtClean="0"/>
                        <a:t>Original End</a:t>
                      </a:r>
                      <a:r>
                        <a:rPr lang="en-US" b="1" baseline="0" dirty="0" smtClean="0"/>
                        <a:t> Date </a:t>
                      </a:r>
                      <a:endParaRPr lang="en-US" b="1" dirty="0"/>
                    </a:p>
                  </a:txBody>
                  <a:tcPr/>
                </a:tc>
              </a:tr>
              <a:tr h="426902">
                <a:tc>
                  <a:txBody>
                    <a:bodyPr/>
                    <a:lstStyle/>
                    <a:p>
                      <a:r>
                        <a:rPr lang="en-US" b="1" dirty="0" smtClean="0"/>
                        <a:t>CANARI</a:t>
                      </a:r>
                      <a:endParaRPr lang="en-US" b="1" dirty="0"/>
                    </a:p>
                  </a:txBody>
                  <a:tcPr/>
                </a:tc>
                <a:tc>
                  <a:txBody>
                    <a:bodyPr/>
                    <a:lstStyle/>
                    <a:p>
                      <a:r>
                        <a:rPr lang="en-US" dirty="0" smtClean="0"/>
                        <a:t>15 December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CERMES </a:t>
                      </a:r>
                      <a:r>
                        <a:rPr lang="en-US" sz="1200" b="1" dirty="0" smtClean="0">
                          <a:solidFill>
                            <a:srgbClr val="C00000"/>
                          </a:solidFill>
                        </a:rPr>
                        <a:t>(responsible for preparing project</a:t>
                      </a:r>
                      <a:r>
                        <a:rPr lang="en-US" sz="1200" b="1" baseline="0" dirty="0" smtClean="0">
                          <a:solidFill>
                            <a:srgbClr val="C00000"/>
                          </a:solidFill>
                        </a:rPr>
                        <a:t> experience notes)</a:t>
                      </a:r>
                      <a:endParaRPr lang="en-US" sz="1200" b="1" dirty="0">
                        <a:solidFill>
                          <a:srgbClr val="C00000"/>
                        </a:solidFill>
                      </a:endParaRPr>
                    </a:p>
                  </a:txBody>
                  <a:tcPr/>
                </a:tc>
                <a:tc>
                  <a:txBody>
                    <a:bodyPr/>
                    <a:lstStyle/>
                    <a:p>
                      <a:r>
                        <a:rPr lang="en-US" sz="1800" dirty="0" smtClean="0">
                          <a:solidFill>
                            <a:schemeClr val="tx1"/>
                          </a:solidFill>
                        </a:rPr>
                        <a:t>22 December</a:t>
                      </a:r>
                      <a:r>
                        <a:rPr lang="en-US" sz="1800" baseline="0" dirty="0" smtClean="0">
                          <a:solidFill>
                            <a:schemeClr val="tx1"/>
                          </a:solidFill>
                        </a:rPr>
                        <a:t> 2016</a:t>
                      </a:r>
                      <a:endParaRPr lang="en-US" sz="1800" dirty="0">
                        <a:solidFill>
                          <a:schemeClr val="tx1"/>
                        </a:solidFill>
                      </a:endParaRPr>
                    </a:p>
                  </a:txBody>
                  <a:tcPr/>
                </a:tc>
                <a:tc>
                  <a:txBody>
                    <a:bodyPr/>
                    <a:lstStyle/>
                    <a:p>
                      <a:r>
                        <a:rPr lang="en-US" dirty="0" smtClean="0"/>
                        <a:t>31 December 2019</a:t>
                      </a:r>
                      <a:endParaRPr lang="en-US" dirty="0"/>
                    </a:p>
                  </a:txBody>
                  <a:tcPr/>
                </a:tc>
              </a:tr>
              <a:tr h="416417">
                <a:tc>
                  <a:txBody>
                    <a:bodyPr/>
                    <a:lstStyle/>
                    <a:p>
                      <a:r>
                        <a:rPr lang="en-US" b="1" dirty="0" smtClean="0"/>
                        <a:t>CRFM</a:t>
                      </a:r>
                      <a:endParaRPr lang="en-US" b="1" dirty="0"/>
                    </a:p>
                  </a:txBody>
                  <a:tcPr/>
                </a:tc>
                <a:tc>
                  <a:txBody>
                    <a:bodyPr/>
                    <a:lstStyle/>
                    <a:p>
                      <a:r>
                        <a:rPr lang="en-US" dirty="0" smtClean="0"/>
                        <a:t>18 April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FAO</a:t>
                      </a:r>
                      <a:endParaRPr lang="en-US" b="1" dirty="0"/>
                    </a:p>
                  </a:txBody>
                  <a:tcPr/>
                </a:tc>
                <a:tc>
                  <a:txBody>
                    <a:bodyPr/>
                    <a:lstStyle/>
                    <a:p>
                      <a:r>
                        <a:rPr lang="en-US" dirty="0" smtClean="0"/>
                        <a:t>07 July 2017</a:t>
                      </a:r>
                      <a:endParaRPr lang="en-US" dirty="0"/>
                    </a:p>
                  </a:txBody>
                  <a:tcPr/>
                </a:tc>
                <a:tc>
                  <a:txBody>
                    <a:bodyPr/>
                    <a:lstStyle/>
                    <a:p>
                      <a:r>
                        <a:rPr lang="en-US" dirty="0" smtClean="0"/>
                        <a:t>31 December 2019</a:t>
                      </a:r>
                      <a:endParaRPr lang="en-US" dirty="0"/>
                    </a:p>
                  </a:txBody>
                  <a:tcPr/>
                </a:tc>
              </a:tr>
              <a:tr h="416417">
                <a:tc>
                  <a:txBody>
                    <a:bodyPr/>
                    <a:lstStyle/>
                    <a:p>
                      <a:r>
                        <a:rPr lang="en-US" b="1" dirty="0" smtClean="0"/>
                        <a:t>GCFI</a:t>
                      </a:r>
                      <a:endParaRPr lang="en-US" b="1" dirty="0"/>
                    </a:p>
                  </a:txBody>
                  <a:tcPr/>
                </a:tc>
                <a:tc>
                  <a:txBody>
                    <a:bodyPr/>
                    <a:lstStyle/>
                    <a:p>
                      <a:r>
                        <a:rPr lang="en-US" dirty="0" smtClean="0"/>
                        <a:t>01 August</a:t>
                      </a:r>
                      <a:r>
                        <a:rPr lang="en-US" baseline="0" dirty="0" smtClean="0"/>
                        <a:t>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OECS</a:t>
                      </a:r>
                      <a:endParaRPr lang="en-US" b="1" dirty="0"/>
                    </a:p>
                  </a:txBody>
                  <a:tcPr/>
                </a:tc>
                <a:tc>
                  <a:txBody>
                    <a:bodyPr/>
                    <a:lstStyle/>
                    <a:p>
                      <a:r>
                        <a:rPr lang="en-US" dirty="0" smtClean="0"/>
                        <a:t>26 April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OSPESCA</a:t>
                      </a:r>
                      <a:endParaRPr lang="en-US" b="1"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15 August 2016</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dk1"/>
                          </a:solidFill>
                          <a:latin typeface="+mn-lt"/>
                          <a:ea typeface="+mn-ea"/>
                          <a:cs typeface="+mn-cs"/>
                        </a:rPr>
                        <a:t>31 December 2019</a:t>
                      </a:r>
                      <a:endParaRPr lang="en-US" sz="1800" kern="1200" dirty="0">
                        <a:solidFill>
                          <a:schemeClr val="dk1"/>
                        </a:solidFill>
                        <a:latin typeface="+mn-lt"/>
                        <a:ea typeface="+mn-ea"/>
                        <a:cs typeface="+mn-cs"/>
                      </a:endParaRPr>
                    </a:p>
                  </a:txBody>
                  <a:tcPr>
                    <a:solidFill>
                      <a:schemeClr val="accent5">
                        <a:lumMod val="20000"/>
                        <a:lumOff val="80000"/>
                      </a:schemeClr>
                    </a:solidFill>
                  </a:tcPr>
                </a:tc>
              </a:tr>
              <a:tr h="416417">
                <a:tc>
                  <a:txBody>
                    <a:bodyPr/>
                    <a:lstStyle/>
                    <a:p>
                      <a:r>
                        <a:rPr lang="en-US" b="1" dirty="0" smtClean="0"/>
                        <a:t>UN Environment</a:t>
                      </a:r>
                      <a:endParaRPr lang="en-US" b="1" dirty="0"/>
                    </a:p>
                  </a:txBody>
                  <a:tcPr/>
                </a:tc>
                <a:tc>
                  <a:txBody>
                    <a:bodyPr/>
                    <a:lstStyle/>
                    <a:p>
                      <a:r>
                        <a:rPr lang="en-US" dirty="0" smtClean="0"/>
                        <a:t>14 June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UNESCO-IOC</a:t>
                      </a:r>
                      <a:endParaRPr lang="en-US" b="1" dirty="0"/>
                    </a:p>
                  </a:txBody>
                  <a:tcPr/>
                </a:tc>
                <a:tc>
                  <a:txBody>
                    <a:bodyPr/>
                    <a:lstStyle/>
                    <a:p>
                      <a:r>
                        <a:rPr lang="en-US" dirty="0" smtClean="0"/>
                        <a:t>24 September</a:t>
                      </a:r>
                      <a:r>
                        <a:rPr lang="en-US" baseline="0" dirty="0" smtClean="0"/>
                        <a:t> 2018</a:t>
                      </a:r>
                      <a:endParaRPr lang="en-US" dirty="0"/>
                    </a:p>
                  </a:txBody>
                  <a:tcPr/>
                </a:tc>
                <a:tc>
                  <a:txBody>
                    <a:bodyPr/>
                    <a:lstStyle/>
                    <a:p>
                      <a:r>
                        <a:rPr lang="en-US" dirty="0" smtClean="0"/>
                        <a:t>31 December 2019</a:t>
                      </a:r>
                      <a:endParaRPr lang="en-US" dirty="0"/>
                    </a:p>
                  </a:txBody>
                  <a:tcPr/>
                </a:tc>
              </a:tr>
            </a:tbl>
          </a:graphicData>
        </a:graphic>
      </p:graphicFrame>
      <p:sp>
        <p:nvSpPr>
          <p:cNvPr id="5" name="TextBox 4"/>
          <p:cNvSpPr txBox="1"/>
          <p:nvPr/>
        </p:nvSpPr>
        <p:spPr>
          <a:xfrm>
            <a:off x="350873" y="669852"/>
            <a:ext cx="7890301" cy="461665"/>
          </a:xfrm>
          <a:prstGeom prst="rect">
            <a:avLst/>
          </a:prstGeom>
          <a:noFill/>
        </p:spPr>
        <p:txBody>
          <a:bodyPr wrap="square" rtlCol="0">
            <a:spAutoFit/>
          </a:bodyPr>
          <a:lstStyle/>
          <a:p>
            <a:r>
              <a:rPr lang="en-US" sz="2400" b="1" dirty="0" smtClean="0"/>
              <a:t>“Current” Co Executing Agreements Start and End Dates </a:t>
            </a:r>
            <a:endParaRPr lang="en-US" sz="2400" b="1" dirty="0"/>
          </a:p>
        </p:txBody>
      </p:sp>
      <p:sp>
        <p:nvSpPr>
          <p:cNvPr id="6" name="TextBox 5"/>
          <p:cNvSpPr txBox="1"/>
          <p:nvPr/>
        </p:nvSpPr>
        <p:spPr>
          <a:xfrm>
            <a:off x="259271" y="59843"/>
            <a:ext cx="5140570" cy="523220"/>
          </a:xfrm>
          <a:prstGeom prst="rect">
            <a:avLst/>
          </a:prstGeom>
          <a:noFill/>
        </p:spPr>
        <p:txBody>
          <a:bodyPr wrap="square" rtlCol="0">
            <a:spAutoFit/>
          </a:bodyPr>
          <a:lstStyle/>
          <a:p>
            <a:r>
              <a:rPr lang="en-US" sz="2800" b="1" dirty="0" smtClean="0"/>
              <a:t>Technical Analysis Findings</a:t>
            </a:r>
            <a:endParaRPr lang="en-US" sz="2800" b="1"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1012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673067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Finance </a:t>
            </a:r>
            <a:r>
              <a:rPr lang="es-CO" sz="2000" b="1" dirty="0" err="1" smtClean="0">
                <a:solidFill>
                  <a:schemeClr val="accent5">
                    <a:lumMod val="75000"/>
                  </a:schemeClr>
                </a:solidFill>
                <a:latin typeface="+mn-lt"/>
              </a:rPr>
              <a:t>implementation</a:t>
            </a:r>
            <a:r>
              <a:rPr lang="es-CO" sz="2000" b="1" dirty="0" smtClean="0">
                <a:solidFill>
                  <a:schemeClr val="accent5">
                    <a:lumMod val="75000"/>
                  </a:schemeClr>
                </a:solidFill>
                <a:latin typeface="+mn-lt"/>
              </a:rPr>
              <a:t> of total </a:t>
            </a:r>
            <a:r>
              <a:rPr lang="es-CO" sz="2000" b="1" dirty="0" err="1" smtClean="0">
                <a:solidFill>
                  <a:schemeClr val="accent5">
                    <a:lumMod val="75000"/>
                  </a:schemeClr>
                </a:solidFill>
                <a:latin typeface="+mn-lt"/>
              </a:rPr>
              <a:t>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3322065" y="1094930"/>
          <a:ext cx="6292924" cy="37423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a:xfrm>
            <a:off x="-7545" y="313596"/>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Considering</a:t>
            </a:r>
            <a:r>
              <a:rPr lang="es-CO" sz="1400" b="1" dirty="0" smtClean="0">
                <a:latin typeface="+mn-lt"/>
              </a:rPr>
              <a:t> the </a:t>
            </a:r>
            <a:r>
              <a:rPr lang="es-CO" sz="1400" b="1" dirty="0" err="1" smtClean="0">
                <a:latin typeface="+mn-lt"/>
              </a:rPr>
              <a:t>remaining</a:t>
            </a:r>
            <a:r>
              <a:rPr lang="es-CO" sz="1400" b="1" dirty="0" smtClean="0">
                <a:latin typeface="+mn-lt"/>
              </a:rPr>
              <a:t> </a:t>
            </a:r>
            <a:r>
              <a:rPr lang="es-CO" sz="1400" b="1" dirty="0" err="1" smtClean="0">
                <a:latin typeface="+mn-lt"/>
              </a:rPr>
              <a:t>implementation</a:t>
            </a:r>
            <a:r>
              <a:rPr lang="es-CO" sz="1400" b="1" dirty="0" smtClean="0">
                <a:latin typeface="+mn-lt"/>
              </a:rPr>
              <a:t> </a:t>
            </a:r>
            <a:r>
              <a:rPr lang="es-CO" sz="1400" b="1" dirty="0" err="1" smtClean="0">
                <a:latin typeface="+mn-lt"/>
              </a:rPr>
              <a:t>period</a:t>
            </a:r>
            <a:r>
              <a:rPr lang="es-CO" sz="1400" b="1" dirty="0" smtClean="0">
                <a:latin typeface="+mn-lt"/>
              </a:rPr>
              <a:t>, </a:t>
            </a:r>
            <a:r>
              <a:rPr lang="es-CO" sz="1400" b="1" dirty="0" err="1" smtClean="0">
                <a:latin typeface="+mn-lt"/>
              </a:rPr>
              <a:t>having</a:t>
            </a:r>
            <a:r>
              <a:rPr lang="es-CO" sz="1400" b="1" dirty="0" smtClean="0">
                <a:latin typeface="+mn-lt"/>
              </a:rPr>
              <a:t> 43% of the total </a:t>
            </a:r>
            <a:r>
              <a:rPr lang="es-CO" sz="1400" b="1" dirty="0" err="1" smtClean="0">
                <a:latin typeface="+mn-lt"/>
              </a:rPr>
              <a:t>budget</a:t>
            </a:r>
            <a:r>
              <a:rPr lang="es-CO" sz="1400" b="1" dirty="0" smtClean="0">
                <a:latin typeface="+mn-lt"/>
              </a:rPr>
              <a:t> </a:t>
            </a:r>
            <a:r>
              <a:rPr lang="es-CO" sz="1400" b="1" dirty="0" err="1" smtClean="0">
                <a:latin typeface="+mn-lt"/>
              </a:rPr>
              <a:t>pending</a:t>
            </a:r>
            <a:r>
              <a:rPr lang="es-CO" sz="1400" b="1" dirty="0" smtClean="0">
                <a:latin typeface="+mn-lt"/>
              </a:rPr>
              <a:t> to be </a:t>
            </a:r>
            <a:r>
              <a:rPr lang="es-CO" sz="1400" b="1" dirty="0" err="1" smtClean="0">
                <a:latin typeface="+mn-lt"/>
              </a:rPr>
              <a:t>spent</a:t>
            </a:r>
            <a:r>
              <a:rPr lang="es-CO" sz="1400" b="1" dirty="0" smtClean="0">
                <a:latin typeface="+mn-lt"/>
              </a:rPr>
              <a:t> </a:t>
            </a:r>
            <a:r>
              <a:rPr lang="es-CO" sz="1400" b="1" dirty="0" err="1" smtClean="0">
                <a:latin typeface="+mn-lt"/>
              </a:rPr>
              <a:t>is</a:t>
            </a:r>
            <a:r>
              <a:rPr lang="es-CO" sz="1400" b="1" dirty="0" smtClean="0">
                <a:latin typeface="+mn-lt"/>
              </a:rPr>
              <a:t> </a:t>
            </a:r>
            <a:r>
              <a:rPr lang="es-CO" sz="1400" b="1" dirty="0" err="1" smtClean="0">
                <a:latin typeface="+mn-lt"/>
              </a:rPr>
              <a:t>representing</a:t>
            </a:r>
            <a:r>
              <a:rPr lang="es-CO" sz="1400" b="1" dirty="0" smtClean="0">
                <a:latin typeface="+mn-lt"/>
              </a:rPr>
              <a:t> a </a:t>
            </a:r>
            <a:r>
              <a:rPr lang="es-CO" sz="1400" b="1" dirty="0" err="1" smtClean="0">
                <a:latin typeface="+mn-lt"/>
              </a:rPr>
              <a:t>risk</a:t>
            </a:r>
            <a:r>
              <a:rPr lang="es-CO" sz="1400" b="1" dirty="0" smtClean="0">
                <a:latin typeface="+mn-lt"/>
              </a:rPr>
              <a:t> </a:t>
            </a:r>
            <a:r>
              <a:rPr lang="es-CO" sz="1400" b="1" dirty="0" err="1" smtClean="0">
                <a:latin typeface="+mn-lt"/>
              </a:rPr>
              <a:t>for</a:t>
            </a:r>
            <a:r>
              <a:rPr lang="es-CO" sz="1400" b="1" dirty="0" smtClean="0">
                <a:latin typeface="+mn-lt"/>
              </a:rPr>
              <a:t> </a:t>
            </a:r>
            <a:r>
              <a:rPr lang="es-CO" sz="1400" b="1" dirty="0" err="1" smtClean="0">
                <a:latin typeface="+mn-lt"/>
              </a:rPr>
              <a:t>successful</a:t>
            </a:r>
            <a:r>
              <a:rPr lang="es-CO" sz="1400" b="1" dirty="0" smtClean="0">
                <a:latin typeface="+mn-lt"/>
              </a:rPr>
              <a:t> Project </a:t>
            </a:r>
            <a:r>
              <a:rPr lang="es-CO" sz="1400" b="1" dirty="0" err="1" smtClean="0">
                <a:latin typeface="+mn-lt"/>
              </a:rPr>
              <a:t>implementation</a:t>
            </a:r>
            <a:r>
              <a:rPr lang="es-CO" sz="1400" b="1" dirty="0" smtClean="0">
                <a:latin typeface="+mn-lt"/>
              </a:rPr>
              <a:t>  </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3" name="Rectangle 12"/>
          <p:cNvSpPr/>
          <p:nvPr/>
        </p:nvSpPr>
        <p:spPr>
          <a:xfrm>
            <a:off x="6488953" y="1775788"/>
            <a:ext cx="941832" cy="338554"/>
          </a:xfrm>
          <a:prstGeom prst="rect">
            <a:avLst/>
          </a:prstGeom>
        </p:spPr>
        <p:txBody>
          <a:bodyPr wrap="square">
            <a:spAutoFit/>
          </a:bodyPr>
          <a:lstStyle/>
          <a:p>
            <a:r>
              <a:rPr lang="en-US" sz="16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57%  </a:t>
            </a:r>
            <a:endParaRPr lang="en-US" sz="1600" b="1" dirty="0">
              <a:solidFill>
                <a:srgbClr val="0070C0"/>
              </a:solidFill>
            </a:endParaRPr>
          </a:p>
        </p:txBody>
      </p:sp>
      <p:graphicFrame>
        <p:nvGraphicFramePr>
          <p:cNvPr id="16" name="Chart 15"/>
          <p:cNvGraphicFramePr>
            <a:graphicFrameLocks/>
          </p:cNvGraphicFramePr>
          <p:nvPr>
            <p:extLst/>
          </p:nvPr>
        </p:nvGraphicFramePr>
        <p:xfrm>
          <a:off x="3846367" y="4905022"/>
          <a:ext cx="5768622" cy="16650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302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954"/>
            <a:ext cx="673067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err="1">
                <a:solidFill>
                  <a:schemeClr val="accent5">
                    <a:lumMod val="75000"/>
                  </a:schemeClr>
                </a:solidFill>
                <a:latin typeface="+mn-lt"/>
              </a:rPr>
              <a:t>Responsibilities</a:t>
            </a:r>
            <a:r>
              <a:rPr lang="es-CO" sz="2000" b="1" dirty="0">
                <a:solidFill>
                  <a:schemeClr val="accent5">
                    <a:lumMod val="75000"/>
                  </a:schemeClr>
                </a:solidFill>
                <a:latin typeface="+mn-lt"/>
              </a:rPr>
              <a:t> and </a:t>
            </a:r>
            <a:r>
              <a:rPr lang="es-CO" sz="2000" b="1" dirty="0" err="1">
                <a:solidFill>
                  <a:schemeClr val="accent5">
                    <a:lumMod val="75000"/>
                  </a:schemeClr>
                </a:solidFill>
                <a:latin typeface="+mn-lt"/>
              </a:rPr>
              <a:t>allocation</a:t>
            </a:r>
            <a:r>
              <a:rPr lang="es-CO" sz="2000" b="1" dirty="0">
                <a:solidFill>
                  <a:schemeClr val="accent5">
                    <a:lumMod val="75000"/>
                  </a:schemeClr>
                </a:solidFill>
                <a:latin typeface="+mn-lt"/>
              </a:rPr>
              <a:t> of </a:t>
            </a:r>
            <a:r>
              <a:rPr lang="es-CO" sz="2000" b="1" dirty="0" err="1" smtClean="0">
                <a:solidFill>
                  <a:schemeClr val="accent5">
                    <a:lumMod val="75000"/>
                  </a:schemeClr>
                </a:solidFill>
                <a:latin typeface="+mn-lt"/>
              </a:rPr>
              <a:t>not</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implemented</a:t>
            </a:r>
            <a:r>
              <a:rPr lang="es-CO" sz="2000" b="1" dirty="0" smtClean="0">
                <a:solidFill>
                  <a:schemeClr val="accent5">
                    <a:lumMod val="75000"/>
                  </a:schemeClr>
                </a:solidFill>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329478840"/>
              </p:ext>
            </p:extLst>
          </p:nvPr>
        </p:nvGraphicFramePr>
        <p:xfrm>
          <a:off x="6636701" y="413168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708223206"/>
              </p:ext>
            </p:extLst>
          </p:nvPr>
        </p:nvGraphicFramePr>
        <p:xfrm>
          <a:off x="-156511" y="4385987"/>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6730678" y="279818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100" b="1" dirty="0" smtClean="0">
                <a:latin typeface="+mn-lt"/>
              </a:rPr>
              <a:t>Plus </a:t>
            </a:r>
            <a:r>
              <a:rPr lang="es-CO" sz="1100" b="1" dirty="0">
                <a:latin typeface="+mn-lt"/>
              </a:rPr>
              <a:t>9</a:t>
            </a:r>
            <a:r>
              <a:rPr lang="es-CO" sz="1100" b="1" dirty="0" smtClean="0">
                <a:latin typeface="+mn-lt"/>
              </a:rPr>
              <a:t>% of total Budget </a:t>
            </a:r>
            <a:r>
              <a:rPr lang="es-CO" sz="1100" b="1" dirty="0" err="1" smtClean="0">
                <a:latin typeface="+mn-lt"/>
              </a:rPr>
              <a:t>already</a:t>
            </a:r>
            <a:r>
              <a:rPr lang="es-CO" sz="1100" b="1" dirty="0" smtClean="0">
                <a:latin typeface="+mn-lt"/>
              </a:rPr>
              <a:t> </a:t>
            </a:r>
            <a:r>
              <a:rPr lang="es-CO" sz="1100" b="1" dirty="0" err="1" smtClean="0">
                <a:latin typeface="+mn-lt"/>
              </a:rPr>
              <a:t>transferred</a:t>
            </a:r>
            <a:r>
              <a:rPr lang="es-CO" sz="1100" b="1" dirty="0" smtClean="0">
                <a:latin typeface="+mn-lt"/>
              </a:rPr>
              <a:t> </a:t>
            </a:r>
            <a:r>
              <a:rPr lang="es-CO" sz="1100" b="1" dirty="0" err="1" smtClean="0">
                <a:latin typeface="+mn-lt"/>
              </a:rPr>
              <a:t>but</a:t>
            </a:r>
            <a:r>
              <a:rPr lang="es-CO" sz="1100" b="1" dirty="0" smtClean="0">
                <a:latin typeface="+mn-lt"/>
              </a:rPr>
              <a:t> </a:t>
            </a:r>
            <a:r>
              <a:rPr lang="es-CO" sz="1100" b="1" dirty="0" err="1" smtClean="0">
                <a:latin typeface="+mn-lt"/>
              </a:rPr>
              <a:t>not</a:t>
            </a:r>
            <a:r>
              <a:rPr lang="es-CO" sz="1100" b="1" dirty="0" smtClean="0">
                <a:latin typeface="+mn-lt"/>
              </a:rPr>
              <a:t> </a:t>
            </a:r>
            <a:r>
              <a:rPr lang="es-CO" sz="1100" b="1" dirty="0" err="1" smtClean="0">
                <a:latin typeface="+mn-lt"/>
              </a:rPr>
              <a:t>spent</a:t>
            </a:r>
            <a:r>
              <a:rPr lang="es-CO" sz="1100" b="1" dirty="0" smtClean="0">
                <a:latin typeface="+mn-lt"/>
              </a:rPr>
              <a:t>  (1.1MM)</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2" name="Title 1"/>
          <p:cNvSpPr txBox="1">
            <a:spLocks/>
          </p:cNvSpPr>
          <p:nvPr/>
        </p:nvSpPr>
        <p:spPr>
          <a:xfrm>
            <a:off x="0" y="263504"/>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smtClean="0">
                <a:latin typeface="+mn-lt"/>
              </a:rPr>
              <a:t>Big </a:t>
            </a:r>
            <a:r>
              <a:rPr lang="es-CO" sz="1400" b="1" dirty="0" err="1" smtClean="0">
                <a:latin typeface="+mn-lt"/>
              </a:rPr>
              <a:t>portion</a:t>
            </a:r>
            <a:r>
              <a:rPr lang="es-CO" sz="1400" b="1" dirty="0" smtClean="0">
                <a:latin typeface="+mn-lt"/>
              </a:rPr>
              <a:t> of the </a:t>
            </a:r>
            <a:r>
              <a:rPr lang="es-CO" sz="1400" b="1" dirty="0" err="1" smtClean="0">
                <a:latin typeface="+mn-lt"/>
              </a:rPr>
              <a:t>funds</a:t>
            </a:r>
            <a:r>
              <a:rPr lang="es-CO" sz="1400" b="1" dirty="0" smtClean="0">
                <a:latin typeface="+mn-lt"/>
              </a:rPr>
              <a:t> </a:t>
            </a:r>
            <a:r>
              <a:rPr lang="es-CO" sz="1400" b="1" dirty="0" err="1" smtClean="0">
                <a:latin typeface="+mn-lt"/>
              </a:rPr>
              <a:t>still</a:t>
            </a:r>
            <a:r>
              <a:rPr lang="es-CO" sz="1400" b="1" dirty="0" smtClean="0">
                <a:latin typeface="+mn-lt"/>
              </a:rPr>
              <a:t> to be </a:t>
            </a:r>
            <a:r>
              <a:rPr lang="es-CO" sz="1400" b="1" dirty="0" err="1" smtClean="0">
                <a:latin typeface="+mn-lt"/>
              </a:rPr>
              <a:t>implemented</a:t>
            </a:r>
            <a:r>
              <a:rPr lang="es-CO" sz="1400" b="1" dirty="0" smtClean="0">
                <a:latin typeface="+mn-lt"/>
              </a:rPr>
              <a:t> </a:t>
            </a:r>
            <a:r>
              <a:rPr lang="es-CO" sz="1400" b="1" dirty="0" err="1" smtClean="0">
                <a:latin typeface="+mn-lt"/>
              </a:rPr>
              <a:t>is</a:t>
            </a:r>
            <a:r>
              <a:rPr lang="es-CO" sz="1400" b="1" dirty="0" smtClean="0">
                <a:latin typeface="+mn-lt"/>
              </a:rPr>
              <a:t> </a:t>
            </a:r>
            <a:r>
              <a:rPr lang="es-CO" sz="1400" b="1" dirty="0" err="1" smtClean="0">
                <a:latin typeface="+mn-lt"/>
              </a:rPr>
              <a:t>responsibility</a:t>
            </a:r>
            <a:r>
              <a:rPr lang="es-CO" sz="1400" b="1" dirty="0" smtClean="0">
                <a:latin typeface="+mn-lt"/>
              </a:rPr>
              <a:t> of </a:t>
            </a:r>
            <a:r>
              <a:rPr lang="es-CO" sz="1400" b="1" dirty="0" err="1" smtClean="0">
                <a:latin typeface="+mn-lt"/>
              </a:rPr>
              <a:t>partners</a:t>
            </a:r>
            <a:r>
              <a:rPr lang="es-CO" sz="1400" b="1" dirty="0" smtClean="0">
                <a:latin typeface="+mn-lt"/>
              </a:rPr>
              <a:t> </a:t>
            </a:r>
            <a:r>
              <a:rPr lang="es-CO" sz="1400" b="1" dirty="0" err="1" smtClean="0">
                <a:latin typeface="+mn-lt"/>
              </a:rPr>
              <a:t>with</a:t>
            </a:r>
            <a:r>
              <a:rPr lang="es-CO" sz="1400" b="1" dirty="0" smtClean="0">
                <a:latin typeface="+mn-lt"/>
              </a:rPr>
              <a:t> </a:t>
            </a:r>
            <a:r>
              <a:rPr lang="es-CO" sz="1400" b="1" dirty="0" err="1" smtClean="0">
                <a:latin typeface="+mn-lt"/>
              </a:rPr>
              <a:t>high</a:t>
            </a:r>
            <a:r>
              <a:rPr lang="es-CO" sz="1400" b="1" dirty="0" smtClean="0">
                <a:latin typeface="+mn-lt"/>
              </a:rPr>
              <a:t> </a:t>
            </a:r>
            <a:r>
              <a:rPr lang="es-CO" sz="1400" b="1" dirty="0" err="1" smtClean="0">
                <a:latin typeface="+mn-lt"/>
              </a:rPr>
              <a:t>risk</a:t>
            </a:r>
            <a:r>
              <a:rPr lang="es-CO" sz="1400" b="1" dirty="0" smtClean="0">
                <a:latin typeface="+mn-lt"/>
              </a:rPr>
              <a:t> of </a:t>
            </a:r>
            <a:r>
              <a:rPr lang="es-CO" sz="1400" b="1" dirty="0" err="1" smtClean="0">
                <a:latin typeface="+mn-lt"/>
              </a:rPr>
              <a:t>implementation</a:t>
            </a:r>
            <a:r>
              <a:rPr lang="es-CO" sz="1400" b="1" dirty="0" smtClean="0">
                <a:latin typeface="+mn-lt"/>
              </a:rPr>
              <a:t> </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4" name="Title 1"/>
          <p:cNvSpPr txBox="1">
            <a:spLocks/>
          </p:cNvSpPr>
          <p:nvPr/>
        </p:nvSpPr>
        <p:spPr>
          <a:xfrm>
            <a:off x="4144211" y="862141"/>
            <a:ext cx="3222226"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Distribution</a:t>
            </a:r>
            <a:r>
              <a:rPr lang="es-CO" sz="1400" b="1" dirty="0" smtClean="0">
                <a:latin typeface="+mn-lt"/>
              </a:rPr>
              <a:t> of </a:t>
            </a:r>
            <a:r>
              <a:rPr lang="es-CO" sz="1400" b="1" dirty="0" err="1" smtClean="0">
                <a:latin typeface="+mn-lt"/>
              </a:rPr>
              <a:t>not</a:t>
            </a:r>
            <a:r>
              <a:rPr lang="es-CO" sz="1400" b="1" dirty="0" smtClean="0">
                <a:latin typeface="+mn-lt"/>
              </a:rPr>
              <a:t> </a:t>
            </a:r>
            <a:r>
              <a:rPr lang="es-CO" sz="1400" b="1" dirty="0" err="1" smtClean="0">
                <a:latin typeface="+mn-lt"/>
              </a:rPr>
              <a:t>implemented</a:t>
            </a:r>
            <a:r>
              <a:rPr lang="es-CO" sz="1400" b="1" dirty="0" smtClean="0">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15" name="Chart 14"/>
          <p:cNvGraphicFramePr>
            <a:graphicFrameLocks/>
          </p:cNvGraphicFramePr>
          <p:nvPr>
            <p:extLst/>
          </p:nvPr>
        </p:nvGraphicFramePr>
        <p:xfrm>
          <a:off x="2964427" y="1209676"/>
          <a:ext cx="5167086" cy="27051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itle 1"/>
          <p:cNvSpPr txBox="1">
            <a:spLocks/>
          </p:cNvSpPr>
          <p:nvPr/>
        </p:nvSpPr>
        <p:spPr>
          <a:xfrm>
            <a:off x="5419042" y="246580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200" dirty="0" smtClean="0">
                <a:latin typeface="+mn-lt"/>
              </a:rPr>
              <a:t>1.9MM</a:t>
            </a:r>
            <a:r>
              <a:rPr lang="es-CO" sz="1200" b="1" dirty="0" smtClean="0">
                <a:solidFill>
                  <a:schemeClr val="accent5">
                    <a:lumMod val="75000"/>
                  </a:schemeClr>
                </a:solidFill>
                <a:latin typeface="Garamond" panose="02020404030301010803" pitchFamily="18" charset="0"/>
              </a:rPr>
              <a:t/>
            </a:r>
            <a:br>
              <a:rPr lang="es-CO" sz="1200" b="1" dirty="0" smtClean="0">
                <a:solidFill>
                  <a:schemeClr val="accent5">
                    <a:lumMod val="75000"/>
                  </a:schemeClr>
                </a:solidFill>
                <a:latin typeface="Garamond" panose="02020404030301010803" pitchFamily="18" charset="0"/>
              </a:rPr>
            </a:br>
            <a:r>
              <a:rPr lang="es-CO" sz="1200" b="1" dirty="0" smtClean="0">
                <a:solidFill>
                  <a:schemeClr val="accent5">
                    <a:lumMod val="75000"/>
                  </a:schemeClr>
                </a:solidFill>
                <a:latin typeface="Garamond" panose="02020404030301010803" pitchFamily="18" charset="0"/>
              </a:rPr>
              <a:t/>
            </a:r>
            <a:br>
              <a:rPr lang="es-CO" sz="1200" b="1" dirty="0" smtClean="0">
                <a:solidFill>
                  <a:schemeClr val="accent5">
                    <a:lumMod val="75000"/>
                  </a:schemeClr>
                </a:solidFill>
                <a:latin typeface="Garamond" panose="02020404030301010803" pitchFamily="18" charset="0"/>
              </a:rPr>
            </a:br>
            <a:endParaRPr lang="en-US" sz="1200" b="1" dirty="0">
              <a:solidFill>
                <a:schemeClr val="accent5">
                  <a:lumMod val="75000"/>
                </a:schemeClr>
              </a:solidFill>
              <a:latin typeface="Garamond" panose="02020404030301010803" pitchFamily="18" charset="0"/>
            </a:endParaRPr>
          </a:p>
        </p:txBody>
      </p:sp>
      <p:sp>
        <p:nvSpPr>
          <p:cNvPr id="18" name="Title 1"/>
          <p:cNvSpPr txBox="1">
            <a:spLocks/>
          </p:cNvSpPr>
          <p:nvPr/>
        </p:nvSpPr>
        <p:spPr>
          <a:xfrm>
            <a:off x="4511452" y="1796877"/>
            <a:ext cx="1633808" cy="332380"/>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CO" sz="1200" b="0" i="0" dirty="0" smtClean="0"/>
              <a:t>1.6 MM</a:t>
            </a:r>
            <a:r>
              <a:rPr lang="es-CO" sz="1200" b="0" i="0" dirty="0" smtClean="0">
                <a:solidFill>
                  <a:schemeClr val="accent5">
                    <a:lumMod val="75000"/>
                  </a:schemeClr>
                </a:solidFill>
                <a:latin typeface="Garamond" panose="02020404030301010803" pitchFamily="18" charset="0"/>
              </a:rPr>
              <a:t/>
            </a:r>
            <a:br>
              <a:rPr lang="es-CO" sz="1200" b="0" i="0" dirty="0" smtClean="0">
                <a:solidFill>
                  <a:schemeClr val="accent5">
                    <a:lumMod val="75000"/>
                  </a:schemeClr>
                </a:solidFill>
                <a:latin typeface="Garamond" panose="02020404030301010803" pitchFamily="18" charset="0"/>
              </a:rPr>
            </a:br>
            <a:r>
              <a:rPr lang="es-CO" sz="2400" b="0" i="0" dirty="0" smtClean="0">
                <a:solidFill>
                  <a:schemeClr val="accent5">
                    <a:lumMod val="75000"/>
                  </a:schemeClr>
                </a:solidFill>
                <a:latin typeface="Garamond" panose="02020404030301010803" pitchFamily="18" charset="0"/>
              </a:rPr>
              <a:t/>
            </a:r>
            <a:br>
              <a:rPr lang="es-CO" sz="2400" b="0" i="0" dirty="0" smtClean="0">
                <a:solidFill>
                  <a:schemeClr val="accent5">
                    <a:lumMod val="75000"/>
                  </a:schemeClr>
                </a:solidFill>
                <a:latin typeface="Garamond" panose="02020404030301010803" pitchFamily="18" charset="0"/>
              </a:rPr>
            </a:br>
            <a:endParaRPr lang="en-US" sz="2400" b="0" i="0" dirty="0">
              <a:solidFill>
                <a:schemeClr val="accent5">
                  <a:lumMod val="75000"/>
                </a:schemeClr>
              </a:solidFill>
              <a:latin typeface="Garamond" panose="02020404030301010803" pitchFamily="18" charset="0"/>
            </a:endParaRPr>
          </a:p>
        </p:txBody>
      </p:sp>
      <p:sp>
        <p:nvSpPr>
          <p:cNvPr id="19" name="Title 1"/>
          <p:cNvSpPr txBox="1">
            <a:spLocks/>
          </p:cNvSpPr>
          <p:nvPr/>
        </p:nvSpPr>
        <p:spPr>
          <a:xfrm>
            <a:off x="639011" y="4062541"/>
            <a:ext cx="3222226"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PCU’s</a:t>
            </a:r>
            <a:r>
              <a:rPr lang="es-CO" sz="1400" b="1" dirty="0" smtClean="0">
                <a:latin typeface="+mn-lt"/>
              </a:rPr>
              <a:t> </a:t>
            </a:r>
            <a:r>
              <a:rPr lang="es-CO" sz="1400" b="1" dirty="0" err="1" smtClean="0">
                <a:latin typeface="+mn-lt"/>
              </a:rPr>
              <a:t>not</a:t>
            </a:r>
            <a:r>
              <a:rPr lang="es-CO" sz="1400" b="1" dirty="0" smtClean="0">
                <a:latin typeface="+mn-lt"/>
              </a:rPr>
              <a:t> </a:t>
            </a:r>
            <a:r>
              <a:rPr lang="es-CO" sz="1400" b="1" dirty="0" err="1" smtClean="0">
                <a:latin typeface="+mn-lt"/>
              </a:rPr>
              <a:t>implemented</a:t>
            </a:r>
            <a:r>
              <a:rPr lang="es-CO" sz="1400" b="1" dirty="0" smtClean="0">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3953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433933" y="3177251"/>
            <a:ext cx="8647617" cy="776300"/>
          </a:xfrm>
          <a:prstGeom prst="rect">
            <a:avLst/>
          </a:prstGeom>
          <a:solidFill>
            <a:srgbClr val="FFFFCC"/>
          </a:solidFill>
          <a:ln>
            <a:solidFill>
              <a:schemeClr val="bg1">
                <a:lumMod val="75000"/>
              </a:schemeClr>
            </a:solidFill>
          </a:ln>
          <a:effectLst/>
        </p:spPr>
        <p:txBody>
          <a:bodyPr wrap="none" rtlCol="0" anchor="ctr"/>
          <a:lstStyle/>
          <a:p>
            <a:pPr algn="ctr"/>
            <a:endParaRPr lang="en-US"/>
          </a:p>
        </p:txBody>
      </p:sp>
      <p:sp>
        <p:nvSpPr>
          <p:cNvPr id="7" name="Rectangle 6"/>
          <p:cNvSpPr/>
          <p:nvPr/>
        </p:nvSpPr>
        <p:spPr bwMode="auto">
          <a:xfrm>
            <a:off x="1433933" y="3953552"/>
            <a:ext cx="8647617" cy="1804086"/>
          </a:xfrm>
          <a:prstGeom prst="rect">
            <a:avLst/>
          </a:prstGeom>
          <a:solidFill>
            <a:schemeClr val="accent2">
              <a:lumMod val="20000"/>
              <a:lumOff val="80000"/>
            </a:schemeClr>
          </a:solidFill>
          <a:ln>
            <a:solidFill>
              <a:schemeClr val="bg1">
                <a:lumMod val="75000"/>
              </a:schemeClr>
            </a:solidFill>
          </a:ln>
          <a:effectLst/>
        </p:spPr>
        <p:txBody>
          <a:bodyPr wrap="none" rtlCol="0" anchor="ctr"/>
          <a:lstStyle/>
          <a:p>
            <a:pPr algn="ctr"/>
            <a:endParaRPr lang="en-US"/>
          </a:p>
        </p:txBody>
      </p:sp>
      <p:sp>
        <p:nvSpPr>
          <p:cNvPr id="3"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err="1" smtClean="0">
                <a:solidFill>
                  <a:schemeClr val="accent5">
                    <a:lumMod val="75000"/>
                  </a:schemeClr>
                </a:solidFill>
                <a:latin typeface="+mn-lt"/>
              </a:rPr>
              <a:t>Partner’s</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financial</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implementation</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progress</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6" name="Chart 5"/>
          <p:cNvGraphicFramePr>
            <a:graphicFrameLocks/>
          </p:cNvGraphicFramePr>
          <p:nvPr>
            <p:extLst/>
          </p:nvPr>
        </p:nvGraphicFramePr>
        <p:xfrm>
          <a:off x="371308" y="1025555"/>
          <a:ext cx="9640794" cy="602961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0" y="409344"/>
            <a:ext cx="5515337" cy="529761"/>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CO" sz="1400" b="1" dirty="0"/>
              <a:t>Perform</a:t>
            </a:r>
            <a:r>
              <a:rPr lang="es-CO" sz="1400" b="1" dirty="0" smtClean="0">
                <a:latin typeface="+mn-lt"/>
              </a:rPr>
              <a:t>ance </a:t>
            </a:r>
            <a:r>
              <a:rPr lang="es-CO" sz="1400" b="1" dirty="0">
                <a:latin typeface="+mn-lt"/>
              </a:rPr>
              <a:t>of </a:t>
            </a:r>
            <a:r>
              <a:rPr lang="es-CO" sz="1400" b="1" dirty="0" err="1">
                <a:latin typeface="+mn-lt"/>
              </a:rPr>
              <a:t>some</a:t>
            </a:r>
            <a:r>
              <a:rPr lang="es-CO" sz="1400" b="1" dirty="0">
                <a:latin typeface="+mn-lt"/>
              </a:rPr>
              <a:t> </a:t>
            </a:r>
            <a:r>
              <a:rPr lang="es-CO" sz="1400" b="1" dirty="0" err="1" smtClean="0">
                <a:latin typeface="+mn-lt"/>
              </a:rPr>
              <a:t>partners</a:t>
            </a:r>
            <a:r>
              <a:rPr lang="es-CO" sz="1400" b="1" dirty="0" smtClean="0">
                <a:latin typeface="+mn-lt"/>
              </a:rPr>
              <a:t> has </a:t>
            </a:r>
            <a:r>
              <a:rPr lang="es-CO" sz="1400" b="1" dirty="0" err="1" smtClean="0">
                <a:latin typeface="+mn-lt"/>
              </a:rPr>
              <a:t>improved</a:t>
            </a:r>
            <a:r>
              <a:rPr lang="es-CO" sz="1400" b="1" dirty="0">
                <a:latin typeface="+mn-lt"/>
              </a:rPr>
              <a:t>, </a:t>
            </a:r>
            <a:r>
              <a:rPr lang="es-CO" sz="1400" b="1" dirty="0" err="1">
                <a:latin typeface="+mn-lt"/>
              </a:rPr>
              <a:t>but</a:t>
            </a:r>
            <a:r>
              <a:rPr lang="es-CO" sz="1400" b="1" dirty="0">
                <a:latin typeface="+mn-lt"/>
              </a:rPr>
              <a:t> </a:t>
            </a:r>
            <a:r>
              <a:rPr lang="es-CO" sz="1400" b="1" dirty="0" err="1">
                <a:latin typeface="+mn-lt"/>
              </a:rPr>
              <a:t>not</a:t>
            </a:r>
            <a:r>
              <a:rPr lang="es-CO" sz="1400" b="1" dirty="0">
                <a:latin typeface="+mn-lt"/>
              </a:rPr>
              <a:t> </a:t>
            </a:r>
            <a:r>
              <a:rPr lang="es-CO" sz="1400" b="1" dirty="0" err="1">
                <a:latin typeface="+mn-lt"/>
              </a:rPr>
              <a:t>enough</a:t>
            </a:r>
            <a:r>
              <a:rPr lang="es-CO" sz="1400" b="1" dirty="0">
                <a:latin typeface="+mn-lt"/>
              </a:rPr>
              <a:t> to </a:t>
            </a:r>
            <a:r>
              <a:rPr lang="es-CO" sz="1400" b="1" dirty="0" err="1">
                <a:latin typeface="+mn-lt"/>
              </a:rPr>
              <a:t>reach</a:t>
            </a:r>
            <a:r>
              <a:rPr lang="es-CO" sz="1400" b="1" dirty="0">
                <a:latin typeface="+mn-lt"/>
              </a:rPr>
              <a:t> </a:t>
            </a:r>
            <a:r>
              <a:rPr lang="es-CO" sz="1400" b="1" dirty="0" err="1">
                <a:latin typeface="+mn-lt"/>
              </a:rPr>
              <a:t>the</a:t>
            </a:r>
            <a:r>
              <a:rPr lang="es-CO" sz="1400" b="1" dirty="0">
                <a:latin typeface="+mn-lt"/>
              </a:rPr>
              <a:t> </a:t>
            </a:r>
            <a:r>
              <a:rPr lang="es-CO" sz="1400" b="1" dirty="0" err="1">
                <a:latin typeface="+mn-lt"/>
              </a:rPr>
              <a:t>adequate</a:t>
            </a:r>
            <a:r>
              <a:rPr lang="es-CO" sz="1400" b="1" dirty="0">
                <a:latin typeface="+mn-lt"/>
              </a:rPr>
              <a:t> </a:t>
            </a:r>
            <a:r>
              <a:rPr lang="es-CO" sz="1400" b="1" dirty="0" err="1">
                <a:latin typeface="+mn-lt"/>
              </a:rPr>
              <a:t>implementation</a:t>
            </a:r>
            <a:r>
              <a:rPr lang="es-CO" sz="1400" b="1" dirty="0">
                <a:latin typeface="+mn-lt"/>
              </a:rPr>
              <a:t> </a:t>
            </a:r>
            <a:r>
              <a:rPr lang="es-CO" sz="1400" b="1" dirty="0" smtClean="0">
                <a:latin typeface="+mn-lt"/>
              </a:rPr>
              <a:t>pace </a:t>
            </a:r>
            <a:r>
              <a:rPr lang="es-CO" sz="1400" b="1" dirty="0" err="1" smtClean="0">
                <a:latin typeface="+mn-lt"/>
              </a:rPr>
              <a:t>considering</a:t>
            </a:r>
            <a:r>
              <a:rPr lang="es-CO" sz="1400" b="1" dirty="0" smtClean="0">
                <a:latin typeface="+mn-lt"/>
              </a:rPr>
              <a:t> </a:t>
            </a:r>
            <a:r>
              <a:rPr lang="es-CO" sz="1400" b="1" dirty="0" err="1" smtClean="0">
                <a:latin typeface="+mn-lt"/>
              </a:rPr>
              <a:t>the</a:t>
            </a:r>
            <a:r>
              <a:rPr lang="es-CO" sz="1400" b="1" dirty="0" smtClean="0">
                <a:latin typeface="+mn-lt"/>
              </a:rPr>
              <a:t> time </a:t>
            </a:r>
            <a:r>
              <a:rPr lang="es-CO" sz="1400" b="1" dirty="0" err="1" smtClean="0">
                <a:latin typeface="+mn-lt"/>
              </a:rPr>
              <a:t>elapsed</a:t>
            </a:r>
            <a:r>
              <a:rPr lang="es-CO" sz="1400" b="1" dirty="0" smtClean="0">
                <a:latin typeface="+mn-lt"/>
              </a:rPr>
              <a:t> </a:t>
            </a:r>
            <a:r>
              <a:rPr lang="es-CO" sz="1400" b="1" dirty="0" err="1" smtClean="0">
                <a:latin typeface="+mn-lt"/>
              </a:rPr>
              <a:t>under</a:t>
            </a:r>
            <a:r>
              <a:rPr lang="es-CO" sz="1400" b="1" dirty="0" smtClean="0">
                <a:latin typeface="+mn-lt"/>
              </a:rPr>
              <a:t> </a:t>
            </a:r>
            <a:r>
              <a:rPr lang="es-CO" sz="1400" b="1" dirty="0" err="1" smtClean="0">
                <a:latin typeface="+mn-lt"/>
              </a:rPr>
              <a:t>contract</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7459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143000" y="1197864"/>
          <a:ext cx="9838944" cy="54315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980944" y="5157216"/>
            <a:ext cx="941832" cy="369332"/>
          </a:xfrm>
          <a:prstGeom prst="rect">
            <a:avLst/>
          </a:prstGeom>
        </p:spPr>
        <p:txBody>
          <a:bodyPr wrap="square">
            <a:spAutoFit/>
          </a:bodyPr>
          <a:lstStyle/>
          <a:p>
            <a:r>
              <a:rPr lang="en-US"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5%  </a:t>
            </a:r>
            <a:endParaRPr lang="en-US" b="1" dirty="0">
              <a:solidFill>
                <a:srgbClr val="00B050"/>
              </a:solidFill>
            </a:endParaRPr>
          </a:p>
        </p:txBody>
      </p:sp>
      <p:sp>
        <p:nvSpPr>
          <p:cNvPr id="4" name="Rectangle 3"/>
          <p:cNvSpPr/>
          <p:nvPr/>
        </p:nvSpPr>
        <p:spPr>
          <a:xfrm>
            <a:off x="6704076" y="3462004"/>
            <a:ext cx="941832"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46%  </a:t>
            </a:r>
            <a:endParaRPr lang="en-US" sz="1800" b="1" dirty="0">
              <a:solidFill>
                <a:srgbClr val="00B050"/>
              </a:solidFill>
            </a:endParaRPr>
          </a:p>
        </p:txBody>
      </p:sp>
      <p:cxnSp>
        <p:nvCxnSpPr>
          <p:cNvPr id="6" name="Straight Connector 5"/>
          <p:cNvCxnSpPr/>
          <p:nvPr/>
        </p:nvCxnSpPr>
        <p:spPr>
          <a:xfrm flipV="1">
            <a:off x="7645908" y="1901952"/>
            <a:ext cx="3136392" cy="201168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0610628" y="5923526"/>
            <a:ext cx="992567"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2020</a:t>
            </a:r>
            <a:endParaRPr lang="en-US" sz="1800" b="1" dirty="0">
              <a:solidFill>
                <a:srgbClr val="00B050"/>
              </a:solidFill>
            </a:endParaRPr>
          </a:p>
        </p:txBody>
      </p:sp>
      <p:sp>
        <p:nvSpPr>
          <p:cNvPr id="9" name="Title 1"/>
          <p:cNvSpPr txBox="1">
            <a:spLocks/>
          </p:cNvSpPr>
          <p:nvPr/>
        </p:nvSpPr>
        <p:spPr>
          <a:xfrm>
            <a:off x="100464" y="266976"/>
            <a:ext cx="1068183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Maintaining</a:t>
            </a:r>
            <a:r>
              <a:rPr lang="es-CO" sz="1400" b="1" dirty="0" smtClean="0">
                <a:latin typeface="+mn-lt"/>
              </a:rPr>
              <a:t> the (</a:t>
            </a:r>
            <a:r>
              <a:rPr lang="es-CO" sz="1400" b="1" dirty="0" err="1" smtClean="0">
                <a:latin typeface="+mn-lt"/>
              </a:rPr>
              <a:t>already</a:t>
            </a:r>
            <a:r>
              <a:rPr lang="es-CO" sz="1400" b="1" dirty="0" smtClean="0">
                <a:latin typeface="+mn-lt"/>
              </a:rPr>
              <a:t> </a:t>
            </a:r>
            <a:r>
              <a:rPr lang="es-CO" sz="1400" b="1" dirty="0" err="1" smtClean="0">
                <a:latin typeface="+mn-lt"/>
              </a:rPr>
              <a:t>increased</a:t>
            </a:r>
            <a:r>
              <a:rPr lang="es-CO" sz="1400" b="1" dirty="0" smtClean="0">
                <a:latin typeface="+mn-lt"/>
              </a:rPr>
              <a:t>) 2018 </a:t>
            </a:r>
            <a:r>
              <a:rPr lang="es-CO" sz="1400" b="1" dirty="0" err="1" smtClean="0">
                <a:latin typeface="+mn-lt"/>
              </a:rPr>
              <a:t>partners</a:t>
            </a:r>
            <a:r>
              <a:rPr lang="es-CO" sz="1400" b="1" dirty="0" smtClean="0">
                <a:latin typeface="+mn-lt"/>
              </a:rPr>
              <a:t> </a:t>
            </a:r>
            <a:r>
              <a:rPr lang="es-CO" sz="1400" b="1" dirty="0" err="1" smtClean="0">
                <a:latin typeface="+mn-lt"/>
              </a:rPr>
              <a:t>implementation</a:t>
            </a:r>
            <a:r>
              <a:rPr lang="es-CO" sz="1400" b="1" dirty="0" smtClean="0">
                <a:latin typeface="+mn-lt"/>
              </a:rPr>
              <a:t> pace, </a:t>
            </a:r>
            <a:r>
              <a:rPr lang="es-CO" sz="1400" b="1" dirty="0" err="1" smtClean="0">
                <a:latin typeface="+mn-lt"/>
              </a:rPr>
              <a:t>an</a:t>
            </a:r>
            <a:r>
              <a:rPr lang="es-CO" sz="1400" b="1" dirty="0" smtClean="0">
                <a:latin typeface="+mn-lt"/>
              </a:rPr>
              <a:t> </a:t>
            </a:r>
            <a:r>
              <a:rPr lang="es-CO" sz="1400" b="1" dirty="0" err="1" smtClean="0">
                <a:latin typeface="+mn-lt"/>
              </a:rPr>
              <a:t>extension</a:t>
            </a:r>
            <a:r>
              <a:rPr lang="es-CO" sz="1400" b="1" dirty="0" smtClean="0">
                <a:latin typeface="+mn-lt"/>
              </a:rPr>
              <a:t> of the </a:t>
            </a:r>
            <a:r>
              <a:rPr lang="es-CO" sz="1400" b="1" dirty="0" err="1" smtClean="0">
                <a:latin typeface="+mn-lt"/>
              </a:rPr>
              <a:t>period</a:t>
            </a:r>
            <a:r>
              <a:rPr lang="es-CO" sz="1400" b="1" dirty="0" smtClean="0">
                <a:latin typeface="+mn-lt"/>
              </a:rPr>
              <a:t> </a:t>
            </a:r>
            <a:r>
              <a:rPr lang="es-CO" sz="1400" b="1" dirty="0" err="1" smtClean="0">
                <a:latin typeface="+mn-lt"/>
              </a:rPr>
              <a:t>for</a:t>
            </a:r>
            <a:r>
              <a:rPr lang="es-CO" sz="1400" b="1" dirty="0" smtClean="0">
                <a:latin typeface="+mn-lt"/>
              </a:rPr>
              <a:t> </a:t>
            </a:r>
            <a:r>
              <a:rPr lang="es-CO" sz="1400" b="1" dirty="0" err="1" smtClean="0">
                <a:latin typeface="+mn-lt"/>
              </a:rPr>
              <a:t>implementation</a:t>
            </a:r>
            <a:r>
              <a:rPr lang="es-CO" sz="1400" b="1" dirty="0" smtClean="0">
                <a:latin typeface="+mn-lt"/>
              </a:rPr>
              <a:t> of </a:t>
            </a:r>
            <a:r>
              <a:rPr lang="es-CO" sz="1400" b="1" dirty="0" err="1" smtClean="0">
                <a:latin typeface="+mn-lt"/>
              </a:rPr>
              <a:t>technical</a:t>
            </a:r>
            <a:r>
              <a:rPr lang="es-CO" sz="1400" b="1" dirty="0" smtClean="0">
                <a:latin typeface="+mn-lt"/>
              </a:rPr>
              <a:t> </a:t>
            </a:r>
            <a:r>
              <a:rPr lang="es-CO" sz="1400" b="1" dirty="0" err="1" smtClean="0">
                <a:latin typeface="+mn-lt"/>
              </a:rPr>
              <a:t>activities</a:t>
            </a:r>
            <a:r>
              <a:rPr lang="es-CO" sz="1400" b="1" dirty="0" smtClean="0">
                <a:latin typeface="+mn-lt"/>
              </a:rPr>
              <a:t> </a:t>
            </a:r>
            <a:r>
              <a:rPr lang="es-CO" sz="1400" b="1" dirty="0" err="1" smtClean="0">
                <a:latin typeface="+mn-lt"/>
              </a:rPr>
              <a:t>under</a:t>
            </a:r>
            <a:r>
              <a:rPr lang="es-CO" sz="1400" b="1" dirty="0" smtClean="0">
                <a:latin typeface="+mn-lt"/>
              </a:rPr>
              <a:t> the Co-</a:t>
            </a:r>
            <a:r>
              <a:rPr lang="es-CO" sz="1400" b="1" dirty="0" err="1" smtClean="0">
                <a:latin typeface="+mn-lt"/>
              </a:rPr>
              <a:t>Executing</a:t>
            </a:r>
            <a:r>
              <a:rPr lang="es-CO" sz="1400" b="1" dirty="0" smtClean="0">
                <a:latin typeface="+mn-lt"/>
              </a:rPr>
              <a:t> </a:t>
            </a:r>
            <a:r>
              <a:rPr lang="es-CO" sz="1400" b="1" dirty="0" err="1" smtClean="0">
                <a:latin typeface="+mn-lt"/>
              </a:rPr>
              <a:t>Agreements</a:t>
            </a:r>
            <a:r>
              <a:rPr lang="es-CO" sz="1400" b="1" dirty="0" smtClean="0">
                <a:latin typeface="+mn-lt"/>
              </a:rPr>
              <a:t> (</a:t>
            </a:r>
            <a:r>
              <a:rPr lang="es-CO" sz="1400" b="1" dirty="0" err="1" smtClean="0">
                <a:latin typeface="+mn-lt"/>
              </a:rPr>
              <a:t>CEAs</a:t>
            </a:r>
            <a:r>
              <a:rPr lang="es-CO" sz="1400" b="1" dirty="0" smtClean="0">
                <a:latin typeface="+mn-lt"/>
              </a:rPr>
              <a:t>) </a:t>
            </a:r>
            <a:r>
              <a:rPr lang="es-CO" sz="1400" b="1" dirty="0" err="1" smtClean="0">
                <a:latin typeface="+mn-lt"/>
              </a:rPr>
              <a:t>that</a:t>
            </a:r>
            <a:r>
              <a:rPr lang="es-CO" sz="1400" b="1" dirty="0" smtClean="0">
                <a:latin typeface="+mn-lt"/>
              </a:rPr>
              <a:t> </a:t>
            </a:r>
            <a:r>
              <a:rPr lang="es-CO" sz="1400" b="1" dirty="0" err="1" smtClean="0">
                <a:latin typeface="+mn-lt"/>
              </a:rPr>
              <a:t>goes</a:t>
            </a:r>
            <a:r>
              <a:rPr lang="es-CO" sz="1400" b="1" dirty="0" smtClean="0">
                <a:latin typeface="+mn-lt"/>
              </a:rPr>
              <a:t> </a:t>
            </a:r>
            <a:r>
              <a:rPr lang="es-CO" sz="1400" b="1" dirty="0" err="1" smtClean="0">
                <a:latin typeface="+mn-lt"/>
              </a:rPr>
              <a:t>well</a:t>
            </a:r>
            <a:r>
              <a:rPr lang="es-CO" sz="1400" b="1" dirty="0" smtClean="0">
                <a:latin typeface="+mn-lt"/>
              </a:rPr>
              <a:t> </a:t>
            </a:r>
            <a:r>
              <a:rPr lang="es-CO" sz="1400" b="1" dirty="0" err="1" smtClean="0">
                <a:latin typeface="+mn-lt"/>
              </a:rPr>
              <a:t>beyond</a:t>
            </a:r>
            <a:r>
              <a:rPr lang="es-CO" sz="1400" b="1" dirty="0" smtClean="0">
                <a:latin typeface="+mn-lt"/>
              </a:rPr>
              <a:t> </a:t>
            </a:r>
            <a:r>
              <a:rPr lang="es-CO" sz="1400" b="1" dirty="0" err="1" smtClean="0">
                <a:latin typeface="+mn-lt"/>
              </a:rPr>
              <a:t>current</a:t>
            </a:r>
            <a:r>
              <a:rPr lang="es-CO" sz="1400" b="1" dirty="0" smtClean="0">
                <a:latin typeface="+mn-lt"/>
              </a:rPr>
              <a:t> CEA </a:t>
            </a:r>
            <a:r>
              <a:rPr lang="es-CO" sz="1400" b="1" dirty="0" err="1" smtClean="0">
                <a:latin typeface="+mn-lt"/>
              </a:rPr>
              <a:t>end</a:t>
            </a:r>
            <a:r>
              <a:rPr lang="es-CO" sz="1400" b="1" dirty="0" smtClean="0">
                <a:latin typeface="+mn-lt"/>
              </a:rPr>
              <a:t> dates </a:t>
            </a:r>
            <a:r>
              <a:rPr lang="es-CO" sz="1400" b="1" dirty="0" err="1" smtClean="0">
                <a:latin typeface="+mn-lt"/>
              </a:rPr>
              <a:t>will</a:t>
            </a:r>
            <a:r>
              <a:rPr lang="es-CO" sz="1400" b="1" dirty="0" smtClean="0">
                <a:latin typeface="+mn-lt"/>
              </a:rPr>
              <a:t> be </a:t>
            </a:r>
            <a:r>
              <a:rPr lang="es-CO" sz="1400" b="1" dirty="0" err="1" smtClean="0">
                <a:latin typeface="+mn-lt"/>
              </a:rPr>
              <a:t>required</a:t>
            </a:r>
            <a:r>
              <a:rPr lang="es-CO" sz="1400" b="1" dirty="0" smtClean="0">
                <a:latin typeface="+mn-lt"/>
              </a:rPr>
              <a:t> in </a:t>
            </a:r>
            <a:r>
              <a:rPr lang="es-CO" sz="1400" b="1" dirty="0" err="1" smtClean="0">
                <a:latin typeface="+mn-lt"/>
              </a:rPr>
              <a:t>some</a:t>
            </a:r>
            <a:r>
              <a:rPr lang="es-CO" sz="1400" b="1" dirty="0" smtClean="0">
                <a:latin typeface="+mn-lt"/>
              </a:rPr>
              <a:t> cases</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2" name="Rectangle 11"/>
          <p:cNvSpPr/>
          <p:nvPr/>
        </p:nvSpPr>
        <p:spPr>
          <a:xfrm>
            <a:off x="100465" y="-53137"/>
            <a:ext cx="6096000" cy="369332"/>
          </a:xfrm>
          <a:prstGeom prst="rect">
            <a:avLst/>
          </a:prstGeom>
        </p:spPr>
        <p:txBody>
          <a:bodyPr>
            <a:spAutoFit/>
          </a:bodyPr>
          <a:lstStyle/>
          <a:p>
            <a:r>
              <a:rPr lang="es-CO" b="1" dirty="0" err="1">
                <a:solidFill>
                  <a:schemeClr val="accent5">
                    <a:lumMod val="75000"/>
                  </a:schemeClr>
                </a:solidFill>
              </a:rPr>
              <a:t>C</a:t>
            </a:r>
            <a:r>
              <a:rPr lang="es-CO" b="1" dirty="0" err="1" smtClean="0">
                <a:solidFill>
                  <a:schemeClr val="accent5">
                    <a:lumMod val="75000"/>
                  </a:schemeClr>
                </a:solidFill>
              </a:rPr>
              <a:t>onsolidated</a:t>
            </a:r>
            <a:r>
              <a:rPr lang="es-CO" b="1" dirty="0" smtClean="0">
                <a:solidFill>
                  <a:schemeClr val="accent5">
                    <a:lumMod val="75000"/>
                  </a:schemeClr>
                </a:solidFill>
              </a:rPr>
              <a:t> </a:t>
            </a:r>
            <a:r>
              <a:rPr lang="es-CO" b="1" dirty="0" err="1">
                <a:solidFill>
                  <a:schemeClr val="accent5">
                    <a:lumMod val="75000"/>
                  </a:schemeClr>
                </a:solidFill>
              </a:rPr>
              <a:t>partner’s</a:t>
            </a:r>
            <a:r>
              <a:rPr lang="es-CO" b="1" dirty="0">
                <a:solidFill>
                  <a:schemeClr val="accent5">
                    <a:lumMod val="75000"/>
                  </a:schemeClr>
                </a:solidFill>
              </a:rPr>
              <a:t> </a:t>
            </a:r>
            <a:r>
              <a:rPr lang="es-CO" b="1" dirty="0" smtClean="0">
                <a:solidFill>
                  <a:schemeClr val="accent5">
                    <a:lumMod val="75000"/>
                  </a:schemeClr>
                </a:solidFill>
              </a:rPr>
              <a:t> </a:t>
            </a:r>
            <a:r>
              <a:rPr lang="es-CO" b="1" dirty="0" err="1" smtClean="0">
                <a:solidFill>
                  <a:schemeClr val="accent5">
                    <a:lumMod val="75000"/>
                  </a:schemeClr>
                </a:solidFill>
              </a:rPr>
              <a:t>financial</a:t>
            </a:r>
            <a:r>
              <a:rPr lang="es-CO" b="1" dirty="0" smtClean="0">
                <a:solidFill>
                  <a:schemeClr val="accent5">
                    <a:lumMod val="75000"/>
                  </a:schemeClr>
                </a:solidFill>
              </a:rPr>
              <a:t> </a:t>
            </a:r>
            <a:r>
              <a:rPr lang="es-CO" b="1" dirty="0" err="1" smtClean="0">
                <a:solidFill>
                  <a:schemeClr val="accent5">
                    <a:lumMod val="75000"/>
                  </a:schemeClr>
                </a:solidFill>
              </a:rPr>
              <a:t>implementation</a:t>
            </a:r>
            <a:endParaRPr lang="en-US" dirty="0"/>
          </a:p>
        </p:txBody>
      </p:sp>
    </p:spTree>
    <p:extLst>
      <p:ext uri="{BB962C8B-B14F-4D97-AF65-F5344CB8AC3E}">
        <p14:creationId xmlns:p14="http://schemas.microsoft.com/office/powerpoint/2010/main" val="1483671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74" y="3394"/>
            <a:ext cx="550848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1967696" y="998276"/>
          <a:ext cx="8424823" cy="250306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90767" y="55839"/>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PCU </a:t>
            </a:r>
            <a:r>
              <a:rPr lang="es-CO" sz="2000" b="1" dirty="0" err="1" smtClean="0">
                <a:solidFill>
                  <a:schemeClr val="accent5">
                    <a:lumMod val="75000"/>
                  </a:schemeClr>
                </a:solidFill>
                <a:latin typeface="+mn-lt"/>
              </a:rPr>
              <a:t>financial</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implementation</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8" name="Title 1"/>
          <p:cNvSpPr txBox="1">
            <a:spLocks/>
          </p:cNvSpPr>
          <p:nvPr/>
        </p:nvSpPr>
        <p:spPr>
          <a:xfrm>
            <a:off x="90767" y="373165"/>
            <a:ext cx="6987610"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Implementation</a:t>
            </a:r>
            <a:r>
              <a:rPr lang="es-CO" sz="1400" b="1" dirty="0" smtClean="0">
                <a:latin typeface="+mn-lt"/>
              </a:rPr>
              <a:t> of the </a:t>
            </a:r>
            <a:r>
              <a:rPr lang="es-CO" sz="1400" b="1" dirty="0" err="1" smtClean="0">
                <a:latin typeface="+mn-lt"/>
              </a:rPr>
              <a:t>budget</a:t>
            </a:r>
            <a:r>
              <a:rPr lang="es-CO" sz="1400" b="1" dirty="0" smtClean="0">
                <a:latin typeface="+mn-lt"/>
              </a:rPr>
              <a:t> </a:t>
            </a:r>
            <a:r>
              <a:rPr lang="es-CO" sz="1400" b="1" dirty="0" err="1" smtClean="0">
                <a:latin typeface="+mn-lt"/>
              </a:rPr>
              <a:t>directly</a:t>
            </a:r>
            <a:r>
              <a:rPr lang="es-CO" sz="1400" b="1" dirty="0" smtClean="0">
                <a:latin typeface="+mn-lt"/>
              </a:rPr>
              <a:t> </a:t>
            </a:r>
            <a:r>
              <a:rPr lang="es-CO" sz="1400" b="1" dirty="0" err="1" smtClean="0">
                <a:latin typeface="+mn-lt"/>
              </a:rPr>
              <a:t>allocated</a:t>
            </a:r>
            <a:r>
              <a:rPr lang="es-CO" sz="1400" b="1" dirty="0" smtClean="0">
                <a:latin typeface="+mn-lt"/>
              </a:rPr>
              <a:t> to the PCU has </a:t>
            </a:r>
            <a:r>
              <a:rPr lang="es-CO" sz="1400" b="1" dirty="0" err="1" smtClean="0">
                <a:latin typeface="+mn-lt"/>
              </a:rPr>
              <a:t>improved</a:t>
            </a:r>
            <a:r>
              <a:rPr lang="es-CO" sz="1400" b="1" dirty="0" smtClean="0">
                <a:latin typeface="+mn-lt"/>
              </a:rPr>
              <a:t> in the </a:t>
            </a:r>
            <a:r>
              <a:rPr lang="es-CO" sz="1400" b="1" dirty="0" err="1" smtClean="0">
                <a:latin typeface="+mn-lt"/>
              </a:rPr>
              <a:t>last</a:t>
            </a:r>
            <a:r>
              <a:rPr lang="es-CO" sz="1400" b="1" dirty="0" smtClean="0">
                <a:latin typeface="+mn-lt"/>
              </a:rPr>
              <a:t> </a:t>
            </a:r>
            <a:r>
              <a:rPr lang="es-CO" sz="1400" b="1" dirty="0" err="1" smtClean="0">
                <a:latin typeface="+mn-lt"/>
              </a:rPr>
              <a:t>months</a:t>
            </a:r>
            <a:r>
              <a:rPr lang="es-CO" sz="1400" b="1" dirty="0" smtClean="0">
                <a:latin typeface="+mn-lt"/>
              </a:rPr>
              <a:t> of 2018, </a:t>
            </a:r>
            <a:r>
              <a:rPr lang="es-CO" sz="1400" b="1" dirty="0" err="1" smtClean="0">
                <a:latin typeface="+mn-lt"/>
              </a:rPr>
              <a:t>but</a:t>
            </a:r>
            <a:r>
              <a:rPr lang="es-CO" sz="1400" b="1" dirty="0" smtClean="0">
                <a:latin typeface="+mn-lt"/>
              </a:rPr>
              <a:t> </a:t>
            </a:r>
            <a:r>
              <a:rPr lang="es-CO" sz="1400" b="1" dirty="0" err="1" smtClean="0">
                <a:latin typeface="+mn-lt"/>
              </a:rPr>
              <a:t>ful</a:t>
            </a:r>
            <a:r>
              <a:rPr lang="es-CO" sz="1400" b="1" dirty="0" smtClean="0">
                <a:latin typeface="+mn-lt"/>
              </a:rPr>
              <a:t> </a:t>
            </a:r>
            <a:r>
              <a:rPr lang="es-CO" sz="1400" b="1" dirty="0" err="1" smtClean="0">
                <a:latin typeface="+mn-lt"/>
              </a:rPr>
              <a:t>implementation</a:t>
            </a:r>
            <a:r>
              <a:rPr lang="es-CO" sz="1400" b="1" dirty="0" smtClean="0">
                <a:latin typeface="+mn-lt"/>
              </a:rPr>
              <a:t> </a:t>
            </a:r>
            <a:r>
              <a:rPr lang="es-CO" sz="1400" b="1" dirty="0" err="1" smtClean="0">
                <a:latin typeface="+mn-lt"/>
              </a:rPr>
              <a:t>will</a:t>
            </a:r>
            <a:r>
              <a:rPr lang="es-CO" sz="1400" b="1" dirty="0" smtClean="0">
                <a:latin typeface="+mn-lt"/>
              </a:rPr>
              <a:t> </a:t>
            </a:r>
            <a:r>
              <a:rPr lang="es-CO" sz="1400" b="1" dirty="0" err="1" smtClean="0">
                <a:latin typeface="+mn-lt"/>
              </a:rPr>
              <a:t>require</a:t>
            </a:r>
            <a:r>
              <a:rPr lang="es-CO" sz="1400" b="1" dirty="0" smtClean="0">
                <a:latin typeface="+mn-lt"/>
              </a:rPr>
              <a:t> </a:t>
            </a:r>
            <a:r>
              <a:rPr lang="es-CO" sz="1400" b="1" dirty="0" err="1" smtClean="0">
                <a:latin typeface="+mn-lt"/>
              </a:rPr>
              <a:t>additional</a:t>
            </a:r>
            <a:r>
              <a:rPr lang="es-CO" sz="1400" b="1" dirty="0" smtClean="0">
                <a:latin typeface="+mn-lt"/>
              </a:rPr>
              <a:t> time</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13" name="Chart 12"/>
          <p:cNvGraphicFramePr>
            <a:graphicFrameLocks/>
          </p:cNvGraphicFramePr>
          <p:nvPr>
            <p:extLst/>
          </p:nvPr>
        </p:nvGraphicFramePr>
        <p:xfrm>
          <a:off x="3706203" y="385160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428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4913" y="5976939"/>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5268382" y="6072974"/>
            <a:ext cx="3571448" cy="530915"/>
          </a:xfrm>
          <a:prstGeom prst="rect">
            <a:avLst/>
          </a:prstGeom>
          <a:noFill/>
        </p:spPr>
        <p:txBody>
          <a:bodyPr wrap="square">
            <a:spAutoFit/>
          </a:bodyPr>
          <a:lstStyle/>
          <a:p>
            <a:pPr algn="r">
              <a:defRPr/>
            </a:pPr>
            <a:r>
              <a:rPr lang="es-CO" sz="950" i="1" dirty="0" err="1">
                <a:solidFill>
                  <a:schemeClr val="tx1">
                    <a:lumMod val="50000"/>
                    <a:lumOff val="50000"/>
                  </a:schemeClr>
                </a:solidFill>
                <a:latin typeface="Avenir Heavy" charset="0"/>
                <a:ea typeface="Avenir Heavy" charset="0"/>
                <a:cs typeface="Avenir Heavy" charset="0"/>
              </a:rPr>
              <a:t>Catalyzing</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implementation</a:t>
            </a:r>
            <a:r>
              <a:rPr lang="es-CO" sz="950" i="1" dirty="0">
                <a:solidFill>
                  <a:schemeClr val="tx1">
                    <a:lumMod val="50000"/>
                    <a:lumOff val="50000"/>
                  </a:schemeClr>
                </a:solidFill>
                <a:latin typeface="Avenir Heavy" charset="0"/>
                <a:ea typeface="Avenir Heavy" charset="0"/>
                <a:cs typeface="Avenir Heavy" charset="0"/>
              </a:rPr>
              <a:t> of </a:t>
            </a:r>
            <a:r>
              <a:rPr lang="es-CO" sz="950" i="1" dirty="0" err="1">
                <a:solidFill>
                  <a:schemeClr val="tx1">
                    <a:lumMod val="50000"/>
                    <a:lumOff val="50000"/>
                  </a:schemeClr>
                </a:solidFill>
                <a:latin typeface="Avenir Heavy" charset="0"/>
                <a:ea typeface="Avenir Heavy" charset="0"/>
                <a:cs typeface="Avenir Heavy" charset="0"/>
              </a:rPr>
              <a:t>the</a:t>
            </a:r>
            <a:r>
              <a:rPr lang="es-CO" sz="950" i="1" dirty="0">
                <a:solidFill>
                  <a:schemeClr val="tx1">
                    <a:lumMod val="50000"/>
                    <a:lumOff val="50000"/>
                  </a:schemeClr>
                </a:solidFill>
                <a:latin typeface="Avenir Heavy" charset="0"/>
                <a:ea typeface="Avenir Heavy" charset="0"/>
                <a:cs typeface="Avenir Heavy" charset="0"/>
              </a:rPr>
              <a:t> </a:t>
            </a:r>
          </a:p>
          <a:p>
            <a:pPr algn="r">
              <a:defRPr/>
            </a:pPr>
            <a:r>
              <a:rPr lang="es-CO" sz="950" i="1" dirty="0">
                <a:solidFill>
                  <a:schemeClr val="tx1">
                    <a:lumMod val="50000"/>
                    <a:lumOff val="50000"/>
                  </a:schemeClr>
                </a:solidFill>
                <a:latin typeface="Avenir Heavy" charset="0"/>
                <a:ea typeface="Avenir Heavy" charset="0"/>
                <a:cs typeface="Avenir Heavy" charset="0"/>
              </a:rPr>
              <a:t>10-year </a:t>
            </a:r>
            <a:r>
              <a:rPr lang="es-CO" sz="950" i="1" dirty="0" err="1">
                <a:solidFill>
                  <a:schemeClr val="tx1">
                    <a:lumMod val="50000"/>
                    <a:lumOff val="50000"/>
                  </a:schemeClr>
                </a:solidFill>
                <a:latin typeface="Avenir Heavy" charset="0"/>
                <a:ea typeface="Avenir Heavy" charset="0"/>
                <a:cs typeface="Avenir Heavy" charset="0"/>
              </a:rPr>
              <a:t>Strategic</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Action</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Programme</a:t>
            </a:r>
            <a:r>
              <a:rPr lang="es-CO" sz="950" i="1" dirty="0">
                <a:solidFill>
                  <a:schemeClr val="tx1">
                    <a:lumMod val="50000"/>
                    <a:lumOff val="50000"/>
                  </a:schemeClr>
                </a:solidFill>
                <a:latin typeface="Avenir Heavy" charset="0"/>
                <a:ea typeface="Avenir Heavy" charset="0"/>
                <a:cs typeface="Avenir Heavy" charset="0"/>
              </a:rPr>
              <a:t> </a:t>
            </a:r>
          </a:p>
          <a:p>
            <a:pPr algn="r">
              <a:defRPr/>
            </a:pPr>
            <a:r>
              <a:rPr lang="es-CO" sz="950" i="1" dirty="0" err="1">
                <a:solidFill>
                  <a:schemeClr val="tx1">
                    <a:lumMod val="50000"/>
                    <a:lumOff val="50000"/>
                  </a:schemeClr>
                </a:solidFill>
                <a:latin typeface="Avenir Heavy" charset="0"/>
                <a:ea typeface="Avenir Heavy" charset="0"/>
                <a:cs typeface="Avenir Heavy" charset="0"/>
              </a:rPr>
              <a:t>for</a:t>
            </a:r>
            <a:r>
              <a:rPr lang="es-CO" sz="950" i="1" dirty="0">
                <a:solidFill>
                  <a:schemeClr val="tx1">
                    <a:lumMod val="50000"/>
                    <a:lumOff val="50000"/>
                  </a:schemeClr>
                </a:solidFill>
                <a:latin typeface="Avenir Heavy" charset="0"/>
                <a:ea typeface="Avenir Heavy" charset="0"/>
                <a:cs typeface="Avenir Heavy" charset="0"/>
              </a:rPr>
              <a:t> the Caribbean and North </a:t>
            </a:r>
            <a:r>
              <a:rPr lang="es-CO" sz="950" i="1" dirty="0" err="1">
                <a:solidFill>
                  <a:schemeClr val="tx1">
                    <a:lumMod val="50000"/>
                    <a:lumOff val="50000"/>
                  </a:schemeClr>
                </a:solidFill>
                <a:latin typeface="Avenir Heavy" charset="0"/>
                <a:ea typeface="Avenir Heavy" charset="0"/>
                <a:cs typeface="Avenir Heavy" charset="0"/>
              </a:rPr>
              <a:t>Brazil</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Shelf</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LME’s</a:t>
            </a:r>
            <a:endParaRPr lang="en-US" sz="950" i="1" dirty="0">
              <a:solidFill>
                <a:schemeClr val="tx1">
                  <a:lumMod val="50000"/>
                  <a:lumOff val="50000"/>
                </a:schemeClr>
              </a:solidFill>
              <a:latin typeface="Avenir Heavy" charset="0"/>
              <a:ea typeface="Avenir Heavy" charset="0"/>
              <a:cs typeface="Avenir Heavy" charset="0"/>
            </a:endParaRPr>
          </a:p>
        </p:txBody>
      </p:sp>
      <p:sp>
        <p:nvSpPr>
          <p:cNvPr id="2" name="TextBox 1"/>
          <p:cNvSpPr txBox="1"/>
          <p:nvPr/>
        </p:nvSpPr>
        <p:spPr>
          <a:xfrm>
            <a:off x="2858581" y="2001611"/>
            <a:ext cx="6998676" cy="923330"/>
          </a:xfrm>
          <a:prstGeom prst="rect">
            <a:avLst/>
          </a:prstGeom>
          <a:noFill/>
        </p:spPr>
        <p:txBody>
          <a:bodyPr wrap="square" rtlCol="0">
            <a:spAutoFit/>
          </a:bodyPr>
          <a:lstStyle/>
          <a:p>
            <a:pPr algn="ctr"/>
            <a:r>
              <a:rPr lang="en-GB" b="1" dirty="0">
                <a:solidFill>
                  <a:srgbClr val="0070C0"/>
                </a:solidFill>
              </a:rPr>
              <a:t>Facilitate Ecosystem-Based Management </a:t>
            </a:r>
            <a:r>
              <a:rPr lang="en-GB" dirty="0"/>
              <a:t>(…) in the CLME</a:t>
            </a:r>
            <a:r>
              <a:rPr lang="en-GB" baseline="30000" dirty="0"/>
              <a:t>+</a:t>
            </a:r>
            <a:r>
              <a:rPr lang="en-GB" dirty="0"/>
              <a:t>, in order to ensure the sustainable and </a:t>
            </a:r>
            <a:r>
              <a:rPr lang="en-GB" dirty="0">
                <a:solidFill>
                  <a:srgbClr val="C00000"/>
                </a:solidFill>
              </a:rPr>
              <a:t>climate-resilient </a:t>
            </a:r>
            <a:r>
              <a:rPr lang="en-GB" dirty="0"/>
              <a:t>provision of goods and services from shared living marine resources. </a:t>
            </a:r>
          </a:p>
        </p:txBody>
      </p:sp>
      <p:sp>
        <p:nvSpPr>
          <p:cNvPr id="6" name="TextBox 5"/>
          <p:cNvSpPr txBox="1"/>
          <p:nvPr/>
        </p:nvSpPr>
        <p:spPr>
          <a:xfrm>
            <a:off x="2249214" y="327306"/>
            <a:ext cx="7756634" cy="1077218"/>
          </a:xfrm>
          <a:prstGeom prst="rect">
            <a:avLst/>
          </a:prstGeom>
          <a:solidFill>
            <a:schemeClr val="bg2">
              <a:lumMod val="75000"/>
            </a:schemeClr>
          </a:solidFill>
        </p:spPr>
        <p:txBody>
          <a:bodyPr wrap="square" rtlCol="0">
            <a:spAutoFit/>
          </a:bodyPr>
          <a:lstStyle/>
          <a:p>
            <a:pPr algn="ctr"/>
            <a:r>
              <a:rPr lang="es-CO" sz="3200" b="1" dirty="0" smtClean="0"/>
              <a:t>A REMINDER: </a:t>
            </a:r>
          </a:p>
          <a:p>
            <a:pPr algn="ctr"/>
            <a:r>
              <a:rPr lang="es-CO" sz="3200" b="1" dirty="0" smtClean="0"/>
              <a:t>THE PROJECT </a:t>
            </a:r>
            <a:r>
              <a:rPr lang="es-CO" sz="3200" b="1" dirty="0"/>
              <a:t>(DEVELOPMENT) OBJECTIVE</a:t>
            </a:r>
            <a:endParaRPr lang="en-US" sz="2000" b="1" dirty="0"/>
          </a:p>
        </p:txBody>
      </p:sp>
      <p:cxnSp>
        <p:nvCxnSpPr>
          <p:cNvPr id="8" name="Straight Arrow Connector 7"/>
          <p:cNvCxnSpPr/>
          <p:nvPr/>
        </p:nvCxnSpPr>
        <p:spPr>
          <a:xfrm flipH="1">
            <a:off x="4811188" y="3256689"/>
            <a:ext cx="623455" cy="5091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081048" y="3800984"/>
            <a:ext cx="3980914" cy="646331"/>
          </a:xfrm>
          <a:prstGeom prst="rect">
            <a:avLst/>
          </a:prstGeom>
          <a:noFill/>
        </p:spPr>
        <p:txBody>
          <a:bodyPr wrap="square" rtlCol="0">
            <a:spAutoFit/>
          </a:bodyPr>
          <a:lstStyle/>
          <a:p>
            <a:pPr algn="ctr"/>
            <a:r>
              <a:rPr lang="en-US" dirty="0" smtClean="0"/>
              <a:t>PREPARE COUNTRIES &amp; ORGANIZATIONS</a:t>
            </a:r>
            <a:endParaRPr lang="en-US" dirty="0"/>
          </a:p>
          <a:p>
            <a:pPr algn="ctr"/>
            <a:r>
              <a:rPr lang="es-CO" dirty="0"/>
              <a:t>(</a:t>
            </a:r>
            <a:r>
              <a:rPr lang="es-CO" dirty="0" err="1"/>
              <a:t>main</a:t>
            </a:r>
            <a:r>
              <a:rPr lang="es-CO" dirty="0"/>
              <a:t> Project)</a:t>
            </a:r>
            <a:endParaRPr lang="en-US" dirty="0"/>
          </a:p>
        </p:txBody>
      </p:sp>
      <p:sp>
        <p:nvSpPr>
          <p:cNvPr id="10" name="TextBox 9"/>
          <p:cNvSpPr txBox="1"/>
          <p:nvPr/>
        </p:nvSpPr>
        <p:spPr>
          <a:xfrm>
            <a:off x="7273266" y="3775748"/>
            <a:ext cx="2254828" cy="646331"/>
          </a:xfrm>
          <a:prstGeom prst="rect">
            <a:avLst/>
          </a:prstGeom>
          <a:noFill/>
        </p:spPr>
        <p:txBody>
          <a:bodyPr wrap="square" rtlCol="0">
            <a:spAutoFit/>
          </a:bodyPr>
          <a:lstStyle/>
          <a:p>
            <a:r>
              <a:rPr lang="en-US" dirty="0" smtClean="0"/>
              <a:t>TEST EBM/EAF</a:t>
            </a:r>
            <a:endParaRPr lang="en-US" dirty="0"/>
          </a:p>
          <a:p>
            <a:r>
              <a:rPr lang="es-CO" dirty="0"/>
              <a:t>(Sub-</a:t>
            </a:r>
            <a:r>
              <a:rPr lang="es-CO" dirty="0" err="1"/>
              <a:t>Projects</a:t>
            </a:r>
            <a:r>
              <a:rPr lang="es-CO" dirty="0"/>
              <a:t>)</a:t>
            </a:r>
            <a:endParaRPr lang="en-US" dirty="0"/>
          </a:p>
        </p:txBody>
      </p:sp>
      <p:cxnSp>
        <p:nvCxnSpPr>
          <p:cNvPr id="11" name="Straight Arrow Connector 10"/>
          <p:cNvCxnSpPr/>
          <p:nvPr/>
        </p:nvCxnSpPr>
        <p:spPr>
          <a:xfrm>
            <a:off x="7135288" y="3261281"/>
            <a:ext cx="621721"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988026" y="4482454"/>
            <a:ext cx="464127" cy="452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882346" y="4463136"/>
            <a:ext cx="505882"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815256" y="5008756"/>
            <a:ext cx="4918841" cy="923330"/>
          </a:xfrm>
          <a:prstGeom prst="rect">
            <a:avLst/>
          </a:prstGeom>
          <a:noFill/>
        </p:spPr>
        <p:txBody>
          <a:bodyPr wrap="square" rtlCol="0">
            <a:spAutoFit/>
          </a:bodyPr>
          <a:lstStyle/>
          <a:p>
            <a:pPr algn="ctr"/>
            <a:r>
              <a:rPr lang="en-US" dirty="0"/>
              <a:t>CONSOLIDATE </a:t>
            </a:r>
            <a:r>
              <a:rPr lang="en-US" dirty="0" smtClean="0"/>
              <a:t>GOVERNANCE ARRANGEMENTS </a:t>
            </a:r>
          </a:p>
          <a:p>
            <a:pPr algn="ctr"/>
            <a:r>
              <a:rPr lang="en-US" dirty="0" smtClean="0"/>
              <a:t>AND UPSCALE ACTIONS!</a:t>
            </a:r>
            <a:endParaRPr lang="en-US" dirty="0"/>
          </a:p>
          <a:p>
            <a:pPr algn="ctr"/>
            <a:r>
              <a:rPr lang="es-CO" dirty="0"/>
              <a:t>(</a:t>
            </a:r>
            <a:r>
              <a:rPr lang="es-CO" dirty="0" err="1"/>
              <a:t>next</a:t>
            </a:r>
            <a:r>
              <a:rPr lang="es-CO" dirty="0"/>
              <a:t> Project(s))</a:t>
            </a:r>
            <a:endParaRPr lang="en-US" dirty="0"/>
          </a:p>
        </p:txBody>
      </p:sp>
    </p:spTree>
    <p:extLst>
      <p:ext uri="{BB962C8B-B14F-4D97-AF65-F5344CB8AC3E}">
        <p14:creationId xmlns:p14="http://schemas.microsoft.com/office/powerpoint/2010/main" val="1514724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1023"/>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Budget </a:t>
            </a:r>
            <a:r>
              <a:rPr lang="es-CO" sz="2000" b="1" dirty="0" err="1" smtClean="0">
                <a:solidFill>
                  <a:schemeClr val="accent5">
                    <a:lumMod val="75000"/>
                  </a:schemeClr>
                </a:solidFill>
                <a:latin typeface="+mn-lt"/>
              </a:rPr>
              <a:t>results</a:t>
            </a:r>
            <a:r>
              <a:rPr lang="es-CO" sz="2000" b="1" dirty="0" smtClean="0">
                <a:solidFill>
                  <a:schemeClr val="accent5">
                    <a:lumMod val="75000"/>
                  </a:schemeClr>
                </a:solidFill>
                <a:latin typeface="+mn-lt"/>
              </a:rPr>
              <a:t> 2018</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7" name="Title 1"/>
          <p:cNvSpPr txBox="1">
            <a:spLocks/>
          </p:cNvSpPr>
          <p:nvPr/>
        </p:nvSpPr>
        <p:spPr>
          <a:xfrm>
            <a:off x="-1" y="398349"/>
            <a:ext cx="11187485" cy="80550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1400" b="1" dirty="0" smtClean="0">
                <a:latin typeface="+mn-lt"/>
              </a:rPr>
              <a:t>This slide compares real 2018 Budget execution to the 2018 Budget Plan that was approved by the PSC. We observe savings in project expenditure and, especially, </a:t>
            </a:r>
            <a:r>
              <a:rPr lang="en-US" sz="1400" b="1" dirty="0">
                <a:latin typeface="+mn-lt"/>
              </a:rPr>
              <a:t>delays in the implementation of co-execution </a:t>
            </a:r>
            <a:r>
              <a:rPr lang="en-US" sz="1400" b="1" dirty="0" smtClean="0">
                <a:latin typeface="+mn-lt"/>
              </a:rPr>
              <a:t>agreements (CEA’s). The latter has led to parts of these CEA budgets now being moved to the 2019 and 2020 Budget Plans, and saved and re-programmed resources are being allocated to facilitate the proposal of an extension of the project </a:t>
            </a:r>
            <a:r>
              <a:rPr lang="en-US" sz="1400" b="1" dirty="0">
                <a:latin typeface="+mn-lt"/>
              </a:rPr>
              <a:t>period</a:t>
            </a:r>
          </a:p>
        </p:txBody>
      </p:sp>
      <p:pic>
        <p:nvPicPr>
          <p:cNvPr id="2" name="Picture 1"/>
          <p:cNvPicPr>
            <a:picLocks noChangeAspect="1"/>
          </p:cNvPicPr>
          <p:nvPr/>
        </p:nvPicPr>
        <p:blipFill>
          <a:blip r:embed="rId3"/>
          <a:stretch>
            <a:fillRect/>
          </a:stretch>
        </p:blipFill>
        <p:spPr>
          <a:xfrm>
            <a:off x="852655" y="1834516"/>
            <a:ext cx="10486689" cy="3188967"/>
          </a:xfrm>
          <a:prstGeom prst="rect">
            <a:avLst/>
          </a:prstGeom>
        </p:spPr>
      </p:pic>
    </p:spTree>
    <p:extLst>
      <p:ext uri="{BB962C8B-B14F-4D97-AF65-F5344CB8AC3E}">
        <p14:creationId xmlns:p14="http://schemas.microsoft.com/office/powerpoint/2010/main" val="166637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866552" y="1907841"/>
            <a:ext cx="10388635" cy="3047399"/>
          </a:xfrm>
        </p:spPr>
        <p:txBody>
          <a:bodyPr>
            <a:normAutofit lnSpcReduction="10000"/>
          </a:bodyPr>
          <a:lstStyle/>
          <a:p>
            <a:pPr marL="342900" indent="-342900">
              <a:lnSpc>
                <a:spcPct val="100000"/>
              </a:lnSpc>
              <a:spcAft>
                <a:spcPts val="0"/>
              </a:spcAft>
              <a:buFont typeface="Arial" panose="020B0604020202020204" pitchFamily="34" charset="0"/>
              <a:buChar char="•"/>
            </a:pPr>
            <a:r>
              <a:rPr lang="en-US" sz="2600" dirty="0" smtClean="0">
                <a:latin typeface="+mn-lt"/>
              </a:rPr>
              <a:t>Delays in Implementation </a:t>
            </a:r>
            <a:r>
              <a:rPr lang="en-US" sz="2600" b="0" dirty="0" smtClean="0">
                <a:latin typeface="+mn-lt"/>
              </a:rPr>
              <a:t>– Only a small % of mid-term targets were met. Even with the application of mitigation measures </a:t>
            </a:r>
            <a:r>
              <a:rPr lang="en-US" sz="2600" dirty="0" smtClean="0">
                <a:solidFill>
                  <a:schemeClr val="tx1"/>
                </a:solidFill>
                <a:latin typeface="+mn-lt"/>
              </a:rPr>
              <a:t>remaining time is insufficient </a:t>
            </a:r>
            <a:r>
              <a:rPr lang="en-US" sz="2600" b="0" dirty="0" smtClean="0">
                <a:latin typeface="+mn-lt"/>
              </a:rPr>
              <a:t>to ensure successful conclusion of project</a:t>
            </a:r>
          </a:p>
          <a:p>
            <a:pPr>
              <a:lnSpc>
                <a:spcPct val="100000"/>
              </a:lnSpc>
              <a:spcAft>
                <a:spcPts val="0"/>
              </a:spcAft>
            </a:pPr>
            <a:endParaRPr lang="en-US" sz="2600" b="0" dirty="0" smtClean="0">
              <a:latin typeface="+mn-lt"/>
            </a:endParaRPr>
          </a:p>
          <a:p>
            <a:pPr marL="342900" indent="-342900">
              <a:lnSpc>
                <a:spcPct val="100000"/>
              </a:lnSpc>
              <a:spcAft>
                <a:spcPts val="0"/>
              </a:spcAft>
              <a:buFont typeface="Arial" panose="020B0604020202020204" pitchFamily="34" charset="0"/>
              <a:buChar char="•"/>
            </a:pPr>
            <a:r>
              <a:rPr lang="en-US" sz="2600" dirty="0" smtClean="0">
                <a:latin typeface="+mn-lt"/>
              </a:rPr>
              <a:t>Future Sustainability/Country Ownership</a:t>
            </a:r>
            <a:r>
              <a:rPr lang="en-US" sz="2600" dirty="0" smtClean="0">
                <a:solidFill>
                  <a:schemeClr val="tx2">
                    <a:lumMod val="60000"/>
                    <a:lumOff val="40000"/>
                  </a:schemeClr>
                </a:solidFill>
                <a:latin typeface="+mn-lt"/>
              </a:rPr>
              <a:t> </a:t>
            </a:r>
            <a:r>
              <a:rPr lang="en-US" sz="2600" b="0" dirty="0" smtClean="0">
                <a:latin typeface="+mn-lt"/>
              </a:rPr>
              <a:t>– Sustainability of Project Outcomes depends on the </a:t>
            </a:r>
            <a:r>
              <a:rPr lang="en-US" sz="2600" dirty="0">
                <a:solidFill>
                  <a:schemeClr val="tx1"/>
                </a:solidFill>
                <a:latin typeface="+mn-lt"/>
              </a:rPr>
              <a:t>adoption and internalization</a:t>
            </a:r>
            <a:r>
              <a:rPr lang="en-US" sz="2600" b="0" dirty="0" smtClean="0">
                <a:latin typeface="+mn-lt"/>
              </a:rPr>
              <a:t> of project outputs </a:t>
            </a:r>
            <a:r>
              <a:rPr lang="en-US" sz="2600" dirty="0">
                <a:solidFill>
                  <a:schemeClr val="tx1"/>
                </a:solidFill>
                <a:latin typeface="+mn-lt"/>
              </a:rPr>
              <a:t>by the countries </a:t>
            </a:r>
            <a:r>
              <a:rPr lang="en-US" sz="2600" b="0" dirty="0" smtClean="0">
                <a:latin typeface="+mn-lt"/>
              </a:rPr>
              <a:t>and IGOs. The final decision of many outputs lies with the countries.</a:t>
            </a:r>
          </a:p>
          <a:p>
            <a:pPr>
              <a:lnSpc>
                <a:spcPct val="100000"/>
              </a:lnSpc>
              <a:spcAft>
                <a:spcPts val="0"/>
              </a:spcAft>
            </a:pPr>
            <a:endParaRPr lang="en-US" sz="2000" b="0" dirty="0">
              <a:latin typeface="+mn-lt"/>
            </a:endParaRPr>
          </a:p>
        </p:txBody>
      </p:sp>
      <p:sp>
        <p:nvSpPr>
          <p:cNvPr id="3" name="TextBox 2"/>
          <p:cNvSpPr txBox="1"/>
          <p:nvPr/>
        </p:nvSpPr>
        <p:spPr>
          <a:xfrm>
            <a:off x="386861" y="357554"/>
            <a:ext cx="5140570" cy="954107"/>
          </a:xfrm>
          <a:prstGeom prst="rect">
            <a:avLst/>
          </a:prstGeom>
          <a:noFill/>
        </p:spPr>
        <p:txBody>
          <a:bodyPr wrap="square" rtlCol="0">
            <a:spAutoFit/>
          </a:bodyPr>
          <a:lstStyle/>
          <a:p>
            <a:r>
              <a:rPr lang="en-US" sz="2800" b="1" dirty="0" smtClean="0"/>
              <a:t>CLME+ Mid Term Evaluation  Conclusions</a:t>
            </a:r>
            <a:endParaRPr lang="en-US" sz="2800" b="1" dirty="0"/>
          </a:p>
        </p:txBody>
      </p:sp>
    </p:spTree>
    <p:extLst>
      <p:ext uri="{BB962C8B-B14F-4D97-AF65-F5344CB8AC3E}">
        <p14:creationId xmlns:p14="http://schemas.microsoft.com/office/powerpoint/2010/main" val="183006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248637" y="612122"/>
            <a:ext cx="11645387" cy="4779336"/>
          </a:xfrm>
        </p:spPr>
        <p:txBody>
          <a:bodyPr>
            <a:noAutofit/>
          </a:bodyPr>
          <a:lstStyle/>
          <a:p>
            <a:pPr marL="342900" indent="-342900">
              <a:buFont typeface="Arial" panose="020B0604020202020204" pitchFamily="34" charset="0"/>
              <a:buChar char="•"/>
            </a:pPr>
            <a:r>
              <a:rPr lang="en-US" sz="2200" b="0" dirty="0">
                <a:latin typeface="+mn-lt"/>
                <a:cs typeface="Arial" panose="020B0604020202020204" pitchFamily="34" charset="0"/>
              </a:rPr>
              <a:t>CLME+ Project extension should exceed four month and be in the order of 12 months</a:t>
            </a:r>
          </a:p>
          <a:p>
            <a:endParaRPr lang="en-US" sz="2200" b="0" dirty="0"/>
          </a:p>
          <a:p>
            <a:pPr marL="342900" indent="-342900">
              <a:buFont typeface="Arial" panose="020B0604020202020204" pitchFamily="34" charset="0"/>
              <a:buChar char="•"/>
            </a:pPr>
            <a:r>
              <a:rPr lang="en-US" sz="2200" b="0" dirty="0" smtClean="0">
                <a:latin typeface="+mn-lt"/>
              </a:rPr>
              <a:t>Executing Partners give </a:t>
            </a:r>
            <a:r>
              <a:rPr lang="en-US" sz="2200" dirty="0" smtClean="0">
                <a:solidFill>
                  <a:schemeClr val="tx1"/>
                </a:solidFill>
                <a:latin typeface="+mn-lt"/>
              </a:rPr>
              <a:t>priority to achievement of outcomes </a:t>
            </a:r>
            <a:r>
              <a:rPr lang="en-US" sz="2200" b="0" dirty="0" smtClean="0">
                <a:latin typeface="+mn-lt"/>
              </a:rPr>
              <a:t>&amp; focus on the critical targets</a:t>
            </a:r>
          </a:p>
          <a:p>
            <a:endParaRPr lang="en-US" sz="2200" dirty="0" smtClean="0">
              <a:latin typeface="+mn-lt"/>
            </a:endParaRPr>
          </a:p>
          <a:p>
            <a:pPr marL="342900" indent="-342900">
              <a:buFont typeface="Arial" panose="020B0604020202020204" pitchFamily="34" charset="0"/>
              <a:buChar char="•"/>
            </a:pPr>
            <a:r>
              <a:rPr lang="en-US" sz="2200" b="0" dirty="0" smtClean="0">
                <a:latin typeface="+mn-lt"/>
              </a:rPr>
              <a:t>Countries take the lead through their National Focal Points for the Project</a:t>
            </a:r>
          </a:p>
          <a:p>
            <a:endParaRPr lang="en-US" sz="2200" b="0" dirty="0" smtClean="0">
              <a:latin typeface="+mn-lt"/>
            </a:endParaRPr>
          </a:p>
          <a:p>
            <a:pPr marL="342900" indent="-342900">
              <a:lnSpc>
                <a:spcPct val="100000"/>
              </a:lnSpc>
              <a:spcAft>
                <a:spcPts val="0"/>
              </a:spcAft>
              <a:buFont typeface="Arial" panose="020B0604020202020204" pitchFamily="34" charset="0"/>
              <a:buChar char="•"/>
            </a:pPr>
            <a:r>
              <a:rPr lang="en-US" sz="2200" b="0" dirty="0" smtClean="0">
                <a:latin typeface="+mn-lt"/>
              </a:rPr>
              <a:t>Priority placed on </a:t>
            </a:r>
            <a:r>
              <a:rPr lang="en-US" sz="2200" dirty="0" smtClean="0">
                <a:solidFill>
                  <a:schemeClr val="tx1"/>
                </a:solidFill>
                <a:latin typeface="+mn-lt"/>
              </a:rPr>
              <a:t>effective communication mechanisms to, from and within the countries </a:t>
            </a:r>
            <a:r>
              <a:rPr lang="en-US" sz="2200" b="0" dirty="0" smtClean="0">
                <a:latin typeface="+mn-lt"/>
              </a:rPr>
              <a:t>streamlined</a:t>
            </a:r>
          </a:p>
          <a:p>
            <a:pPr>
              <a:lnSpc>
                <a:spcPct val="100000"/>
              </a:lnSpc>
              <a:spcAft>
                <a:spcPts val="0"/>
              </a:spcAft>
            </a:pPr>
            <a:endParaRPr lang="en-US" sz="2200" b="0" dirty="0" smtClean="0">
              <a:latin typeface="+mn-lt"/>
            </a:endParaRPr>
          </a:p>
          <a:p>
            <a:pPr>
              <a:lnSpc>
                <a:spcPct val="100000"/>
              </a:lnSpc>
              <a:spcAft>
                <a:spcPts val="0"/>
              </a:spcAft>
            </a:pPr>
            <a:endParaRPr lang="en-US" sz="2200" b="0" dirty="0" smtClean="0">
              <a:latin typeface="+mn-lt"/>
            </a:endParaRPr>
          </a:p>
          <a:p>
            <a:pPr marL="342900" indent="-342900">
              <a:lnSpc>
                <a:spcPct val="100000"/>
              </a:lnSpc>
              <a:spcAft>
                <a:spcPts val="0"/>
              </a:spcAft>
              <a:buFont typeface="Arial" panose="020B0604020202020204" pitchFamily="34" charset="0"/>
              <a:buChar char="•"/>
            </a:pPr>
            <a:r>
              <a:rPr lang="en-US" sz="2200" b="0" dirty="0" smtClean="0">
                <a:latin typeface="+mn-lt"/>
              </a:rPr>
              <a:t>Seek the </a:t>
            </a:r>
            <a:r>
              <a:rPr lang="en-US" sz="2200" dirty="0" smtClean="0">
                <a:solidFill>
                  <a:schemeClr val="tx1"/>
                </a:solidFill>
                <a:latin typeface="+mn-lt"/>
              </a:rPr>
              <a:t>involvement of development banks and other major donors: </a:t>
            </a:r>
            <a:r>
              <a:rPr lang="en-US" sz="2200" b="0" dirty="0" smtClean="0">
                <a:latin typeface="+mn-lt"/>
              </a:rPr>
              <a:t>this dialogue could be part of the definition of the </a:t>
            </a:r>
            <a:r>
              <a:rPr lang="en-US" sz="2200" dirty="0" smtClean="0">
                <a:solidFill>
                  <a:schemeClr val="tx1"/>
                </a:solidFill>
                <a:latin typeface="+mn-lt"/>
              </a:rPr>
              <a:t>SAP Investment Plans </a:t>
            </a:r>
            <a:r>
              <a:rPr lang="en-US" sz="2200" b="0" dirty="0" smtClean="0">
                <a:latin typeface="+mn-lt"/>
              </a:rPr>
              <a:t>under Component 4</a:t>
            </a:r>
          </a:p>
          <a:p>
            <a:pPr>
              <a:lnSpc>
                <a:spcPct val="100000"/>
              </a:lnSpc>
              <a:spcAft>
                <a:spcPts val="0"/>
              </a:spcAft>
            </a:pPr>
            <a:endParaRPr lang="en-US" sz="2200" dirty="0" smtClean="0">
              <a:latin typeface="+mn-lt"/>
            </a:endParaRPr>
          </a:p>
          <a:p>
            <a:pPr marL="342900" indent="-342900">
              <a:lnSpc>
                <a:spcPct val="100000"/>
              </a:lnSpc>
              <a:spcAft>
                <a:spcPts val="0"/>
              </a:spcAft>
              <a:buFont typeface="Arial" panose="020B0604020202020204" pitchFamily="34" charset="0"/>
              <a:buChar char="•"/>
            </a:pPr>
            <a:endParaRPr lang="en-US" sz="2200" dirty="0" smtClean="0">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0000"/>
              </a:lnSpc>
              <a:spcAft>
                <a:spcPts val="0"/>
              </a:spcAft>
              <a:buFont typeface="Arial" panose="020B0604020202020204" pitchFamily="34" charset="0"/>
              <a:buChar char="•"/>
            </a:pPr>
            <a:endParaRPr lang="en-US" sz="2200" dirty="0" smtClean="0">
              <a:latin typeface="+mn-lt"/>
            </a:endParaRPr>
          </a:p>
          <a:p>
            <a:r>
              <a:rPr lang="en-US" sz="2200" dirty="0" smtClean="0"/>
              <a:t> </a:t>
            </a:r>
            <a:endParaRPr lang="en-US" sz="2200" dirty="0"/>
          </a:p>
        </p:txBody>
      </p:sp>
      <p:sp>
        <p:nvSpPr>
          <p:cNvPr id="3" name="TextBox 2"/>
          <p:cNvSpPr txBox="1"/>
          <p:nvPr/>
        </p:nvSpPr>
        <p:spPr>
          <a:xfrm>
            <a:off x="248637" y="88902"/>
            <a:ext cx="8752061" cy="523220"/>
          </a:xfrm>
          <a:prstGeom prst="rect">
            <a:avLst/>
          </a:prstGeom>
          <a:noFill/>
        </p:spPr>
        <p:txBody>
          <a:bodyPr wrap="square" rtlCol="0">
            <a:spAutoFit/>
          </a:bodyPr>
          <a:lstStyle/>
          <a:p>
            <a:r>
              <a:rPr lang="en-US" sz="2800" b="1" dirty="0" smtClean="0"/>
              <a:t>CLME+ Mid Term Evaluation  Recommendations</a:t>
            </a:r>
            <a:endParaRPr lang="en-US" sz="2800" b="1" dirty="0"/>
          </a:p>
        </p:txBody>
      </p:sp>
    </p:spTree>
    <p:extLst>
      <p:ext uri="{BB962C8B-B14F-4D97-AF65-F5344CB8AC3E}">
        <p14:creationId xmlns:p14="http://schemas.microsoft.com/office/powerpoint/2010/main" val="4169598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3896832" cy="461665"/>
          </a:xfrm>
          <a:prstGeom prst="rect">
            <a:avLst/>
          </a:prstGeom>
          <a:noFill/>
        </p:spPr>
        <p:txBody>
          <a:bodyPr wrap="square" rtlCol="0">
            <a:spAutoFit/>
          </a:bodyPr>
          <a:lstStyle/>
          <a:p>
            <a:r>
              <a:rPr lang="en-US" sz="2400" b="1" dirty="0" smtClean="0"/>
              <a:t>PCU Analysis Conclusions</a:t>
            </a:r>
            <a:endParaRPr lang="en-US" sz="2400" b="1" dirty="0"/>
          </a:p>
        </p:txBody>
      </p:sp>
      <p:sp>
        <p:nvSpPr>
          <p:cNvPr id="4" name="TextBox 3"/>
          <p:cNvSpPr txBox="1"/>
          <p:nvPr/>
        </p:nvSpPr>
        <p:spPr>
          <a:xfrm>
            <a:off x="328202" y="610320"/>
            <a:ext cx="11428906"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Project Outcomes and Outputs are still </a:t>
            </a:r>
            <a:r>
              <a:rPr lang="en-US" sz="2400" b="1" dirty="0" smtClean="0"/>
              <a:t>achievable but delayed within the current timeline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Many </a:t>
            </a:r>
            <a:r>
              <a:rPr lang="en-US" sz="2400" b="1" dirty="0" smtClean="0"/>
              <a:t>CLME+ targets are linked to countries endorsement or approval </a:t>
            </a:r>
            <a:r>
              <a:rPr lang="en-US" sz="2400" dirty="0" smtClean="0"/>
              <a:t>before they can be successfully met</a:t>
            </a:r>
            <a:r>
              <a:rPr lang="en-US" sz="2400" dirty="0"/>
              <a:t> </a:t>
            </a:r>
            <a:r>
              <a:rPr lang="en-US" sz="2400" dirty="0" smtClean="0"/>
              <a:t>and this will require time</a:t>
            </a:r>
          </a:p>
          <a:p>
            <a:endParaRPr lang="en-US" sz="2400" dirty="0" smtClean="0"/>
          </a:p>
          <a:p>
            <a:pPr marL="285750" indent="-285750">
              <a:buFont typeface="Arial" panose="020B0604020202020204" pitchFamily="34" charset="0"/>
              <a:buChar char="•"/>
            </a:pPr>
            <a:r>
              <a:rPr lang="en-US" sz="2400" dirty="0" smtClean="0"/>
              <a:t>Activities associated with </a:t>
            </a:r>
            <a:r>
              <a:rPr lang="en-US" sz="2400" b="1" dirty="0" smtClean="0"/>
              <a:t>two of the Sub-Projects under Component 3 have only just commenced </a:t>
            </a:r>
            <a:r>
              <a:rPr lang="en-US" sz="2400" dirty="0" smtClean="0"/>
              <a:t>and in the PCU’s opinion there is a high risk that activities will not be fully completed by December 2019</a:t>
            </a:r>
          </a:p>
          <a:p>
            <a:endParaRPr lang="en-US" sz="2400" dirty="0" smtClean="0"/>
          </a:p>
          <a:p>
            <a:pPr marL="285750" indent="-285750">
              <a:buFont typeface="Arial" panose="020B0604020202020204" pitchFamily="34" charset="0"/>
              <a:buChar char="•"/>
            </a:pPr>
            <a:r>
              <a:rPr lang="en-US" sz="2400" b="1" dirty="0" smtClean="0"/>
              <a:t>Three quarters of all* project milestones and targets are still to be met</a:t>
            </a:r>
            <a:r>
              <a:rPr lang="en-US" sz="2400" dirty="0" smtClean="0"/>
              <a:t>. Half of these are unlikely to be met within the time </a:t>
            </a:r>
            <a:r>
              <a:rPr lang="en-US" sz="2400" dirty="0"/>
              <a:t>outlined in the revised CLME+ Project Results Framework of June 2018</a:t>
            </a:r>
          </a:p>
          <a:p>
            <a:endParaRPr lang="en-US" dirty="0"/>
          </a:p>
        </p:txBody>
      </p:sp>
    </p:spTree>
    <p:extLst>
      <p:ext uri="{BB962C8B-B14F-4D97-AF65-F5344CB8AC3E}">
        <p14:creationId xmlns:p14="http://schemas.microsoft.com/office/powerpoint/2010/main" val="1878252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3896832" cy="461665"/>
          </a:xfrm>
          <a:prstGeom prst="rect">
            <a:avLst/>
          </a:prstGeom>
          <a:noFill/>
        </p:spPr>
        <p:txBody>
          <a:bodyPr wrap="square" rtlCol="0">
            <a:spAutoFit/>
          </a:bodyPr>
          <a:lstStyle/>
          <a:p>
            <a:r>
              <a:rPr lang="en-US" sz="2400" b="1" dirty="0" smtClean="0"/>
              <a:t>PCU Analysis Conclusions</a:t>
            </a:r>
            <a:endParaRPr lang="en-US" sz="2400" b="1" dirty="0"/>
          </a:p>
        </p:txBody>
      </p:sp>
      <p:sp>
        <p:nvSpPr>
          <p:cNvPr id="4" name="TextBox 3"/>
          <p:cNvSpPr txBox="1"/>
          <p:nvPr/>
        </p:nvSpPr>
        <p:spPr>
          <a:xfrm>
            <a:off x="478465" y="746313"/>
            <a:ext cx="11428906" cy="4154984"/>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400" dirty="0" smtClean="0"/>
              <a:t>At least </a:t>
            </a:r>
            <a:r>
              <a:rPr lang="en-US" sz="2400" b="1" dirty="0" smtClean="0"/>
              <a:t>8 milestones and targets* </a:t>
            </a:r>
            <a:r>
              <a:rPr lang="en-US" sz="2400" dirty="0" smtClean="0"/>
              <a:t>which were to be achieved by December 2018, </a:t>
            </a:r>
            <a:r>
              <a:rPr lang="en-US" sz="2400" b="1" dirty="0" smtClean="0"/>
              <a:t>have not been achieved</a:t>
            </a:r>
          </a:p>
          <a:p>
            <a:endParaRPr lang="en-US" sz="2400" dirty="0"/>
          </a:p>
          <a:p>
            <a:pPr marL="285750" indent="-285750">
              <a:buFont typeface="Arial" panose="020B0604020202020204" pitchFamily="34" charset="0"/>
              <a:buChar char="•"/>
            </a:pPr>
            <a:r>
              <a:rPr lang="en-US" sz="2400" dirty="0" smtClean="0"/>
              <a:t>Most </a:t>
            </a:r>
            <a:r>
              <a:rPr lang="en-US" sz="2400" b="1" dirty="0" smtClean="0"/>
              <a:t>Co-Executing Agreements will need to be amended</a:t>
            </a:r>
            <a:r>
              <a:rPr lang="en-US" sz="2400" dirty="0" smtClean="0"/>
              <a:t>, as more time is required to allow them to successfully complete the activities outlined under the agreements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Partners have showed moderate progress in the financial implementation. Whereas it is acknowledged that most funds were committed for implementation in 2019, the PCU observes substantial operational and financial risks since </a:t>
            </a:r>
            <a:r>
              <a:rPr lang="en-US" sz="2400" b="1" dirty="0" smtClean="0"/>
              <a:t>more than half of their total budget would need to be spent in a single year if the current timeline is maintained. </a:t>
            </a:r>
          </a:p>
        </p:txBody>
      </p:sp>
    </p:spTree>
    <p:extLst>
      <p:ext uri="{BB962C8B-B14F-4D97-AF65-F5344CB8AC3E}">
        <p14:creationId xmlns:p14="http://schemas.microsoft.com/office/powerpoint/2010/main" val="223651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11282" y="2102063"/>
            <a:ext cx="9026110" cy="646331"/>
          </a:xfrm>
          <a:prstGeom prst="rect">
            <a:avLst/>
          </a:prstGeom>
          <a:noFill/>
        </p:spPr>
        <p:txBody>
          <a:bodyPr wrap="square" rtlCol="0">
            <a:spAutoFit/>
          </a:bodyPr>
          <a:lstStyle/>
          <a:p>
            <a:r>
              <a:rPr lang="en-US" sz="3600" b="1" dirty="0" smtClean="0"/>
              <a:t>PCU proposal revised implementation plan</a:t>
            </a:r>
            <a:endParaRPr lang="en-US" sz="3600" b="1" dirty="0"/>
          </a:p>
        </p:txBody>
      </p:sp>
    </p:spTree>
    <p:extLst>
      <p:ext uri="{BB962C8B-B14F-4D97-AF65-F5344CB8AC3E}">
        <p14:creationId xmlns:p14="http://schemas.microsoft.com/office/powerpoint/2010/main" val="2872451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1612" y="147047"/>
            <a:ext cx="3391631" cy="1938992"/>
          </a:xfrm>
          <a:prstGeom prst="rect">
            <a:avLst/>
          </a:prstGeom>
          <a:noFill/>
        </p:spPr>
        <p:txBody>
          <a:bodyPr wrap="square" rtlCol="0">
            <a:spAutoFit/>
          </a:bodyPr>
          <a:lstStyle/>
          <a:p>
            <a:pPr algn="r"/>
            <a:r>
              <a:rPr lang="en-US" sz="2400" b="1" dirty="0" smtClean="0"/>
              <a:t>Screenshot showing an example of the Proposed Amendments to CLME+ Project Results Framework</a:t>
            </a:r>
            <a:endParaRPr lang="en-US" sz="2400" b="1" dirty="0"/>
          </a:p>
        </p:txBody>
      </p:sp>
      <p:sp>
        <p:nvSpPr>
          <p:cNvPr id="5" name="TextBox 4"/>
          <p:cNvSpPr txBox="1"/>
          <p:nvPr/>
        </p:nvSpPr>
        <p:spPr>
          <a:xfrm>
            <a:off x="623028" y="2349602"/>
            <a:ext cx="3100356" cy="4093428"/>
          </a:xfrm>
          <a:prstGeom prst="rect">
            <a:avLst/>
          </a:prstGeom>
          <a:solidFill>
            <a:schemeClr val="accent2"/>
          </a:solidFill>
        </p:spPr>
        <p:txBody>
          <a:bodyPr wrap="square" rtlCol="0">
            <a:spAutoFit/>
          </a:bodyPr>
          <a:lstStyle/>
          <a:p>
            <a:r>
              <a:rPr lang="en-US" sz="2000" b="1" dirty="0" smtClean="0">
                <a:solidFill>
                  <a:schemeClr val="bg1"/>
                </a:solidFill>
              </a:rPr>
              <a:t>The CLME+ PSC is requested to review and express their agreement with the proposed changes to the CLME+ Results Framework, contained in full in the submitted Word Document</a:t>
            </a:r>
          </a:p>
          <a:p>
            <a:endParaRPr lang="es-CO" sz="2000" b="1" dirty="0">
              <a:solidFill>
                <a:schemeClr val="bg1"/>
              </a:solidFill>
            </a:endParaRPr>
          </a:p>
          <a:p>
            <a:r>
              <a:rPr lang="es-CO" sz="2000" b="1" dirty="0" smtClean="0">
                <a:solidFill>
                  <a:schemeClr val="bg1"/>
                </a:solidFill>
              </a:rPr>
              <a:t>The </a:t>
            </a:r>
            <a:r>
              <a:rPr lang="es-CO" sz="2000" b="1" dirty="0" err="1" smtClean="0">
                <a:solidFill>
                  <a:schemeClr val="bg1"/>
                </a:solidFill>
              </a:rPr>
              <a:t>revised</a:t>
            </a:r>
            <a:r>
              <a:rPr lang="es-CO" sz="2000" b="1" dirty="0" smtClean="0">
                <a:solidFill>
                  <a:schemeClr val="bg1"/>
                </a:solidFill>
              </a:rPr>
              <a:t> </a:t>
            </a:r>
            <a:r>
              <a:rPr lang="es-CO" sz="2000" b="1" dirty="0" err="1" smtClean="0">
                <a:solidFill>
                  <a:schemeClr val="bg1"/>
                </a:solidFill>
              </a:rPr>
              <a:t>framework</a:t>
            </a:r>
            <a:r>
              <a:rPr lang="es-CO" sz="2000" b="1" dirty="0" smtClean="0">
                <a:solidFill>
                  <a:schemeClr val="bg1"/>
                </a:solidFill>
              </a:rPr>
              <a:t> </a:t>
            </a:r>
            <a:r>
              <a:rPr lang="es-CO" sz="2000" b="1" dirty="0" err="1" smtClean="0">
                <a:solidFill>
                  <a:schemeClr val="bg1"/>
                </a:solidFill>
              </a:rPr>
              <a:t>forms</a:t>
            </a:r>
            <a:r>
              <a:rPr lang="es-CO" sz="2000" b="1" dirty="0" smtClean="0">
                <a:solidFill>
                  <a:schemeClr val="bg1"/>
                </a:solidFill>
              </a:rPr>
              <a:t> the </a:t>
            </a:r>
            <a:r>
              <a:rPr lang="es-CO" sz="2000" b="1" dirty="0" err="1" smtClean="0">
                <a:solidFill>
                  <a:schemeClr val="bg1"/>
                </a:solidFill>
              </a:rPr>
              <a:t>basis</a:t>
            </a:r>
            <a:r>
              <a:rPr lang="es-CO" sz="2000" b="1" dirty="0" smtClean="0">
                <a:solidFill>
                  <a:schemeClr val="bg1"/>
                </a:solidFill>
              </a:rPr>
              <a:t> </a:t>
            </a:r>
            <a:r>
              <a:rPr lang="es-CO" sz="2000" b="1" dirty="0" err="1" smtClean="0">
                <a:solidFill>
                  <a:schemeClr val="bg1"/>
                </a:solidFill>
              </a:rPr>
              <a:t>for</a:t>
            </a:r>
            <a:r>
              <a:rPr lang="es-CO" sz="2000" b="1" dirty="0" smtClean="0">
                <a:solidFill>
                  <a:schemeClr val="bg1"/>
                </a:solidFill>
              </a:rPr>
              <a:t> the </a:t>
            </a:r>
            <a:r>
              <a:rPr lang="es-CO" sz="2000" b="1" dirty="0" err="1" smtClean="0">
                <a:solidFill>
                  <a:schemeClr val="bg1"/>
                </a:solidFill>
              </a:rPr>
              <a:t>proposed</a:t>
            </a:r>
            <a:r>
              <a:rPr lang="es-CO" sz="2000" b="1" dirty="0" smtClean="0">
                <a:solidFill>
                  <a:schemeClr val="bg1"/>
                </a:solidFill>
              </a:rPr>
              <a:t> </a:t>
            </a:r>
            <a:r>
              <a:rPr lang="es-CO" sz="2000" b="1" dirty="0" err="1" smtClean="0">
                <a:solidFill>
                  <a:schemeClr val="bg1"/>
                </a:solidFill>
              </a:rPr>
              <a:t>duration</a:t>
            </a:r>
            <a:r>
              <a:rPr lang="es-CO" sz="2000" b="1" dirty="0" smtClean="0">
                <a:solidFill>
                  <a:schemeClr val="bg1"/>
                </a:solidFill>
              </a:rPr>
              <a:t> of the Project </a:t>
            </a:r>
            <a:r>
              <a:rPr lang="es-CO" sz="2000" b="1" dirty="0" err="1" smtClean="0">
                <a:solidFill>
                  <a:schemeClr val="bg1"/>
                </a:solidFill>
              </a:rPr>
              <a:t>extension</a:t>
            </a:r>
            <a:endParaRPr lang="en-US" sz="2000" b="1" dirty="0">
              <a:solidFill>
                <a:schemeClr val="bg1"/>
              </a:solidFill>
            </a:endParaRPr>
          </a:p>
        </p:txBody>
      </p:sp>
      <p:pic>
        <p:nvPicPr>
          <p:cNvPr id="6" name="Picture 5"/>
          <p:cNvPicPr>
            <a:picLocks noChangeAspect="1"/>
          </p:cNvPicPr>
          <p:nvPr/>
        </p:nvPicPr>
        <p:blipFill>
          <a:blip r:embed="rId3"/>
          <a:stretch>
            <a:fillRect/>
          </a:stretch>
        </p:blipFill>
        <p:spPr>
          <a:xfrm>
            <a:off x="4503151" y="0"/>
            <a:ext cx="6610844" cy="5803910"/>
          </a:xfrm>
          <a:prstGeom prst="rect">
            <a:avLst/>
          </a:prstGeom>
        </p:spPr>
      </p:pic>
    </p:spTree>
    <p:extLst>
      <p:ext uri="{BB962C8B-B14F-4D97-AF65-F5344CB8AC3E}">
        <p14:creationId xmlns:p14="http://schemas.microsoft.com/office/powerpoint/2010/main" val="3395982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76" y="6371771"/>
            <a:ext cx="3488267" cy="369332"/>
          </a:xfrm>
          <a:prstGeom prst="rect">
            <a:avLst/>
          </a:prstGeom>
          <a:noFill/>
        </p:spPr>
        <p:txBody>
          <a:bodyPr wrap="square" rtlCol="0">
            <a:spAutoFit/>
          </a:bodyPr>
          <a:lstStyle/>
          <a:p>
            <a:r>
              <a:rPr lang="en-US" smtClean="0"/>
              <a:t>CEA = Co-Execution Agreement</a:t>
            </a:r>
            <a:endParaRPr lang="es-CO"/>
          </a:p>
        </p:txBody>
      </p:sp>
      <p:pic>
        <p:nvPicPr>
          <p:cNvPr id="5" name="Picture 4"/>
          <p:cNvPicPr>
            <a:picLocks noChangeAspect="1"/>
          </p:cNvPicPr>
          <p:nvPr/>
        </p:nvPicPr>
        <p:blipFill>
          <a:blip r:embed="rId3"/>
          <a:stretch>
            <a:fillRect/>
          </a:stretch>
        </p:blipFill>
        <p:spPr>
          <a:xfrm>
            <a:off x="126168" y="1162519"/>
            <a:ext cx="12065831" cy="334297"/>
          </a:xfrm>
          <a:prstGeom prst="rect">
            <a:avLst/>
          </a:prstGeom>
        </p:spPr>
      </p:pic>
      <p:sp>
        <p:nvSpPr>
          <p:cNvPr id="6" name="TextBox 5"/>
          <p:cNvSpPr txBox="1"/>
          <p:nvPr/>
        </p:nvSpPr>
        <p:spPr>
          <a:xfrm>
            <a:off x="2723465" y="197353"/>
            <a:ext cx="7282308" cy="646331"/>
          </a:xfrm>
          <a:prstGeom prst="rect">
            <a:avLst/>
          </a:prstGeom>
          <a:noFill/>
        </p:spPr>
        <p:txBody>
          <a:bodyPr wrap="square" rtlCol="0">
            <a:spAutoFit/>
          </a:bodyPr>
          <a:lstStyle/>
          <a:p>
            <a:pPr algn="ctr"/>
            <a:r>
              <a:rPr lang="es-CO" dirty="0" smtClean="0"/>
              <a:t>PROPOSED MODIFICATIONS TO DELIVERY DATES FOR SOME OF THE KEY OUTPUTS UNDER THE CLME+ PROJECT RESULTS FRAMEWORK</a:t>
            </a:r>
            <a:endParaRPr lang="en-US" dirty="0"/>
          </a:p>
        </p:txBody>
      </p:sp>
      <p:pic>
        <p:nvPicPr>
          <p:cNvPr id="1026"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69" y="1575596"/>
            <a:ext cx="12065831" cy="358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494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2540730"/>
              </p:ext>
            </p:extLst>
          </p:nvPr>
        </p:nvGraphicFramePr>
        <p:xfrm>
          <a:off x="1089837" y="1049276"/>
          <a:ext cx="9499008" cy="4296393"/>
        </p:xfrm>
        <a:graphic>
          <a:graphicData uri="http://schemas.openxmlformats.org/drawingml/2006/table">
            <a:tbl>
              <a:tblPr firstRow="1" bandRow="1">
                <a:tableStyleId>{5C22544A-7EE6-4342-B048-85BDC9FD1C3A}</a:tableStyleId>
              </a:tblPr>
              <a:tblGrid>
                <a:gridCol w="3166336"/>
                <a:gridCol w="3166336"/>
                <a:gridCol w="3166336"/>
              </a:tblGrid>
              <a:tr h="416417">
                <a:tc>
                  <a:txBody>
                    <a:bodyPr/>
                    <a:lstStyle/>
                    <a:p>
                      <a:r>
                        <a:rPr lang="en-US" dirty="0" smtClean="0"/>
                        <a:t>Agency </a:t>
                      </a:r>
                      <a:endParaRPr lang="en-US" dirty="0"/>
                    </a:p>
                  </a:txBody>
                  <a:tcPr/>
                </a:tc>
                <a:tc>
                  <a:txBody>
                    <a:bodyPr/>
                    <a:lstStyle/>
                    <a:p>
                      <a:r>
                        <a:rPr lang="en-US" dirty="0" smtClean="0"/>
                        <a:t>Original End</a:t>
                      </a:r>
                      <a:r>
                        <a:rPr lang="en-US" baseline="0" dirty="0" smtClean="0"/>
                        <a:t> Date </a:t>
                      </a:r>
                      <a:endParaRPr lang="en-US" dirty="0"/>
                    </a:p>
                  </a:txBody>
                  <a:tcPr/>
                </a:tc>
                <a:tc>
                  <a:txBody>
                    <a:bodyPr/>
                    <a:lstStyle/>
                    <a:p>
                      <a:r>
                        <a:rPr lang="en-US" b="1" dirty="0" smtClean="0"/>
                        <a:t>Revised End Date</a:t>
                      </a:r>
                      <a:endParaRPr lang="en-US" b="1" dirty="0"/>
                    </a:p>
                  </a:txBody>
                  <a:tcPr/>
                </a:tc>
              </a:tr>
              <a:tr h="416417">
                <a:tc>
                  <a:txBody>
                    <a:bodyPr/>
                    <a:lstStyle/>
                    <a:p>
                      <a:r>
                        <a:rPr lang="en-US" b="1" dirty="0" smtClean="0"/>
                        <a:t>CANARI</a:t>
                      </a:r>
                      <a:endParaRPr lang="en-US" b="1" dirty="0"/>
                    </a:p>
                  </a:txBody>
                  <a:tcPr/>
                </a:tc>
                <a:tc>
                  <a:txBody>
                    <a:bodyPr/>
                    <a:lstStyle/>
                    <a:p>
                      <a:r>
                        <a:rPr lang="en-US" dirty="0" smtClean="0"/>
                        <a:t>31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CERMES</a:t>
                      </a:r>
                      <a:r>
                        <a:rPr lang="en-US" dirty="0" smtClean="0"/>
                        <a:t> </a:t>
                      </a:r>
                      <a:r>
                        <a:rPr lang="en-US" sz="1200" dirty="0" smtClean="0">
                          <a:solidFill>
                            <a:srgbClr val="C00000"/>
                          </a:solidFill>
                        </a:rPr>
                        <a:t>(responsible for preparing project</a:t>
                      </a:r>
                      <a:r>
                        <a:rPr lang="en-US" sz="1200" baseline="0" dirty="0" smtClean="0">
                          <a:solidFill>
                            <a:srgbClr val="C00000"/>
                          </a:solidFill>
                        </a:rPr>
                        <a:t> experience notes)</a:t>
                      </a:r>
                      <a:endParaRPr lang="en-US" sz="1200" dirty="0">
                        <a:solidFill>
                          <a:srgbClr val="C00000"/>
                        </a:solidFill>
                      </a:endParaRPr>
                    </a:p>
                  </a:txBody>
                  <a:tcPr/>
                </a:tc>
                <a:tc>
                  <a:txBody>
                    <a:bodyPr/>
                    <a:lstStyle/>
                    <a:p>
                      <a:r>
                        <a:rPr lang="en-US" dirty="0" smtClean="0"/>
                        <a:t>31 December 2019</a:t>
                      </a:r>
                      <a:endParaRPr lang="en-US" dirty="0"/>
                    </a:p>
                  </a:txBody>
                  <a:tcPr/>
                </a:tc>
                <a:tc>
                  <a:txBody>
                    <a:bodyPr/>
                    <a:lstStyle/>
                    <a:p>
                      <a:r>
                        <a:rPr lang="en-US" b="1" dirty="0" smtClean="0"/>
                        <a:t>30 October 2020</a:t>
                      </a:r>
                      <a:endParaRPr lang="en-US" b="1" dirty="0"/>
                    </a:p>
                  </a:txBody>
                  <a:tcPr/>
                </a:tc>
              </a:tr>
              <a:tr h="416417">
                <a:tc>
                  <a:txBody>
                    <a:bodyPr/>
                    <a:lstStyle/>
                    <a:p>
                      <a:r>
                        <a:rPr lang="en-US" b="1" dirty="0" smtClean="0"/>
                        <a:t>CRFM</a:t>
                      </a:r>
                      <a:endParaRPr lang="en-US" b="1" dirty="0"/>
                    </a:p>
                  </a:txBody>
                  <a:tcPr/>
                </a:tc>
                <a:tc>
                  <a:txBody>
                    <a:bodyPr/>
                    <a:lstStyle/>
                    <a:p>
                      <a:r>
                        <a:rPr lang="en-US" dirty="0" smtClean="0"/>
                        <a:t>31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FAO</a:t>
                      </a:r>
                      <a:endParaRPr lang="en-US" b="1" dirty="0"/>
                    </a:p>
                  </a:txBody>
                  <a:tcPr/>
                </a:tc>
                <a:tc>
                  <a:txBody>
                    <a:bodyPr/>
                    <a:lstStyle/>
                    <a:p>
                      <a:r>
                        <a:rPr lang="en-US" dirty="0" smtClean="0"/>
                        <a:t>31 December 2019</a:t>
                      </a:r>
                      <a:endParaRPr lang="en-US" dirty="0"/>
                    </a:p>
                  </a:txBody>
                  <a:tcPr/>
                </a:tc>
                <a:tc>
                  <a:txBody>
                    <a:bodyPr/>
                    <a:lstStyle/>
                    <a:p>
                      <a:r>
                        <a:rPr lang="en-US" b="1" dirty="0" smtClean="0"/>
                        <a:t>31 August 2020</a:t>
                      </a:r>
                      <a:endParaRPr lang="en-US" b="1" dirty="0"/>
                    </a:p>
                  </a:txBody>
                  <a:tcPr/>
                </a:tc>
              </a:tr>
              <a:tr h="416417">
                <a:tc>
                  <a:txBody>
                    <a:bodyPr/>
                    <a:lstStyle/>
                    <a:p>
                      <a:r>
                        <a:rPr lang="en-US" b="1" dirty="0" smtClean="0"/>
                        <a:t>GCFI</a:t>
                      </a:r>
                      <a:endParaRPr lang="en-US" b="1" dirty="0"/>
                    </a:p>
                  </a:txBody>
                  <a:tcPr/>
                </a:tc>
                <a:tc>
                  <a:txBody>
                    <a:bodyPr/>
                    <a:lstStyle/>
                    <a:p>
                      <a:r>
                        <a:rPr lang="en-US" dirty="0" smtClean="0"/>
                        <a:t>31 August 2019</a:t>
                      </a:r>
                      <a:endParaRPr lang="en-US" dirty="0"/>
                    </a:p>
                  </a:txBody>
                  <a:tcPr/>
                </a:tc>
                <a:tc>
                  <a:txBody>
                    <a:bodyPr/>
                    <a:lstStyle/>
                    <a:p>
                      <a:r>
                        <a:rPr lang="en-US" b="1" dirty="0" smtClean="0"/>
                        <a:t>30 April 2020</a:t>
                      </a:r>
                      <a:endParaRPr lang="en-US" b="1" dirty="0"/>
                    </a:p>
                  </a:txBody>
                  <a:tcPr/>
                </a:tc>
              </a:tr>
              <a:tr h="416417">
                <a:tc>
                  <a:txBody>
                    <a:bodyPr/>
                    <a:lstStyle/>
                    <a:p>
                      <a:r>
                        <a:rPr lang="en-US" b="1" dirty="0" smtClean="0"/>
                        <a:t>OECS</a:t>
                      </a:r>
                      <a:endParaRPr lang="en-US" b="1" dirty="0"/>
                    </a:p>
                  </a:txBody>
                  <a:tcPr/>
                </a:tc>
                <a:tc>
                  <a:txBody>
                    <a:bodyPr/>
                    <a:lstStyle/>
                    <a:p>
                      <a:r>
                        <a:rPr lang="en-US" dirty="0" smtClean="0"/>
                        <a:t>31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OSPESCA</a:t>
                      </a:r>
                      <a:endParaRPr lang="en-US" b="1" dirty="0"/>
                    </a:p>
                  </a:txBody>
                  <a:tcPr/>
                </a:tc>
                <a:tc>
                  <a:txBody>
                    <a:bodyPr/>
                    <a:lstStyle/>
                    <a:p>
                      <a:r>
                        <a:rPr lang="en-US" dirty="0" smtClean="0"/>
                        <a:t>31</a:t>
                      </a:r>
                      <a:r>
                        <a:rPr lang="en-US" baseline="0" dirty="0" smtClean="0"/>
                        <a:t>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UN Environment</a:t>
                      </a:r>
                      <a:endParaRPr lang="en-US" b="1" dirty="0"/>
                    </a:p>
                  </a:txBody>
                  <a:tcPr/>
                </a:tc>
                <a:tc>
                  <a:txBody>
                    <a:bodyPr/>
                    <a:lstStyle/>
                    <a:p>
                      <a:r>
                        <a:rPr lang="en-US" dirty="0" smtClean="0"/>
                        <a:t>31 August 2019</a:t>
                      </a:r>
                      <a:endParaRPr lang="en-US" dirty="0"/>
                    </a:p>
                  </a:txBody>
                  <a:tcPr/>
                </a:tc>
                <a:tc>
                  <a:txBody>
                    <a:bodyPr/>
                    <a:lstStyle/>
                    <a:p>
                      <a:r>
                        <a:rPr lang="en-US" b="1" dirty="0" smtClean="0"/>
                        <a:t>31 August 2020</a:t>
                      </a:r>
                      <a:endParaRPr lang="en-US" b="1" dirty="0"/>
                    </a:p>
                  </a:txBody>
                  <a:tcPr/>
                </a:tc>
              </a:tr>
              <a:tr h="416417">
                <a:tc>
                  <a:txBody>
                    <a:bodyPr/>
                    <a:lstStyle/>
                    <a:p>
                      <a:r>
                        <a:rPr lang="en-US" b="1" dirty="0" smtClean="0"/>
                        <a:t>UNESCO-IOC</a:t>
                      </a:r>
                      <a:endParaRPr lang="en-US" b="1" dirty="0"/>
                    </a:p>
                  </a:txBody>
                  <a:tcPr/>
                </a:tc>
                <a:tc>
                  <a:txBody>
                    <a:bodyPr/>
                    <a:lstStyle/>
                    <a:p>
                      <a:r>
                        <a:rPr lang="en-US" dirty="0" smtClean="0"/>
                        <a:t>31 December 2019</a:t>
                      </a:r>
                      <a:endParaRPr lang="en-US" dirty="0"/>
                    </a:p>
                  </a:txBody>
                  <a:tcPr/>
                </a:tc>
                <a:tc>
                  <a:txBody>
                    <a:bodyPr/>
                    <a:lstStyle/>
                    <a:p>
                      <a:r>
                        <a:rPr lang="en-US" b="1" dirty="0" smtClean="0"/>
                        <a:t>31</a:t>
                      </a:r>
                      <a:r>
                        <a:rPr lang="en-US" b="1" baseline="0" dirty="0" smtClean="0"/>
                        <a:t> August 2020</a:t>
                      </a:r>
                      <a:endParaRPr lang="en-US" b="1" dirty="0"/>
                    </a:p>
                  </a:txBody>
                  <a:tcPr>
                    <a:solidFill>
                      <a:schemeClr val="accent5">
                        <a:lumMod val="20000"/>
                        <a:lumOff val="80000"/>
                      </a:schemeClr>
                    </a:solidFill>
                  </a:tcPr>
                </a:tc>
              </a:tr>
            </a:tbl>
          </a:graphicData>
        </a:graphic>
      </p:graphicFrame>
      <p:sp>
        <p:nvSpPr>
          <p:cNvPr id="5" name="TextBox 4"/>
          <p:cNvSpPr txBox="1"/>
          <p:nvPr/>
        </p:nvSpPr>
        <p:spPr>
          <a:xfrm>
            <a:off x="345558" y="148856"/>
            <a:ext cx="4880343" cy="830997"/>
          </a:xfrm>
          <a:prstGeom prst="rect">
            <a:avLst/>
          </a:prstGeom>
          <a:noFill/>
        </p:spPr>
        <p:txBody>
          <a:bodyPr wrap="square" rtlCol="0">
            <a:spAutoFit/>
          </a:bodyPr>
          <a:lstStyle/>
          <a:p>
            <a:r>
              <a:rPr lang="en-US" sz="2400" b="1" dirty="0" smtClean="0"/>
              <a:t>Proposed Amendments to Co Executing Agreements End Dates </a:t>
            </a:r>
            <a:endParaRPr lang="en-US" sz="2400" b="1" dirty="0"/>
          </a:p>
        </p:txBody>
      </p:sp>
    </p:spTree>
    <p:extLst>
      <p:ext uri="{BB962C8B-B14F-4D97-AF65-F5344CB8AC3E}">
        <p14:creationId xmlns:p14="http://schemas.microsoft.com/office/powerpoint/2010/main" val="3256778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 y="2003458"/>
            <a:ext cx="12192000" cy="2052297"/>
          </a:xfrm>
          <a:prstGeom prst="rect">
            <a:avLst/>
          </a:prstGeom>
        </p:spPr>
      </p:pic>
      <p:cxnSp>
        <p:nvCxnSpPr>
          <p:cNvPr id="6" name="Straight Arrow Connector 5"/>
          <p:cNvCxnSpPr/>
          <p:nvPr/>
        </p:nvCxnSpPr>
        <p:spPr>
          <a:xfrm flipH="1" flipV="1">
            <a:off x="3242441" y="987972"/>
            <a:ext cx="646387" cy="1928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65737" y="710973"/>
            <a:ext cx="2490952" cy="276999"/>
          </a:xfrm>
          <a:prstGeom prst="rect">
            <a:avLst/>
          </a:prstGeom>
          <a:noFill/>
        </p:spPr>
        <p:txBody>
          <a:bodyPr wrap="square" rtlCol="0">
            <a:spAutoFit/>
          </a:bodyPr>
          <a:lstStyle/>
          <a:p>
            <a:r>
              <a:rPr lang="en-US" sz="1200" dirty="0"/>
              <a:t>i</a:t>
            </a:r>
            <a:r>
              <a:rPr lang="en-US" sz="1200" dirty="0" smtClean="0"/>
              <a:t>nitial delays in inception period</a:t>
            </a:r>
            <a:endParaRPr lang="es-CO" sz="1200" dirty="0"/>
          </a:p>
        </p:txBody>
      </p:sp>
      <p:cxnSp>
        <p:nvCxnSpPr>
          <p:cNvPr id="8" name="Straight Arrow Connector 7"/>
          <p:cNvCxnSpPr/>
          <p:nvPr/>
        </p:nvCxnSpPr>
        <p:spPr>
          <a:xfrm flipH="1" flipV="1">
            <a:off x="8618483" y="1735445"/>
            <a:ext cx="1529256" cy="109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99587" y="1491280"/>
            <a:ext cx="2490952" cy="276999"/>
          </a:xfrm>
          <a:prstGeom prst="rect">
            <a:avLst/>
          </a:prstGeom>
          <a:noFill/>
        </p:spPr>
        <p:txBody>
          <a:bodyPr wrap="square" rtlCol="0">
            <a:spAutoFit/>
          </a:bodyPr>
          <a:lstStyle/>
          <a:p>
            <a:r>
              <a:rPr lang="en-US" sz="1200"/>
              <a:t>o</a:t>
            </a:r>
            <a:r>
              <a:rPr lang="en-US" sz="1200" smtClean="0"/>
              <a:t>riginal project end date</a:t>
            </a:r>
            <a:endParaRPr lang="es-CO" sz="1200"/>
          </a:p>
        </p:txBody>
      </p:sp>
      <p:sp>
        <p:nvSpPr>
          <p:cNvPr id="13" name="TextBox 12"/>
          <p:cNvSpPr txBox="1"/>
          <p:nvPr/>
        </p:nvSpPr>
        <p:spPr>
          <a:xfrm>
            <a:off x="6571595" y="803218"/>
            <a:ext cx="3221421" cy="461665"/>
          </a:xfrm>
          <a:prstGeom prst="rect">
            <a:avLst/>
          </a:prstGeom>
          <a:noFill/>
        </p:spPr>
        <p:txBody>
          <a:bodyPr wrap="square" rtlCol="0">
            <a:spAutoFit/>
          </a:bodyPr>
          <a:lstStyle/>
          <a:p>
            <a:r>
              <a:rPr lang="en-US" sz="1200" dirty="0" smtClean="0"/>
              <a:t>Approved initial extension of 4 months to accommodate for delays in inception phase</a:t>
            </a:r>
            <a:endParaRPr lang="es-CO" sz="1200" dirty="0"/>
          </a:p>
        </p:txBody>
      </p:sp>
      <p:cxnSp>
        <p:nvCxnSpPr>
          <p:cNvPr id="14" name="Straight Arrow Connector 13"/>
          <p:cNvCxnSpPr/>
          <p:nvPr/>
        </p:nvCxnSpPr>
        <p:spPr>
          <a:xfrm flipH="1" flipV="1">
            <a:off x="8815552" y="1233352"/>
            <a:ext cx="1799899" cy="152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5400000">
            <a:off x="10943898" y="1406997"/>
            <a:ext cx="268013" cy="9249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8" name="TextBox 17"/>
          <p:cNvSpPr txBox="1"/>
          <p:nvPr/>
        </p:nvSpPr>
        <p:spPr>
          <a:xfrm>
            <a:off x="10147739" y="1233352"/>
            <a:ext cx="1576551" cy="461665"/>
          </a:xfrm>
          <a:prstGeom prst="rect">
            <a:avLst/>
          </a:prstGeom>
          <a:noFill/>
        </p:spPr>
        <p:txBody>
          <a:bodyPr wrap="square" rtlCol="0">
            <a:spAutoFit/>
          </a:bodyPr>
          <a:lstStyle/>
          <a:p>
            <a:pPr algn="ctr"/>
            <a:r>
              <a:rPr lang="en-US" sz="800" dirty="0" smtClean="0"/>
              <a:t>Additional (and final) extension to accommodate for </a:t>
            </a:r>
            <a:r>
              <a:rPr lang="en-US" sz="800" smtClean="0"/>
              <a:t>further implementation delays</a:t>
            </a:r>
            <a:endParaRPr lang="es-CO" sz="800"/>
          </a:p>
        </p:txBody>
      </p:sp>
      <p:cxnSp>
        <p:nvCxnSpPr>
          <p:cNvPr id="20" name="Straight Arrow Connector 19"/>
          <p:cNvCxnSpPr/>
          <p:nvPr/>
        </p:nvCxnSpPr>
        <p:spPr>
          <a:xfrm flipV="1">
            <a:off x="11570578" y="1088054"/>
            <a:ext cx="153712" cy="1687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273864" y="617466"/>
            <a:ext cx="1960183" cy="461665"/>
          </a:xfrm>
          <a:prstGeom prst="rect">
            <a:avLst/>
          </a:prstGeom>
          <a:noFill/>
        </p:spPr>
        <p:txBody>
          <a:bodyPr wrap="square" rtlCol="0">
            <a:spAutoFit/>
          </a:bodyPr>
          <a:lstStyle/>
          <a:p>
            <a:pPr algn="ctr"/>
            <a:r>
              <a:rPr lang="en-US" sz="1200" smtClean="0">
                <a:solidFill>
                  <a:srgbClr val="FF0000"/>
                </a:solidFill>
              </a:rPr>
              <a:t>Final Project End Date </a:t>
            </a:r>
          </a:p>
          <a:p>
            <a:pPr algn="ctr"/>
            <a:r>
              <a:rPr lang="en-US" sz="1200" dirty="0" smtClean="0">
                <a:solidFill>
                  <a:srgbClr val="FF0000"/>
                </a:solidFill>
              </a:rPr>
              <a:t>(for PSC approval)</a:t>
            </a:r>
            <a:endParaRPr lang="es-CO" sz="1200">
              <a:solidFill>
                <a:srgbClr val="FF0000"/>
              </a:solidFill>
            </a:endParaRPr>
          </a:p>
        </p:txBody>
      </p:sp>
      <p:cxnSp>
        <p:nvCxnSpPr>
          <p:cNvPr id="24" name="Straight Arrow Connector 23"/>
          <p:cNvCxnSpPr/>
          <p:nvPr/>
        </p:nvCxnSpPr>
        <p:spPr>
          <a:xfrm>
            <a:off x="11356429" y="3626069"/>
            <a:ext cx="31530" cy="738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993821" y="4445876"/>
            <a:ext cx="935421" cy="461665"/>
          </a:xfrm>
          <a:prstGeom prst="rect">
            <a:avLst/>
          </a:prstGeom>
          <a:noFill/>
        </p:spPr>
        <p:txBody>
          <a:bodyPr wrap="square" rtlCol="0">
            <a:spAutoFit/>
          </a:bodyPr>
          <a:lstStyle/>
          <a:p>
            <a:pPr algn="ctr"/>
            <a:r>
              <a:rPr lang="en-US" sz="800" dirty="0" smtClean="0"/>
              <a:t>Administrative project </a:t>
            </a:r>
            <a:r>
              <a:rPr lang="en-US" sz="800" smtClean="0"/>
              <a:t>closure period</a:t>
            </a:r>
            <a:endParaRPr lang="es-CO" sz="800"/>
          </a:p>
        </p:txBody>
      </p:sp>
      <p:cxnSp>
        <p:nvCxnSpPr>
          <p:cNvPr id="27" name="Straight Arrow Connector 26"/>
          <p:cNvCxnSpPr/>
          <p:nvPr/>
        </p:nvCxnSpPr>
        <p:spPr>
          <a:xfrm flipH="1">
            <a:off x="9383111" y="3707749"/>
            <a:ext cx="733098" cy="74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565931" y="4290934"/>
            <a:ext cx="935421" cy="707886"/>
          </a:xfrm>
          <a:prstGeom prst="rect">
            <a:avLst/>
          </a:prstGeom>
          <a:noFill/>
        </p:spPr>
        <p:txBody>
          <a:bodyPr wrap="square" rtlCol="0">
            <a:spAutoFit/>
          </a:bodyPr>
          <a:lstStyle/>
          <a:p>
            <a:pPr algn="ctr"/>
            <a:r>
              <a:rPr lang="en-US" sz="800" dirty="0" smtClean="0"/>
              <a:t>Third </a:t>
            </a:r>
            <a:r>
              <a:rPr lang="en-US" sz="800" smtClean="0"/>
              <a:t>&amp; Last (physical)</a:t>
            </a:r>
          </a:p>
          <a:p>
            <a:pPr algn="ctr"/>
            <a:r>
              <a:rPr lang="en-US" sz="800" dirty="0" smtClean="0"/>
              <a:t> Project Steering Committee Meeting</a:t>
            </a:r>
            <a:endParaRPr lang="es-CO" sz="800"/>
          </a:p>
        </p:txBody>
      </p:sp>
      <p:cxnSp>
        <p:nvCxnSpPr>
          <p:cNvPr id="30" name="Straight Arrow Connector 29"/>
          <p:cNvCxnSpPr/>
          <p:nvPr/>
        </p:nvCxnSpPr>
        <p:spPr>
          <a:xfrm flipH="1">
            <a:off x="10615450" y="3429081"/>
            <a:ext cx="462454" cy="1868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90084" y="5307938"/>
            <a:ext cx="1855076" cy="461665"/>
          </a:xfrm>
          <a:prstGeom prst="rect">
            <a:avLst/>
          </a:prstGeom>
          <a:noFill/>
        </p:spPr>
        <p:txBody>
          <a:bodyPr wrap="square" rtlCol="0">
            <a:spAutoFit/>
          </a:bodyPr>
          <a:lstStyle/>
          <a:p>
            <a:pPr algn="ctr"/>
            <a:r>
              <a:rPr lang="en-US" sz="800" dirty="0" smtClean="0"/>
              <a:t>Final end date for all technical project activities (incl. experience notes </a:t>
            </a:r>
          </a:p>
          <a:p>
            <a:pPr algn="ctr"/>
            <a:r>
              <a:rPr lang="en-US" sz="800" smtClean="0"/>
              <a:t>&amp; final technical report(s))</a:t>
            </a:r>
            <a:endParaRPr lang="es-CO" sz="800"/>
          </a:p>
        </p:txBody>
      </p:sp>
      <p:cxnSp>
        <p:nvCxnSpPr>
          <p:cNvPr id="33" name="Straight Arrow Connector 32"/>
          <p:cNvCxnSpPr/>
          <p:nvPr/>
        </p:nvCxnSpPr>
        <p:spPr>
          <a:xfrm flipH="1">
            <a:off x="9519745" y="3389477"/>
            <a:ext cx="1132487" cy="180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408275" y="5207642"/>
            <a:ext cx="1434663" cy="338554"/>
          </a:xfrm>
          <a:prstGeom prst="rect">
            <a:avLst/>
          </a:prstGeom>
          <a:noFill/>
        </p:spPr>
        <p:txBody>
          <a:bodyPr wrap="square" rtlCol="0">
            <a:spAutoFit/>
          </a:bodyPr>
          <a:lstStyle/>
          <a:p>
            <a:pPr algn="ctr"/>
            <a:r>
              <a:rPr lang="en-US" sz="800" smtClean="0"/>
              <a:t>Final End Date for all Sub-Project (technical) activities</a:t>
            </a:r>
            <a:endParaRPr lang="es-CO" sz="800"/>
          </a:p>
        </p:txBody>
      </p:sp>
    </p:spTree>
    <p:extLst>
      <p:ext uri="{BB962C8B-B14F-4D97-AF65-F5344CB8AC3E}">
        <p14:creationId xmlns:p14="http://schemas.microsoft.com/office/powerpoint/2010/main" val="307657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sp>
        <p:nvSpPr>
          <p:cNvPr id="14" name="Rounded Rectangle 13"/>
          <p:cNvSpPr/>
          <p:nvPr/>
        </p:nvSpPr>
        <p:spPr>
          <a:xfrm>
            <a:off x="2567608" y="141277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6" name="Rounded Rectangle 15"/>
          <p:cNvSpPr/>
          <p:nvPr/>
        </p:nvSpPr>
        <p:spPr>
          <a:xfrm>
            <a:off x="2567608" y="3645024"/>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8" name="Rounded Rectangle 17"/>
          <p:cNvSpPr/>
          <p:nvPr/>
        </p:nvSpPr>
        <p:spPr>
          <a:xfrm>
            <a:off x="5159896" y="249289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9" name="Rounded Rectangle 18"/>
          <p:cNvSpPr/>
          <p:nvPr/>
        </p:nvSpPr>
        <p:spPr>
          <a:xfrm>
            <a:off x="7818188" y="2437798"/>
            <a:ext cx="1728192" cy="1362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0" name="TextBox 19"/>
          <p:cNvSpPr txBox="1"/>
          <p:nvPr/>
        </p:nvSpPr>
        <p:spPr>
          <a:xfrm>
            <a:off x="2730497" y="609238"/>
            <a:ext cx="6840760" cy="523220"/>
          </a:xfrm>
          <a:prstGeom prst="rect">
            <a:avLst/>
          </a:prstGeom>
          <a:noFill/>
        </p:spPr>
        <p:txBody>
          <a:bodyPr wrap="square" rtlCol="0">
            <a:spAutoFit/>
          </a:bodyPr>
          <a:lstStyle/>
          <a:p>
            <a:pPr algn="ctr"/>
            <a:r>
              <a:rPr lang="en-US" sz="2800" b="1" dirty="0">
                <a:solidFill>
                  <a:prstClr val="black"/>
                </a:solidFill>
              </a:rPr>
              <a:t>COMPONENTS OF THE CLME+ </a:t>
            </a:r>
            <a:r>
              <a:rPr lang="en-US" sz="2800" b="1" dirty="0" smtClean="0">
                <a:solidFill>
                  <a:prstClr val="black"/>
                </a:solidFill>
              </a:rPr>
              <a:t>PROJECT</a:t>
            </a:r>
            <a:endParaRPr lang="es-CO" sz="2800" b="1" dirty="0">
              <a:solidFill>
                <a:prstClr val="black"/>
              </a:solidFill>
            </a:endParaRPr>
          </a:p>
        </p:txBody>
      </p:sp>
      <p:sp>
        <p:nvSpPr>
          <p:cNvPr id="21" name="TextBox 20"/>
          <p:cNvSpPr txBox="1"/>
          <p:nvPr/>
        </p:nvSpPr>
        <p:spPr>
          <a:xfrm>
            <a:off x="2581896" y="1606801"/>
            <a:ext cx="1656184" cy="830997"/>
          </a:xfrm>
          <a:prstGeom prst="rect">
            <a:avLst/>
          </a:prstGeom>
          <a:noFill/>
        </p:spPr>
        <p:txBody>
          <a:bodyPr wrap="square" rtlCol="0">
            <a:spAutoFit/>
          </a:bodyPr>
          <a:lstStyle/>
          <a:p>
            <a:pPr algn="ctr"/>
            <a:r>
              <a:rPr lang="en-US" sz="1600" b="1" dirty="0">
                <a:solidFill>
                  <a:prstClr val="white"/>
                </a:solidFill>
              </a:rPr>
              <a:t>ENHANCE THE GOVERNANCE ARRANGEMENTS</a:t>
            </a:r>
            <a:endParaRPr lang="es-CO" sz="1600" b="1" dirty="0">
              <a:solidFill>
                <a:prstClr val="white"/>
              </a:solidFill>
            </a:endParaRPr>
          </a:p>
        </p:txBody>
      </p:sp>
      <p:sp>
        <p:nvSpPr>
          <p:cNvPr id="22" name="TextBox 21"/>
          <p:cNvSpPr txBox="1"/>
          <p:nvPr/>
        </p:nvSpPr>
        <p:spPr>
          <a:xfrm>
            <a:off x="2581896" y="3684430"/>
            <a:ext cx="1656184" cy="1169551"/>
          </a:xfrm>
          <a:prstGeom prst="rect">
            <a:avLst/>
          </a:prstGeom>
          <a:noFill/>
        </p:spPr>
        <p:txBody>
          <a:bodyPr wrap="square" rtlCol="0">
            <a:spAutoFit/>
          </a:bodyPr>
          <a:lstStyle/>
          <a:p>
            <a:pPr algn="ctr"/>
            <a:r>
              <a:rPr lang="en-US" sz="1400" b="1" dirty="0">
                <a:solidFill>
                  <a:prstClr val="white"/>
                </a:solidFill>
              </a:rPr>
              <a:t>BUILD THE CAPACITY TO MAKE EFFECTIVE USE OF THE ENHANCED ARRANGEMENTS</a:t>
            </a:r>
            <a:endParaRPr lang="es-CO" sz="1400" b="1" dirty="0">
              <a:solidFill>
                <a:prstClr val="white"/>
              </a:solidFill>
            </a:endParaRPr>
          </a:p>
        </p:txBody>
      </p:sp>
      <p:sp>
        <p:nvSpPr>
          <p:cNvPr id="23" name="TextBox 22"/>
          <p:cNvSpPr txBox="1"/>
          <p:nvPr/>
        </p:nvSpPr>
        <p:spPr>
          <a:xfrm>
            <a:off x="5110912" y="2511194"/>
            <a:ext cx="1819470" cy="1169551"/>
          </a:xfrm>
          <a:prstGeom prst="rect">
            <a:avLst/>
          </a:prstGeom>
          <a:noFill/>
        </p:spPr>
        <p:txBody>
          <a:bodyPr wrap="square" rtlCol="0">
            <a:spAutoFit/>
          </a:bodyPr>
          <a:lstStyle/>
          <a:p>
            <a:pPr algn="ctr"/>
            <a:r>
              <a:rPr lang="en-US" sz="1400" b="1" dirty="0">
                <a:solidFill>
                  <a:prstClr val="white"/>
                </a:solidFill>
              </a:rPr>
              <a:t>DEMONSTRATE EBM/EAF</a:t>
            </a:r>
          </a:p>
          <a:p>
            <a:pPr algn="ctr"/>
            <a:r>
              <a:rPr lang="en-US" sz="1400" b="1" dirty="0">
                <a:solidFill>
                  <a:prstClr val="white"/>
                </a:solidFill>
              </a:rPr>
              <a:t>(prioritize/select – limited $) </a:t>
            </a:r>
            <a:r>
              <a:rPr lang="en-US" sz="1400" dirty="0">
                <a:solidFill>
                  <a:prstClr val="white"/>
                </a:solidFill>
              </a:rPr>
              <a:t>building on results from C1&amp;2</a:t>
            </a:r>
            <a:endParaRPr lang="es-CO" sz="1400" dirty="0">
              <a:solidFill>
                <a:prstClr val="white"/>
              </a:solidFill>
            </a:endParaRPr>
          </a:p>
        </p:txBody>
      </p:sp>
      <p:sp>
        <p:nvSpPr>
          <p:cNvPr id="24" name="TextBox 23"/>
          <p:cNvSpPr txBox="1"/>
          <p:nvPr/>
        </p:nvSpPr>
        <p:spPr>
          <a:xfrm>
            <a:off x="7896200" y="2415454"/>
            <a:ext cx="1656184" cy="1384995"/>
          </a:xfrm>
          <a:prstGeom prst="rect">
            <a:avLst/>
          </a:prstGeom>
          <a:noFill/>
        </p:spPr>
        <p:txBody>
          <a:bodyPr wrap="square" rtlCol="0">
            <a:spAutoFit/>
          </a:bodyPr>
          <a:lstStyle/>
          <a:p>
            <a:pPr algn="ctr"/>
            <a:r>
              <a:rPr lang="en-US" sz="1400" b="1" dirty="0">
                <a:solidFill>
                  <a:prstClr val="white"/>
                </a:solidFill>
              </a:rPr>
              <a:t>FEASIBILITY STUDIES – INVESTMENT NEEDS FOR UPSCALING OF RESULTS</a:t>
            </a:r>
            <a:endParaRPr lang="es-CO" sz="1400" b="1" dirty="0">
              <a:solidFill>
                <a:prstClr val="white"/>
              </a:solidFill>
            </a:endParaRPr>
          </a:p>
        </p:txBody>
      </p:sp>
      <p:sp>
        <p:nvSpPr>
          <p:cNvPr id="25" name="Left-Right Arrow 24"/>
          <p:cNvSpPr/>
          <p:nvPr/>
        </p:nvSpPr>
        <p:spPr>
          <a:xfrm rot="5400000">
            <a:off x="3107668" y="2918084"/>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6" name="Left-Right Arrow 25"/>
          <p:cNvSpPr/>
          <p:nvPr/>
        </p:nvSpPr>
        <p:spPr>
          <a:xfrm rot="2686045">
            <a:off x="4381665" y="2112285"/>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7" name="Left-Right Arrow 26"/>
          <p:cNvSpPr/>
          <p:nvPr/>
        </p:nvSpPr>
        <p:spPr>
          <a:xfrm rot="18941944">
            <a:off x="4367804" y="3652720"/>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8" name="Right Arrow 27"/>
          <p:cNvSpPr/>
          <p:nvPr/>
        </p:nvSpPr>
        <p:spPr>
          <a:xfrm>
            <a:off x="7104113" y="2852936"/>
            <a:ext cx="576064" cy="46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9" name="Flowchart: Manual Input 28"/>
          <p:cNvSpPr/>
          <p:nvPr/>
        </p:nvSpPr>
        <p:spPr>
          <a:xfrm>
            <a:off x="2567608" y="5229200"/>
            <a:ext cx="6978772" cy="108012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30" name="TextBox 29"/>
          <p:cNvSpPr txBox="1"/>
          <p:nvPr/>
        </p:nvSpPr>
        <p:spPr>
          <a:xfrm>
            <a:off x="3369432" y="5589240"/>
            <a:ext cx="5652031" cy="523220"/>
          </a:xfrm>
          <a:prstGeom prst="rect">
            <a:avLst/>
          </a:prstGeom>
          <a:noFill/>
        </p:spPr>
        <p:txBody>
          <a:bodyPr wrap="square" rtlCol="0">
            <a:spAutoFit/>
          </a:bodyPr>
          <a:lstStyle/>
          <a:p>
            <a:pPr algn="ctr"/>
            <a:r>
              <a:rPr lang="en-US" sz="1400" b="1" dirty="0">
                <a:solidFill>
                  <a:prstClr val="white"/>
                </a:solidFill>
              </a:rPr>
              <a:t>REGION-WIDE </a:t>
            </a:r>
          </a:p>
          <a:p>
            <a:pPr algn="ctr"/>
            <a:r>
              <a:rPr lang="en-US" sz="1400" b="1" dirty="0">
                <a:solidFill>
                  <a:prstClr val="white"/>
                </a:solidFill>
              </a:rPr>
              <a:t>M&amp;E OF SAP IMPLEMENTATION</a:t>
            </a:r>
            <a:endParaRPr lang="es-CO" sz="1400" b="1" dirty="0">
              <a:solidFill>
                <a:prstClr val="white"/>
              </a:solidFill>
            </a:endParaRPr>
          </a:p>
        </p:txBody>
      </p:sp>
      <p:sp>
        <p:nvSpPr>
          <p:cNvPr id="31" name="TextBox 30"/>
          <p:cNvSpPr txBox="1"/>
          <p:nvPr/>
        </p:nvSpPr>
        <p:spPr>
          <a:xfrm>
            <a:off x="1919536" y="1800920"/>
            <a:ext cx="504056" cy="461665"/>
          </a:xfrm>
          <a:prstGeom prst="rect">
            <a:avLst/>
          </a:prstGeom>
          <a:noFill/>
        </p:spPr>
        <p:txBody>
          <a:bodyPr wrap="square" rtlCol="0">
            <a:spAutoFit/>
          </a:bodyPr>
          <a:lstStyle/>
          <a:p>
            <a:r>
              <a:rPr lang="en-US" sz="2400" b="1" dirty="0">
                <a:solidFill>
                  <a:prstClr val="black"/>
                </a:solidFill>
              </a:rPr>
              <a:t>C1</a:t>
            </a:r>
            <a:endParaRPr lang="es-CO" sz="2400" b="1" dirty="0">
              <a:solidFill>
                <a:prstClr val="black"/>
              </a:solidFill>
            </a:endParaRPr>
          </a:p>
        </p:txBody>
      </p:sp>
      <p:sp>
        <p:nvSpPr>
          <p:cNvPr id="32" name="TextBox 31"/>
          <p:cNvSpPr txBox="1"/>
          <p:nvPr/>
        </p:nvSpPr>
        <p:spPr>
          <a:xfrm>
            <a:off x="1927248" y="4005065"/>
            <a:ext cx="504056" cy="461665"/>
          </a:xfrm>
          <a:prstGeom prst="rect">
            <a:avLst/>
          </a:prstGeom>
          <a:noFill/>
        </p:spPr>
        <p:txBody>
          <a:bodyPr wrap="square" rtlCol="0">
            <a:spAutoFit/>
          </a:bodyPr>
          <a:lstStyle/>
          <a:p>
            <a:r>
              <a:rPr lang="en-US" sz="2400" b="1" dirty="0">
                <a:solidFill>
                  <a:prstClr val="black"/>
                </a:solidFill>
              </a:rPr>
              <a:t>C2</a:t>
            </a:r>
            <a:endParaRPr lang="es-CO" sz="2400" b="1" dirty="0">
              <a:solidFill>
                <a:prstClr val="black"/>
              </a:solidFill>
            </a:endParaRPr>
          </a:p>
        </p:txBody>
      </p:sp>
      <p:sp>
        <p:nvSpPr>
          <p:cNvPr id="33" name="TextBox 32"/>
          <p:cNvSpPr txBox="1"/>
          <p:nvPr/>
        </p:nvSpPr>
        <p:spPr>
          <a:xfrm>
            <a:off x="5703439" y="1851212"/>
            <a:ext cx="504056" cy="461665"/>
          </a:xfrm>
          <a:prstGeom prst="rect">
            <a:avLst/>
          </a:prstGeom>
          <a:noFill/>
        </p:spPr>
        <p:txBody>
          <a:bodyPr wrap="square" rtlCol="0">
            <a:spAutoFit/>
          </a:bodyPr>
          <a:lstStyle/>
          <a:p>
            <a:r>
              <a:rPr lang="en-US" sz="2400" b="1" dirty="0">
                <a:solidFill>
                  <a:prstClr val="black"/>
                </a:solidFill>
              </a:rPr>
              <a:t>C3</a:t>
            </a:r>
            <a:endParaRPr lang="es-CO" sz="2400" b="1" dirty="0">
              <a:solidFill>
                <a:prstClr val="black"/>
              </a:solidFill>
            </a:endParaRPr>
          </a:p>
        </p:txBody>
      </p:sp>
      <p:sp>
        <p:nvSpPr>
          <p:cNvPr id="34" name="TextBox 33"/>
          <p:cNvSpPr txBox="1"/>
          <p:nvPr/>
        </p:nvSpPr>
        <p:spPr>
          <a:xfrm>
            <a:off x="8430256" y="1834372"/>
            <a:ext cx="504056" cy="461665"/>
          </a:xfrm>
          <a:prstGeom prst="rect">
            <a:avLst/>
          </a:prstGeom>
          <a:noFill/>
        </p:spPr>
        <p:txBody>
          <a:bodyPr wrap="square" rtlCol="0">
            <a:spAutoFit/>
          </a:bodyPr>
          <a:lstStyle/>
          <a:p>
            <a:r>
              <a:rPr lang="en-US" sz="2400" b="1" dirty="0">
                <a:solidFill>
                  <a:prstClr val="black"/>
                </a:solidFill>
              </a:rPr>
              <a:t>C4</a:t>
            </a:r>
            <a:endParaRPr lang="es-CO" sz="2400" b="1" dirty="0">
              <a:solidFill>
                <a:prstClr val="black"/>
              </a:solidFill>
            </a:endParaRPr>
          </a:p>
        </p:txBody>
      </p:sp>
      <p:sp>
        <p:nvSpPr>
          <p:cNvPr id="35" name="TextBox 34"/>
          <p:cNvSpPr txBox="1"/>
          <p:nvPr/>
        </p:nvSpPr>
        <p:spPr>
          <a:xfrm>
            <a:off x="9571257" y="5538428"/>
            <a:ext cx="504056" cy="461665"/>
          </a:xfrm>
          <a:prstGeom prst="rect">
            <a:avLst/>
          </a:prstGeom>
          <a:noFill/>
        </p:spPr>
        <p:txBody>
          <a:bodyPr wrap="square" rtlCol="0">
            <a:spAutoFit/>
          </a:bodyPr>
          <a:lstStyle/>
          <a:p>
            <a:r>
              <a:rPr lang="en-US" sz="2400" b="1" dirty="0">
                <a:solidFill>
                  <a:prstClr val="black"/>
                </a:solidFill>
              </a:rPr>
              <a:t>C5</a:t>
            </a:r>
            <a:endParaRPr lang="es-CO" sz="2400" b="1" dirty="0">
              <a:solidFill>
                <a:prstClr val="black"/>
              </a:solidFill>
            </a:endParaRPr>
          </a:p>
        </p:txBody>
      </p:sp>
      <p:sp>
        <p:nvSpPr>
          <p:cNvPr id="36" name="TextBox 35"/>
          <p:cNvSpPr txBox="1"/>
          <p:nvPr/>
        </p:nvSpPr>
        <p:spPr>
          <a:xfrm>
            <a:off x="4389773" y="4288450"/>
            <a:ext cx="864096" cy="369332"/>
          </a:xfrm>
          <a:prstGeom prst="rect">
            <a:avLst/>
          </a:prstGeom>
          <a:noFill/>
        </p:spPr>
        <p:txBody>
          <a:bodyPr wrap="square" rtlCol="0">
            <a:spAutoFit/>
          </a:bodyPr>
          <a:lstStyle/>
          <a:p>
            <a:r>
              <a:rPr lang="en-US" dirty="0">
                <a:solidFill>
                  <a:srgbClr val="C00000"/>
                </a:solidFill>
              </a:rPr>
              <a:t>enable</a:t>
            </a:r>
            <a:endParaRPr lang="es-CO" dirty="0">
              <a:solidFill>
                <a:srgbClr val="C00000"/>
              </a:solidFill>
            </a:endParaRPr>
          </a:p>
        </p:txBody>
      </p:sp>
      <p:sp>
        <p:nvSpPr>
          <p:cNvPr id="37" name="TextBox 36"/>
          <p:cNvSpPr txBox="1"/>
          <p:nvPr/>
        </p:nvSpPr>
        <p:spPr>
          <a:xfrm>
            <a:off x="4349575" y="1487400"/>
            <a:ext cx="1008112" cy="369332"/>
          </a:xfrm>
          <a:prstGeom prst="rect">
            <a:avLst/>
          </a:prstGeom>
          <a:noFill/>
        </p:spPr>
        <p:txBody>
          <a:bodyPr wrap="square" rtlCol="0">
            <a:spAutoFit/>
          </a:bodyPr>
          <a:lstStyle/>
          <a:p>
            <a:r>
              <a:rPr lang="en-US" dirty="0">
                <a:solidFill>
                  <a:srgbClr val="C00000"/>
                </a:solidFill>
              </a:rPr>
              <a:t>facilitate</a:t>
            </a:r>
            <a:endParaRPr lang="es-CO" dirty="0">
              <a:solidFill>
                <a:srgbClr val="C00000"/>
              </a:solidFill>
            </a:endParaRPr>
          </a:p>
        </p:txBody>
      </p:sp>
      <p:sp>
        <p:nvSpPr>
          <p:cNvPr id="38" name="TextBox 37"/>
          <p:cNvSpPr txBox="1"/>
          <p:nvPr/>
        </p:nvSpPr>
        <p:spPr>
          <a:xfrm>
            <a:off x="5296734" y="3746762"/>
            <a:ext cx="1418195" cy="369332"/>
          </a:xfrm>
          <a:prstGeom prst="rect">
            <a:avLst/>
          </a:prstGeom>
          <a:noFill/>
        </p:spPr>
        <p:txBody>
          <a:bodyPr wrap="square" rtlCol="0">
            <a:spAutoFit/>
          </a:bodyPr>
          <a:lstStyle/>
          <a:p>
            <a:r>
              <a:rPr lang="en-US" dirty="0">
                <a:solidFill>
                  <a:srgbClr val="C00000"/>
                </a:solidFill>
              </a:rPr>
              <a:t>demonstrate</a:t>
            </a:r>
            <a:endParaRPr lang="es-CO" dirty="0">
              <a:solidFill>
                <a:srgbClr val="C00000"/>
              </a:solidFill>
            </a:endParaRPr>
          </a:p>
        </p:txBody>
      </p:sp>
      <p:sp>
        <p:nvSpPr>
          <p:cNvPr id="39" name="TextBox 38"/>
          <p:cNvSpPr txBox="1"/>
          <p:nvPr/>
        </p:nvSpPr>
        <p:spPr>
          <a:xfrm>
            <a:off x="7732461" y="3927122"/>
            <a:ext cx="1950219" cy="369332"/>
          </a:xfrm>
          <a:prstGeom prst="rect">
            <a:avLst/>
          </a:prstGeom>
          <a:noFill/>
        </p:spPr>
        <p:txBody>
          <a:bodyPr wrap="square" rtlCol="0">
            <a:spAutoFit/>
          </a:bodyPr>
          <a:lstStyle/>
          <a:p>
            <a:r>
              <a:rPr lang="en-US" dirty="0">
                <a:solidFill>
                  <a:srgbClr val="C00000"/>
                </a:solidFill>
              </a:rPr>
              <a:t>scale-up, replicate</a:t>
            </a:r>
            <a:endParaRPr lang="es-CO" dirty="0">
              <a:solidFill>
                <a:srgbClr val="C00000"/>
              </a:solidFill>
            </a:endParaRPr>
          </a:p>
        </p:txBody>
      </p:sp>
      <p:sp>
        <p:nvSpPr>
          <p:cNvPr id="40" name="TextBox 39"/>
          <p:cNvSpPr txBox="1"/>
          <p:nvPr/>
        </p:nvSpPr>
        <p:spPr>
          <a:xfrm>
            <a:off x="2495601" y="6330488"/>
            <a:ext cx="7075656" cy="369332"/>
          </a:xfrm>
          <a:prstGeom prst="rect">
            <a:avLst/>
          </a:prstGeom>
          <a:noFill/>
        </p:spPr>
        <p:txBody>
          <a:bodyPr wrap="square" rtlCol="0">
            <a:spAutoFit/>
          </a:bodyPr>
          <a:lstStyle/>
          <a:p>
            <a:r>
              <a:rPr lang="en-US" dirty="0">
                <a:solidFill>
                  <a:srgbClr val="C00000"/>
                </a:solidFill>
              </a:rPr>
              <a:t>track progress, foster synergies, avoid duplication, review/revise approach </a:t>
            </a:r>
            <a:endParaRPr lang="es-CO" dirty="0">
              <a:solidFill>
                <a:srgbClr val="C00000"/>
              </a:solidFill>
            </a:endParaRPr>
          </a:p>
        </p:txBody>
      </p:sp>
      <p:sp>
        <p:nvSpPr>
          <p:cNvPr id="41" name="TextBox 40"/>
          <p:cNvSpPr txBox="1"/>
          <p:nvPr/>
        </p:nvSpPr>
        <p:spPr>
          <a:xfrm>
            <a:off x="2301723" y="92100"/>
            <a:ext cx="7756634" cy="1077218"/>
          </a:xfrm>
          <a:prstGeom prst="rect">
            <a:avLst/>
          </a:prstGeom>
          <a:solidFill>
            <a:schemeClr val="bg2">
              <a:lumMod val="75000"/>
            </a:schemeClr>
          </a:solidFill>
        </p:spPr>
        <p:txBody>
          <a:bodyPr wrap="square" rtlCol="0">
            <a:spAutoFit/>
          </a:bodyPr>
          <a:lstStyle/>
          <a:p>
            <a:pPr algn="ctr"/>
            <a:r>
              <a:rPr lang="es-CO" sz="3200" b="1" dirty="0" smtClean="0"/>
              <a:t>A REMINDER: </a:t>
            </a:r>
          </a:p>
          <a:p>
            <a:pPr algn="ctr"/>
            <a:r>
              <a:rPr lang="es-CO" sz="3200" b="1" dirty="0" smtClean="0"/>
              <a:t>THE PROJECT STRUCTURE (COMPONENTS)</a:t>
            </a:r>
            <a:endParaRPr lang="en-US" sz="2000" b="1" dirty="0"/>
          </a:p>
        </p:txBody>
      </p:sp>
    </p:spTree>
    <p:extLst>
      <p:ext uri="{BB962C8B-B14F-4D97-AF65-F5344CB8AC3E}">
        <p14:creationId xmlns:p14="http://schemas.microsoft.com/office/powerpoint/2010/main" val="1549004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4795589" cy="461665"/>
          </a:xfrm>
          <a:prstGeom prst="rect">
            <a:avLst/>
          </a:prstGeom>
          <a:noFill/>
        </p:spPr>
        <p:txBody>
          <a:bodyPr wrap="square" rtlCol="0">
            <a:spAutoFit/>
          </a:bodyPr>
          <a:lstStyle/>
          <a:p>
            <a:r>
              <a:rPr lang="en-US" sz="2400" b="1" dirty="0" smtClean="0"/>
              <a:t>CLME+ PCU Proposed Way Forward</a:t>
            </a:r>
            <a:endParaRPr lang="en-US" sz="2400" b="1" dirty="0"/>
          </a:p>
        </p:txBody>
      </p:sp>
      <p:sp>
        <p:nvSpPr>
          <p:cNvPr id="2" name="TextBox 1"/>
          <p:cNvSpPr txBox="1"/>
          <p:nvPr/>
        </p:nvSpPr>
        <p:spPr>
          <a:xfrm>
            <a:off x="392967" y="995066"/>
            <a:ext cx="11470341" cy="4493538"/>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en-US" b="1" dirty="0" smtClean="0"/>
              <a:t>Revised CLME+ Project </a:t>
            </a:r>
            <a:r>
              <a:rPr lang="en-US" b="1" dirty="0" err="1" smtClean="0"/>
              <a:t>Logframe</a:t>
            </a:r>
            <a:r>
              <a:rPr lang="en-US" b="1" dirty="0"/>
              <a:t> </a:t>
            </a:r>
            <a:r>
              <a:rPr lang="en-US" dirty="0" smtClean="0"/>
              <a:t>reflects reduced scope for some outputs and additional time to achieve Project Outputs &amp; Outcomes </a:t>
            </a:r>
            <a:r>
              <a:rPr lang="en-US" i="1" dirty="0" smtClean="0"/>
              <a:t>(with keen eye for the interlinked nature of many outputs)</a:t>
            </a:r>
          </a:p>
          <a:p>
            <a:endParaRPr lang="en-US" i="1" dirty="0" smtClean="0"/>
          </a:p>
          <a:p>
            <a:pPr marL="285750" indent="-285750">
              <a:buFont typeface="Arial" panose="020B0604020202020204" pitchFamily="34" charset="0"/>
              <a:buChar char="•"/>
            </a:pPr>
            <a:r>
              <a:rPr lang="en-US" b="1" dirty="0" smtClean="0"/>
              <a:t>Revised </a:t>
            </a:r>
            <a:r>
              <a:rPr lang="en-US" b="1" dirty="0"/>
              <a:t>CLME+ Project </a:t>
            </a:r>
            <a:r>
              <a:rPr lang="en-US" b="1" dirty="0" smtClean="0"/>
              <a:t>budget </a:t>
            </a:r>
            <a:r>
              <a:rPr lang="en-US" dirty="0" smtClean="0"/>
              <a:t>facilitates implementation of the revised </a:t>
            </a:r>
            <a:r>
              <a:rPr lang="en-US" dirty="0" err="1" smtClean="0"/>
              <a:t>Logframe</a:t>
            </a:r>
            <a:r>
              <a:rPr lang="en-US" dirty="0" smtClean="0"/>
              <a:t> and its new timeline</a:t>
            </a:r>
            <a:endParaRPr lang="en-US" dirty="0"/>
          </a:p>
          <a:p>
            <a:endParaRPr lang="en-US" b="1" i="1" dirty="0"/>
          </a:p>
          <a:p>
            <a:pPr marL="285750" indent="-285750">
              <a:buFont typeface="Arial" panose="020B0604020202020204" pitchFamily="34" charset="0"/>
              <a:buChar char="•"/>
            </a:pPr>
            <a:r>
              <a:rPr lang="en-US" dirty="0"/>
              <a:t>E</a:t>
            </a:r>
            <a:r>
              <a:rPr lang="en-US" dirty="0" smtClean="0"/>
              <a:t>nd </a:t>
            </a:r>
            <a:r>
              <a:rPr lang="en-US" dirty="0"/>
              <a:t>date of all </a:t>
            </a:r>
            <a:r>
              <a:rPr lang="en-US" b="1" dirty="0"/>
              <a:t>Technical Project Activities </a:t>
            </a:r>
            <a:r>
              <a:rPr lang="en-US" dirty="0"/>
              <a:t>(currently April 2020) </a:t>
            </a:r>
            <a:r>
              <a:rPr lang="en-US" dirty="0" smtClean="0"/>
              <a:t>moved to </a:t>
            </a:r>
            <a:r>
              <a:rPr lang="en-US" b="1" dirty="0"/>
              <a:t>31 December </a:t>
            </a:r>
            <a:r>
              <a:rPr lang="en-US" b="1" dirty="0" smtClean="0"/>
              <a:t>2020</a:t>
            </a:r>
          </a:p>
          <a:p>
            <a:endParaRPr lang="en-US" b="1" dirty="0" smtClean="0"/>
          </a:p>
          <a:p>
            <a:pPr marL="285750" indent="-285750">
              <a:buFont typeface="Arial" panose="020B0604020202020204" pitchFamily="34" charset="0"/>
              <a:buChar char="•"/>
            </a:pPr>
            <a:r>
              <a:rPr lang="en-US" dirty="0" smtClean="0"/>
              <a:t>Project </a:t>
            </a:r>
            <a:r>
              <a:rPr lang="en-US" b="1" dirty="0" smtClean="0"/>
              <a:t>Operational Closure </a:t>
            </a:r>
            <a:r>
              <a:rPr lang="en-US" dirty="0" smtClean="0"/>
              <a:t>of 4 months: </a:t>
            </a:r>
            <a:r>
              <a:rPr lang="en-US" b="1" dirty="0" smtClean="0"/>
              <a:t>January 2021 – April 2021 </a:t>
            </a:r>
          </a:p>
          <a:p>
            <a:endParaRPr lang="en-US" dirty="0" smtClean="0"/>
          </a:p>
          <a:p>
            <a:pPr marL="285750" indent="-285750">
              <a:buFont typeface="Arial" panose="020B0604020202020204" pitchFamily="34" charset="0"/>
              <a:buChar char="•"/>
            </a:pPr>
            <a:r>
              <a:rPr lang="en-US" b="1" dirty="0" smtClean="0"/>
              <a:t>New end date </a:t>
            </a:r>
            <a:r>
              <a:rPr lang="en-US" dirty="0" smtClean="0"/>
              <a:t>for CLME+ Project: </a:t>
            </a:r>
            <a:r>
              <a:rPr lang="en-US" b="1" dirty="0" smtClean="0"/>
              <a:t>30 April 2021</a:t>
            </a:r>
          </a:p>
          <a:p>
            <a:endParaRPr lang="en-US" sz="1600" b="1"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2999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Budget revisión 2019 - 2021</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4" name="TextBox 3"/>
          <p:cNvSpPr txBox="1"/>
          <p:nvPr/>
        </p:nvSpPr>
        <p:spPr>
          <a:xfrm>
            <a:off x="8547652" y="1480095"/>
            <a:ext cx="3490584" cy="4647426"/>
          </a:xfrm>
          <a:prstGeom prst="rect">
            <a:avLst/>
          </a:prstGeom>
          <a:noFill/>
        </p:spPr>
        <p:txBody>
          <a:bodyPr wrap="square" rtlCol="0">
            <a:spAutoFit/>
          </a:bodyPr>
          <a:lstStyle/>
          <a:p>
            <a:endParaRPr lang="en-US" sz="1600" b="1" dirty="0"/>
          </a:p>
          <a:p>
            <a:endParaRPr lang="en-US" sz="1600" dirty="0"/>
          </a:p>
          <a:p>
            <a:pPr marL="285750" indent="-285750">
              <a:buFont typeface="Arial" panose="020B0604020202020204" pitchFamily="34" charset="0"/>
              <a:buChar char="•"/>
            </a:pPr>
            <a:r>
              <a:rPr lang="en-US" sz="1600" dirty="0" smtClean="0"/>
              <a:t>Resources to </a:t>
            </a:r>
            <a:r>
              <a:rPr lang="en-US" sz="1600" b="1" dirty="0" smtClean="0"/>
              <a:t>fund the Project  Extension </a:t>
            </a:r>
            <a:r>
              <a:rPr lang="en-US" sz="1600" dirty="0" smtClean="0"/>
              <a:t>have been identified and will primarily be sourced primarily from </a:t>
            </a:r>
            <a:r>
              <a:rPr lang="en-US" sz="1600" b="1" dirty="0" smtClean="0"/>
              <a:t>Project savings within the Project Coordination Unit</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dirty="0" smtClean="0"/>
              <a:t>Fee revision to cover increment in UNOPS management costs remains within limits of allowed Management Cost (stipulated in </a:t>
            </a:r>
            <a:r>
              <a:rPr lang="en-US" sz="1600" dirty="0" err="1" smtClean="0"/>
              <a:t>ProDoc</a:t>
            </a:r>
            <a:r>
              <a:rPr lang="en-US" sz="1600" dirty="0" smtClean="0"/>
              <a:t>)</a:t>
            </a:r>
          </a:p>
          <a:p>
            <a:endParaRPr lang="en-US" sz="16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3"/>
          <a:stretch>
            <a:fillRect/>
          </a:stretch>
        </p:blipFill>
        <p:spPr>
          <a:xfrm>
            <a:off x="851585" y="1155905"/>
            <a:ext cx="7050092" cy="4220226"/>
          </a:xfrm>
          <a:prstGeom prst="rect">
            <a:avLst/>
          </a:prstGeom>
        </p:spPr>
      </p:pic>
    </p:spTree>
    <p:extLst>
      <p:ext uri="{BB962C8B-B14F-4D97-AF65-F5344CB8AC3E}">
        <p14:creationId xmlns:p14="http://schemas.microsoft.com/office/powerpoint/2010/main" val="502454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4795589" cy="461665"/>
          </a:xfrm>
          <a:prstGeom prst="rect">
            <a:avLst/>
          </a:prstGeom>
          <a:noFill/>
        </p:spPr>
        <p:txBody>
          <a:bodyPr wrap="square" rtlCol="0">
            <a:spAutoFit/>
          </a:bodyPr>
          <a:lstStyle/>
          <a:p>
            <a:r>
              <a:rPr lang="en-US" sz="2400" b="1" dirty="0" smtClean="0"/>
              <a:t>CLME+ PCU Proposed Way Forward</a:t>
            </a:r>
            <a:endParaRPr lang="en-US" sz="2400" b="1" dirty="0"/>
          </a:p>
        </p:txBody>
      </p:sp>
      <p:sp>
        <p:nvSpPr>
          <p:cNvPr id="2" name="TextBox 1"/>
          <p:cNvSpPr txBox="1"/>
          <p:nvPr/>
        </p:nvSpPr>
        <p:spPr>
          <a:xfrm>
            <a:off x="416821" y="820137"/>
            <a:ext cx="11470341" cy="3416320"/>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es-CO" b="1" dirty="0" smtClean="0"/>
              <a:t>PSC </a:t>
            </a:r>
            <a:r>
              <a:rPr lang="es-CO" b="1" dirty="0" err="1" smtClean="0"/>
              <a:t>approval</a:t>
            </a:r>
            <a:r>
              <a:rPr lang="es-CO" b="1" dirty="0" smtClean="0"/>
              <a:t> of the </a:t>
            </a:r>
            <a:r>
              <a:rPr lang="es-CO" b="1" dirty="0" err="1" smtClean="0"/>
              <a:t>revised</a:t>
            </a:r>
            <a:r>
              <a:rPr lang="es-CO" b="1" dirty="0" smtClean="0"/>
              <a:t> Project </a:t>
            </a:r>
            <a:r>
              <a:rPr lang="es-CO" b="1" dirty="0" err="1" smtClean="0"/>
              <a:t>implementation</a:t>
            </a:r>
            <a:r>
              <a:rPr lang="es-CO" b="1" dirty="0" smtClean="0"/>
              <a:t> plan (</a:t>
            </a:r>
            <a:r>
              <a:rPr lang="es-CO" b="1" dirty="0" err="1" smtClean="0"/>
              <a:t>timeline</a:t>
            </a:r>
            <a:r>
              <a:rPr lang="es-CO" b="1" dirty="0" smtClean="0"/>
              <a:t>, </a:t>
            </a:r>
            <a:r>
              <a:rPr lang="es-CO" b="1" dirty="0" err="1" smtClean="0"/>
              <a:t>revised</a:t>
            </a:r>
            <a:r>
              <a:rPr lang="es-CO" b="1" dirty="0" smtClean="0"/>
              <a:t> Results </a:t>
            </a:r>
            <a:r>
              <a:rPr lang="es-CO" b="1" dirty="0" err="1" smtClean="0"/>
              <a:t>framework</a:t>
            </a:r>
            <a:r>
              <a:rPr lang="es-CO" b="1" dirty="0" smtClean="0"/>
              <a:t> and </a:t>
            </a:r>
            <a:r>
              <a:rPr lang="es-CO" b="1" dirty="0" err="1" smtClean="0"/>
              <a:t>budgets</a:t>
            </a:r>
            <a:r>
              <a:rPr lang="es-CO" b="1" dirty="0" smtClean="0"/>
              <a:t>)</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Amend Co-Executing Agreements</a:t>
            </a:r>
            <a:r>
              <a:rPr lang="en-US" dirty="0"/>
              <a:t> </a:t>
            </a:r>
            <a:r>
              <a:rPr lang="en-US" dirty="0" smtClean="0"/>
              <a:t>as required.</a:t>
            </a:r>
          </a:p>
          <a:p>
            <a:endParaRPr lang="en-US" dirty="0" smtClean="0"/>
          </a:p>
          <a:p>
            <a:pPr marL="285750" indent="-285750">
              <a:buFont typeface="Arial" panose="020B0604020202020204" pitchFamily="34" charset="0"/>
              <a:buChar char="•"/>
            </a:pPr>
            <a:r>
              <a:rPr lang="en-US" b="1" dirty="0" smtClean="0"/>
              <a:t>Monitor</a:t>
            </a:r>
            <a:r>
              <a:rPr lang="en-US" dirty="0" smtClean="0"/>
              <a:t> the detailed </a:t>
            </a:r>
            <a:r>
              <a:rPr lang="en-US" b="1" dirty="0" smtClean="0"/>
              <a:t>financial objectives and implementation dates committed by co-executing partners</a:t>
            </a:r>
            <a:r>
              <a:rPr lang="en-US" dirty="0" smtClean="0"/>
              <a:t>, analyzing the progress at least every quarter.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further delays are observed by September 2019 against the revised project implementation Plan, the PCU will submit to the PEG and PSC a further de-scoping </a:t>
            </a:r>
            <a:r>
              <a:rPr lang="en-US" dirty="0"/>
              <a:t>proposal </a:t>
            </a:r>
            <a:r>
              <a:rPr lang="en-US" dirty="0" smtClean="0"/>
              <a:t>together with an associated proposal for budget reallocation.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39675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Budget </a:t>
            </a:r>
            <a:r>
              <a:rPr lang="es-CO" sz="2000" b="1" dirty="0" err="1" smtClean="0">
                <a:solidFill>
                  <a:schemeClr val="accent5">
                    <a:lumMod val="75000"/>
                  </a:schemeClr>
                </a:solidFill>
                <a:latin typeface="+mn-lt"/>
              </a:rPr>
              <a:t>revision</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pic>
        <p:nvPicPr>
          <p:cNvPr id="12" name="Picture 11"/>
          <p:cNvPicPr>
            <a:picLocks noChangeAspect="1"/>
          </p:cNvPicPr>
          <p:nvPr/>
        </p:nvPicPr>
        <p:blipFill>
          <a:blip r:embed="rId3"/>
          <a:stretch>
            <a:fillRect/>
          </a:stretch>
        </p:blipFill>
        <p:spPr>
          <a:xfrm>
            <a:off x="490827" y="1505528"/>
            <a:ext cx="5469301" cy="3684900"/>
          </a:xfrm>
          <a:prstGeom prst="rect">
            <a:avLst/>
          </a:prstGeom>
        </p:spPr>
      </p:pic>
      <p:pic>
        <p:nvPicPr>
          <p:cNvPr id="2" name="Picture 1"/>
          <p:cNvPicPr>
            <a:picLocks noChangeAspect="1"/>
          </p:cNvPicPr>
          <p:nvPr/>
        </p:nvPicPr>
        <p:blipFill>
          <a:blip r:embed="rId4"/>
          <a:stretch>
            <a:fillRect/>
          </a:stretch>
        </p:blipFill>
        <p:spPr>
          <a:xfrm>
            <a:off x="6991633" y="1375762"/>
            <a:ext cx="4792592" cy="3757492"/>
          </a:xfrm>
          <a:prstGeom prst="rect">
            <a:avLst/>
          </a:prstGeom>
        </p:spPr>
      </p:pic>
    </p:spTree>
    <p:extLst>
      <p:ext uri="{BB962C8B-B14F-4D97-AF65-F5344CB8AC3E}">
        <p14:creationId xmlns:p14="http://schemas.microsoft.com/office/powerpoint/2010/main" val="1813888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534" y="0"/>
            <a:ext cx="4699747" cy="830997"/>
          </a:xfrm>
          <a:prstGeom prst="rect">
            <a:avLst/>
          </a:prstGeom>
          <a:noFill/>
        </p:spPr>
        <p:txBody>
          <a:bodyPr wrap="square" rtlCol="0">
            <a:spAutoFit/>
          </a:bodyPr>
          <a:lstStyle/>
          <a:p>
            <a:r>
              <a:rPr lang="en-US" sz="2400" b="1" dirty="0" smtClean="0"/>
              <a:t>CLME+ Project Steering Committee Decision for Approval</a:t>
            </a:r>
            <a:endParaRPr lang="en-US" sz="2400" b="1" dirty="0"/>
          </a:p>
        </p:txBody>
      </p:sp>
      <p:sp>
        <p:nvSpPr>
          <p:cNvPr id="3" name="TextBox 2"/>
          <p:cNvSpPr txBox="1"/>
          <p:nvPr/>
        </p:nvSpPr>
        <p:spPr>
          <a:xfrm>
            <a:off x="490817" y="917912"/>
            <a:ext cx="11463617" cy="6494085"/>
          </a:xfrm>
          <a:prstGeom prst="rect">
            <a:avLst/>
          </a:prstGeom>
          <a:noFill/>
        </p:spPr>
        <p:txBody>
          <a:bodyPr wrap="square" rtlCol="0">
            <a:spAutoFit/>
          </a:bodyPr>
          <a:lstStyle/>
          <a:p>
            <a:pPr marL="285750" indent="-285750">
              <a:buFont typeface="Arial" panose="020B0604020202020204" pitchFamily="34" charset="0"/>
              <a:buChar char="•"/>
            </a:pPr>
            <a:r>
              <a:rPr lang="en-US" b="1" dirty="0"/>
              <a:t>Takes note </a:t>
            </a:r>
            <a:r>
              <a:rPr lang="en-US" dirty="0"/>
              <a:t>of the </a:t>
            </a:r>
            <a:r>
              <a:rPr lang="en-US" dirty="0" smtClean="0"/>
              <a:t>results and conclusions of the analysis undertaken by the CLME+ Project Coordination Unit on  CLME+ Project implementation status till the end of December 2018, as well as the proposed way forward</a:t>
            </a:r>
          </a:p>
          <a:p>
            <a:endParaRPr lang="en-US" b="1" dirty="0" smtClean="0"/>
          </a:p>
          <a:p>
            <a:pPr marL="285750" indent="-285750">
              <a:buFont typeface="Arial" panose="020B0604020202020204" pitchFamily="34" charset="0"/>
              <a:buChar char="•"/>
            </a:pPr>
            <a:r>
              <a:rPr lang="en-US" b="1" dirty="0"/>
              <a:t>Agrees to </a:t>
            </a:r>
            <a:r>
              <a:rPr lang="en-US" dirty="0" smtClean="0"/>
              <a:t>an</a:t>
            </a:r>
            <a:r>
              <a:rPr lang="en-US" b="1" dirty="0" smtClean="0"/>
              <a:t> </a:t>
            </a:r>
            <a:r>
              <a:rPr lang="en-US" dirty="0" smtClean="0"/>
              <a:t>extension </a:t>
            </a:r>
            <a:r>
              <a:rPr lang="en-US" dirty="0"/>
              <a:t>of the project duration till </a:t>
            </a:r>
            <a:r>
              <a:rPr lang="en-US" dirty="0" smtClean="0"/>
              <a:t>30 April 2021, </a:t>
            </a:r>
            <a:r>
              <a:rPr lang="en-US" dirty="0"/>
              <a:t>to accommodate the delays </a:t>
            </a:r>
            <a:r>
              <a:rPr lang="en-US" dirty="0" smtClean="0"/>
              <a:t>experienced to date</a:t>
            </a:r>
            <a:endParaRPr lang="en-US" dirty="0"/>
          </a:p>
          <a:p>
            <a:pPr marL="285750" lvl="0" indent="-285750">
              <a:buFont typeface="Arial" panose="020B0604020202020204" pitchFamily="34" charset="0"/>
              <a:buChar char="•"/>
            </a:pPr>
            <a:endParaRPr lang="en-US" b="1" dirty="0"/>
          </a:p>
          <a:p>
            <a:pPr marL="285750" lvl="0" indent="-285750">
              <a:buFont typeface="Arial" panose="020B0604020202020204" pitchFamily="34" charset="0"/>
              <a:buChar char="•"/>
            </a:pPr>
            <a:r>
              <a:rPr lang="en-US" b="1" dirty="0" smtClean="0"/>
              <a:t>Approves</a:t>
            </a:r>
            <a:r>
              <a:rPr lang="en-US" dirty="0" smtClean="0"/>
              <a:t> </a:t>
            </a:r>
            <a:r>
              <a:rPr lang="en-US" dirty="0"/>
              <a:t>the amendments to the CLME+ Project Results Framework in alignment with </a:t>
            </a:r>
            <a:r>
              <a:rPr lang="en-US" dirty="0" smtClean="0"/>
              <a:t>the Project extension of 30 April 2021, </a:t>
            </a:r>
            <a:r>
              <a:rPr lang="en-US" dirty="0"/>
              <a:t>as outlined </a:t>
            </a:r>
            <a:r>
              <a:rPr lang="en-US" dirty="0" smtClean="0"/>
              <a:t>under the document – file name entitled “</a:t>
            </a:r>
            <a:r>
              <a:rPr lang="en-US" i="1" dirty="0" smtClean="0"/>
              <a:t>UpdatedResultsFramework_v190226</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Approves </a:t>
            </a:r>
            <a:r>
              <a:rPr lang="en-US" dirty="0"/>
              <a:t>the CLME+ revised budget for the period </a:t>
            </a:r>
            <a:r>
              <a:rPr lang="en-US" dirty="0" smtClean="0"/>
              <a:t>2019 - 2021 as presented in this power point presentation - slide </a:t>
            </a:r>
            <a:r>
              <a:rPr lang="en-US" dirty="0"/>
              <a:t>entitled “Budget revision 2019-2021” (slide </a:t>
            </a:r>
            <a:r>
              <a:rPr lang="en-US" dirty="0" smtClean="0"/>
              <a:t>number 31) </a:t>
            </a:r>
            <a:endParaRPr lang="en-US" dirty="0"/>
          </a:p>
          <a:p>
            <a:pPr marL="285750" lvl="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r>
              <a:rPr lang="en-US" b="1" dirty="0"/>
              <a:t>U</a:t>
            </a:r>
            <a:r>
              <a:rPr lang="en-US" b="1" dirty="0" smtClean="0"/>
              <a:t>rges </a:t>
            </a:r>
            <a:r>
              <a:rPr lang="en-US" dirty="0"/>
              <a:t>the co-executing partners to fulfill the committed </a:t>
            </a:r>
            <a:r>
              <a:rPr lang="en-US" dirty="0" smtClean="0"/>
              <a:t>objectives</a:t>
            </a:r>
            <a:endParaRPr lang="en-US" b="1" dirty="0" smtClean="0">
              <a:solidFill>
                <a:srgbClr val="FF0000"/>
              </a:solidFill>
            </a:endParaRPr>
          </a:p>
          <a:p>
            <a:pPr lvl="0"/>
            <a:endParaRPr lang="en-US" dirty="0" smtClean="0"/>
          </a:p>
          <a:p>
            <a:pPr marL="285750" lvl="0" indent="-285750">
              <a:buFont typeface="Arial" panose="020B0604020202020204" pitchFamily="34" charset="0"/>
              <a:buChar char="•"/>
            </a:pPr>
            <a:r>
              <a:rPr lang="en-US" b="1" dirty="0"/>
              <a:t>Requests </a:t>
            </a:r>
            <a:r>
              <a:rPr lang="en-US" dirty="0"/>
              <a:t>that Co-Executing Partners continue to use the specified and agreed monitoring tools to provide an update on CEA implementation </a:t>
            </a:r>
            <a:r>
              <a:rPr lang="en-US" dirty="0" smtClean="0"/>
              <a:t>status every month for partners with higher responsibility over the Budget, and every quarter for the other partners. </a:t>
            </a:r>
          </a:p>
          <a:p>
            <a:pPr lvl="0"/>
            <a:endParaRPr lang="en-US" dirty="0" smtClean="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i="1" dirty="0" smtClean="0">
              <a:solidFill>
                <a:srgbClr val="FF0000"/>
              </a:solidFill>
            </a:endParaRPr>
          </a:p>
          <a:p>
            <a:pPr lvl="0"/>
            <a:endParaRPr lang="en-US" i="1" dirty="0">
              <a:solidFill>
                <a:srgbClr val="FF0000"/>
              </a:solidFill>
            </a:endParaRPr>
          </a:p>
          <a:p>
            <a:pPr marL="285750" lvl="0" indent="-285750">
              <a:buFont typeface="Arial" panose="020B0604020202020204" pitchFamily="34" charset="0"/>
              <a:buChar char="•"/>
            </a:pPr>
            <a:endParaRPr lang="en-US" sz="2000" dirty="0" smtClean="0"/>
          </a:p>
          <a:p>
            <a:pPr lvl="0"/>
            <a:endParaRPr lang="en-US" dirty="0"/>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73046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6776" y="2669333"/>
            <a:ext cx="12225742" cy="1278978"/>
          </a:xfrm>
          <a:prstGeom prst="rect">
            <a:avLst/>
          </a:prstGeom>
          <a:solidFill>
            <a:schemeClr val="tx1">
              <a:lumMod val="50000"/>
              <a:lumOff val="50000"/>
              <a:alpha val="74000"/>
            </a:schemeClr>
          </a:solidFill>
          <a:ln>
            <a:noFill/>
          </a:ln>
          <a:effectLst/>
        </p:spPr>
        <p:txBody>
          <a:bodyPr anchor="ctr"/>
          <a:lstStyle/>
          <a:p>
            <a:pPr algn="ctr"/>
            <a:r>
              <a:rPr lang="en-US" sz="3600" dirty="0" smtClean="0">
                <a:solidFill>
                  <a:schemeClr val="bg1"/>
                </a:solidFill>
              </a:rPr>
              <a:t>Thank you</a:t>
            </a:r>
            <a:endParaRPr lang="en-US" sz="3600" dirty="0">
              <a:solidFill>
                <a:schemeClr val="bg1"/>
              </a:solidFill>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 xmlns:a16="http://schemas.microsoft.com/office/drawing/2014/main"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7633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398721" y="1153631"/>
            <a:ext cx="11525693" cy="4997304"/>
          </a:xfrm>
        </p:spPr>
        <p:txBody>
          <a:bodyPr>
            <a:normAutofit/>
          </a:bodyPr>
          <a:lstStyle/>
          <a:p>
            <a:pPr>
              <a:lnSpc>
                <a:spcPct val="100000"/>
              </a:lnSpc>
              <a:spcAft>
                <a:spcPts val="0"/>
              </a:spcAft>
            </a:pPr>
            <a:r>
              <a:rPr lang="en-US" sz="2000" dirty="0"/>
              <a:t>AGENDA ITEM 13 – CLME+ PROJECT WORKPLAN AND BUDGET</a:t>
            </a:r>
          </a:p>
          <a:p>
            <a:pPr>
              <a:lnSpc>
                <a:spcPct val="100000"/>
              </a:lnSpc>
              <a:spcAft>
                <a:spcPts val="0"/>
              </a:spcAft>
            </a:pPr>
            <a:endParaRPr lang="en-US" sz="2000" dirty="0" smtClean="0">
              <a:latin typeface="+mn-lt"/>
            </a:endParaRPr>
          </a:p>
          <a:p>
            <a:pPr marL="342900" lvl="0" indent="-342900">
              <a:lnSpc>
                <a:spcPct val="100000"/>
              </a:lnSpc>
              <a:spcAft>
                <a:spcPts val="0"/>
              </a:spcAft>
              <a:buFont typeface="Arial" panose="020B0604020202020204" pitchFamily="34" charset="0"/>
              <a:buChar char="•"/>
            </a:pPr>
            <a:r>
              <a:rPr lang="en-US" sz="2400" b="0" dirty="0" smtClean="0">
                <a:latin typeface="+mn-lt"/>
              </a:rPr>
              <a:t>Takes </a:t>
            </a:r>
            <a:r>
              <a:rPr lang="en-US" sz="2400" b="0" dirty="0">
                <a:latin typeface="+mn-lt"/>
              </a:rPr>
              <a:t>note of the </a:t>
            </a:r>
            <a:r>
              <a:rPr lang="en-US" sz="2400" dirty="0">
                <a:latin typeface="+mn-lt"/>
              </a:rPr>
              <a:t>delays that occurred during the Project Inception Phase</a:t>
            </a:r>
            <a:r>
              <a:rPr lang="en-US" sz="2400" b="0" dirty="0">
                <a:latin typeface="+mn-lt"/>
              </a:rPr>
              <a:t>, as well as of the </a:t>
            </a:r>
            <a:r>
              <a:rPr lang="en-US" sz="2400" dirty="0">
                <a:latin typeface="+mn-lt"/>
              </a:rPr>
              <a:t>recommendation from the PEG to agree to an initial extension of the project duration till 31 August 2020</a:t>
            </a:r>
            <a:r>
              <a:rPr lang="en-US" sz="2400" b="0" dirty="0">
                <a:latin typeface="+mn-lt"/>
              </a:rPr>
              <a:t>, to accommodate such initial delays </a:t>
            </a:r>
            <a:endParaRPr lang="en-US" sz="2400" b="0" dirty="0" smtClean="0">
              <a:latin typeface="+mn-lt"/>
            </a:endParaRPr>
          </a:p>
          <a:p>
            <a:pPr lvl="0">
              <a:lnSpc>
                <a:spcPct val="100000"/>
              </a:lnSpc>
              <a:spcAft>
                <a:spcPts val="0"/>
              </a:spcAft>
            </a:pPr>
            <a:endParaRPr lang="en-US" sz="2400" b="0" dirty="0">
              <a:latin typeface="+mn-lt"/>
            </a:endParaRPr>
          </a:p>
          <a:p>
            <a:pPr marL="342900" lvl="0" indent="-342900">
              <a:lnSpc>
                <a:spcPct val="100000"/>
              </a:lnSpc>
              <a:spcAft>
                <a:spcPts val="0"/>
              </a:spcAft>
              <a:buFont typeface="Arial" panose="020B0604020202020204" pitchFamily="34" charset="0"/>
              <a:buChar char="•"/>
            </a:pPr>
            <a:r>
              <a:rPr lang="en-US" sz="2400" dirty="0">
                <a:latin typeface="+mn-lt"/>
              </a:rPr>
              <a:t>Agrees to such initial extension of the project duration till 31 August 2020</a:t>
            </a:r>
            <a:r>
              <a:rPr lang="en-US" sz="2400" b="0" dirty="0">
                <a:latin typeface="+mn-lt"/>
              </a:rPr>
              <a:t>, to accommodate the delays which occurred during the Project Inception </a:t>
            </a:r>
            <a:r>
              <a:rPr lang="en-US" sz="2400" b="0" dirty="0" smtClean="0">
                <a:latin typeface="+mn-lt"/>
              </a:rPr>
              <a:t>Phase</a:t>
            </a:r>
          </a:p>
          <a:p>
            <a:pPr marL="342900" lvl="0" indent="-342900">
              <a:lnSpc>
                <a:spcPct val="100000"/>
              </a:lnSpc>
              <a:spcAft>
                <a:spcPts val="0"/>
              </a:spcAft>
              <a:buFont typeface="Arial" panose="020B0604020202020204" pitchFamily="34" charset="0"/>
              <a:buChar char="•"/>
            </a:pPr>
            <a:endParaRPr lang="en-US" sz="2400" b="0" dirty="0">
              <a:latin typeface="+mn-lt"/>
            </a:endParaRPr>
          </a:p>
          <a:p>
            <a:pPr marL="342900" lvl="0" indent="-342900">
              <a:lnSpc>
                <a:spcPct val="100000"/>
              </a:lnSpc>
              <a:spcAft>
                <a:spcPts val="0"/>
              </a:spcAft>
              <a:buFont typeface="Arial" panose="020B0604020202020204" pitchFamily="34" charset="0"/>
              <a:buChar char="•"/>
            </a:pPr>
            <a:r>
              <a:rPr lang="en-US" sz="2400" dirty="0">
                <a:latin typeface="+mn-lt"/>
              </a:rPr>
              <a:t>Approves the amendments to the CLME+ Project Results Framework </a:t>
            </a:r>
            <a:r>
              <a:rPr lang="en-US" sz="2400" b="0" dirty="0">
                <a:latin typeface="+mn-lt"/>
              </a:rPr>
              <a:t>in alignment with this initial extension, as outlined under CLME+ Project Steering Committee Meeting Document AgendaItem13v180703, and requests that this document be disseminated to the PSC together with the Meeting Decisions </a:t>
            </a:r>
          </a:p>
          <a:p>
            <a:pPr>
              <a:lnSpc>
                <a:spcPct val="100000"/>
              </a:lnSpc>
              <a:spcAft>
                <a:spcPts val="0"/>
              </a:spcAft>
            </a:pPr>
            <a:endParaRPr lang="en-US" sz="2400" b="0" dirty="0">
              <a:latin typeface="+mn-lt"/>
            </a:endParaRPr>
          </a:p>
        </p:txBody>
      </p:sp>
      <p:sp>
        <p:nvSpPr>
          <p:cNvPr id="3" name="TextBox 2"/>
          <p:cNvSpPr txBox="1"/>
          <p:nvPr/>
        </p:nvSpPr>
        <p:spPr>
          <a:xfrm>
            <a:off x="259271" y="59843"/>
            <a:ext cx="5140570" cy="1384995"/>
          </a:xfrm>
          <a:prstGeom prst="rect">
            <a:avLst/>
          </a:prstGeom>
          <a:noFill/>
        </p:spPr>
        <p:txBody>
          <a:bodyPr wrap="square" rtlCol="0">
            <a:spAutoFit/>
          </a:bodyPr>
          <a:lstStyle/>
          <a:p>
            <a:r>
              <a:rPr lang="en-US" sz="2800" b="1" dirty="0" smtClean="0"/>
              <a:t>Decisions Mid-Term Project Steering Committee Meeting</a:t>
            </a:r>
          </a:p>
          <a:p>
            <a:endParaRPr lang="en-US" sz="2800" b="1" dirty="0"/>
          </a:p>
        </p:txBody>
      </p:sp>
    </p:spTree>
    <p:extLst>
      <p:ext uri="{BB962C8B-B14F-4D97-AF65-F5344CB8AC3E}">
        <p14:creationId xmlns:p14="http://schemas.microsoft.com/office/powerpoint/2010/main" val="1877844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398721" y="1153631"/>
            <a:ext cx="11525693" cy="4997304"/>
          </a:xfrm>
        </p:spPr>
        <p:txBody>
          <a:bodyPr>
            <a:normAutofit lnSpcReduction="10000"/>
          </a:bodyPr>
          <a:lstStyle/>
          <a:p>
            <a:pPr>
              <a:lnSpc>
                <a:spcPct val="100000"/>
              </a:lnSpc>
              <a:spcAft>
                <a:spcPts val="0"/>
              </a:spcAft>
            </a:pPr>
            <a:r>
              <a:rPr lang="en-US" sz="2000" dirty="0"/>
              <a:t>AGENDA ITEM 13 – CLME+ PROJECT WORKPLAN AND BUDGET</a:t>
            </a:r>
          </a:p>
          <a:p>
            <a:pPr>
              <a:lnSpc>
                <a:spcPct val="100000"/>
              </a:lnSpc>
              <a:spcAft>
                <a:spcPts val="0"/>
              </a:spcAft>
            </a:pPr>
            <a:endParaRPr lang="en-US" sz="2000" dirty="0" smtClean="0">
              <a:latin typeface="+mn-lt"/>
            </a:endParaRPr>
          </a:p>
          <a:p>
            <a:pPr marL="342900" lvl="0" indent="-342900" algn="just">
              <a:lnSpc>
                <a:spcPct val="107000"/>
              </a:lnSpc>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Approves the CLME+ revised budget for the period 1 January 2018 – 31 August 2020 </a:t>
            </a:r>
            <a:r>
              <a:rPr lang="en-US" sz="2400" b="0" dirty="0">
                <a:latin typeface="Calibri" panose="020F0502020204030204" pitchFamily="34" charset="0"/>
                <a:ea typeface="Calibri" panose="020F0502020204030204" pitchFamily="34" charset="0"/>
                <a:cs typeface="Times New Roman" panose="02020603050405020304" pitchFamily="18" charset="0"/>
              </a:rPr>
              <a:t>as </a:t>
            </a:r>
            <a:r>
              <a:rPr lang="en-US" sz="2400" b="0" dirty="0" smtClean="0">
                <a:latin typeface="Calibri" panose="020F0502020204030204" pitchFamily="34" charset="0"/>
                <a:ea typeface="Calibri" panose="020F0502020204030204" pitchFamily="34" charset="0"/>
                <a:cs typeface="Times New Roman" panose="02020603050405020304" pitchFamily="18" charset="0"/>
              </a:rPr>
              <a:t>presented</a:t>
            </a: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Agrees to defer a decision related to a further extension for the CLME+ Project </a:t>
            </a:r>
            <a:r>
              <a:rPr lang="en-US" sz="2400" b="0" dirty="0">
                <a:latin typeface="Calibri" panose="020F0502020204030204" pitchFamily="34" charset="0"/>
                <a:ea typeface="Calibri" panose="020F0502020204030204" pitchFamily="34" charset="0"/>
                <a:cs typeface="Times New Roman" panose="02020603050405020304" pitchFamily="18" charset="0"/>
              </a:rPr>
              <a:t>to accommodate further delays during the 2016-2018 period </a:t>
            </a:r>
            <a:r>
              <a:rPr lang="en-US" sz="2400" dirty="0">
                <a:latin typeface="Calibri" panose="020F0502020204030204" pitchFamily="34" charset="0"/>
                <a:ea typeface="Calibri" panose="020F0502020204030204" pitchFamily="34" charset="0"/>
                <a:cs typeface="Times New Roman" panose="02020603050405020304" pitchFamily="18" charset="0"/>
              </a:rPr>
              <a:t>until the first quarter of 2019</a:t>
            </a:r>
            <a:r>
              <a:rPr lang="en-US" sz="2400" b="0" dirty="0">
                <a:latin typeface="Calibri" panose="020F0502020204030204" pitchFamily="34" charset="0"/>
                <a:ea typeface="Calibri" panose="020F0502020204030204" pitchFamily="34" charset="0"/>
                <a:cs typeface="Times New Roman" panose="02020603050405020304" pitchFamily="18" charset="0"/>
              </a:rPr>
              <a:t>, with the understanding that such decision will be based on the review by the Project Steering Committee of the assessment provided by the PCU of implementation progress by 31 December 2018</a:t>
            </a:r>
            <a:r>
              <a:rPr lang="en-US" sz="2400" b="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Arial" panose="020B0604020202020204" pitchFamily="34" charset="0"/>
              <a:buChar char="•"/>
            </a:pPr>
            <a:endParaRPr lang="en-US" sz="2400" b="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Urges </a:t>
            </a:r>
            <a:r>
              <a:rPr lang="en-US" sz="2400" dirty="0">
                <a:latin typeface="Calibri" panose="020F0502020204030204" pitchFamily="34" charset="0"/>
                <a:ea typeface="Calibri" panose="020F0502020204030204" pitchFamily="34" charset="0"/>
                <a:cs typeface="Times New Roman" panose="02020603050405020304" pitchFamily="18" charset="0"/>
              </a:rPr>
              <a:t>the Co-Executing Partners to submit the information on implementation progress </a:t>
            </a:r>
            <a:r>
              <a:rPr lang="en-US" sz="2400" b="0" dirty="0">
                <a:latin typeface="Calibri" panose="020F0502020204030204" pitchFamily="34" charset="0"/>
                <a:ea typeface="Calibri" panose="020F0502020204030204" pitchFamily="34" charset="0"/>
                <a:cs typeface="Times New Roman" panose="02020603050405020304" pitchFamily="18" charset="0"/>
              </a:rPr>
              <a:t>under such revised plans to the PCU by latest 31 December 2018</a:t>
            </a:r>
          </a:p>
          <a:p>
            <a:pPr marL="342900" lvl="0" indent="-342900" algn="just">
              <a:lnSpc>
                <a:spcPct val="107000"/>
              </a:lnSpc>
              <a:spcAft>
                <a:spcPts val="0"/>
              </a:spcAft>
              <a:buFont typeface="Arial" panose="020B0604020202020204" pitchFamily="34" charset="0"/>
              <a:buChar char="•"/>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n-US" sz="2400" b="0" dirty="0">
              <a:latin typeface="+mn-lt"/>
            </a:endParaRPr>
          </a:p>
        </p:txBody>
      </p:sp>
      <p:sp>
        <p:nvSpPr>
          <p:cNvPr id="3" name="TextBox 2"/>
          <p:cNvSpPr txBox="1"/>
          <p:nvPr/>
        </p:nvSpPr>
        <p:spPr>
          <a:xfrm>
            <a:off x="259271" y="59843"/>
            <a:ext cx="5140570" cy="1384995"/>
          </a:xfrm>
          <a:prstGeom prst="rect">
            <a:avLst/>
          </a:prstGeom>
          <a:noFill/>
        </p:spPr>
        <p:txBody>
          <a:bodyPr wrap="square" rtlCol="0">
            <a:spAutoFit/>
          </a:bodyPr>
          <a:lstStyle/>
          <a:p>
            <a:r>
              <a:rPr lang="en-US" sz="2800" b="1" dirty="0" smtClean="0"/>
              <a:t>Decisions Mid-Term Project Steering Committee Meeting</a:t>
            </a:r>
          </a:p>
          <a:p>
            <a:endParaRPr lang="en-US" sz="2800" b="1" dirty="0"/>
          </a:p>
        </p:txBody>
      </p:sp>
    </p:spTree>
    <p:extLst>
      <p:ext uri="{BB962C8B-B14F-4D97-AF65-F5344CB8AC3E}">
        <p14:creationId xmlns:p14="http://schemas.microsoft.com/office/powerpoint/2010/main" val="245325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324293" y="1089837"/>
            <a:ext cx="11594805" cy="5172740"/>
          </a:xfrm>
        </p:spPr>
        <p:txBody>
          <a:bodyPr>
            <a:normAutofit/>
          </a:bodyPr>
          <a:lstStyle/>
          <a:p>
            <a:pPr>
              <a:lnSpc>
                <a:spcPct val="100000"/>
              </a:lnSpc>
              <a:spcAft>
                <a:spcPts val="0"/>
              </a:spcAft>
            </a:pPr>
            <a:r>
              <a:rPr lang="en-US" sz="2000" dirty="0"/>
              <a:t>AGENDA ITEM 13 – CLME+ PROJECT WORKPLAN AND BUDGET</a:t>
            </a:r>
          </a:p>
          <a:p>
            <a:pPr>
              <a:lnSpc>
                <a:spcPct val="100000"/>
              </a:lnSpc>
              <a:spcAft>
                <a:spcPts val="0"/>
              </a:spcAft>
            </a:pPr>
            <a:endParaRPr lang="en-US" sz="2000" dirty="0" smtClean="0">
              <a:latin typeface="+mn-lt"/>
            </a:endParaRPr>
          </a:p>
          <a:p>
            <a:pPr marL="342900" lvl="0" indent="-342900" algn="just">
              <a:lnSpc>
                <a:spcPct val="107000"/>
              </a:lnSpc>
              <a:spcAft>
                <a:spcPts val="0"/>
              </a:spcAft>
              <a:buFont typeface="Arial" panose="020B0604020202020204" pitchFamily="34" charset="0"/>
              <a:buChar char="•"/>
            </a:pPr>
            <a:r>
              <a:rPr lang="en-US" sz="2200" b="0" dirty="0" smtClean="0">
                <a:latin typeface="Calibri" panose="020F0502020204030204" pitchFamily="34" charset="0"/>
                <a:ea typeface="Calibri" panose="020F0502020204030204" pitchFamily="34" charset="0"/>
                <a:cs typeface="Times New Roman" panose="02020603050405020304" pitchFamily="18" charset="0"/>
              </a:rPr>
              <a:t>a</a:t>
            </a:r>
            <a:r>
              <a:rPr lang="en-US" sz="2200" b="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Requests that the PCU submits a report to the Project Steering Committee</a:t>
            </a:r>
            <a:r>
              <a:rPr lang="en-US" sz="2200" b="0" dirty="0">
                <a:latin typeface="Calibri" panose="020F0502020204030204" pitchFamily="34" charset="0"/>
                <a:ea typeface="Calibri" panose="020F0502020204030204" pitchFamily="34" charset="0"/>
                <a:cs typeface="Times New Roman" panose="02020603050405020304" pitchFamily="18" charset="0"/>
              </a:rPr>
              <a:t> during January 2019, </a:t>
            </a:r>
            <a:r>
              <a:rPr lang="en-US" sz="2200" dirty="0">
                <a:latin typeface="Calibri" panose="020F0502020204030204" pitchFamily="34" charset="0"/>
                <a:ea typeface="Calibri" panose="020F0502020204030204" pitchFamily="34" charset="0"/>
                <a:cs typeface="Times New Roman" panose="02020603050405020304" pitchFamily="18" charset="0"/>
              </a:rPr>
              <a:t>detailing</a:t>
            </a:r>
            <a:r>
              <a:rPr lang="en-US" sz="2200" b="0" dirty="0">
                <a:latin typeface="Calibri" panose="020F0502020204030204" pitchFamily="34" charset="0"/>
                <a:ea typeface="Calibri" panose="020F0502020204030204" pitchFamily="34" charset="0"/>
                <a:cs typeface="Times New Roman" panose="02020603050405020304" pitchFamily="18" charset="0"/>
              </a:rPr>
              <a:t>, as applicable, (a) </a:t>
            </a:r>
            <a:r>
              <a:rPr lang="en-US" sz="2200" dirty="0">
                <a:latin typeface="Calibri" panose="020F0502020204030204" pitchFamily="34" charset="0"/>
                <a:ea typeface="Calibri" panose="020F0502020204030204" pitchFamily="34" charset="0"/>
                <a:cs typeface="Times New Roman" panose="02020603050405020304" pitchFamily="18" charset="0"/>
              </a:rPr>
              <a:t>the proposed length of the extension</a:t>
            </a:r>
            <a:r>
              <a:rPr lang="en-US" sz="2200" b="0" dirty="0">
                <a:latin typeface="Calibri" panose="020F0502020204030204" pitchFamily="34" charset="0"/>
                <a:ea typeface="Calibri" panose="020F0502020204030204" pitchFamily="34" charset="0"/>
                <a:cs typeface="Times New Roman" panose="02020603050405020304" pitchFamily="18" charset="0"/>
              </a:rPr>
              <a:t>, (b) </a:t>
            </a:r>
            <a:r>
              <a:rPr lang="en-US" sz="2200" dirty="0">
                <a:latin typeface="Calibri" panose="020F0502020204030204" pitchFamily="34" charset="0"/>
                <a:ea typeface="Calibri" panose="020F0502020204030204" pitchFamily="34" charset="0"/>
                <a:cs typeface="Times New Roman" panose="02020603050405020304" pitchFamily="18" charset="0"/>
              </a:rPr>
              <a:t>the proposed associated budget revisions</a:t>
            </a:r>
            <a:r>
              <a:rPr lang="en-US" sz="2200" b="0" dirty="0">
                <a:latin typeface="Calibri" panose="020F0502020204030204" pitchFamily="34" charset="0"/>
                <a:ea typeface="Calibri" panose="020F0502020204030204" pitchFamily="34" charset="0"/>
                <a:cs typeface="Times New Roman" panose="02020603050405020304" pitchFamily="18" charset="0"/>
              </a:rPr>
              <a:t>, and (c) </a:t>
            </a:r>
            <a:r>
              <a:rPr lang="en-US" sz="2200" dirty="0">
                <a:latin typeface="Calibri" panose="020F0502020204030204" pitchFamily="34" charset="0"/>
                <a:ea typeface="Calibri" panose="020F0502020204030204" pitchFamily="34" charset="0"/>
                <a:cs typeface="Times New Roman" panose="02020603050405020304" pitchFamily="18" charset="0"/>
              </a:rPr>
              <a:t>detailing the anticipated impacts of such revisions on the CLME+ Project Outputs</a:t>
            </a:r>
            <a:r>
              <a:rPr lang="en-US" sz="2200" b="0" dirty="0">
                <a:latin typeface="Calibri" panose="020F0502020204030204" pitchFamily="34" charset="0"/>
                <a:ea typeface="Calibri" panose="020F0502020204030204" pitchFamily="34" charset="0"/>
                <a:cs typeface="Times New Roman" panose="02020603050405020304" pitchFamily="18" charset="0"/>
              </a:rPr>
              <a:t>, and requesting their consideration of such proposals </a:t>
            </a:r>
            <a:endParaRPr lang="en-US" sz="2200" b="0"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n-US" sz="2200" b="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n-US" sz="2200" b="0" dirty="0" smtClean="0">
                <a:latin typeface="Calibri" panose="020F0502020204030204" pitchFamily="34" charset="0"/>
                <a:ea typeface="Calibri" panose="020F0502020204030204" pitchFamily="34" charset="0"/>
                <a:cs typeface="Times New Roman" panose="02020603050405020304" pitchFamily="18" charset="0"/>
              </a:rPr>
              <a:t>b</a:t>
            </a:r>
            <a:r>
              <a:rPr lang="en-US" sz="2200" b="0" dirty="0">
                <a:latin typeface="Calibri" panose="020F0502020204030204" pitchFamily="34" charset="0"/>
                <a:ea typeface="Calibri" panose="020F0502020204030204" pitchFamily="34" charset="0"/>
                <a:cs typeface="Times New Roman" panose="02020603050405020304" pitchFamily="18" charset="0"/>
              </a:rPr>
              <a:t>. Agrees that the </a:t>
            </a:r>
            <a:r>
              <a:rPr lang="en-US" sz="2200" dirty="0">
                <a:latin typeface="Calibri" panose="020F0502020204030204" pitchFamily="34" charset="0"/>
                <a:ea typeface="Calibri" panose="020F0502020204030204" pitchFamily="34" charset="0"/>
                <a:cs typeface="Times New Roman" panose="02020603050405020304" pitchFamily="18" charset="0"/>
              </a:rPr>
              <a:t>Project Steering Committee be given one month from the date of delivery of the PCU’s report to review the proposals and provide their agreement in writing</a:t>
            </a:r>
            <a:r>
              <a:rPr lang="en-US" sz="2200" b="0" dirty="0">
                <a:latin typeface="Calibri" panose="020F0502020204030204" pitchFamily="34" charset="0"/>
                <a:ea typeface="Calibri" panose="020F0502020204030204" pitchFamily="34" charset="0"/>
                <a:cs typeface="Times New Roman" panose="02020603050405020304" pitchFamily="18" charset="0"/>
              </a:rPr>
              <a:t>, and acknowledges that</a:t>
            </a:r>
            <a:r>
              <a:rPr lang="en-US" sz="2200" dirty="0">
                <a:latin typeface="Calibri" panose="020F0502020204030204" pitchFamily="34" charset="0"/>
                <a:ea typeface="Calibri" panose="020F0502020204030204" pitchFamily="34" charset="0"/>
                <a:cs typeface="Times New Roman" panose="02020603050405020304" pitchFamily="18" charset="0"/>
              </a:rPr>
              <a:t> any member country that does not respond in writing within the specified timeframe will be understood to be in agreement with the recommendation </a:t>
            </a:r>
            <a:r>
              <a:rPr lang="en-US" sz="2200" b="0" dirty="0">
                <a:latin typeface="Calibri" panose="020F0502020204030204" pitchFamily="34" charset="0"/>
                <a:ea typeface="Calibri" panose="020F0502020204030204" pitchFamily="34" charset="0"/>
                <a:cs typeface="Times New Roman" panose="02020603050405020304" pitchFamily="18" charset="0"/>
              </a:rPr>
              <a:t>outlined by the PCU.</a:t>
            </a:r>
          </a:p>
          <a:p>
            <a:pPr>
              <a:lnSpc>
                <a:spcPct val="100000"/>
              </a:lnSpc>
              <a:spcAft>
                <a:spcPts val="0"/>
              </a:spcAft>
            </a:pPr>
            <a:endParaRPr lang="en-US" sz="2400" b="0" dirty="0">
              <a:latin typeface="+mn-lt"/>
            </a:endParaRPr>
          </a:p>
        </p:txBody>
      </p:sp>
      <p:sp>
        <p:nvSpPr>
          <p:cNvPr id="3" name="TextBox 2"/>
          <p:cNvSpPr txBox="1"/>
          <p:nvPr/>
        </p:nvSpPr>
        <p:spPr>
          <a:xfrm>
            <a:off x="259271" y="59843"/>
            <a:ext cx="5140570" cy="1384995"/>
          </a:xfrm>
          <a:prstGeom prst="rect">
            <a:avLst/>
          </a:prstGeom>
          <a:noFill/>
        </p:spPr>
        <p:txBody>
          <a:bodyPr wrap="square" rtlCol="0">
            <a:spAutoFit/>
          </a:bodyPr>
          <a:lstStyle/>
          <a:p>
            <a:r>
              <a:rPr lang="en-US" sz="2800" b="1" dirty="0" smtClean="0"/>
              <a:t>Decisions Mid-Term Project Steering Committee Meeting</a:t>
            </a:r>
          </a:p>
          <a:p>
            <a:endParaRPr lang="en-US" sz="2800" b="1" dirty="0"/>
          </a:p>
        </p:txBody>
      </p:sp>
    </p:spTree>
    <p:extLst>
      <p:ext uri="{BB962C8B-B14F-4D97-AF65-F5344CB8AC3E}">
        <p14:creationId xmlns:p14="http://schemas.microsoft.com/office/powerpoint/2010/main" val="253979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271" y="59843"/>
            <a:ext cx="5140570" cy="523220"/>
          </a:xfrm>
          <a:prstGeom prst="rect">
            <a:avLst/>
          </a:prstGeom>
          <a:noFill/>
        </p:spPr>
        <p:txBody>
          <a:bodyPr wrap="square" rtlCol="0">
            <a:spAutoFit/>
          </a:bodyPr>
          <a:lstStyle/>
          <a:p>
            <a:r>
              <a:rPr lang="en-US" sz="2800" b="1" dirty="0" smtClean="0"/>
              <a:t>Analysis Methodology</a:t>
            </a:r>
            <a:endParaRPr lang="en-US" sz="2800" b="1" dirty="0"/>
          </a:p>
        </p:txBody>
      </p:sp>
      <p:cxnSp>
        <p:nvCxnSpPr>
          <p:cNvPr id="7" name="Straight Arrow Connector 6"/>
          <p:cNvCxnSpPr/>
          <p:nvPr/>
        </p:nvCxnSpPr>
        <p:spPr>
          <a:xfrm>
            <a:off x="207335" y="4678326"/>
            <a:ext cx="11621386" cy="53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162" y="5018567"/>
            <a:ext cx="1541722" cy="369332"/>
          </a:xfrm>
          <a:prstGeom prst="rect">
            <a:avLst/>
          </a:prstGeom>
          <a:noFill/>
        </p:spPr>
        <p:txBody>
          <a:bodyPr wrap="square" rtlCol="0">
            <a:spAutoFit/>
          </a:bodyPr>
          <a:lstStyle/>
          <a:p>
            <a:r>
              <a:rPr lang="en-US" dirty="0" smtClean="0"/>
              <a:t>November 18</a:t>
            </a:r>
            <a:endParaRPr lang="en-US" dirty="0"/>
          </a:p>
        </p:txBody>
      </p:sp>
      <p:sp>
        <p:nvSpPr>
          <p:cNvPr id="10" name="TextBox 9"/>
          <p:cNvSpPr txBox="1"/>
          <p:nvPr/>
        </p:nvSpPr>
        <p:spPr>
          <a:xfrm>
            <a:off x="3391786" y="5018567"/>
            <a:ext cx="1541721" cy="369332"/>
          </a:xfrm>
          <a:prstGeom prst="rect">
            <a:avLst/>
          </a:prstGeom>
          <a:noFill/>
        </p:spPr>
        <p:txBody>
          <a:bodyPr wrap="square" rtlCol="0">
            <a:spAutoFit/>
          </a:bodyPr>
          <a:lstStyle/>
          <a:p>
            <a:r>
              <a:rPr lang="en-US" dirty="0" smtClean="0"/>
              <a:t>January 19</a:t>
            </a:r>
            <a:endParaRPr lang="en-US" dirty="0"/>
          </a:p>
        </p:txBody>
      </p:sp>
      <p:sp>
        <p:nvSpPr>
          <p:cNvPr id="11" name="TextBox 10"/>
          <p:cNvSpPr txBox="1"/>
          <p:nvPr/>
        </p:nvSpPr>
        <p:spPr>
          <a:xfrm>
            <a:off x="7182293" y="5018567"/>
            <a:ext cx="1711842" cy="369332"/>
          </a:xfrm>
          <a:prstGeom prst="rect">
            <a:avLst/>
          </a:prstGeom>
          <a:noFill/>
        </p:spPr>
        <p:txBody>
          <a:bodyPr wrap="square" rtlCol="0">
            <a:spAutoFit/>
          </a:bodyPr>
          <a:lstStyle/>
          <a:p>
            <a:r>
              <a:rPr lang="en-US" dirty="0" smtClean="0"/>
              <a:t>February 19</a:t>
            </a:r>
            <a:endParaRPr lang="en-US" dirty="0"/>
          </a:p>
        </p:txBody>
      </p:sp>
      <p:sp>
        <p:nvSpPr>
          <p:cNvPr id="13" name="TextBox 12"/>
          <p:cNvSpPr txBox="1"/>
          <p:nvPr/>
        </p:nvSpPr>
        <p:spPr>
          <a:xfrm>
            <a:off x="11027735" y="5018567"/>
            <a:ext cx="1164265" cy="369332"/>
          </a:xfrm>
          <a:prstGeom prst="rect">
            <a:avLst/>
          </a:prstGeom>
          <a:noFill/>
        </p:spPr>
        <p:txBody>
          <a:bodyPr wrap="square" rtlCol="0">
            <a:spAutoFit/>
          </a:bodyPr>
          <a:lstStyle/>
          <a:p>
            <a:r>
              <a:rPr lang="en-US" dirty="0" smtClean="0"/>
              <a:t>March 19</a:t>
            </a:r>
            <a:endParaRPr lang="en-US" dirty="0"/>
          </a:p>
        </p:txBody>
      </p:sp>
      <p:graphicFrame>
        <p:nvGraphicFramePr>
          <p:cNvPr id="12" name="Diagram 11"/>
          <p:cNvGraphicFramePr/>
          <p:nvPr>
            <p:extLst>
              <p:ext uri="{D42A27DB-BD31-4B8C-83A1-F6EECF244321}">
                <p14:modId xmlns:p14="http://schemas.microsoft.com/office/powerpoint/2010/main" val="1868529550"/>
              </p:ext>
            </p:extLst>
          </p:nvPr>
        </p:nvGraphicFramePr>
        <p:xfrm>
          <a:off x="284076" y="909565"/>
          <a:ext cx="11467904" cy="379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607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271" y="59843"/>
            <a:ext cx="5140570" cy="523220"/>
          </a:xfrm>
          <a:prstGeom prst="rect">
            <a:avLst/>
          </a:prstGeom>
          <a:noFill/>
        </p:spPr>
        <p:txBody>
          <a:bodyPr wrap="square" rtlCol="0">
            <a:spAutoFit/>
          </a:bodyPr>
          <a:lstStyle/>
          <a:p>
            <a:r>
              <a:rPr lang="en-US" sz="2800" b="1" dirty="0" smtClean="0"/>
              <a:t>Analysis Methodology</a:t>
            </a:r>
            <a:endParaRPr lang="en-US" sz="2800" b="1" dirty="0"/>
          </a:p>
        </p:txBody>
      </p:sp>
      <p:pic>
        <p:nvPicPr>
          <p:cNvPr id="20" name="Picture 19"/>
          <p:cNvPicPr>
            <a:picLocks noChangeAspect="1"/>
          </p:cNvPicPr>
          <p:nvPr/>
        </p:nvPicPr>
        <p:blipFill>
          <a:blip r:embed="rId3"/>
          <a:stretch>
            <a:fillRect/>
          </a:stretch>
        </p:blipFill>
        <p:spPr>
          <a:xfrm>
            <a:off x="1680146" y="794488"/>
            <a:ext cx="8482611" cy="4545324"/>
          </a:xfrm>
          <a:prstGeom prst="rect">
            <a:avLst/>
          </a:prstGeom>
        </p:spPr>
      </p:pic>
    </p:spTree>
    <p:extLst>
      <p:ext uri="{BB962C8B-B14F-4D97-AF65-F5344CB8AC3E}">
        <p14:creationId xmlns:p14="http://schemas.microsoft.com/office/powerpoint/2010/main" val="2129950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061" y="622003"/>
            <a:ext cx="6429582" cy="5598042"/>
          </a:xfrm>
          <a:prstGeom prst="rect">
            <a:avLst/>
          </a:prstGeom>
        </p:spPr>
      </p:pic>
      <p:pic>
        <p:nvPicPr>
          <p:cNvPr id="4" name="Picture 3"/>
          <p:cNvPicPr>
            <a:picLocks noChangeAspect="1"/>
          </p:cNvPicPr>
          <p:nvPr/>
        </p:nvPicPr>
        <p:blipFill>
          <a:blip r:embed="rId4"/>
          <a:stretch>
            <a:fillRect/>
          </a:stretch>
        </p:blipFill>
        <p:spPr>
          <a:xfrm>
            <a:off x="4994436" y="3709971"/>
            <a:ext cx="7080606" cy="2752631"/>
          </a:xfrm>
          <a:prstGeom prst="rect">
            <a:avLst/>
          </a:prstGeom>
        </p:spPr>
      </p:pic>
      <p:pic>
        <p:nvPicPr>
          <p:cNvPr id="5" name="Picture 4"/>
          <p:cNvPicPr>
            <a:picLocks noChangeAspect="1"/>
          </p:cNvPicPr>
          <p:nvPr/>
        </p:nvPicPr>
        <p:blipFill>
          <a:blip r:embed="rId5"/>
          <a:stretch>
            <a:fillRect/>
          </a:stretch>
        </p:blipFill>
        <p:spPr>
          <a:xfrm>
            <a:off x="5523614" y="806080"/>
            <a:ext cx="6551428" cy="2719814"/>
          </a:xfrm>
          <a:prstGeom prst="rect">
            <a:avLst/>
          </a:prstGeom>
        </p:spPr>
      </p:pic>
      <p:sp>
        <p:nvSpPr>
          <p:cNvPr id="6" name="TextBox 5"/>
          <p:cNvSpPr txBox="1"/>
          <p:nvPr/>
        </p:nvSpPr>
        <p:spPr>
          <a:xfrm>
            <a:off x="2610294" y="3525894"/>
            <a:ext cx="2036134" cy="1015663"/>
          </a:xfrm>
          <a:prstGeom prst="rect">
            <a:avLst/>
          </a:prstGeom>
          <a:solidFill>
            <a:schemeClr val="accent2"/>
          </a:solidFill>
        </p:spPr>
        <p:txBody>
          <a:bodyPr wrap="square" rtlCol="0">
            <a:spAutoFit/>
          </a:bodyPr>
          <a:lstStyle/>
          <a:p>
            <a:r>
              <a:rPr lang="en-US" sz="2000" b="1" dirty="0" smtClean="0">
                <a:solidFill>
                  <a:schemeClr val="bg1"/>
                </a:solidFill>
              </a:rPr>
              <a:t>CEA Narrative Report (technical components)</a:t>
            </a:r>
            <a:endParaRPr lang="en-US" sz="2000" b="1" dirty="0">
              <a:solidFill>
                <a:schemeClr val="bg1"/>
              </a:solidFill>
            </a:endParaRPr>
          </a:p>
        </p:txBody>
      </p:sp>
      <p:sp>
        <p:nvSpPr>
          <p:cNvPr id="7" name="TextBox 6"/>
          <p:cNvSpPr txBox="1"/>
          <p:nvPr/>
        </p:nvSpPr>
        <p:spPr>
          <a:xfrm>
            <a:off x="7270899" y="1371028"/>
            <a:ext cx="2036134" cy="707886"/>
          </a:xfrm>
          <a:prstGeom prst="rect">
            <a:avLst/>
          </a:prstGeom>
          <a:solidFill>
            <a:schemeClr val="accent2"/>
          </a:solidFill>
        </p:spPr>
        <p:txBody>
          <a:bodyPr wrap="square" rtlCol="0">
            <a:spAutoFit/>
          </a:bodyPr>
          <a:lstStyle/>
          <a:p>
            <a:r>
              <a:rPr lang="en-US" sz="2000" b="1" dirty="0" smtClean="0">
                <a:solidFill>
                  <a:schemeClr val="bg1"/>
                </a:solidFill>
              </a:rPr>
              <a:t>CEA </a:t>
            </a:r>
            <a:r>
              <a:rPr lang="en-US" sz="2000" b="1" dirty="0" err="1" smtClean="0">
                <a:solidFill>
                  <a:schemeClr val="bg1"/>
                </a:solidFill>
              </a:rPr>
              <a:t>Logframe</a:t>
            </a:r>
            <a:r>
              <a:rPr lang="en-US" sz="2000" b="1" dirty="0" smtClean="0">
                <a:solidFill>
                  <a:schemeClr val="bg1"/>
                </a:solidFill>
              </a:rPr>
              <a:t> </a:t>
            </a:r>
            <a:r>
              <a:rPr lang="en-US" sz="2000" b="1" dirty="0" err="1" smtClean="0">
                <a:solidFill>
                  <a:schemeClr val="bg1"/>
                </a:solidFill>
              </a:rPr>
              <a:t>Smartsheet</a:t>
            </a:r>
            <a:endParaRPr lang="en-US" sz="2000" b="1" dirty="0">
              <a:solidFill>
                <a:schemeClr val="bg1"/>
              </a:solidFill>
            </a:endParaRPr>
          </a:p>
        </p:txBody>
      </p:sp>
      <p:sp>
        <p:nvSpPr>
          <p:cNvPr id="9" name="TextBox 8"/>
          <p:cNvSpPr txBox="1"/>
          <p:nvPr/>
        </p:nvSpPr>
        <p:spPr>
          <a:xfrm>
            <a:off x="9115647" y="5043941"/>
            <a:ext cx="2354225" cy="707886"/>
          </a:xfrm>
          <a:prstGeom prst="rect">
            <a:avLst/>
          </a:prstGeom>
          <a:solidFill>
            <a:schemeClr val="accent2"/>
          </a:solidFill>
        </p:spPr>
        <p:txBody>
          <a:bodyPr wrap="square" rtlCol="0">
            <a:spAutoFit/>
          </a:bodyPr>
          <a:lstStyle/>
          <a:p>
            <a:r>
              <a:rPr lang="en-US" sz="2000" b="1" dirty="0" smtClean="0">
                <a:solidFill>
                  <a:schemeClr val="bg1"/>
                </a:solidFill>
              </a:rPr>
              <a:t>Integrated </a:t>
            </a:r>
            <a:r>
              <a:rPr lang="en-US" sz="2000" b="1" dirty="0" err="1" smtClean="0">
                <a:solidFill>
                  <a:schemeClr val="bg1"/>
                </a:solidFill>
              </a:rPr>
              <a:t>Logframe</a:t>
            </a:r>
            <a:r>
              <a:rPr lang="en-US" sz="2000" b="1" dirty="0" smtClean="0">
                <a:solidFill>
                  <a:schemeClr val="bg1"/>
                </a:solidFill>
              </a:rPr>
              <a:t> </a:t>
            </a:r>
            <a:r>
              <a:rPr lang="en-US" sz="2000" b="1" dirty="0" err="1" smtClean="0">
                <a:solidFill>
                  <a:schemeClr val="bg1"/>
                </a:solidFill>
              </a:rPr>
              <a:t>Smartsheet</a:t>
            </a:r>
            <a:endParaRPr lang="en-US" sz="2000" b="1" dirty="0">
              <a:solidFill>
                <a:schemeClr val="bg1"/>
              </a:solidFill>
            </a:endParaRPr>
          </a:p>
        </p:txBody>
      </p:sp>
      <p:sp>
        <p:nvSpPr>
          <p:cNvPr id="10" name="TextBox 9"/>
          <p:cNvSpPr txBox="1"/>
          <p:nvPr/>
        </p:nvSpPr>
        <p:spPr>
          <a:xfrm>
            <a:off x="111642" y="122274"/>
            <a:ext cx="3918098" cy="461665"/>
          </a:xfrm>
          <a:prstGeom prst="rect">
            <a:avLst/>
          </a:prstGeom>
          <a:noFill/>
        </p:spPr>
        <p:txBody>
          <a:bodyPr wrap="square" rtlCol="0">
            <a:spAutoFit/>
          </a:bodyPr>
          <a:lstStyle/>
          <a:p>
            <a:r>
              <a:rPr lang="en-US" sz="2400" b="1" dirty="0" smtClean="0"/>
              <a:t>Technical Analysis - Tools</a:t>
            </a:r>
            <a:endParaRPr lang="en-US" sz="2400" b="1" dirty="0"/>
          </a:p>
        </p:txBody>
      </p:sp>
    </p:spTree>
    <p:extLst>
      <p:ext uri="{BB962C8B-B14F-4D97-AF65-F5344CB8AC3E}">
        <p14:creationId xmlns:p14="http://schemas.microsoft.com/office/powerpoint/2010/main" val="2828492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8019</TotalTime>
  <Words>4884</Words>
  <Application>Microsoft Office PowerPoint</Application>
  <PresentationFormat>Widescreen</PresentationFormat>
  <Paragraphs>410</Paragraphs>
  <Slides>35</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MS PGothic</vt:lpstr>
      <vt:lpstr>Arial</vt:lpstr>
      <vt:lpstr>ArialUnicodeMS</vt:lpstr>
      <vt:lpstr>Avenir Heavy</vt:lpstr>
      <vt:lpstr>Avenir Heavy Oblique</vt:lpstr>
      <vt:lpstr>Avenir Medium</vt:lpstr>
      <vt:lpstr>Calibri</vt:lpstr>
      <vt:lpstr>Calibri Light</vt:lpstr>
      <vt:lpstr>Garamond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CLME SPO</dc:creator>
  <cp:lastModifiedBy>Admin Intern</cp:lastModifiedBy>
  <cp:revision>204</cp:revision>
  <dcterms:created xsi:type="dcterms:W3CDTF">2019-02-14T20:02:07Z</dcterms:created>
  <dcterms:modified xsi:type="dcterms:W3CDTF">2019-03-12T22:21:23Z</dcterms:modified>
</cp:coreProperties>
</file>