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38"/>
  </p:notesMasterIdLst>
  <p:handoutMasterIdLst>
    <p:handoutMasterId r:id="rId39"/>
  </p:handoutMasterIdLst>
  <p:sldIdLst>
    <p:sldId id="277" r:id="rId2"/>
    <p:sldId id="376" r:id="rId3"/>
    <p:sldId id="412" r:id="rId4"/>
    <p:sldId id="413" r:id="rId5"/>
    <p:sldId id="379" r:id="rId6"/>
    <p:sldId id="384" r:id="rId7"/>
    <p:sldId id="409" r:id="rId8"/>
    <p:sldId id="382" r:id="rId9"/>
    <p:sldId id="411" r:id="rId10"/>
    <p:sldId id="385" r:id="rId11"/>
    <p:sldId id="388" r:id="rId12"/>
    <p:sldId id="387" r:id="rId13"/>
    <p:sldId id="400" r:id="rId14"/>
    <p:sldId id="401" r:id="rId15"/>
    <p:sldId id="389" r:id="rId16"/>
    <p:sldId id="410" r:id="rId17"/>
    <p:sldId id="396" r:id="rId18"/>
    <p:sldId id="402" r:id="rId19"/>
    <p:sldId id="414" r:id="rId20"/>
    <p:sldId id="390" r:id="rId21"/>
    <p:sldId id="403" r:id="rId22"/>
    <p:sldId id="415" r:id="rId23"/>
    <p:sldId id="391" r:id="rId24"/>
    <p:sldId id="416" r:id="rId25"/>
    <p:sldId id="404" r:id="rId26"/>
    <p:sldId id="392" r:id="rId27"/>
    <p:sldId id="393" r:id="rId28"/>
    <p:sldId id="417" r:id="rId29"/>
    <p:sldId id="405" r:id="rId30"/>
    <p:sldId id="397" r:id="rId31"/>
    <p:sldId id="406" r:id="rId32"/>
    <p:sldId id="418" r:id="rId33"/>
    <p:sldId id="407" r:id="rId34"/>
    <p:sldId id="394" r:id="rId35"/>
    <p:sldId id="306" r:id="rId36"/>
    <p:sldId id="386" r:id="rId37"/>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4572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9144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3716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18288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RRY" initials="SH" lastIdx="8" clrIdx="0"/>
  <p:cmAuthor id="1" name="ashanapuri hertz" initials="ah" lastIdx="11" clrIdx="1">
    <p:extLst/>
  </p:cmAuthor>
  <p:cmAuthor id="2" name="Peter Whalley" initials="PW" lastIdx="7" clrIdx="2">
    <p:extLst/>
  </p:cmAuthor>
  <p:cmAuthor id="3" name="Steffen" initials=""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A8"/>
    <a:srgbClr val="EFF4FB"/>
    <a:srgbClr val="F39F46"/>
    <a:srgbClr val="0095D4"/>
    <a:srgbClr val="46549F"/>
    <a:srgbClr val="00BCE5"/>
    <a:srgbClr val="FFD03D"/>
    <a:srgbClr val="6568AE"/>
    <a:srgbClr val="909F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3" autoAdjust="0"/>
    <p:restoredTop sz="74327" autoAdjust="0"/>
  </p:normalViewPr>
  <p:slideViewPr>
    <p:cSldViewPr snapToGrid="0" snapToObjects="1">
      <p:cViewPr varScale="1">
        <p:scale>
          <a:sx n="54" d="100"/>
          <a:sy n="54" d="100"/>
        </p:scale>
        <p:origin x="1872" y="66"/>
      </p:cViewPr>
      <p:guideLst>
        <p:guide orient="horz" pos="2160"/>
        <p:guide pos="2880"/>
      </p:guideLst>
    </p:cSldViewPr>
  </p:slideViewPr>
  <p:notesTextViewPr>
    <p:cViewPr>
      <p:scale>
        <a:sx n="1" d="1"/>
        <a:sy n="1" d="1"/>
      </p:scale>
      <p:origin x="0" y="0"/>
    </p:cViewPr>
  </p:notesTextViewPr>
  <p:sorterViewPr>
    <p:cViewPr>
      <p:scale>
        <a:sx n="100" d="100"/>
        <a:sy n="100" d="100"/>
      </p:scale>
      <p:origin x="0" y="23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A169C5-8BEE-6A48-B32A-7723C894B1EC}" type="datetimeFigureOut">
              <a:rPr lang="en-US" smtClean="0"/>
              <a:t>4/24/2019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4B2401-2471-1847-A6A6-3B35C84A6D66}" type="slidenum">
              <a:rPr lang="en-US" smtClean="0"/>
              <a:t>‹Nº›</a:t>
            </a:fld>
            <a:endParaRPr lang="en-US"/>
          </a:p>
        </p:txBody>
      </p:sp>
    </p:spTree>
    <p:extLst>
      <p:ext uri="{BB962C8B-B14F-4D97-AF65-F5344CB8AC3E}">
        <p14:creationId xmlns:p14="http://schemas.microsoft.com/office/powerpoint/2010/main" val="16271068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702A2-1F2C-5F40-81D4-D3DFDA5A24DB}" type="datetimeFigureOut">
              <a:rPr lang="en-US" smtClean="0"/>
              <a:t>4/24/2019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28BD40-435A-A547-B4EA-C38EED6FEDA4}" type="slidenum">
              <a:rPr lang="en-US" smtClean="0"/>
              <a:t>‹Nº›</a:t>
            </a:fld>
            <a:endParaRPr lang="en-US"/>
          </a:p>
        </p:txBody>
      </p:sp>
    </p:spTree>
    <p:extLst>
      <p:ext uri="{BB962C8B-B14F-4D97-AF65-F5344CB8AC3E}">
        <p14:creationId xmlns:p14="http://schemas.microsoft.com/office/powerpoint/2010/main" val="703360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8BD40-435A-A547-B4EA-C38EED6FEDA4}" type="slidenum">
              <a:rPr lang="en-US" smtClean="0"/>
              <a:t>1</a:t>
            </a:fld>
            <a:endParaRPr lang="en-US"/>
          </a:p>
        </p:txBody>
      </p:sp>
    </p:spTree>
    <p:extLst>
      <p:ext uri="{BB962C8B-B14F-4D97-AF65-F5344CB8AC3E}">
        <p14:creationId xmlns:p14="http://schemas.microsoft.com/office/powerpoint/2010/main" val="3710721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1200" kern="1200" dirty="0">
                <a:solidFill>
                  <a:schemeClr val="tx1"/>
                </a:solidFill>
                <a:effectLst/>
                <a:latin typeface="+mn-lt"/>
                <a:ea typeface="+mn-ea"/>
                <a:cs typeface="+mn-cs"/>
              </a:rPr>
              <a:t>En ce qui concerne l’étendue géographique, les OIG couvrent collectivement toute la région CLME+. La COPACO et IOCARIBE sont les seules OIG dont l'étendue géographique s'étend à l’ensemble de la région CLME+. Les autres OIG couvrent toutes des parties de la région CLME+ à différents degrés. Ensemble, les OIG représentent tous les pays CLME+ avec des adhésions qui se chevauchent, comme indiqué dans Figure 5 (pays CLME+ en gras). Trois des OIG représentées dans le MCI sont des organisations régionales d’agences de l’ONU et comptent donc un grand nombre de membres dans la région : La COPACO et IOCARIBE sont les seules OIG comptant tous les pays CLME+ comme membres, et le PEC ONU Environnement couvre tous les pays, à l’exception du Brésil qui ne fait pas partie de la Convention de Carthagène et qui n’est pas concerné par le cadre juridique actuel de la Convention. En outre, quatre organisations régionales d’intégration politique sont actives dans la région des Caraïbes, avec de vastes missions couvrant plusieurs domaines : La CARICOM (avec le Secrétariat de la CARICOM et le CRFM) et l’OECO comptent principalement des États et des territoires insulaires des Caraïbes dont les membres se recoupent, tandis que le SICA (avec le CCAD et l’OSPESCA) comptent les pays d’Amérique centrale ainsi que la République Dominicaine. La CARICOM et le SICA se réunissent régulièrement au plus haut niveau pour mieux coordonner leurs programmes. De plus, l’Association des États de la Caraïbe (ACS) compte un grand nombre de pays CLME+, à l’exception notable des États-Unis et du Brésil. </a:t>
            </a:r>
            <a:endParaRPr lang="es-E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Une grande partie de la région CLME+ fait partie de la région des Caraïbes (WCR) telle que définie dans la Convention de Carthagène, qui s’étend de la côte nord-est du Brésil au cap Hatteras et inclut tous les États côtiers qui se trouvent entre les deux. Si la région des Caraïbes ne couvre pas tout le NBSLME dans le sud, elle dépasse de la région CLME+ au nord du GEM du golfe du Mexique. La « Grande Caraïbe » est un concept géopolitique similaire utilisé par l’Association des États de la Caraïbe, qui s'étend aux zones de ses États membres et couvre donc en partie la région CLME+. Une grande partie de la région CLME+ fait partie de la région des Caraïbes, telle que définie dans la Convention de Carthagène, qui s'étend de la côte nord-est du Brésil jusqu'au cap Hatteras et comprend tous les États côtiers situés entre ces deux régions. Bien que la RGA ne couvre pas la totalité de la région du Sud, elle dépasse la région de la CLME+ dans le Nord par la LME du Golfe du Mexique. Un concept géopolitique similaire est celui de la "Grande Caraïbe" utilisée par l'Association des Etats de la Caraïbe, qui s'étend aux zones de ses Etats membres et couvre donc partiellement la région CLME+.</a:t>
            </a:r>
            <a:endParaRPr lang="es-ES" sz="1200" kern="1200" dirty="0">
              <a:solidFill>
                <a:schemeClr val="tx1"/>
              </a:solidFill>
              <a:effectLst/>
              <a:latin typeface="+mn-lt"/>
              <a:ea typeface="+mn-ea"/>
              <a:cs typeface="+mn-cs"/>
            </a:endParaRPr>
          </a:p>
          <a:p>
            <a:endParaRPr lang="fr-FR" dirty="0"/>
          </a:p>
          <a:p>
            <a:r>
              <a:rPr lang="fr-FR" dirty="0"/>
              <a:t>Pour de plus d’informations, veuillez voir la section 3</a:t>
            </a:r>
            <a:endParaRPr lang="de-DE" dirty="0"/>
          </a:p>
        </p:txBody>
      </p:sp>
      <p:sp>
        <p:nvSpPr>
          <p:cNvPr id="4" name="Foliennummernplatzhalter 3"/>
          <p:cNvSpPr>
            <a:spLocks noGrp="1"/>
          </p:cNvSpPr>
          <p:nvPr>
            <p:ph type="sldNum" sz="quarter" idx="10"/>
          </p:nvPr>
        </p:nvSpPr>
        <p:spPr/>
        <p:txBody>
          <a:bodyPr/>
          <a:lstStyle/>
          <a:p>
            <a:fld id="{0F28BD40-435A-A547-B4EA-C38EED6FEDA4}" type="slidenum">
              <a:rPr lang="en-US" smtClean="0"/>
              <a:t>10</a:t>
            </a:fld>
            <a:endParaRPr lang="en-US"/>
          </a:p>
        </p:txBody>
      </p:sp>
    </p:spTree>
    <p:extLst>
      <p:ext uri="{BB962C8B-B14F-4D97-AF65-F5344CB8AC3E}">
        <p14:creationId xmlns:p14="http://schemas.microsoft.com/office/powerpoint/2010/main" val="4036630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 partenariat CLME+ est en cours d'élaboration en tant que mécanisme permettant de faire participer l'ensemble des parties prenantes et de les associer à l'élaboration et à la mise en œuvre de la gouvernance intégrée des océans dans la région des Caraïbes. Il s'agit actuellement d'un accord de partenariat à long terme interactif, réactif, dynamique et évolutif, volontaire, non juridiquement contraignant, pour les parties prenantes du milieu marin de la région CLME+. </a:t>
            </a:r>
            <a:endParaRPr lang="de-DE" dirty="0"/>
          </a:p>
          <a:p>
            <a:endParaRPr lang="fr-FR" dirty="0"/>
          </a:p>
          <a:p>
            <a:r>
              <a:rPr lang="fr-FR" dirty="0"/>
              <a:t>Pour de plus d’informations, veuillez voir la section 3</a:t>
            </a:r>
            <a:endParaRPr lang="de-DE" dirty="0"/>
          </a:p>
        </p:txBody>
      </p:sp>
      <p:sp>
        <p:nvSpPr>
          <p:cNvPr id="4" name="Foliennummernplatzhalter 3"/>
          <p:cNvSpPr>
            <a:spLocks noGrp="1"/>
          </p:cNvSpPr>
          <p:nvPr>
            <p:ph type="sldNum" sz="quarter" idx="10"/>
          </p:nvPr>
        </p:nvSpPr>
        <p:spPr/>
        <p:txBody>
          <a:bodyPr/>
          <a:lstStyle/>
          <a:p>
            <a:fld id="{0F28BD40-435A-A547-B4EA-C38EED6FEDA4}" type="slidenum">
              <a:rPr lang="en-US" smtClean="0"/>
              <a:t>11</a:t>
            </a:fld>
            <a:endParaRPr lang="en-US"/>
          </a:p>
        </p:txBody>
      </p:sp>
    </p:spTree>
    <p:extLst>
      <p:ext uri="{BB962C8B-B14F-4D97-AF65-F5344CB8AC3E}">
        <p14:creationId xmlns:p14="http://schemas.microsoft.com/office/powerpoint/2010/main" val="1111368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8BD40-435A-A547-B4EA-C38EED6FEDA4}" type="slidenum">
              <a:rPr lang="en-US" smtClean="0"/>
              <a:t>12</a:t>
            </a:fld>
            <a:endParaRPr lang="en-US"/>
          </a:p>
        </p:txBody>
      </p:sp>
    </p:spTree>
    <p:extLst>
      <p:ext uri="{BB962C8B-B14F-4D97-AF65-F5344CB8AC3E}">
        <p14:creationId xmlns:p14="http://schemas.microsoft.com/office/powerpoint/2010/main" val="3054105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fr-FR" dirty="0"/>
              <a:t>Pour de plus d’informations, veuillez voir la section 4.1.2</a:t>
            </a:r>
            <a:endParaRPr lang="de-DE" dirty="0"/>
          </a:p>
        </p:txBody>
      </p:sp>
      <p:sp>
        <p:nvSpPr>
          <p:cNvPr id="4" name="Foliennummernplatzhalter 3"/>
          <p:cNvSpPr>
            <a:spLocks noGrp="1"/>
          </p:cNvSpPr>
          <p:nvPr>
            <p:ph type="sldNum" sz="quarter" idx="10"/>
          </p:nvPr>
        </p:nvSpPr>
        <p:spPr/>
        <p:txBody>
          <a:bodyPr/>
          <a:lstStyle/>
          <a:p>
            <a:fld id="{0F28BD40-435A-A547-B4EA-C38EED6FEDA4}" type="slidenum">
              <a:rPr lang="en-US" smtClean="0"/>
              <a:t>13</a:t>
            </a:fld>
            <a:endParaRPr lang="en-US"/>
          </a:p>
        </p:txBody>
      </p:sp>
    </p:spTree>
    <p:extLst>
      <p:ext uri="{BB962C8B-B14F-4D97-AF65-F5344CB8AC3E}">
        <p14:creationId xmlns:p14="http://schemas.microsoft.com/office/powerpoint/2010/main" val="4199045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Pour de plus d’informations, veuillez voir la section 4.1.2</a:t>
            </a:r>
            <a:endParaRPr lang="de-DE" dirty="0"/>
          </a:p>
        </p:txBody>
      </p:sp>
      <p:sp>
        <p:nvSpPr>
          <p:cNvPr id="4" name="Foliennummernplatzhalter 3"/>
          <p:cNvSpPr>
            <a:spLocks noGrp="1"/>
          </p:cNvSpPr>
          <p:nvPr>
            <p:ph type="sldNum" sz="quarter" idx="10"/>
          </p:nvPr>
        </p:nvSpPr>
        <p:spPr/>
        <p:txBody>
          <a:bodyPr/>
          <a:lstStyle/>
          <a:p>
            <a:fld id="{0F28BD40-435A-A547-B4EA-C38EED6FEDA4}" type="slidenum">
              <a:rPr lang="en-US" smtClean="0"/>
              <a:t>14</a:t>
            </a:fld>
            <a:endParaRPr lang="en-US"/>
          </a:p>
        </p:txBody>
      </p:sp>
    </p:spTree>
    <p:extLst>
      <p:ext uri="{BB962C8B-B14F-4D97-AF65-F5344CB8AC3E}">
        <p14:creationId xmlns:p14="http://schemas.microsoft.com/office/powerpoint/2010/main" val="1664741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a:p>
            <a:pPr lvl="0"/>
            <a:r>
              <a:rPr lang="fr-FR" sz="1200" kern="1200" dirty="0">
                <a:solidFill>
                  <a:schemeClr val="tx1"/>
                </a:solidFill>
                <a:effectLst/>
                <a:latin typeface="+mn-lt"/>
                <a:ea typeface="+mn-ea"/>
                <a:cs typeface="+mn-cs"/>
              </a:rPr>
              <a:t>Un ensemble de fonctions essentielles qui constituent le minimum requis pour s'acquitter du mandat du Mécanisme de coordination. Ces fonctions doivent être exercées régulièrement, mises en œuvre de manière permanente et soutenues par les ressources nécessaires. </a:t>
            </a:r>
          </a:p>
          <a:p>
            <a:pPr lvl="0"/>
            <a:r>
              <a:rPr lang="fr-FR" sz="1200" kern="1200" dirty="0">
                <a:solidFill>
                  <a:schemeClr val="tx1"/>
                </a:solidFill>
                <a:effectLst/>
                <a:latin typeface="+mn-lt"/>
                <a:ea typeface="+mn-ea"/>
                <a:cs typeface="+mn-cs"/>
              </a:rPr>
              <a:t>Un ensemble de fonctions d'appui jugées prioritaires par les pays et les OIG pour que le Mécanisme de coordination puisse les exécuter. Ces fonctions pourraient être mises en œuvre en fonction de la demande spécifique et des ressources disponibles, temporairement et/ou à différents niveaux d'"intensité".</a:t>
            </a:r>
          </a:p>
          <a:p>
            <a:pPr lvl="0"/>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Recommandation : </a:t>
            </a:r>
            <a:r>
              <a:rPr lang="fr-FR" sz="1200" i="1" kern="1200" dirty="0">
                <a:solidFill>
                  <a:schemeClr val="tx1"/>
                </a:solidFill>
                <a:effectLst/>
                <a:latin typeface="+mn-lt"/>
                <a:ea typeface="+mn-ea"/>
                <a:cs typeface="+mn-cs"/>
              </a:rPr>
              <a:t>Recommandation de la consultation : inclure (au moins) les fonctions 1, 2 et 3 parmi les fonctions essentielles, car elles sont considérées comme essentielles pour l'exécution du mandat proposé.</a:t>
            </a:r>
            <a:endParaRPr lang="de-DE" i="1" dirty="0"/>
          </a:p>
          <a:p>
            <a:r>
              <a:rPr lang="fr-FR" dirty="0"/>
              <a:t>Pour de plus d’informations, veuillez voir la section 4.1.2</a:t>
            </a:r>
            <a:endParaRPr lang="de-DE" dirty="0"/>
          </a:p>
        </p:txBody>
      </p:sp>
      <p:sp>
        <p:nvSpPr>
          <p:cNvPr id="4" name="Foliennummernplatzhalter 3"/>
          <p:cNvSpPr>
            <a:spLocks noGrp="1"/>
          </p:cNvSpPr>
          <p:nvPr>
            <p:ph type="sldNum" sz="quarter" idx="10"/>
          </p:nvPr>
        </p:nvSpPr>
        <p:spPr/>
        <p:txBody>
          <a:bodyPr/>
          <a:lstStyle/>
          <a:p>
            <a:fld id="{0F28BD40-435A-A547-B4EA-C38EED6FEDA4}" type="slidenum">
              <a:rPr lang="en-US" smtClean="0"/>
              <a:t>15</a:t>
            </a:fld>
            <a:endParaRPr lang="en-US"/>
          </a:p>
        </p:txBody>
      </p:sp>
    </p:spTree>
    <p:extLst>
      <p:ext uri="{BB962C8B-B14F-4D97-AF65-F5344CB8AC3E}">
        <p14:creationId xmlns:p14="http://schemas.microsoft.com/office/powerpoint/2010/main" val="4230760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Pour de plus d’informations, veuillez voir la section 4.1.3</a:t>
            </a:r>
            <a:endParaRPr lang="de-DE" dirty="0"/>
          </a:p>
          <a:p>
            <a:endParaRPr lang="de-DE" dirty="0"/>
          </a:p>
        </p:txBody>
      </p:sp>
      <p:sp>
        <p:nvSpPr>
          <p:cNvPr id="4" name="Foliennummernplatzhalter 3"/>
          <p:cNvSpPr>
            <a:spLocks noGrp="1"/>
          </p:cNvSpPr>
          <p:nvPr>
            <p:ph type="sldNum" sz="quarter" idx="10"/>
          </p:nvPr>
        </p:nvSpPr>
        <p:spPr/>
        <p:txBody>
          <a:bodyPr/>
          <a:lstStyle/>
          <a:p>
            <a:fld id="{0F28BD40-435A-A547-B4EA-C38EED6FEDA4}" type="slidenum">
              <a:rPr lang="en-US" smtClean="0"/>
              <a:t>16</a:t>
            </a:fld>
            <a:endParaRPr lang="en-US"/>
          </a:p>
        </p:txBody>
      </p:sp>
    </p:spTree>
    <p:extLst>
      <p:ext uri="{BB962C8B-B14F-4D97-AF65-F5344CB8AC3E}">
        <p14:creationId xmlns:p14="http://schemas.microsoft.com/office/powerpoint/2010/main" val="2062012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Des </a:t>
            </a:r>
            <a:r>
              <a:rPr lang="fr-FR" i="1" dirty="0"/>
              <a:t>bénéfices directs </a:t>
            </a:r>
            <a:r>
              <a:rPr lang="fr-FR" dirty="0"/>
              <a:t>devraient découler directement de la contribution du Mécanisme de coordination à </a:t>
            </a:r>
            <a:r>
              <a:rPr lang="fr-FR" i="1" dirty="0"/>
              <a:t>la bonne gouvernance des océans </a:t>
            </a:r>
            <a:r>
              <a:rPr lang="fr-FR" dirty="0"/>
              <a:t>grâce à la mise en œuvre des différentes fonctions du mécanisme ; et des </a:t>
            </a:r>
            <a:r>
              <a:rPr lang="fr-FR" i="1" dirty="0"/>
              <a:t>bénéfices indirects </a:t>
            </a:r>
            <a:r>
              <a:rPr lang="fr-FR" dirty="0"/>
              <a:t>devraient découler d'une </a:t>
            </a:r>
            <a:r>
              <a:rPr lang="fr-FR" i="1" dirty="0"/>
              <a:t>meilleure efficacité de la gouvernance des océans</a:t>
            </a:r>
            <a:r>
              <a:rPr lang="fr-FR" dirty="0"/>
              <a:t>, en termes de santé des écosystèmes et des ressources côtières et marines, d'effets positifs sur les moyens de subsistance et le bien-être social ainsi que de préservation de la valeur culturelle des biens et services des écosystèmes.</a:t>
            </a:r>
          </a:p>
          <a:p>
            <a:endParaRPr lang="fr-FR" dirty="0"/>
          </a:p>
          <a:p>
            <a:r>
              <a:rPr lang="fr-FR" dirty="0"/>
              <a:t>Pour de plus d’informations, veuillez voir la section 4.1.3</a:t>
            </a:r>
            <a:endParaRPr lang="de-DE" dirty="0"/>
          </a:p>
        </p:txBody>
      </p:sp>
      <p:sp>
        <p:nvSpPr>
          <p:cNvPr id="4" name="Foliennummernplatzhalter 3"/>
          <p:cNvSpPr>
            <a:spLocks noGrp="1"/>
          </p:cNvSpPr>
          <p:nvPr>
            <p:ph type="sldNum" sz="quarter" idx="10"/>
          </p:nvPr>
        </p:nvSpPr>
        <p:spPr/>
        <p:txBody>
          <a:bodyPr/>
          <a:lstStyle/>
          <a:p>
            <a:fld id="{0F28BD40-435A-A547-B4EA-C38EED6FEDA4}" type="slidenum">
              <a:rPr lang="en-US" smtClean="0"/>
              <a:t>17</a:t>
            </a:fld>
            <a:endParaRPr lang="en-US"/>
          </a:p>
        </p:txBody>
      </p:sp>
    </p:spTree>
    <p:extLst>
      <p:ext uri="{BB962C8B-B14F-4D97-AF65-F5344CB8AC3E}">
        <p14:creationId xmlns:p14="http://schemas.microsoft.com/office/powerpoint/2010/main" val="2685005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Pour de plus d’informations, veuillez voir la section 4.1.3, particulièrement la table 8</a:t>
            </a:r>
            <a:endParaRPr lang="de-DE" dirty="0"/>
          </a:p>
        </p:txBody>
      </p:sp>
      <p:sp>
        <p:nvSpPr>
          <p:cNvPr id="4" name="Foliennummernplatzhalter 3"/>
          <p:cNvSpPr>
            <a:spLocks noGrp="1"/>
          </p:cNvSpPr>
          <p:nvPr>
            <p:ph type="sldNum" sz="quarter" idx="10"/>
          </p:nvPr>
        </p:nvSpPr>
        <p:spPr/>
        <p:txBody>
          <a:bodyPr/>
          <a:lstStyle/>
          <a:p>
            <a:fld id="{0F28BD40-435A-A547-B4EA-C38EED6FEDA4}" type="slidenum">
              <a:rPr lang="en-US" smtClean="0"/>
              <a:t>18</a:t>
            </a:fld>
            <a:endParaRPr lang="en-US"/>
          </a:p>
        </p:txBody>
      </p:sp>
    </p:spTree>
    <p:extLst>
      <p:ext uri="{BB962C8B-B14F-4D97-AF65-F5344CB8AC3E}">
        <p14:creationId xmlns:p14="http://schemas.microsoft.com/office/powerpoint/2010/main" val="1757374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8BD40-435A-A547-B4EA-C38EED6FEDA4}" type="slidenum">
              <a:rPr lang="en-US" smtClean="0"/>
              <a:t>19</a:t>
            </a:fld>
            <a:endParaRPr lang="en-US"/>
          </a:p>
        </p:txBody>
      </p:sp>
    </p:spTree>
    <p:extLst>
      <p:ext uri="{BB962C8B-B14F-4D97-AF65-F5344CB8AC3E}">
        <p14:creationId xmlns:p14="http://schemas.microsoft.com/office/powerpoint/2010/main" val="96456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8BD40-435A-A547-B4EA-C38EED6FEDA4}" type="slidenum">
              <a:rPr lang="en-US" smtClean="0"/>
              <a:t>2</a:t>
            </a:fld>
            <a:endParaRPr lang="en-US"/>
          </a:p>
        </p:txBody>
      </p:sp>
    </p:spTree>
    <p:extLst>
      <p:ext uri="{BB962C8B-B14F-4D97-AF65-F5344CB8AC3E}">
        <p14:creationId xmlns:p14="http://schemas.microsoft.com/office/powerpoint/2010/main" val="3710721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1200" kern="1200" dirty="0">
                <a:solidFill>
                  <a:schemeClr val="tx1"/>
                </a:solidFill>
                <a:effectLst/>
                <a:latin typeface="+mn-lt"/>
                <a:ea typeface="+mn-ea"/>
                <a:cs typeface="+mn-cs"/>
              </a:rPr>
              <a:t>Il est proposé que le mécanisme de coordination s'articule autour de quatre éléments principaux :</a:t>
            </a:r>
          </a:p>
          <a:p>
            <a:r>
              <a:rPr lang="fr-FR" sz="1200" kern="1200" dirty="0">
                <a:solidFill>
                  <a:schemeClr val="tx1"/>
                </a:solidFill>
                <a:effectLst/>
                <a:latin typeface="+mn-lt"/>
                <a:ea typeface="+mn-ea"/>
                <a:cs typeface="+mn-cs"/>
              </a:rPr>
              <a:t>Le </a:t>
            </a:r>
            <a:r>
              <a:rPr lang="fr-FR" sz="1200" u="sng" kern="1200" dirty="0">
                <a:solidFill>
                  <a:schemeClr val="tx1"/>
                </a:solidFill>
                <a:effectLst/>
                <a:latin typeface="+mn-lt"/>
                <a:ea typeface="+mn-ea"/>
                <a:cs typeface="+mn-cs"/>
              </a:rPr>
              <a:t>Groupe directeur</a:t>
            </a:r>
            <a:r>
              <a:rPr lang="fr-FR" sz="1200" kern="1200" dirty="0">
                <a:solidFill>
                  <a:schemeClr val="tx1"/>
                </a:solidFill>
                <a:effectLst/>
                <a:latin typeface="+mn-lt"/>
                <a:ea typeface="+mn-ea"/>
                <a:cs typeface="+mn-cs"/>
              </a:rPr>
              <a:t>, au sein duquel les pays sont représentés, a pour mandat de fournir des orientations et des directives générales fondées sur les principes de la souveraineté et de la coopération régionale des pays membres.</a:t>
            </a:r>
          </a:p>
          <a:p>
            <a:r>
              <a:rPr lang="fr-FR" sz="1200" kern="1200" dirty="0">
                <a:solidFill>
                  <a:schemeClr val="tx1"/>
                </a:solidFill>
                <a:effectLst/>
                <a:latin typeface="+mn-lt"/>
                <a:ea typeface="+mn-ea"/>
                <a:cs typeface="+mn-cs"/>
              </a:rPr>
              <a:t>Le </a:t>
            </a:r>
            <a:r>
              <a:rPr lang="fr-FR" sz="1200" u="sng" kern="1200" dirty="0">
                <a:solidFill>
                  <a:schemeClr val="tx1"/>
                </a:solidFill>
                <a:effectLst/>
                <a:latin typeface="+mn-lt"/>
                <a:ea typeface="+mn-ea"/>
                <a:cs typeface="+mn-cs"/>
              </a:rPr>
              <a:t>Groupe exécutif </a:t>
            </a:r>
            <a:r>
              <a:rPr lang="fr-FR" sz="1200" kern="1200" dirty="0">
                <a:solidFill>
                  <a:schemeClr val="tx1"/>
                </a:solidFill>
                <a:effectLst/>
                <a:latin typeface="+mn-lt"/>
                <a:ea typeface="+mn-ea"/>
                <a:cs typeface="+mn-cs"/>
              </a:rPr>
              <a:t>au sein duquel les OIG sont représentées et qui a pour mandat de diriger la gestion et le fonctionnement du Mécanisme de coordination sur les plans technique et stratégique conformément aux orientations et décisions du Groupe directeur.</a:t>
            </a:r>
          </a:p>
          <a:p>
            <a:r>
              <a:rPr lang="fr-FR" sz="1200" u="sng" kern="1200" dirty="0">
                <a:solidFill>
                  <a:schemeClr val="tx1"/>
                </a:solidFill>
                <a:effectLst/>
                <a:latin typeface="+mn-lt"/>
                <a:ea typeface="+mn-ea"/>
                <a:cs typeface="+mn-cs"/>
              </a:rPr>
              <a:t>Groupes de travail </a:t>
            </a:r>
            <a:r>
              <a:rPr lang="fr-FR" sz="1200" kern="1200" dirty="0">
                <a:solidFill>
                  <a:schemeClr val="tx1"/>
                </a:solidFill>
                <a:effectLst/>
                <a:latin typeface="+mn-lt"/>
                <a:ea typeface="+mn-ea"/>
                <a:cs typeface="+mn-cs"/>
              </a:rPr>
              <a:t>constitués par le Groupe exécutif sur la base des "besoins" à des fins spécifiques liées aux différentes fonctions du Mécanisme de coordination, à l'appui de la mise en œuvre des tâches et activités définies. </a:t>
            </a:r>
          </a:p>
          <a:p>
            <a:r>
              <a:rPr lang="fr-FR" sz="1200" kern="1200" dirty="0">
                <a:solidFill>
                  <a:schemeClr val="tx1"/>
                </a:solidFill>
                <a:effectLst/>
                <a:latin typeface="+mn-lt"/>
                <a:ea typeface="+mn-ea"/>
                <a:cs typeface="+mn-cs"/>
              </a:rPr>
              <a:t>Un </a:t>
            </a:r>
            <a:r>
              <a:rPr lang="fr-FR" sz="1200" u="sng" kern="1200" dirty="0">
                <a:solidFill>
                  <a:schemeClr val="tx1"/>
                </a:solidFill>
                <a:effectLst/>
                <a:latin typeface="+mn-lt"/>
                <a:ea typeface="+mn-ea"/>
                <a:cs typeface="+mn-cs"/>
              </a:rPr>
              <a:t>secrétariat </a:t>
            </a:r>
            <a:r>
              <a:rPr lang="fr-FR" sz="1200" kern="1200" dirty="0">
                <a:solidFill>
                  <a:schemeClr val="tx1"/>
                </a:solidFill>
                <a:effectLst/>
                <a:latin typeface="+mn-lt"/>
                <a:ea typeface="+mn-ea"/>
                <a:cs typeface="+mn-cs"/>
              </a:rPr>
              <a:t>qui fournit l'appui technique et administratif pour la mise en œuvre opérationnelle du Mécanisme de coordination et appuie les travaux des trois autres éléments.</a:t>
            </a:r>
          </a:p>
          <a:p>
            <a:endParaRPr lang="de-DE" dirty="0"/>
          </a:p>
          <a:p>
            <a:r>
              <a:rPr lang="de-DE" dirty="0"/>
              <a:t>Pour plus d‘informations consulter la section 4.2.2</a:t>
            </a:r>
          </a:p>
        </p:txBody>
      </p:sp>
      <p:sp>
        <p:nvSpPr>
          <p:cNvPr id="4" name="Foliennummernplatzhalter 3"/>
          <p:cNvSpPr>
            <a:spLocks noGrp="1"/>
          </p:cNvSpPr>
          <p:nvPr>
            <p:ph type="sldNum" sz="quarter" idx="10"/>
          </p:nvPr>
        </p:nvSpPr>
        <p:spPr/>
        <p:txBody>
          <a:bodyPr/>
          <a:lstStyle/>
          <a:p>
            <a:fld id="{0F28BD40-435A-A547-B4EA-C38EED6FEDA4}" type="slidenum">
              <a:rPr lang="en-US" smtClean="0"/>
              <a:t>20</a:t>
            </a:fld>
            <a:endParaRPr lang="en-US"/>
          </a:p>
        </p:txBody>
      </p:sp>
    </p:spTree>
    <p:extLst>
      <p:ext uri="{BB962C8B-B14F-4D97-AF65-F5344CB8AC3E}">
        <p14:creationId xmlns:p14="http://schemas.microsoft.com/office/powerpoint/2010/main" val="48900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 mécanisme de coordination proposé devrait renforcer la gouvernance interactive des océans dans la région des Caraïbes. Il fait donc partie intégrante du Cadre régional de gouvernance des océans (RGF) et renforce la coordination et la collaboration entre les organisations intergouvernementales et leurs États membres, ainsi qu'avec d'autres acteurs et initiatives existantes et nouvelles dans la région et au-delà.</a:t>
            </a:r>
          </a:p>
          <a:p>
            <a:endParaRPr lang="de-DE" dirty="0"/>
          </a:p>
          <a:p>
            <a:endParaRPr lang="de-DE" dirty="0"/>
          </a:p>
          <a:p>
            <a:r>
              <a:rPr lang="de-DE" dirty="0"/>
              <a:t>Pour plus d‘informations consulter la section 4.2.2</a:t>
            </a:r>
          </a:p>
          <a:p>
            <a:endParaRPr lang="de-DE" dirty="0"/>
          </a:p>
        </p:txBody>
      </p:sp>
      <p:sp>
        <p:nvSpPr>
          <p:cNvPr id="4" name="Foliennummernplatzhalter 3"/>
          <p:cNvSpPr>
            <a:spLocks noGrp="1"/>
          </p:cNvSpPr>
          <p:nvPr>
            <p:ph type="sldNum" sz="quarter" idx="10"/>
          </p:nvPr>
        </p:nvSpPr>
        <p:spPr/>
        <p:txBody>
          <a:bodyPr/>
          <a:lstStyle/>
          <a:p>
            <a:fld id="{0F28BD40-435A-A547-B4EA-C38EED6FEDA4}" type="slidenum">
              <a:rPr lang="en-US" smtClean="0"/>
              <a:t>21</a:t>
            </a:fld>
            <a:endParaRPr lang="en-US"/>
          </a:p>
        </p:txBody>
      </p:sp>
    </p:spTree>
    <p:extLst>
      <p:ext uri="{BB962C8B-B14F-4D97-AF65-F5344CB8AC3E}">
        <p14:creationId xmlns:p14="http://schemas.microsoft.com/office/powerpoint/2010/main" val="3358543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8BD40-435A-A547-B4EA-C38EED6FEDA4}" type="slidenum">
              <a:rPr lang="en-US" smtClean="0"/>
              <a:t>22</a:t>
            </a:fld>
            <a:endParaRPr lang="en-US"/>
          </a:p>
        </p:txBody>
      </p:sp>
    </p:spTree>
    <p:extLst>
      <p:ext uri="{BB962C8B-B14F-4D97-AF65-F5344CB8AC3E}">
        <p14:creationId xmlns:p14="http://schemas.microsoft.com/office/powerpoint/2010/main" val="3781674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1200" kern="1200" dirty="0">
                <a:solidFill>
                  <a:schemeClr val="tx1"/>
                </a:solidFill>
                <a:effectLst/>
                <a:latin typeface="+mn-lt"/>
                <a:ea typeface="+mn-ea"/>
                <a:cs typeface="+mn-cs"/>
              </a:rPr>
              <a:t>Il est proposé que le Mécanisme de coordination puisse s'appuyer sur le Mécanisme de coordination intérimaire (MCI) PAS CLME+ actuel, qui a été établi par le Protocole d'entente (PE) entre les huit OIG en 2017. Ce PE a été approuvé par les pays membres par le biais de leurs OIG. </a:t>
            </a:r>
            <a:endParaRPr lang="es-E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Par conséquent, une option viable pour la mise en place du Mécanisme de coordination reste qu’un nouveau Protocole d'entente (PE), ou un ancien PE modifié, sera rédigé pour remplacer le PE du MCI actuel, et qui sera signé par les OIG et approuvé par les pays. Les OIG du MCI sont proposées pour être membres du Groupe exécutif en tant que signataires du nouveau PE. Le PE et l’adhésion au Groupe exécutif pourraient être ouverts à d'autres OIG, sur la base de la décision par le Groupe de direction du Mécanisme de coordination. </a:t>
            </a:r>
          </a:p>
          <a:p>
            <a:r>
              <a:rPr lang="fr-FR" sz="1200" kern="1200" dirty="0">
                <a:solidFill>
                  <a:schemeClr val="tx1"/>
                </a:solidFill>
                <a:effectLst/>
                <a:latin typeface="+mn-lt"/>
                <a:ea typeface="+mn-ea"/>
                <a:cs typeface="+mn-cs"/>
              </a:rPr>
              <a:t>Une autre option pour l'établissement du Mécanisme de coordination serait par le biais d'un accord plus officiel et contraignant, qui serait signé (et ratifié) par tous les pays, de manière similaire aux accords déjà existants dans la région. </a:t>
            </a:r>
            <a:endParaRPr lang="es-E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Ces options ne sont pas mutuellement exclusives, ce qui signifie que le Mécanisme de coordination pourrait être établi sur la base d'un PE signé par les OIG et approuvé par les pays, pour ensuite être consolidé par le biais d'un accord plus formel et contraignant entre les pays.</a:t>
            </a:r>
            <a:endParaRPr lang="es-E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PE actuel pour le MCI a été signé par la FAO au nom de la COPACO. Le processus de réorientation de la COPACO est toujours en cours et la forme de l'organe régional du secteur de la pêche est encore à décider.</a:t>
            </a:r>
            <a:endParaRPr lang="es-ES" sz="1200" kern="1200" dirty="0">
              <a:solidFill>
                <a:schemeClr val="tx1"/>
              </a:solidFill>
              <a:effectLst/>
              <a:latin typeface="+mn-lt"/>
              <a:ea typeface="+mn-ea"/>
              <a:cs typeface="+mn-cs"/>
            </a:endParaRPr>
          </a:p>
          <a:p>
            <a:endParaRPr lang="de-DE" dirty="0"/>
          </a:p>
          <a:p>
            <a:endParaRPr lang="de-DE" dirty="0"/>
          </a:p>
          <a:p>
            <a:r>
              <a:rPr lang="de-DE" dirty="0"/>
              <a:t>Pour plus d‘informations consulter la section 4.2.3</a:t>
            </a:r>
          </a:p>
        </p:txBody>
      </p:sp>
      <p:sp>
        <p:nvSpPr>
          <p:cNvPr id="4" name="Foliennummernplatzhalter 3"/>
          <p:cNvSpPr>
            <a:spLocks noGrp="1"/>
          </p:cNvSpPr>
          <p:nvPr>
            <p:ph type="sldNum" sz="quarter" idx="10"/>
          </p:nvPr>
        </p:nvSpPr>
        <p:spPr/>
        <p:txBody>
          <a:bodyPr/>
          <a:lstStyle/>
          <a:p>
            <a:fld id="{0F28BD40-435A-A547-B4EA-C38EED6FEDA4}" type="slidenum">
              <a:rPr lang="en-US" smtClean="0"/>
              <a:t>23</a:t>
            </a:fld>
            <a:endParaRPr lang="en-US"/>
          </a:p>
        </p:txBody>
      </p:sp>
    </p:spTree>
    <p:extLst>
      <p:ext uri="{BB962C8B-B14F-4D97-AF65-F5344CB8AC3E}">
        <p14:creationId xmlns:p14="http://schemas.microsoft.com/office/powerpoint/2010/main" val="1400582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8BD40-435A-A547-B4EA-C38EED6FEDA4}" type="slidenum">
              <a:rPr lang="en-US" smtClean="0"/>
              <a:t>24</a:t>
            </a:fld>
            <a:endParaRPr lang="en-US"/>
          </a:p>
        </p:txBody>
      </p:sp>
    </p:spTree>
    <p:extLst>
      <p:ext uri="{BB962C8B-B14F-4D97-AF65-F5344CB8AC3E}">
        <p14:creationId xmlns:p14="http://schemas.microsoft.com/office/powerpoint/2010/main" val="932403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Pour plus d‘informations consulter la section 4.2.3</a:t>
            </a:r>
          </a:p>
        </p:txBody>
      </p:sp>
      <p:sp>
        <p:nvSpPr>
          <p:cNvPr id="4" name="Foliennummernplatzhalter 3"/>
          <p:cNvSpPr>
            <a:spLocks noGrp="1"/>
          </p:cNvSpPr>
          <p:nvPr>
            <p:ph type="sldNum" sz="quarter" idx="10"/>
          </p:nvPr>
        </p:nvSpPr>
        <p:spPr/>
        <p:txBody>
          <a:bodyPr/>
          <a:lstStyle/>
          <a:p>
            <a:fld id="{0F28BD40-435A-A547-B4EA-C38EED6FEDA4}" type="slidenum">
              <a:rPr lang="en-US" smtClean="0"/>
              <a:t>25</a:t>
            </a:fld>
            <a:endParaRPr lang="en-US"/>
          </a:p>
        </p:txBody>
      </p:sp>
    </p:spTree>
    <p:extLst>
      <p:ext uri="{BB962C8B-B14F-4D97-AF65-F5344CB8AC3E}">
        <p14:creationId xmlns:p14="http://schemas.microsoft.com/office/powerpoint/2010/main" val="4005180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Pour plus d‘informations consulter la section 4.2.3</a:t>
            </a:r>
          </a:p>
          <a:p>
            <a:endParaRPr lang="de-DE" dirty="0"/>
          </a:p>
        </p:txBody>
      </p:sp>
      <p:sp>
        <p:nvSpPr>
          <p:cNvPr id="4" name="Foliennummernplatzhalter 3"/>
          <p:cNvSpPr>
            <a:spLocks noGrp="1"/>
          </p:cNvSpPr>
          <p:nvPr>
            <p:ph type="sldNum" sz="quarter" idx="10"/>
          </p:nvPr>
        </p:nvSpPr>
        <p:spPr/>
        <p:txBody>
          <a:bodyPr/>
          <a:lstStyle/>
          <a:p>
            <a:fld id="{0F28BD40-435A-A547-B4EA-C38EED6FEDA4}" type="slidenum">
              <a:rPr lang="en-US" smtClean="0"/>
              <a:t>26</a:t>
            </a:fld>
            <a:endParaRPr lang="en-US"/>
          </a:p>
        </p:txBody>
      </p:sp>
    </p:spTree>
    <p:extLst>
      <p:ext uri="{BB962C8B-B14F-4D97-AF65-F5344CB8AC3E}">
        <p14:creationId xmlns:p14="http://schemas.microsoft.com/office/powerpoint/2010/main" val="188984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L'estimation des coûts doit également servir de contexte pour l'élaboration d'un Plan de financement durable (Section 5), et comme point de départ pour ensuite concrétiser les coûts du mécanisme, en incluant l'identification des éventuels apports en nature grâce aux modalités d'hébergement et autres options de réduction. En particulier, il est supposé qu'il existe des synergies potentielles et des économies d'échelle qui pourraient être appliquées lors du mandat du mécanisme avec des fonctions plus développées.</a:t>
            </a:r>
            <a:endParaRPr lang="es-ES" sz="1200" kern="1200" dirty="0">
              <a:solidFill>
                <a:schemeClr val="tx1"/>
              </a:solidFill>
              <a:effectLst/>
              <a:latin typeface="+mn-lt"/>
              <a:ea typeface="+mn-ea"/>
              <a:cs typeface="+mn-cs"/>
            </a:endParaRPr>
          </a:p>
          <a:p>
            <a:endParaRPr lang="de-DE" dirty="0"/>
          </a:p>
          <a:p>
            <a:r>
              <a:rPr lang="de-DE" dirty="0"/>
              <a:t>Pour plus d‘informations consulter la section 4.3.3</a:t>
            </a:r>
          </a:p>
        </p:txBody>
      </p:sp>
      <p:sp>
        <p:nvSpPr>
          <p:cNvPr id="4" name="Foliennummernplatzhalter 3"/>
          <p:cNvSpPr>
            <a:spLocks noGrp="1"/>
          </p:cNvSpPr>
          <p:nvPr>
            <p:ph type="sldNum" sz="quarter" idx="10"/>
          </p:nvPr>
        </p:nvSpPr>
        <p:spPr/>
        <p:txBody>
          <a:bodyPr/>
          <a:lstStyle/>
          <a:p>
            <a:fld id="{0F28BD40-435A-A547-B4EA-C38EED6FEDA4}" type="slidenum">
              <a:rPr lang="en-US" smtClean="0"/>
              <a:t>27</a:t>
            </a:fld>
            <a:endParaRPr lang="en-US"/>
          </a:p>
        </p:txBody>
      </p:sp>
    </p:spTree>
    <p:extLst>
      <p:ext uri="{BB962C8B-B14F-4D97-AF65-F5344CB8AC3E}">
        <p14:creationId xmlns:p14="http://schemas.microsoft.com/office/powerpoint/2010/main" val="1630061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8BD40-435A-A547-B4EA-C38EED6FEDA4}" type="slidenum">
              <a:rPr lang="en-US" smtClean="0"/>
              <a:t>28</a:t>
            </a:fld>
            <a:endParaRPr lang="en-US"/>
          </a:p>
        </p:txBody>
      </p:sp>
    </p:spTree>
    <p:extLst>
      <p:ext uri="{BB962C8B-B14F-4D97-AF65-F5344CB8AC3E}">
        <p14:creationId xmlns:p14="http://schemas.microsoft.com/office/powerpoint/2010/main" val="3490953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1200" kern="1200" dirty="0">
                <a:solidFill>
                  <a:schemeClr val="tx1"/>
                </a:solidFill>
                <a:effectLst/>
                <a:latin typeface="+mn-lt"/>
                <a:ea typeface="+mn-ea"/>
                <a:cs typeface="+mn-cs"/>
              </a:rPr>
              <a:t>C</a:t>
            </a:r>
            <a:r>
              <a:rPr lang="ar-SA" sz="1200" kern="1200" dirty="0">
                <a:solidFill>
                  <a:schemeClr val="tx1"/>
                </a:solidFill>
                <a:effectLst/>
                <a:latin typeface="+mn-lt"/>
                <a:ea typeface="+mn-ea"/>
                <a:cs typeface="+mn-cs"/>
              </a:rPr>
              <a:t>’</a:t>
            </a:r>
            <a:r>
              <a:rPr lang="fr-FR" sz="1200" kern="1200" dirty="0">
                <a:solidFill>
                  <a:schemeClr val="tx1"/>
                </a:solidFill>
                <a:effectLst/>
                <a:latin typeface="+mn-lt"/>
                <a:ea typeface="+mn-ea"/>
                <a:cs typeface="+mn-cs"/>
              </a:rPr>
              <a:t>est pourquoi « l</a:t>
            </a:r>
            <a:r>
              <a:rPr lang="ar-SA" sz="1200" kern="1200" dirty="0">
                <a:solidFill>
                  <a:schemeClr val="tx1"/>
                </a:solidFill>
                <a:effectLst/>
                <a:latin typeface="+mn-lt"/>
                <a:ea typeface="+mn-ea"/>
                <a:cs typeface="+mn-cs"/>
              </a:rPr>
              <a:t>’</a:t>
            </a:r>
            <a:r>
              <a:rPr lang="fr-FR" sz="1200" kern="1200" dirty="0">
                <a:solidFill>
                  <a:schemeClr val="tx1"/>
                </a:solidFill>
                <a:effectLst/>
                <a:latin typeface="+mn-lt"/>
                <a:ea typeface="+mn-ea"/>
                <a:cs typeface="+mn-cs"/>
              </a:rPr>
              <a:t>approche centrée sur le donateur » est au premier plan du processus d'intégration de la gouvernance régionale des océans. On recommande donc de combiner ces sources dans toutes les phases. La sélection qui sera faite et l</a:t>
            </a:r>
            <a:r>
              <a:rPr lang="ar-SA" sz="1200" kern="1200" dirty="0">
                <a:solidFill>
                  <a:schemeClr val="tx1"/>
                </a:solidFill>
                <a:effectLst/>
                <a:latin typeface="+mn-lt"/>
                <a:ea typeface="+mn-ea"/>
                <a:cs typeface="+mn-cs"/>
              </a:rPr>
              <a:t>’</a:t>
            </a:r>
            <a:r>
              <a:rPr lang="fr-FR" sz="1200" kern="1200" dirty="0">
                <a:solidFill>
                  <a:schemeClr val="tx1"/>
                </a:solidFill>
                <a:effectLst/>
                <a:latin typeface="+mn-lt"/>
                <a:ea typeface="+mn-ea"/>
                <a:cs typeface="+mn-cs"/>
              </a:rPr>
              <a:t>importance qui leur sera donnée dépendent toutefois des choix des pays participants. </a:t>
            </a:r>
            <a:endParaRPr lang="de-DE" dirty="0"/>
          </a:p>
          <a:p>
            <a:endParaRPr lang="de-DE" dirty="0"/>
          </a:p>
          <a:p>
            <a:r>
              <a:rPr lang="de-DE" dirty="0"/>
              <a:t>Pour plus d‘informations consulter la section 5</a:t>
            </a:r>
          </a:p>
        </p:txBody>
      </p:sp>
      <p:sp>
        <p:nvSpPr>
          <p:cNvPr id="4" name="Foliennummernplatzhalter 3"/>
          <p:cNvSpPr>
            <a:spLocks noGrp="1"/>
          </p:cNvSpPr>
          <p:nvPr>
            <p:ph type="sldNum" sz="quarter" idx="10"/>
          </p:nvPr>
        </p:nvSpPr>
        <p:spPr/>
        <p:txBody>
          <a:bodyPr/>
          <a:lstStyle/>
          <a:p>
            <a:fld id="{0F28BD40-435A-A547-B4EA-C38EED6FEDA4}" type="slidenum">
              <a:rPr lang="en-US" smtClean="0"/>
              <a:t>29</a:t>
            </a:fld>
            <a:endParaRPr lang="en-US"/>
          </a:p>
        </p:txBody>
      </p:sp>
    </p:spTree>
    <p:extLst>
      <p:ext uri="{BB962C8B-B14F-4D97-AF65-F5344CB8AC3E}">
        <p14:creationId xmlns:p14="http://schemas.microsoft.com/office/powerpoint/2010/main" val="834573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1200" kern="1200" dirty="0">
                <a:solidFill>
                  <a:schemeClr val="tx1"/>
                </a:solidFill>
                <a:effectLst/>
                <a:latin typeface="+mn-lt"/>
                <a:ea typeface="+mn-ea"/>
                <a:cs typeface="+mn-cs"/>
              </a:rPr>
              <a:t>En particulier, cette consultation soutient l'action 3.2 du PAS CLME+ qui s'y rapporte, à savoir "Évaluer toutes les options et proposer un mécanisme de coordination politique permanent doté d'un mandat clair, financièrement viable, géographiquement inclusif et politiquement acceptable et tenant compte du principe de subsidiarité (ce qui peut comprendre l'identification des réformes appropriées)". L'hypothèse sous-jacente est que sans l'établissement d'un mécanisme permanent de coordination régionale, la région CLME+ s'orientera vers un scénario de "statu quo" dans lequel le PAS et les principaux objectifs de développement durable (ODD) ne pourront pas être réalisés. </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F28BD40-435A-A547-B4EA-C38EED6FEDA4}" type="slidenum">
              <a:rPr lang="en-US" smtClean="0"/>
              <a:t>3</a:t>
            </a:fld>
            <a:endParaRPr lang="en-US"/>
          </a:p>
        </p:txBody>
      </p:sp>
    </p:spTree>
    <p:extLst>
      <p:ext uri="{BB962C8B-B14F-4D97-AF65-F5344CB8AC3E}">
        <p14:creationId xmlns:p14="http://schemas.microsoft.com/office/powerpoint/2010/main" val="4075756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1200" kern="1200" dirty="0">
                <a:solidFill>
                  <a:schemeClr val="tx1"/>
                </a:solidFill>
                <a:effectLst/>
                <a:latin typeface="+mn-lt"/>
                <a:ea typeface="+mn-ea"/>
                <a:cs typeface="+mn-cs"/>
              </a:rPr>
              <a:t>Au début du plan, l</a:t>
            </a:r>
            <a:r>
              <a:rPr lang="ar-SA" sz="1200" kern="1200" dirty="0">
                <a:solidFill>
                  <a:schemeClr val="tx1"/>
                </a:solidFill>
                <a:effectLst/>
                <a:latin typeface="+mn-lt"/>
                <a:ea typeface="+mn-ea"/>
                <a:cs typeface="+mn-cs"/>
              </a:rPr>
              <a:t>’</a:t>
            </a:r>
            <a:r>
              <a:rPr lang="fr-FR" sz="1200" kern="1200" dirty="0">
                <a:solidFill>
                  <a:schemeClr val="tx1"/>
                </a:solidFill>
                <a:effectLst/>
                <a:latin typeface="+mn-lt"/>
                <a:ea typeface="+mn-ea"/>
                <a:cs typeface="+mn-cs"/>
              </a:rPr>
              <a:t>accent est mis sur une subvention de projet consécutive par rapport à un partenariat de développement international qui pourrait être complétée par un accord de prise en charge avec une organisation intergouvernementale et / ou un pays hôte. On propose que le financement évolue ensuite progressivement vers l</a:t>
            </a:r>
            <a:r>
              <a:rPr lang="ar-SA" sz="1200" kern="1200" dirty="0">
                <a:solidFill>
                  <a:schemeClr val="tx1"/>
                </a:solidFill>
                <a:effectLst/>
                <a:latin typeface="+mn-lt"/>
                <a:ea typeface="+mn-ea"/>
                <a:cs typeface="+mn-cs"/>
              </a:rPr>
              <a:t>’</a:t>
            </a:r>
            <a:r>
              <a:rPr lang="fr-FR" sz="1200" kern="1200" dirty="0">
                <a:solidFill>
                  <a:schemeClr val="tx1"/>
                </a:solidFill>
                <a:effectLst/>
                <a:latin typeface="+mn-lt"/>
                <a:ea typeface="+mn-ea"/>
                <a:cs typeface="+mn-cs"/>
              </a:rPr>
              <a:t>autosuffisance financière, avec un soutien important des pays participants. On propose également de fixer l</a:t>
            </a:r>
            <a:r>
              <a:rPr lang="ar-SA" sz="1200" kern="1200" dirty="0">
                <a:solidFill>
                  <a:schemeClr val="tx1"/>
                </a:solidFill>
                <a:effectLst/>
                <a:latin typeface="+mn-lt"/>
                <a:ea typeface="+mn-ea"/>
                <a:cs typeface="+mn-cs"/>
              </a:rPr>
              <a:t>’</a:t>
            </a:r>
            <a:r>
              <a:rPr lang="fr-FR" sz="1200" kern="1200" dirty="0">
                <a:solidFill>
                  <a:schemeClr val="tx1"/>
                </a:solidFill>
                <a:effectLst/>
                <a:latin typeface="+mn-lt"/>
                <a:ea typeface="+mn-ea"/>
                <a:cs typeface="+mn-cs"/>
              </a:rPr>
              <a:t>étape de financement des membres à la troisième année. On propose en outre de différencier les contributions des pays participants en fonction de leurs capacités économiques respectives, à savoir qu'elles soient facilitées par la mise en œuvre de solutions de financement axées sur les bénéficiaires au niveau national ou régional décrites dans la section 5.3.1. Toutefois, les contributions des donateurs ainsi que d</a:t>
            </a:r>
            <a:r>
              <a:rPr lang="ar-SA" sz="1200" kern="1200" dirty="0">
                <a:solidFill>
                  <a:schemeClr val="tx1"/>
                </a:solidFill>
                <a:effectLst/>
                <a:latin typeface="+mn-lt"/>
                <a:ea typeface="+mn-ea"/>
                <a:cs typeface="+mn-cs"/>
              </a:rPr>
              <a:t>’</a:t>
            </a:r>
            <a:r>
              <a:rPr lang="fr-FR" sz="1200" kern="1200" dirty="0">
                <a:solidFill>
                  <a:schemeClr val="tx1"/>
                </a:solidFill>
                <a:effectLst/>
                <a:latin typeface="+mn-lt"/>
                <a:ea typeface="+mn-ea"/>
                <a:cs typeface="+mn-cs"/>
              </a:rPr>
              <a:t>autres sources complémentaires de revenus resteront une source importante de financement, même lorsque le mécanisme de coordination sera consolidé. Lors de consultations avec les organisations intergouvernementales et les pays, on a également examiné les recettes propres générées par le mécanisme de coordination (pour fournir des services) ainsi que les contributions financières du secteur privé. De ce fait, leur rôle, au cours des premières années de fonctionnement du mécanisme, est plutôt complémentaire. </a:t>
            </a:r>
            <a:r>
              <a:rPr lang="fr-FR" sz="1200" kern="1200">
                <a:solidFill>
                  <a:schemeClr val="tx1"/>
                </a:solidFill>
                <a:effectLst/>
                <a:latin typeface="+mn-lt"/>
                <a:ea typeface="+mn-ea"/>
                <a:cs typeface="+mn-cs"/>
              </a:rPr>
              <a:t>Selon les choix des pays participants, ils pourront être davantage développés au cours de la phase de transition du mécanisme de coordination et gagner en importance après la consolidation.</a:t>
            </a:r>
            <a:endParaRPr lang="de-DE" dirty="0"/>
          </a:p>
          <a:p>
            <a:endParaRPr lang="de-DE" dirty="0"/>
          </a:p>
          <a:p>
            <a:r>
              <a:rPr lang="de-DE" dirty="0"/>
              <a:t>Pour plus d‘informations consulter la section 5</a:t>
            </a:r>
          </a:p>
        </p:txBody>
      </p:sp>
      <p:sp>
        <p:nvSpPr>
          <p:cNvPr id="4" name="Foliennummernplatzhalter 3"/>
          <p:cNvSpPr>
            <a:spLocks noGrp="1"/>
          </p:cNvSpPr>
          <p:nvPr>
            <p:ph type="sldNum" sz="quarter" idx="10"/>
          </p:nvPr>
        </p:nvSpPr>
        <p:spPr/>
        <p:txBody>
          <a:bodyPr/>
          <a:lstStyle/>
          <a:p>
            <a:fld id="{0F28BD40-435A-A547-B4EA-C38EED6FEDA4}" type="slidenum">
              <a:rPr lang="en-US" smtClean="0"/>
              <a:t>30</a:t>
            </a:fld>
            <a:endParaRPr lang="en-US"/>
          </a:p>
        </p:txBody>
      </p:sp>
    </p:spTree>
    <p:extLst>
      <p:ext uri="{BB962C8B-B14F-4D97-AF65-F5344CB8AC3E}">
        <p14:creationId xmlns:p14="http://schemas.microsoft.com/office/powerpoint/2010/main" val="1181990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F28BD40-435A-A547-B4EA-C38EED6FEDA4}" type="slidenum">
              <a:rPr lang="en-US" smtClean="0"/>
              <a:t>31</a:t>
            </a:fld>
            <a:endParaRPr lang="en-US"/>
          </a:p>
        </p:txBody>
      </p:sp>
    </p:spTree>
    <p:extLst>
      <p:ext uri="{BB962C8B-B14F-4D97-AF65-F5344CB8AC3E}">
        <p14:creationId xmlns:p14="http://schemas.microsoft.com/office/powerpoint/2010/main" val="1302068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Pour plus d‘informations consulter la section 6</a:t>
            </a:r>
          </a:p>
        </p:txBody>
      </p:sp>
      <p:sp>
        <p:nvSpPr>
          <p:cNvPr id="4" name="Foliennummernplatzhalter 3"/>
          <p:cNvSpPr>
            <a:spLocks noGrp="1"/>
          </p:cNvSpPr>
          <p:nvPr>
            <p:ph type="sldNum" sz="quarter" idx="10"/>
          </p:nvPr>
        </p:nvSpPr>
        <p:spPr/>
        <p:txBody>
          <a:bodyPr/>
          <a:lstStyle/>
          <a:p>
            <a:fld id="{0F28BD40-435A-A547-B4EA-C38EED6FEDA4}" type="slidenum">
              <a:rPr lang="en-US" smtClean="0"/>
              <a:t>32</a:t>
            </a:fld>
            <a:endParaRPr lang="en-US"/>
          </a:p>
        </p:txBody>
      </p:sp>
    </p:spTree>
    <p:extLst>
      <p:ext uri="{BB962C8B-B14F-4D97-AF65-F5344CB8AC3E}">
        <p14:creationId xmlns:p14="http://schemas.microsoft.com/office/powerpoint/2010/main" val="963590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Pour plus d‘informations consulter la section 6</a:t>
            </a:r>
          </a:p>
        </p:txBody>
      </p:sp>
      <p:sp>
        <p:nvSpPr>
          <p:cNvPr id="4" name="Foliennummernplatzhalter 3"/>
          <p:cNvSpPr>
            <a:spLocks noGrp="1"/>
          </p:cNvSpPr>
          <p:nvPr>
            <p:ph type="sldNum" sz="quarter" idx="10"/>
          </p:nvPr>
        </p:nvSpPr>
        <p:spPr/>
        <p:txBody>
          <a:bodyPr/>
          <a:lstStyle/>
          <a:p>
            <a:fld id="{0F28BD40-435A-A547-B4EA-C38EED6FEDA4}" type="slidenum">
              <a:rPr lang="en-US" smtClean="0"/>
              <a:t>33</a:t>
            </a:fld>
            <a:endParaRPr lang="en-US"/>
          </a:p>
        </p:txBody>
      </p:sp>
    </p:spTree>
    <p:extLst>
      <p:ext uri="{BB962C8B-B14F-4D97-AF65-F5344CB8AC3E}">
        <p14:creationId xmlns:p14="http://schemas.microsoft.com/office/powerpoint/2010/main" val="13414273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8BD40-435A-A547-B4EA-C38EED6FEDA4}" type="slidenum">
              <a:rPr lang="en-US" smtClean="0"/>
              <a:t>34</a:t>
            </a:fld>
            <a:endParaRPr lang="en-US"/>
          </a:p>
        </p:txBody>
      </p:sp>
    </p:spTree>
    <p:extLst>
      <p:ext uri="{BB962C8B-B14F-4D97-AF65-F5344CB8AC3E}">
        <p14:creationId xmlns:p14="http://schemas.microsoft.com/office/powerpoint/2010/main" val="325219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8BD40-435A-A547-B4EA-C38EED6FEDA4}" type="slidenum">
              <a:rPr lang="en-US" smtClean="0"/>
              <a:t>35</a:t>
            </a:fld>
            <a:endParaRPr lang="en-US"/>
          </a:p>
        </p:txBody>
      </p:sp>
    </p:spTree>
    <p:extLst>
      <p:ext uri="{BB962C8B-B14F-4D97-AF65-F5344CB8AC3E}">
        <p14:creationId xmlns:p14="http://schemas.microsoft.com/office/powerpoint/2010/main" val="767057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95D4"/>
              </a:solidFill>
            </a:endParaRPr>
          </a:p>
        </p:txBody>
      </p:sp>
      <p:sp>
        <p:nvSpPr>
          <p:cNvPr id="4" name="Foliennummernplatzhalter 3"/>
          <p:cNvSpPr>
            <a:spLocks noGrp="1"/>
          </p:cNvSpPr>
          <p:nvPr>
            <p:ph type="sldNum" sz="quarter" idx="10"/>
          </p:nvPr>
        </p:nvSpPr>
        <p:spPr/>
        <p:txBody>
          <a:bodyPr/>
          <a:lstStyle/>
          <a:p>
            <a:fld id="{0F28BD40-435A-A547-B4EA-C38EED6FEDA4}" type="slidenum">
              <a:rPr lang="en-US" smtClean="0"/>
              <a:t>4</a:t>
            </a:fld>
            <a:endParaRPr lang="en-US"/>
          </a:p>
        </p:txBody>
      </p:sp>
    </p:spTree>
    <p:extLst>
      <p:ext uri="{BB962C8B-B14F-4D97-AF65-F5344CB8AC3E}">
        <p14:creationId xmlns:p14="http://schemas.microsoft.com/office/powerpoint/2010/main" val="1238468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1200" kern="1200" dirty="0">
                <a:solidFill>
                  <a:schemeClr val="tx1"/>
                </a:solidFill>
                <a:effectLst/>
                <a:latin typeface="+mn-lt"/>
                <a:ea typeface="+mn-ea"/>
                <a:cs typeface="+mn-cs"/>
              </a:rPr>
              <a:t>Cette consultation est mise en œuvre en trois phases (phase de démarrage ; phase 1 ; phase 2), le présent rapport étant le principal résultat attendu de la phase 2, qui servira de base aux délibérations entre les pays et les OIG et à la sélection des solutions privilégiées pour le mécanisme de coordination. </a:t>
            </a:r>
            <a:endParaRPr lang="de-DE" dirty="0"/>
          </a:p>
        </p:txBody>
      </p:sp>
      <p:sp>
        <p:nvSpPr>
          <p:cNvPr id="4" name="Foliennummernplatzhalter 3"/>
          <p:cNvSpPr>
            <a:spLocks noGrp="1"/>
          </p:cNvSpPr>
          <p:nvPr>
            <p:ph type="sldNum" sz="quarter" idx="10"/>
          </p:nvPr>
        </p:nvSpPr>
        <p:spPr/>
        <p:txBody>
          <a:bodyPr/>
          <a:lstStyle/>
          <a:p>
            <a:fld id="{0F28BD40-435A-A547-B4EA-C38EED6FEDA4}" type="slidenum">
              <a:rPr lang="en-US" smtClean="0"/>
              <a:t>5</a:t>
            </a:fld>
            <a:endParaRPr lang="en-US"/>
          </a:p>
        </p:txBody>
      </p:sp>
    </p:spTree>
    <p:extLst>
      <p:ext uri="{BB962C8B-B14F-4D97-AF65-F5344CB8AC3E}">
        <p14:creationId xmlns:p14="http://schemas.microsoft.com/office/powerpoint/2010/main" val="2100263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1200" kern="1200" dirty="0">
                <a:solidFill>
                  <a:schemeClr val="tx1"/>
                </a:solidFill>
                <a:effectLst/>
                <a:latin typeface="+mn-lt"/>
                <a:ea typeface="+mn-ea"/>
                <a:cs typeface="+mn-cs"/>
              </a:rPr>
              <a:t>L'adoption de l’Agenda 2030 marque une étape importante pour le développement durable dans la région Grande Caraïbe. Dans une région où le bien-être socio-économique, l'activité économique, la réduction des risques de catastrophe, la résilience aux impacts du changement climatique et l'identité culturelle sont liés à un degré élevé d'écosystèmes côtiers et marins, et où l'océan joue un rôle considérable comme source de revenu et de subsistance, les ODD fournissent un cadre général pour les principaux aspects liés au développement durable comme la résilience face aux changements climatiques, la réduction des risques de catastrophe et une économie bleue durable. </a:t>
            </a:r>
          </a:p>
          <a:p>
            <a:r>
              <a:rPr lang="fr-FR" sz="1200" kern="1200" dirty="0">
                <a:solidFill>
                  <a:schemeClr val="tx1"/>
                </a:solidFill>
                <a:effectLst/>
                <a:latin typeface="+mn-lt"/>
                <a:ea typeface="+mn-ea"/>
                <a:cs typeface="+mn-cs"/>
              </a:rPr>
              <a:t>Même s’il n’existe aucune estimation de la valeur économique de l'océan pour la région CLME +, les données d'un rapport de la Banque mondiale analysant l'économie de l'océan des Caraïbes fournit une première approximation globale du potentiel et de la pertinence. Cependant, bien que considérée comme la prochaine frontière pour la croissance et la définition de l'économie de nombreux États et territoires de la région, la taille de l'économie de l'océan n'est actuellement pas bien mesurée. La taille de l'économie de l'océan des Caraïbes est de l'ordre d'au moins 18 pour cent du PIB de la région et représente entre 14 et 27 pour cent de l'économie globale de l'océan (bien que les Caraïbes représentent moins d’un pour cent des océans du monde en taille). Alors que les projections sont rares, toutes les indications disponibles suggèrent que cette économie est susceptible de continuer de croître plus rapidement que l'ensemble des taux de croissance économique dans les décennies à venir, suivant une tendance mondiale prévues par l'OCDE pour 2030 (Banque mondiale, 2016). Les prévisions indiquent qu'entre 2010 et 2030, l'économie de l'océan pourrait plus que doubler sa contribution à la valeur ajoutée globale, atteignant plus de 3 000 milliards de dollars (OCDE, 2016). Cependant, ce potentiel de croissance économique est intimement lié à l'état de l'écosystème marin et côtier de la région Grande Caraïbe, ce dernier fournissant des revenus économiques, ou étant affecté par l'activité économique. L'économie de l'océan des Caraïbes comprend les états et territoires suivants : Anguilla, Antigua-et-Barbuda, Aruba, Les Bahamas, Barbade, Belize, Bonaire, Îles Vierges britanniques,  Îles Caïmans, Colombie, Costa Rica, Cuba, Curaçao, Dominique, République dominicaine, Grenade, Guadeloupe, Guatemala, Haïti, Honduras, Jamaïque, Martinique, Mexique, Montserrat, Nicaragua, Panama, Puerto Rico, Saint Barthélemy, Saint Eustache, Saint </a:t>
            </a:r>
            <a:r>
              <a:rPr lang="fr-FR" sz="1200" kern="1200" dirty="0" err="1">
                <a:solidFill>
                  <a:schemeClr val="tx1"/>
                </a:solidFill>
                <a:effectLst/>
                <a:latin typeface="+mn-lt"/>
                <a:ea typeface="+mn-ea"/>
                <a:cs typeface="+mn-cs"/>
              </a:rPr>
              <a:t>Kitts</a:t>
            </a:r>
            <a:r>
              <a:rPr lang="fr-FR" sz="1200" kern="1200" dirty="0">
                <a:solidFill>
                  <a:schemeClr val="tx1"/>
                </a:solidFill>
                <a:effectLst/>
                <a:latin typeface="+mn-lt"/>
                <a:ea typeface="+mn-ea"/>
                <a:cs typeface="+mn-cs"/>
              </a:rPr>
              <a:t> et Nevis, Sainte Lucie, Saint Maarten, Saint Martin, Saint Vincent et les Grenadines, Trinité-et-Tobago, Îles Vierges des États-Unis et République bolivarienne du Venezuela.</a:t>
            </a:r>
            <a:endParaRPr lang="es-E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Par souci de clarté, les calculs ci-après ont été basés sur une contribution de 20 %. Se reporter également à la section 4.1.3 pour plus d’informations.</a:t>
            </a:r>
            <a:endParaRPr lang="es-E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composition de cette économie est dominée par l'estimation de la valeur du volume des marchandises expédiées par la mer des Caraïbes, avec le tourisme et le pétrole et le gaz dans les territoires et États insulaires de la région (Banque mondiale, 2016).</a:t>
            </a:r>
          </a:p>
          <a:p>
            <a:r>
              <a:rPr lang="es-ES" sz="1200" kern="1200" dirty="0" err="1">
                <a:solidFill>
                  <a:schemeClr val="tx1"/>
                </a:solidFill>
                <a:effectLst/>
                <a:latin typeface="+mn-lt"/>
                <a:ea typeface="+mn-ea"/>
                <a:cs typeface="+mn-cs"/>
              </a:rPr>
              <a:t>L'économie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océanique</a:t>
            </a:r>
            <a:r>
              <a:rPr lang="es-ES" sz="1200" kern="1200" dirty="0">
                <a:solidFill>
                  <a:schemeClr val="tx1"/>
                </a:solidFill>
                <a:effectLst/>
                <a:latin typeface="+mn-lt"/>
                <a:ea typeface="+mn-ea"/>
                <a:cs typeface="+mn-cs"/>
              </a:rPr>
              <a:t> des </a:t>
            </a:r>
            <a:r>
              <a:rPr lang="es-ES" sz="1200" kern="1200" dirty="0" err="1">
                <a:solidFill>
                  <a:schemeClr val="tx1"/>
                </a:solidFill>
                <a:effectLst/>
                <a:latin typeface="+mn-lt"/>
                <a:ea typeface="+mn-ea"/>
                <a:cs typeface="+mn-cs"/>
              </a:rPr>
              <a:t>Caraïbes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comprend</a:t>
            </a:r>
            <a:r>
              <a:rPr lang="es-ES" sz="1200" kern="1200" dirty="0">
                <a:solidFill>
                  <a:schemeClr val="tx1"/>
                </a:solidFill>
                <a:effectLst/>
                <a:latin typeface="+mn-lt"/>
                <a:ea typeface="+mn-ea"/>
                <a:cs typeface="+mn-cs"/>
              </a:rPr>
              <a:t> les </a:t>
            </a:r>
            <a:r>
              <a:rPr lang="es-ES" sz="1200" kern="1200" dirty="0" err="1">
                <a:solidFill>
                  <a:schemeClr val="tx1"/>
                </a:solidFill>
                <a:effectLst/>
                <a:latin typeface="+mn-lt"/>
                <a:ea typeface="+mn-ea"/>
                <a:cs typeface="+mn-cs"/>
              </a:rPr>
              <a:t>États</a:t>
            </a:r>
            <a:r>
              <a:rPr lang="es-ES" sz="1200" kern="1200" dirty="0">
                <a:solidFill>
                  <a:schemeClr val="tx1"/>
                </a:solidFill>
                <a:effectLst/>
                <a:latin typeface="+mn-lt"/>
                <a:ea typeface="+mn-ea"/>
                <a:cs typeface="+mn-cs"/>
              </a:rPr>
              <a:t> et </a:t>
            </a:r>
            <a:r>
              <a:rPr lang="es-ES" sz="1200" kern="1200" dirty="0" err="1">
                <a:solidFill>
                  <a:schemeClr val="tx1"/>
                </a:solidFill>
                <a:effectLst/>
                <a:latin typeface="+mn-lt"/>
                <a:ea typeface="+mn-ea"/>
                <a:cs typeface="+mn-cs"/>
              </a:rPr>
              <a:t>territoires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suivants</a:t>
            </a:r>
            <a:r>
              <a:rPr lang="es-ES" sz="1200" kern="1200" dirty="0">
                <a:solidFill>
                  <a:schemeClr val="tx1"/>
                </a:solidFill>
                <a:effectLst/>
                <a:latin typeface="+mn-lt"/>
                <a:ea typeface="+mn-ea"/>
                <a:cs typeface="+mn-cs"/>
              </a:rPr>
              <a:t> : Anguilla, Antigua-et-Barbuda, Aruba, Bahamas, </a:t>
            </a:r>
            <a:r>
              <a:rPr lang="es-ES" sz="1200" kern="1200" dirty="0" err="1">
                <a:solidFill>
                  <a:schemeClr val="tx1"/>
                </a:solidFill>
                <a:effectLst/>
                <a:latin typeface="+mn-lt"/>
                <a:ea typeface="+mn-ea"/>
                <a:cs typeface="+mn-cs"/>
              </a:rPr>
              <a:t>Barbade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Belize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Belize</a:t>
            </a:r>
            <a:r>
              <a:rPr lang="es-ES" sz="1200" kern="1200" dirty="0">
                <a:solidFill>
                  <a:schemeClr val="tx1"/>
                </a:solidFill>
                <a:effectLst/>
                <a:latin typeface="+mn-lt"/>
                <a:ea typeface="+mn-ea"/>
                <a:cs typeface="+mn-cs"/>
              </a:rPr>
              <a:t>, Bonaire, </a:t>
            </a:r>
            <a:r>
              <a:rPr lang="es-ES" sz="1200" kern="1200" dirty="0" err="1">
                <a:solidFill>
                  <a:schemeClr val="tx1"/>
                </a:solidFill>
                <a:effectLst/>
                <a:latin typeface="+mn-lt"/>
                <a:ea typeface="+mn-ea"/>
                <a:cs typeface="+mn-cs"/>
              </a:rPr>
              <a:t>îles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Vierges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britanniques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îles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Caïmanes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Colombie</a:t>
            </a:r>
            <a:r>
              <a:rPr lang="es-ES" sz="1200" kern="1200" dirty="0">
                <a:solidFill>
                  <a:schemeClr val="tx1"/>
                </a:solidFill>
                <a:effectLst/>
                <a:latin typeface="+mn-lt"/>
                <a:ea typeface="+mn-ea"/>
                <a:cs typeface="+mn-cs"/>
              </a:rPr>
              <a:t>, Costa Rica, Cuba, </a:t>
            </a:r>
            <a:r>
              <a:rPr lang="es-ES" sz="1200" kern="1200" dirty="0" err="1">
                <a:solidFill>
                  <a:schemeClr val="tx1"/>
                </a:solidFill>
                <a:effectLst/>
                <a:latin typeface="+mn-lt"/>
                <a:ea typeface="+mn-ea"/>
                <a:cs typeface="+mn-cs"/>
              </a:rPr>
              <a:t>Curaçao</a:t>
            </a:r>
            <a:r>
              <a:rPr lang="es-ES" sz="1200" kern="1200" dirty="0">
                <a:solidFill>
                  <a:schemeClr val="tx1"/>
                </a:solidFill>
                <a:effectLst/>
                <a:latin typeface="+mn-lt"/>
                <a:ea typeface="+mn-ea"/>
                <a:cs typeface="+mn-cs"/>
              </a:rPr>
              <a:t>, Dominique, </a:t>
            </a:r>
            <a:r>
              <a:rPr lang="es-ES" sz="1200" kern="1200" dirty="0" err="1">
                <a:solidFill>
                  <a:schemeClr val="tx1"/>
                </a:solidFill>
                <a:effectLst/>
                <a:latin typeface="+mn-lt"/>
                <a:ea typeface="+mn-ea"/>
                <a:cs typeface="+mn-cs"/>
              </a:rPr>
              <a:t>Grenade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Guadeloupe</a:t>
            </a:r>
            <a:r>
              <a:rPr lang="es-ES" sz="1200" kern="1200" dirty="0">
                <a:solidFill>
                  <a:schemeClr val="tx1"/>
                </a:solidFill>
                <a:effectLst/>
                <a:latin typeface="+mn-lt"/>
                <a:ea typeface="+mn-ea"/>
                <a:cs typeface="+mn-cs"/>
              </a:rPr>
              <a:t>, Guatemala, </a:t>
            </a:r>
            <a:r>
              <a:rPr lang="es-ES" sz="1200" kern="1200" dirty="0" err="1">
                <a:solidFill>
                  <a:schemeClr val="tx1"/>
                </a:solidFill>
                <a:effectLst/>
                <a:latin typeface="+mn-lt"/>
                <a:ea typeface="+mn-ea"/>
                <a:cs typeface="+mn-cs"/>
              </a:rPr>
              <a:t>Haïti</a:t>
            </a:r>
            <a:r>
              <a:rPr lang="es-ES" sz="1200" kern="1200" dirty="0">
                <a:solidFill>
                  <a:schemeClr val="tx1"/>
                </a:solidFill>
                <a:effectLst/>
                <a:latin typeface="+mn-lt"/>
                <a:ea typeface="+mn-ea"/>
                <a:cs typeface="+mn-cs"/>
              </a:rPr>
              <a:t>, Honduras, </a:t>
            </a:r>
            <a:r>
              <a:rPr lang="es-ES" sz="1200" kern="1200" dirty="0" err="1">
                <a:solidFill>
                  <a:schemeClr val="tx1"/>
                </a:solidFill>
                <a:effectLst/>
                <a:latin typeface="+mn-lt"/>
                <a:ea typeface="+mn-ea"/>
                <a:cs typeface="+mn-cs"/>
              </a:rPr>
              <a:t>Jamaïque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Martinique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Mexique</a:t>
            </a:r>
            <a:r>
              <a:rPr lang="es-ES" sz="1200" kern="1200" dirty="0">
                <a:solidFill>
                  <a:schemeClr val="tx1"/>
                </a:solidFill>
                <a:effectLst/>
                <a:latin typeface="+mn-lt"/>
                <a:ea typeface="+mn-ea"/>
                <a:cs typeface="+mn-cs"/>
              </a:rPr>
              <a:t>, Montserrat, Nicaragua, </a:t>
            </a:r>
            <a:r>
              <a:rPr lang="es-ES" sz="1200" kern="1200" dirty="0" err="1">
                <a:solidFill>
                  <a:schemeClr val="tx1"/>
                </a:solidFill>
                <a:effectLst/>
                <a:latin typeface="+mn-lt"/>
                <a:ea typeface="+mn-ea"/>
                <a:cs typeface="+mn-cs"/>
              </a:rPr>
              <a:t>Panama</a:t>
            </a:r>
            <a:r>
              <a:rPr lang="es-ES" sz="1200" kern="1200" dirty="0">
                <a:solidFill>
                  <a:schemeClr val="tx1"/>
                </a:solidFill>
                <a:effectLst/>
                <a:latin typeface="+mn-lt"/>
                <a:ea typeface="+mn-ea"/>
                <a:cs typeface="+mn-cs"/>
              </a:rPr>
              <a:t>, Puerto Rico, </a:t>
            </a:r>
            <a:r>
              <a:rPr lang="es-ES" sz="1200" kern="1200" dirty="0" err="1">
                <a:solidFill>
                  <a:schemeClr val="tx1"/>
                </a:solidFill>
                <a:effectLst/>
                <a:latin typeface="+mn-lt"/>
                <a:ea typeface="+mn-ea"/>
                <a:cs typeface="+mn-cs"/>
              </a:rPr>
              <a:t>République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dominicaine</a:t>
            </a:r>
            <a:r>
              <a:rPr lang="es-ES" sz="1200" kern="1200" dirty="0">
                <a:solidFill>
                  <a:schemeClr val="tx1"/>
                </a:solidFill>
                <a:effectLst/>
                <a:latin typeface="+mn-lt"/>
                <a:ea typeface="+mn-ea"/>
                <a:cs typeface="+mn-cs"/>
              </a:rPr>
              <a:t>, Saint-</a:t>
            </a:r>
            <a:r>
              <a:rPr lang="es-ES" sz="1200" kern="1200" dirty="0" err="1">
                <a:solidFill>
                  <a:schemeClr val="tx1"/>
                </a:solidFill>
                <a:effectLst/>
                <a:latin typeface="+mn-lt"/>
                <a:ea typeface="+mn-ea"/>
                <a:cs typeface="+mn-cs"/>
              </a:rPr>
              <a:t>Siège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Barthelemy</a:t>
            </a:r>
            <a:r>
              <a:rPr lang="es-ES" sz="1200" kern="1200" dirty="0">
                <a:solidFill>
                  <a:schemeClr val="tx1"/>
                </a:solidFill>
                <a:effectLst/>
                <a:latin typeface="+mn-lt"/>
                <a:ea typeface="+mn-ea"/>
                <a:cs typeface="+mn-cs"/>
              </a:rPr>
              <a:t>, Saint-Eustache, Saint-</a:t>
            </a:r>
            <a:r>
              <a:rPr lang="es-ES" sz="1200" kern="1200" dirty="0" err="1">
                <a:solidFill>
                  <a:schemeClr val="tx1"/>
                </a:solidFill>
                <a:effectLst/>
                <a:latin typeface="+mn-lt"/>
                <a:ea typeface="+mn-ea"/>
                <a:cs typeface="+mn-cs"/>
              </a:rPr>
              <a:t>Kitts</a:t>
            </a:r>
            <a:r>
              <a:rPr lang="es-ES" sz="1200" kern="1200" dirty="0">
                <a:solidFill>
                  <a:schemeClr val="tx1"/>
                </a:solidFill>
                <a:effectLst/>
                <a:latin typeface="+mn-lt"/>
                <a:ea typeface="+mn-ea"/>
                <a:cs typeface="+mn-cs"/>
              </a:rPr>
              <a:t>-et-</a:t>
            </a:r>
            <a:r>
              <a:rPr lang="es-ES" sz="1200" kern="1200" dirty="0" err="1">
                <a:solidFill>
                  <a:schemeClr val="tx1"/>
                </a:solidFill>
                <a:effectLst/>
                <a:latin typeface="+mn-lt"/>
                <a:ea typeface="+mn-ea"/>
                <a:cs typeface="+mn-cs"/>
              </a:rPr>
              <a:t>Nevis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Sainte</a:t>
            </a:r>
            <a:r>
              <a:rPr lang="es-ES" sz="1200" kern="1200" dirty="0">
                <a:solidFill>
                  <a:schemeClr val="tx1"/>
                </a:solidFill>
                <a:effectLst/>
                <a:latin typeface="+mn-lt"/>
                <a:ea typeface="+mn-ea"/>
                <a:cs typeface="+mn-cs"/>
              </a:rPr>
              <a:t>-Lucie, Saint-Martin, Saint-Martin, Saint-Vincent-et-les </a:t>
            </a:r>
            <a:r>
              <a:rPr lang="es-ES" sz="1200" kern="1200" dirty="0" err="1">
                <a:solidFill>
                  <a:schemeClr val="tx1"/>
                </a:solidFill>
                <a:effectLst/>
                <a:latin typeface="+mn-lt"/>
                <a:ea typeface="+mn-ea"/>
                <a:cs typeface="+mn-cs"/>
              </a:rPr>
              <a:t>Grenadines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Trinité</a:t>
            </a:r>
            <a:r>
              <a:rPr lang="es-ES" sz="1200" kern="1200" dirty="0">
                <a:solidFill>
                  <a:schemeClr val="tx1"/>
                </a:solidFill>
                <a:effectLst/>
                <a:latin typeface="+mn-lt"/>
                <a:ea typeface="+mn-ea"/>
                <a:cs typeface="+mn-cs"/>
              </a:rPr>
              <a:t>-et-Tobago, </a:t>
            </a:r>
            <a:r>
              <a:rPr lang="es-ES" sz="1200" kern="1200" dirty="0" err="1">
                <a:solidFill>
                  <a:schemeClr val="tx1"/>
                </a:solidFill>
                <a:effectLst/>
                <a:latin typeface="+mn-lt"/>
                <a:ea typeface="+mn-ea"/>
                <a:cs typeface="+mn-cs"/>
              </a:rPr>
              <a:t>îles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Vierges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américaines</a:t>
            </a:r>
            <a:r>
              <a:rPr lang="es-ES" sz="1200" kern="1200" dirty="0">
                <a:solidFill>
                  <a:schemeClr val="tx1"/>
                </a:solidFill>
                <a:effectLst/>
                <a:latin typeface="+mn-lt"/>
                <a:ea typeface="+mn-ea"/>
                <a:cs typeface="+mn-cs"/>
              </a:rPr>
              <a:t> et </a:t>
            </a:r>
            <a:r>
              <a:rPr lang="es-ES" sz="1200" kern="1200" dirty="0" err="1">
                <a:solidFill>
                  <a:schemeClr val="tx1"/>
                </a:solidFill>
                <a:effectLst/>
                <a:latin typeface="+mn-lt"/>
                <a:ea typeface="+mn-ea"/>
                <a:cs typeface="+mn-cs"/>
              </a:rPr>
              <a:t>République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bolivarienne</a:t>
            </a:r>
            <a:r>
              <a:rPr lang="es-ES" sz="1200" kern="1200" dirty="0">
                <a:solidFill>
                  <a:schemeClr val="tx1"/>
                </a:solidFill>
                <a:effectLst/>
                <a:latin typeface="+mn-lt"/>
                <a:ea typeface="+mn-ea"/>
                <a:cs typeface="+mn-cs"/>
              </a:rPr>
              <a:t> du Venezuela.</a:t>
            </a:r>
          </a:p>
          <a:p>
            <a:r>
              <a:rPr lang="fr-FR" sz="1200" kern="1200" dirty="0">
                <a:solidFill>
                  <a:schemeClr val="tx1"/>
                </a:solidFill>
                <a:effectLst/>
                <a:latin typeface="+mn-lt"/>
                <a:ea typeface="+mn-ea"/>
                <a:cs typeface="+mn-cs"/>
              </a:rPr>
              <a:t>Par souci de clarté, tout calcul supplémentaire a été effectué sur la base d'une contribution de 20%.  Consulter la section 4.1.3 pour plus d’informations à cet égard.</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composition de cette économie est dominée par la valeur estimée du volume des cargaisons expédiées par la mer des Caraïbes, ainsi que par le tourisme et le pétrole et le gaz dans les États et territoires insulaires de la région (Banque mondiale, 2016).</a:t>
            </a:r>
          </a:p>
          <a:p>
            <a:r>
              <a:rPr lang="fr-FR" sz="1200" kern="1200" dirty="0">
                <a:solidFill>
                  <a:schemeClr val="tx1"/>
                </a:solidFill>
                <a:effectLst/>
                <a:latin typeface="+mn-lt"/>
                <a:ea typeface="+mn-ea"/>
                <a:cs typeface="+mn-cs"/>
              </a:rPr>
              <a:t>Qui met l'accent sur une forte croissance économique et une faible détérioration de l'environnement grâce à la mise au point de technologies économes en ressources et respectueuses du climat, associées à un cadre gouvernemental favorable qui fournit les incitations appropriées pour permettre à l'économie des océans de prospérer tout en respectant les normes environnementales.</a:t>
            </a:r>
          </a:p>
          <a:p>
            <a:r>
              <a:rPr lang="fr-FR" sz="1200" kern="1200" dirty="0">
                <a:solidFill>
                  <a:schemeClr val="tx1"/>
                </a:solidFill>
                <a:effectLst/>
                <a:latin typeface="+mn-lt"/>
                <a:ea typeface="+mn-ea"/>
                <a:cs typeface="+mn-cs"/>
              </a:rPr>
              <a:t>Tout porte à croire que le capital naturel de la région des Caraïbes au sens large est en voie d'épuisement, en grande partie à cause des facteurs anthropiques de la surpêche, du développement côtier non durable et incontrôlé, de la pollution, de l'introduction d'espèces envahissantes et des impacts du changement climatique (Projet CLME, 2011). Cet appauvrissement représente un risque important pour les avantages économiques générés par l'économie océanique de la région et pour les perspectives de croissance future. </a:t>
            </a:r>
          </a:p>
          <a:p>
            <a:endParaRPr lang="fr-FR"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endParaRPr lang="de-DE" dirty="0"/>
          </a:p>
          <a:p>
            <a:endParaRPr lang="de-DE" dirty="0"/>
          </a:p>
          <a:p>
            <a:r>
              <a:rPr lang="fr-FR" dirty="0"/>
              <a:t>Pour de plus d’informations, veuillez voir la section 2.</a:t>
            </a:r>
            <a:endParaRPr lang="de-DE" dirty="0"/>
          </a:p>
        </p:txBody>
      </p:sp>
      <p:sp>
        <p:nvSpPr>
          <p:cNvPr id="4" name="Foliennummernplatzhalter 3"/>
          <p:cNvSpPr>
            <a:spLocks noGrp="1"/>
          </p:cNvSpPr>
          <p:nvPr>
            <p:ph type="sldNum" sz="quarter" idx="10"/>
          </p:nvPr>
        </p:nvSpPr>
        <p:spPr/>
        <p:txBody>
          <a:bodyPr/>
          <a:lstStyle/>
          <a:p>
            <a:fld id="{0F28BD40-435A-A547-B4EA-C38EED6FEDA4}" type="slidenum">
              <a:rPr lang="en-US" smtClean="0"/>
              <a:t>6</a:t>
            </a:fld>
            <a:endParaRPr lang="en-US"/>
          </a:p>
        </p:txBody>
      </p:sp>
    </p:spTree>
    <p:extLst>
      <p:ext uri="{BB962C8B-B14F-4D97-AF65-F5344CB8AC3E}">
        <p14:creationId xmlns:p14="http://schemas.microsoft.com/office/powerpoint/2010/main" val="2578052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fr-FR" sz="1200" b="1" kern="1200" dirty="0">
                <a:solidFill>
                  <a:schemeClr val="tx1"/>
                </a:solidFill>
                <a:effectLst/>
                <a:latin typeface="+mn-lt"/>
                <a:ea typeface="+mn-ea"/>
                <a:cs typeface="+mn-cs"/>
              </a:rPr>
              <a:t>Faiblesse de la gouvernance</a:t>
            </a:r>
            <a:endParaRPr lang="es-E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ligne de base de la gouvernance évaluée dans le Rapport initial du Conseil a souligné la fragmentation géopolitique dans la région, ainsi que l'absence d’intégration intersectorielle (« approche verticale »). Malgré l’existence de plusieurs réussites d’organisations régionales et sous-régionales, il n'y a pas d'entité unique répondant à toutes les questions thématiques sur l'ensemble des Caraïbes.</a:t>
            </a:r>
            <a:endParaRPr lang="es-E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Un Mécanisme de coordination devrait améliorer la coordination intersectorielle des régions entre les pays, les organisations intergouvernementales et autres intervenants de la région, notamment. Pour la coordination intersectorielle au niveau national, et pour la participation effective des pays dans le processus de coordination intersectoriel des régions, le fonctionnement des Commissions Nationales Intersectorielle (CNI) est la clé. </a:t>
            </a:r>
            <a:endParaRPr lang="es-ES" sz="1200" kern="1200" dirty="0">
              <a:solidFill>
                <a:schemeClr val="tx1"/>
              </a:solidFill>
              <a:effectLst/>
              <a:latin typeface="+mn-lt"/>
              <a:ea typeface="+mn-ea"/>
              <a:cs typeface="+mn-cs"/>
            </a:endParaRPr>
          </a:p>
          <a:p>
            <a:pPr lvl="0"/>
            <a:r>
              <a:rPr lang="fr-FR" sz="1200" b="1" kern="1200" dirty="0">
                <a:solidFill>
                  <a:schemeClr val="tx1"/>
                </a:solidFill>
                <a:effectLst/>
                <a:latin typeface="+mn-lt"/>
                <a:ea typeface="+mn-ea"/>
                <a:cs typeface="+mn-cs"/>
              </a:rPr>
              <a:t>Manque de ressources humaines et financières</a:t>
            </a:r>
            <a:endParaRPr lang="es-E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Comme l’a démontré la base de financement du Cadre de gouvernance régionale (CGR), le budget national pour la Gouvernance des océans est limité dans la plupart des pays, ce qui limite la capacité financière des organisations intergouvernementales. En règle générale, les questions environnementales liées à la Gouvernance des océans (nationales et régionales) ne figurent pas parmi les plus grandes priorités nationales en termes de crédits budgétaires. Certains pays ont en outre été fortement touchés par les catastrophes naturelles, avec de graves conséquences sur leur économie et leur capacité à contribution. Ainsi, les fonds de donneurs sont limités et il y a un certain degré de concurrence entre les organisations intergouvernementales, sans aucune stratégie commune pour la mobilisation des ressources en place. Cela peut conduire à un certain nombre de duplicités au niveau des efforts et des projets. </a:t>
            </a:r>
            <a:endParaRPr lang="es-E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Un Mécanisme de coordination devrait améliorer la coordination pour un financement plus durable de la Gouvernance des océans, qui comprend le financement des organisations intergouvernementales régionales et sous-régionales.</a:t>
            </a:r>
            <a:endParaRPr lang="es-ES" sz="1200" kern="1200" dirty="0">
              <a:solidFill>
                <a:schemeClr val="tx1"/>
              </a:solidFill>
              <a:effectLst/>
              <a:latin typeface="+mn-lt"/>
              <a:ea typeface="+mn-ea"/>
              <a:cs typeface="+mn-cs"/>
            </a:endParaRPr>
          </a:p>
          <a:p>
            <a:pPr lvl="0"/>
            <a:r>
              <a:rPr lang="fr-FR" sz="1200" b="1" kern="1200" dirty="0">
                <a:solidFill>
                  <a:schemeClr val="tx1"/>
                </a:solidFill>
                <a:effectLst/>
                <a:latin typeface="+mn-lt"/>
                <a:ea typeface="+mn-ea"/>
                <a:cs typeface="+mn-cs"/>
              </a:rPr>
              <a:t>Insuffisance (manque d’accès aux) des données et de l'information (manque de connaissances)</a:t>
            </a:r>
            <a:endParaRPr lang="es-E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Bon nombre de données scientifiques pertinentes et autres informations sont produites dans la région et à l'extérieur, mais cette information est souvent éparpillée au travers des différentes organisations et difficilement accessible (et non disponible dans toutes les langues de la région). </a:t>
            </a:r>
            <a:endParaRPr lang="es-E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Un Mécanisme de coordination devrait renforcer la gestion de la connaissance dans la région en s'appuyant sur les programmes et outils existants (du Projet CLME+ et des organisations intergouvernementales, comme « Rapport sur l’état des écosystèmes marins et économies associées - SOMEE - qui est conjointement mis au point dans sa première édition sous le projet CLME+).</a:t>
            </a:r>
            <a:endParaRPr lang="es-ES" sz="1200" kern="1200" dirty="0">
              <a:solidFill>
                <a:schemeClr val="tx1"/>
              </a:solidFill>
              <a:effectLst/>
              <a:latin typeface="+mn-lt"/>
              <a:ea typeface="+mn-ea"/>
              <a:cs typeface="+mn-cs"/>
            </a:endParaRPr>
          </a:p>
          <a:p>
            <a:pPr lvl="0"/>
            <a:r>
              <a:rPr lang="fr-FR" sz="1200" b="1" kern="1200" dirty="0">
                <a:solidFill>
                  <a:schemeClr val="tx1"/>
                </a:solidFill>
                <a:effectLst/>
                <a:latin typeface="+mn-lt"/>
                <a:ea typeface="+mn-ea"/>
                <a:cs typeface="+mn-cs"/>
              </a:rPr>
              <a:t>Sensibilisation et participation publiques inadéquates</a:t>
            </a:r>
            <a:endParaRPr lang="es-E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sensibilisation du public à l'importance d’une gestion durable et à l'utilisation des écosystèmes marins et côtiers et des ressources pour le développement socio-économique, le bien-être et la santé de l'environnement est encore fragile dans de vastes zones de la région, en incluant les décideurs, le secteur privé et le grand public.  De plus, il y a toujours une compréhension limitée des normes sociales et des comportements nécessaires pour influencer la gestion et l'utilisation durable des océans. Cette situation a des effets sur le niveau de volonté politique, l'appui et les dépenses des secteurs public et privé dans les programmes et politiques de la Gouvernance des océans dans les pays de la région.</a:t>
            </a:r>
            <a:endParaRPr lang="es-E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Un Mécanisme de coordination devrait renforcer la communication à l'échelle de la région sur le rôle crucial des écosystèmes marins et côtiers et les ressources pour la région, et la nécessité de protéger leur fonctionnement pour sauvegarder le bien-être et le développement socio-économique, et la performance de nombreux secteurs d'affaires en particulier. Cela inclut également la communication du rôle que jouent les océans en bonne santé pour la réalisation des aspirations de développement nationales et régionales et des objectifs de politique énoncés dans les principaux processus internationaux comme l’Agenda 2030 pour le Développement durable, les Orientations de Samoa, le Cadre de Sendai pour la réduction des risques de catastrophe et les initiatives mondiales et régionales relatives à l'économie bleue/économie durable basée sur les océans.</a:t>
            </a:r>
            <a:endParaRPr lang="es-ES" sz="1200" kern="1200" dirty="0">
              <a:solidFill>
                <a:schemeClr val="tx1"/>
              </a:solidFill>
              <a:effectLst/>
              <a:latin typeface="+mn-lt"/>
              <a:ea typeface="+mn-ea"/>
              <a:cs typeface="+mn-cs"/>
            </a:endParaRPr>
          </a:p>
          <a:p>
            <a:pPr lvl="0"/>
            <a:r>
              <a:rPr lang="fr-FR" sz="1200" b="1" kern="1200" dirty="0">
                <a:solidFill>
                  <a:schemeClr val="tx1"/>
                </a:solidFill>
                <a:effectLst/>
                <a:latin typeface="+mn-lt"/>
                <a:ea typeface="+mn-ea"/>
                <a:cs typeface="+mn-cs"/>
              </a:rPr>
              <a:t>Évaluation insuffisante de la valeur des biens et services écosystémiques</a:t>
            </a:r>
            <a:endParaRPr lang="es-E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L’évaluation insuffisante de la valeur des écosystèmes et de leurs marchandises et services a donné lieu à une situation dans laquelle les utilisateurs des ressources (y compris le secteur privé) ne contribuent pas de manière adéquate à la conservation et à la gestion des ressources dont ils dépendent. D'autre part, il existe encore un potentiel inexploité pour l'utilisation des ressources marines et côtières de manière durable avec des retombées économiques importantes (p. ex., l'énergie renouvelable).</a:t>
            </a:r>
            <a:endParaRPr lang="es-E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Un Mécanisme de coordination devrait permettre de promouvoir des actions coordonnées par les pays et organisations intergouvernementales pour aborder cette question dans le contexte d'une approche d’économie bleue/économie durable basée sur les océans et un plan de financement durable.</a:t>
            </a:r>
            <a:endParaRPr lang="de-DE" dirty="0"/>
          </a:p>
          <a:p>
            <a:endParaRPr lang="fr-FR" dirty="0"/>
          </a:p>
          <a:p>
            <a:r>
              <a:rPr lang="fr-FR" dirty="0"/>
              <a:t>Pour de plus d’informations sur les lacunes (ainsi que les lacunes </a:t>
            </a:r>
            <a:r>
              <a:rPr lang="fr-FR" dirty="0" err="1"/>
              <a:t>additionelles</a:t>
            </a:r>
            <a:r>
              <a:rPr lang="fr-FR" dirty="0"/>
              <a:t>) , veuillez voir la section 4.1.1 et l’annexe 3</a:t>
            </a:r>
            <a:endParaRPr lang="de-DE" dirty="0"/>
          </a:p>
        </p:txBody>
      </p:sp>
      <p:sp>
        <p:nvSpPr>
          <p:cNvPr id="4" name="Foliennummernplatzhalter 3"/>
          <p:cNvSpPr>
            <a:spLocks noGrp="1"/>
          </p:cNvSpPr>
          <p:nvPr>
            <p:ph type="sldNum" sz="quarter" idx="10"/>
          </p:nvPr>
        </p:nvSpPr>
        <p:spPr/>
        <p:txBody>
          <a:bodyPr/>
          <a:lstStyle/>
          <a:p>
            <a:fld id="{0F28BD40-435A-A547-B4EA-C38EED6FEDA4}" type="slidenum">
              <a:rPr lang="en-US" smtClean="0"/>
              <a:t>7</a:t>
            </a:fld>
            <a:endParaRPr lang="en-US"/>
          </a:p>
        </p:txBody>
      </p:sp>
    </p:spTree>
    <p:extLst>
      <p:ext uri="{BB962C8B-B14F-4D97-AF65-F5344CB8AC3E}">
        <p14:creationId xmlns:p14="http://schemas.microsoft.com/office/powerpoint/2010/main" val="646019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8BD40-435A-A547-B4EA-C38EED6FEDA4}" type="slidenum">
              <a:rPr lang="en-US" smtClean="0"/>
              <a:t>8</a:t>
            </a:fld>
            <a:endParaRPr lang="en-US"/>
          </a:p>
        </p:txBody>
      </p:sp>
    </p:spTree>
    <p:extLst>
      <p:ext uri="{BB962C8B-B14F-4D97-AF65-F5344CB8AC3E}">
        <p14:creationId xmlns:p14="http://schemas.microsoft.com/office/powerpoint/2010/main" val="1166234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fr-FR" dirty="0"/>
              <a:t>Pour de plus d’informations, veuillez voir la section 3</a:t>
            </a:r>
            <a:endParaRPr lang="de-DE" dirty="0"/>
          </a:p>
        </p:txBody>
      </p:sp>
      <p:sp>
        <p:nvSpPr>
          <p:cNvPr id="4" name="Foliennummernplatzhalter 3"/>
          <p:cNvSpPr>
            <a:spLocks noGrp="1"/>
          </p:cNvSpPr>
          <p:nvPr>
            <p:ph type="sldNum" sz="quarter" idx="10"/>
          </p:nvPr>
        </p:nvSpPr>
        <p:spPr/>
        <p:txBody>
          <a:bodyPr/>
          <a:lstStyle/>
          <a:p>
            <a:fld id="{0F28BD40-435A-A547-B4EA-C38EED6FEDA4}" type="slidenum">
              <a:rPr lang="en-US" smtClean="0"/>
              <a:t>9</a:t>
            </a:fld>
            <a:endParaRPr lang="en-US"/>
          </a:p>
        </p:txBody>
      </p:sp>
    </p:spTree>
    <p:extLst>
      <p:ext uri="{BB962C8B-B14F-4D97-AF65-F5344CB8AC3E}">
        <p14:creationId xmlns:p14="http://schemas.microsoft.com/office/powerpoint/2010/main" val="3829265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_cover">
    <p:spTree>
      <p:nvGrpSpPr>
        <p:cNvPr id="1" name=""/>
        <p:cNvGrpSpPr/>
        <p:nvPr/>
      </p:nvGrpSpPr>
      <p:grpSpPr>
        <a:xfrm>
          <a:off x="0" y="0"/>
          <a:ext cx="0" cy="0"/>
          <a:chOff x="0" y="0"/>
          <a:chExt cx="0" cy="0"/>
        </a:xfrm>
      </p:grpSpPr>
      <p:sp>
        <p:nvSpPr>
          <p:cNvPr id="12" name="Picture Placeholder 18"/>
          <p:cNvSpPr>
            <a:spLocks noGrp="1"/>
          </p:cNvSpPr>
          <p:nvPr>
            <p:ph type="pic" sz="quarter" idx="10"/>
          </p:nvPr>
        </p:nvSpPr>
        <p:spPr>
          <a:xfrm>
            <a:off x="-25307" y="1495426"/>
            <a:ext cx="9194615" cy="4885615"/>
          </a:xfrm>
          <a:custGeom>
            <a:avLst/>
            <a:gdLst>
              <a:gd name="connsiteX0" fmla="*/ 0 w 9144000"/>
              <a:gd name="connsiteY0" fmla="*/ 0 h 5522912"/>
              <a:gd name="connsiteX1" fmla="*/ 9144000 w 9144000"/>
              <a:gd name="connsiteY1" fmla="*/ 0 h 5522912"/>
              <a:gd name="connsiteX2" fmla="*/ 9144000 w 9144000"/>
              <a:gd name="connsiteY2" fmla="*/ 5522912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37334 w 9181334"/>
              <a:gd name="connsiteY0" fmla="*/ 0 h 4707366"/>
              <a:gd name="connsiteX1" fmla="*/ 9181334 w 9181334"/>
              <a:gd name="connsiteY1" fmla="*/ 0 h 4707366"/>
              <a:gd name="connsiteX2" fmla="*/ 9168977 w 9181334"/>
              <a:gd name="connsiteY2" fmla="*/ 4571441 h 4707366"/>
              <a:gd name="connsiteX3" fmla="*/ 265 w 9181334"/>
              <a:gd name="connsiteY3" fmla="*/ 4707366 h 4707366"/>
              <a:gd name="connsiteX4" fmla="*/ 37334 w 9181334"/>
              <a:gd name="connsiteY4" fmla="*/ 0 h 4707366"/>
              <a:gd name="connsiteX0" fmla="*/ 0 w 9193427"/>
              <a:gd name="connsiteY0" fmla="*/ 0 h 4707366"/>
              <a:gd name="connsiteX1" fmla="*/ 9193427 w 9193427"/>
              <a:gd name="connsiteY1" fmla="*/ 0 h 4707366"/>
              <a:gd name="connsiteX2" fmla="*/ 9181070 w 9193427"/>
              <a:gd name="connsiteY2" fmla="*/ 4571441 h 4707366"/>
              <a:gd name="connsiteX3" fmla="*/ 12358 w 9193427"/>
              <a:gd name="connsiteY3" fmla="*/ 4707366 h 4707366"/>
              <a:gd name="connsiteX4" fmla="*/ 0 w 9193427"/>
              <a:gd name="connsiteY4" fmla="*/ 0 h 4707366"/>
              <a:gd name="connsiteX0" fmla="*/ 0 w 9193427"/>
              <a:gd name="connsiteY0" fmla="*/ 0 h 4884333"/>
              <a:gd name="connsiteX1" fmla="*/ 9193427 w 9193427"/>
              <a:gd name="connsiteY1" fmla="*/ 0 h 4884333"/>
              <a:gd name="connsiteX2" fmla="*/ 9181070 w 9193427"/>
              <a:gd name="connsiteY2" fmla="*/ 4571441 h 4884333"/>
              <a:gd name="connsiteX3" fmla="*/ 12358 w 9193427"/>
              <a:gd name="connsiteY3" fmla="*/ 4707366 h 4884333"/>
              <a:gd name="connsiteX4" fmla="*/ 0 w 9193427"/>
              <a:gd name="connsiteY4" fmla="*/ 0 h 4884333"/>
              <a:gd name="connsiteX0" fmla="*/ 0 w 9193427"/>
              <a:gd name="connsiteY0" fmla="*/ 0 h 4868795"/>
              <a:gd name="connsiteX1" fmla="*/ 9193427 w 9193427"/>
              <a:gd name="connsiteY1" fmla="*/ 0 h 4868795"/>
              <a:gd name="connsiteX2" fmla="*/ 9181070 w 9193427"/>
              <a:gd name="connsiteY2" fmla="*/ 4571441 h 4868795"/>
              <a:gd name="connsiteX3" fmla="*/ 12358 w 9193427"/>
              <a:gd name="connsiteY3" fmla="*/ 4707366 h 4868795"/>
              <a:gd name="connsiteX4" fmla="*/ 0 w 9193427"/>
              <a:gd name="connsiteY4" fmla="*/ 0 h 4868795"/>
              <a:gd name="connsiteX0" fmla="*/ 0 w 9193427"/>
              <a:gd name="connsiteY0" fmla="*/ 0 h 4907393"/>
              <a:gd name="connsiteX1" fmla="*/ 9193427 w 9193427"/>
              <a:gd name="connsiteY1" fmla="*/ 0 h 4907393"/>
              <a:gd name="connsiteX2" fmla="*/ 9181070 w 9193427"/>
              <a:gd name="connsiteY2" fmla="*/ 4571441 h 4907393"/>
              <a:gd name="connsiteX3" fmla="*/ 12358 w 9193427"/>
              <a:gd name="connsiteY3" fmla="*/ 4707366 h 4907393"/>
              <a:gd name="connsiteX4" fmla="*/ 0 w 9193427"/>
              <a:gd name="connsiteY4" fmla="*/ 0 h 4907393"/>
              <a:gd name="connsiteX0" fmla="*/ 1188 w 9194615"/>
              <a:gd name="connsiteY0" fmla="*/ 0 h 4885615"/>
              <a:gd name="connsiteX1" fmla="*/ 9194615 w 9194615"/>
              <a:gd name="connsiteY1" fmla="*/ 0 h 4885615"/>
              <a:gd name="connsiteX2" fmla="*/ 9182258 w 9194615"/>
              <a:gd name="connsiteY2" fmla="*/ 4571441 h 4885615"/>
              <a:gd name="connsiteX3" fmla="*/ 1189 w 9194615"/>
              <a:gd name="connsiteY3" fmla="*/ 4682652 h 4885615"/>
              <a:gd name="connsiteX4" fmla="*/ 1188 w 9194615"/>
              <a:gd name="connsiteY4" fmla="*/ 0 h 488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615" h="4885615">
                <a:moveTo>
                  <a:pt x="1188" y="0"/>
                </a:moveTo>
                <a:lnTo>
                  <a:pt x="9194615" y="0"/>
                </a:lnTo>
                <a:lnTo>
                  <a:pt x="9182258" y="4571441"/>
                </a:lnTo>
                <a:cubicBezTo>
                  <a:pt x="4717351" y="4060696"/>
                  <a:pt x="2353092" y="5366394"/>
                  <a:pt x="1189" y="4682652"/>
                </a:cubicBezTo>
                <a:cubicBezTo>
                  <a:pt x="-2930" y="3059984"/>
                  <a:pt x="5307" y="1622668"/>
                  <a:pt x="1188" y="0"/>
                </a:cubicBezTo>
                <a:close/>
              </a:path>
            </a:pathLst>
          </a:custGeom>
        </p:spPr>
        <p:txBody>
          <a:bodyPr/>
          <a:lstStyle>
            <a:lvl1pPr marL="0" indent="0" algn="ctr">
              <a:buNone/>
              <a:defRPr>
                <a:ln>
                  <a:noFill/>
                </a:ln>
                <a:solidFill>
                  <a:schemeClr val="bg1">
                    <a:lumMod val="50000"/>
                  </a:schemeClr>
                </a:solidFill>
              </a:defRPr>
            </a:lvl1pPr>
          </a:lstStyle>
          <a:p>
            <a:endParaRPr lang="en-US" dirty="0"/>
          </a:p>
        </p:txBody>
      </p:sp>
      <p:sp>
        <p:nvSpPr>
          <p:cNvPr id="5" name="Rectangle 4"/>
          <p:cNvSpPr>
            <a:spLocks noChangeArrowheads="1"/>
          </p:cNvSpPr>
          <p:nvPr userDrawn="1"/>
        </p:nvSpPr>
        <p:spPr bwMode="auto">
          <a:xfrm>
            <a:off x="4837815" y="409827"/>
            <a:ext cx="4326824" cy="404345"/>
          </a:xfrm>
          <a:prstGeom prst="rect">
            <a:avLst/>
          </a:prstGeom>
          <a:solidFill>
            <a:srgbClr val="0095D4"/>
          </a:solidFill>
          <a:ln>
            <a:noFill/>
          </a:ln>
          <a:effectLst/>
        </p:spPr>
        <p:txBody>
          <a:bodyPr anchor="ctr"/>
          <a:lstStyle/>
          <a:p>
            <a:pPr algn="ctr" eaLnBrk="1" hangingPunct="1"/>
            <a:endParaRPr lang="en-US" altLang="en-US">
              <a:solidFill>
                <a:srgbClr val="FFFFFF"/>
              </a:solidFill>
              <a:ea typeface="MS PGothic" charset="-128"/>
            </a:endParaRPr>
          </a:p>
        </p:txBody>
      </p:sp>
      <p:sp>
        <p:nvSpPr>
          <p:cNvPr id="11" name="Text Placeholder 2"/>
          <p:cNvSpPr>
            <a:spLocks noGrp="1"/>
          </p:cNvSpPr>
          <p:nvPr>
            <p:ph type="body" sz="quarter" idx="11"/>
          </p:nvPr>
        </p:nvSpPr>
        <p:spPr>
          <a:xfrm>
            <a:off x="-41968" y="2232000"/>
            <a:ext cx="9204232" cy="1479550"/>
          </a:xfrm>
          <a:prstGeom prst="rect">
            <a:avLst/>
          </a:prstGeom>
          <a:solidFill>
            <a:srgbClr val="0095D4"/>
          </a:solidFill>
          <a:ln>
            <a:solidFill>
              <a:srgbClr val="0095D4"/>
            </a:solidFill>
          </a:ln>
        </p:spPr>
        <p:txBody>
          <a:bodyPr anchor="ctr" anchorCtr="0"/>
          <a:lstStyle>
            <a:lvl1pPr marL="622300" indent="0" algn="l">
              <a:spcBef>
                <a:spcPts val="0"/>
              </a:spcBef>
              <a:spcAft>
                <a:spcPts val="0"/>
              </a:spcAft>
              <a:buNone/>
              <a:tabLst>
                <a:tab pos="609600" algn="l"/>
              </a:tabLst>
              <a:defRPr sz="2800" b="1" i="0">
                <a:solidFill>
                  <a:schemeClr val="bg1"/>
                </a:solidFill>
                <a:latin typeface="Avenir Heavy" charset="0"/>
                <a:ea typeface="Avenir Heavy" charset="0"/>
                <a:cs typeface="Avenir Heavy" charset="0"/>
              </a:defRPr>
            </a:lvl1pPr>
            <a:lvl2pPr marL="622300" indent="0" algn="l">
              <a:spcBef>
                <a:spcPts val="0"/>
              </a:spcBef>
              <a:spcAft>
                <a:spcPts val="0"/>
              </a:spcAft>
              <a:buNone/>
              <a:tabLst>
                <a:tab pos="609600" algn="l"/>
              </a:tabLst>
              <a:defRPr sz="2000" b="0" i="0">
                <a:solidFill>
                  <a:schemeClr val="bg1"/>
                </a:solidFill>
                <a:latin typeface="Avenir Medium" charset="0"/>
                <a:ea typeface="Avenir Medium" charset="0"/>
                <a:cs typeface="Avenir Medium" charset="0"/>
              </a:defRPr>
            </a:lvl2pPr>
            <a:lvl3pPr marL="622300" indent="0" algn="l">
              <a:spcBef>
                <a:spcPts val="0"/>
              </a:spcBef>
              <a:spcAft>
                <a:spcPts val="0"/>
              </a:spcAft>
              <a:buNone/>
              <a:tabLst>
                <a:tab pos="609600" algn="l"/>
              </a:tabLst>
              <a:defRPr sz="1400" b="0" i="0">
                <a:solidFill>
                  <a:schemeClr val="bg1"/>
                </a:solidFill>
                <a:latin typeface="Avenir Medium" charset="0"/>
                <a:ea typeface="Avenir Medium" charset="0"/>
                <a:cs typeface="Avenir Medium" charset="0"/>
              </a:defRPr>
            </a:lvl3pPr>
            <a:lvl4pPr marL="622300" indent="0" algn="l">
              <a:spcBef>
                <a:spcPts val="0"/>
              </a:spcBef>
              <a:spcAft>
                <a:spcPts val="0"/>
              </a:spcAft>
              <a:buNone/>
              <a:tabLst>
                <a:tab pos="609600" algn="l"/>
              </a:tabLst>
              <a:defRPr sz="1400" b="0" i="0">
                <a:solidFill>
                  <a:schemeClr val="bg1"/>
                </a:solidFill>
                <a:latin typeface="Avenir Medium" charset="0"/>
                <a:ea typeface="Avenir Medium" charset="0"/>
                <a:cs typeface="Avenir Medium" charset="0"/>
              </a:defRPr>
            </a:lvl4pPr>
            <a:lvl5pPr marL="622300" indent="0" algn="l">
              <a:spcBef>
                <a:spcPts val="0"/>
              </a:spcBef>
              <a:spcAft>
                <a:spcPts val="0"/>
              </a:spcAft>
              <a:buNone/>
              <a:tabLst>
                <a:tab pos="609600" algn="l"/>
              </a:tabLst>
              <a:defRPr sz="1400" b="0" i="0">
                <a:solidFill>
                  <a:schemeClr val="bg1"/>
                </a:solidFill>
                <a:latin typeface="Avenir Medium" charset="0"/>
                <a:ea typeface="Avenir Medium" charset="0"/>
                <a:cs typeface="Avenir Medium" charset="0"/>
              </a:defRPr>
            </a:lvl5pPr>
          </a:lstStyle>
          <a:p>
            <a:pPr lvl="0"/>
            <a:r>
              <a:rPr lang="en-US" dirty="0"/>
              <a:t>Click to edit Master text styles</a:t>
            </a:r>
          </a:p>
          <a:p>
            <a:pPr lvl="1"/>
            <a:r>
              <a:rPr lang="en-US" dirty="0"/>
              <a:t>Sub-title</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3880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_text">
    <p:spTree>
      <p:nvGrpSpPr>
        <p:cNvPr id="1" name=""/>
        <p:cNvGrpSpPr/>
        <p:nvPr/>
      </p:nvGrpSpPr>
      <p:grpSpPr>
        <a:xfrm>
          <a:off x="0" y="0"/>
          <a:ext cx="0" cy="0"/>
          <a:chOff x="0" y="0"/>
          <a:chExt cx="0" cy="0"/>
        </a:xfrm>
      </p:grpSpPr>
      <p:sp>
        <p:nvSpPr>
          <p:cNvPr id="5" name="Freeform 4"/>
          <p:cNvSpPr>
            <a:spLocks noChangeArrowheads="1"/>
          </p:cNvSpPr>
          <p:nvPr userDrawn="1"/>
        </p:nvSpPr>
        <p:spPr bwMode="auto">
          <a:xfrm>
            <a:off x="-20638" y="5630863"/>
            <a:ext cx="9199563"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sp>
        <p:nvSpPr>
          <p:cNvPr id="6" name="Picture Placeholder 18"/>
          <p:cNvSpPr>
            <a:spLocks noGrp="1"/>
          </p:cNvSpPr>
          <p:nvPr>
            <p:ph type="pic" sz="quarter" idx="10"/>
          </p:nvPr>
        </p:nvSpPr>
        <p:spPr>
          <a:xfrm>
            <a:off x="488753" y="1865312"/>
            <a:ext cx="3244032" cy="3245852"/>
          </a:xfrm>
          <a:prstGeom prst="ellipse">
            <a:avLst/>
          </a:prstGeom>
        </p:spPr>
        <p:txBody>
          <a:bodyPr/>
          <a:lstStyle>
            <a:lvl1pPr marL="0" indent="0" algn="ctr">
              <a:buNone/>
              <a:defRPr sz="1400" b="0" i="0">
                <a:solidFill>
                  <a:schemeClr val="bg1">
                    <a:lumMod val="65000"/>
                  </a:schemeClr>
                </a:solidFill>
                <a:latin typeface="Avenir Medium" charset="0"/>
                <a:ea typeface="Avenir Medium" charset="0"/>
                <a:cs typeface="Avenir Medium" charset="0"/>
              </a:defRPr>
            </a:lvl1pPr>
          </a:lstStyle>
          <a:p>
            <a:pPr lvl="0"/>
            <a:r>
              <a:rPr lang="en-US" noProof="0" dirty="0"/>
              <a:t>Drag picture to placeholder or click icon to add</a:t>
            </a:r>
          </a:p>
        </p:txBody>
      </p:sp>
      <p:sp>
        <p:nvSpPr>
          <p:cNvPr id="21" name="Rectangle 20"/>
          <p:cNvSpPr>
            <a:spLocks noChangeArrowheads="1"/>
          </p:cNvSpPr>
          <p:nvPr userDrawn="1"/>
        </p:nvSpPr>
        <p:spPr bwMode="auto">
          <a:xfrm>
            <a:off x="4229383" y="409828"/>
            <a:ext cx="4935255" cy="181188"/>
          </a:xfrm>
          <a:prstGeom prst="rect">
            <a:avLst/>
          </a:prstGeom>
          <a:solidFill>
            <a:srgbClr val="0095D4"/>
          </a:solidFill>
          <a:ln>
            <a:noFill/>
          </a:ln>
          <a:effectLst/>
        </p:spPr>
        <p:txBody>
          <a:bodyPr anchor="ctr"/>
          <a:lstStyle/>
          <a:p>
            <a:pPr algn="ctr" eaLnBrk="1" hangingPunct="1"/>
            <a:endParaRPr lang="en-US" altLang="en-US">
              <a:solidFill>
                <a:srgbClr val="FFFFFF"/>
              </a:solidFill>
              <a:ea typeface="MS PGothic" charset="-128"/>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0913" y="5976938"/>
            <a:ext cx="1763712"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1" hasCustomPrompt="1"/>
          </p:nvPr>
        </p:nvSpPr>
        <p:spPr>
          <a:xfrm>
            <a:off x="4096748" y="1865312"/>
            <a:ext cx="4518025"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0095D4"/>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0095D4"/>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None/>
              <a:tabLst/>
              <a:defRPr sz="2200" b="1" i="1">
                <a:solidFill>
                  <a:srgbClr val="0095D4"/>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Tree>
    <p:extLst>
      <p:ext uri="{BB962C8B-B14F-4D97-AF65-F5344CB8AC3E}">
        <p14:creationId xmlns:p14="http://schemas.microsoft.com/office/powerpoint/2010/main" val="741360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8" name="Rectangle 17"/>
          <p:cNvSpPr>
            <a:spLocks noChangeArrowheads="1"/>
          </p:cNvSpPr>
          <p:nvPr userDrawn="1"/>
        </p:nvSpPr>
        <p:spPr bwMode="auto">
          <a:xfrm>
            <a:off x="4229383" y="409828"/>
            <a:ext cx="4935255" cy="181188"/>
          </a:xfrm>
          <a:prstGeom prst="rect">
            <a:avLst/>
          </a:prstGeom>
          <a:solidFill>
            <a:srgbClr val="0095D4"/>
          </a:solidFill>
          <a:ln>
            <a:noFill/>
          </a:ln>
          <a:effectLst/>
        </p:spPr>
        <p:txBody>
          <a:bodyPr anchor="ctr"/>
          <a:lstStyle/>
          <a:p>
            <a:pPr algn="ctr" eaLnBrk="1" hangingPunct="1"/>
            <a:endParaRPr lang="en-US" altLang="en-US">
              <a:solidFill>
                <a:srgbClr val="0095D4"/>
              </a:solidFill>
              <a:ea typeface="MS PGothic" charset="-128"/>
            </a:endParaRPr>
          </a:p>
        </p:txBody>
      </p:sp>
      <p:sp>
        <p:nvSpPr>
          <p:cNvPr id="4" name="Freeform 3"/>
          <p:cNvSpPr>
            <a:spLocks noChangeArrowheads="1"/>
          </p:cNvSpPr>
          <p:nvPr userDrawn="1"/>
        </p:nvSpPr>
        <p:spPr bwMode="auto">
          <a:xfrm>
            <a:off x="-20638" y="5630863"/>
            <a:ext cx="9199563"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0913" y="5976938"/>
            <a:ext cx="1763712"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2"/>
          <p:cNvSpPr>
            <a:spLocks noGrp="1"/>
          </p:cNvSpPr>
          <p:nvPr>
            <p:ph type="body" sz="quarter" idx="11" hasCustomPrompt="1"/>
          </p:nvPr>
        </p:nvSpPr>
        <p:spPr>
          <a:xfrm>
            <a:off x="577516" y="1865312"/>
            <a:ext cx="8037257"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0095D4"/>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0095D4"/>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None/>
              <a:tabLst/>
              <a:defRPr sz="2200" b="1" i="1">
                <a:solidFill>
                  <a:srgbClr val="0095D4"/>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Tree>
    <p:extLst>
      <p:ext uri="{BB962C8B-B14F-4D97-AF65-F5344CB8AC3E}">
        <p14:creationId xmlns:p14="http://schemas.microsoft.com/office/powerpoint/2010/main" val="141786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7" name="Picture Placeholder 18"/>
          <p:cNvSpPr>
            <a:spLocks noGrp="1" noChangeAspect="1"/>
          </p:cNvSpPr>
          <p:nvPr>
            <p:ph type="pic" sz="quarter" idx="10"/>
          </p:nvPr>
        </p:nvSpPr>
        <p:spPr>
          <a:xfrm>
            <a:off x="262296" y="1744891"/>
            <a:ext cx="2700000" cy="2701515"/>
          </a:xfrm>
          <a:prstGeom prst="ellipse">
            <a:avLst/>
          </a:prstGeom>
        </p:spPr>
        <p:txBody>
          <a:bodyPr/>
          <a:lstStyle>
            <a:lvl1pPr marL="0" indent="0" algn="ctr">
              <a:buNone/>
              <a:defRPr sz="2000">
                <a:solidFill>
                  <a:schemeClr val="bg1">
                    <a:lumMod val="50000"/>
                  </a:schemeClr>
                </a:solidFill>
              </a:defRPr>
            </a:lvl1pPr>
          </a:lstStyle>
          <a:p>
            <a:pPr lvl="0"/>
            <a:r>
              <a:rPr lang="en-US" noProof="0" dirty="0"/>
              <a:t>Drag picture to placeholder or click icon to add</a:t>
            </a:r>
          </a:p>
        </p:txBody>
      </p:sp>
      <p:sp>
        <p:nvSpPr>
          <p:cNvPr id="8" name="Picture Placeholder 18"/>
          <p:cNvSpPr>
            <a:spLocks noGrp="1" noChangeAspect="1"/>
          </p:cNvSpPr>
          <p:nvPr>
            <p:ph type="pic" sz="quarter" idx="11"/>
          </p:nvPr>
        </p:nvSpPr>
        <p:spPr>
          <a:xfrm>
            <a:off x="3209718" y="1744891"/>
            <a:ext cx="2700000" cy="2700000"/>
          </a:xfrm>
          <a:prstGeom prst="ellipse">
            <a:avLst/>
          </a:prstGeom>
        </p:spPr>
        <p:txBody>
          <a:bodyPr/>
          <a:lstStyle>
            <a:lvl1pPr marL="0" indent="0" algn="ctr">
              <a:buNone/>
              <a:defRPr sz="2000">
                <a:solidFill>
                  <a:schemeClr val="bg1">
                    <a:lumMod val="50000"/>
                  </a:schemeClr>
                </a:solidFill>
              </a:defRPr>
            </a:lvl1pPr>
          </a:lstStyle>
          <a:p>
            <a:pPr lvl="0"/>
            <a:r>
              <a:rPr lang="en-US" noProof="0" dirty="0"/>
              <a:t>Drag picture to placeholder or click icon to add</a:t>
            </a:r>
          </a:p>
        </p:txBody>
      </p:sp>
      <p:sp>
        <p:nvSpPr>
          <p:cNvPr id="9" name="Picture Placeholder 18"/>
          <p:cNvSpPr>
            <a:spLocks noGrp="1" noChangeAspect="1"/>
          </p:cNvSpPr>
          <p:nvPr>
            <p:ph type="pic" sz="quarter" idx="12"/>
          </p:nvPr>
        </p:nvSpPr>
        <p:spPr>
          <a:xfrm>
            <a:off x="6157139" y="1744891"/>
            <a:ext cx="2700000" cy="2700000"/>
          </a:xfrm>
          <a:prstGeom prst="ellipse">
            <a:avLst/>
          </a:prstGeom>
        </p:spPr>
        <p:txBody>
          <a:bodyPr/>
          <a:lstStyle>
            <a:lvl1pPr marL="0" indent="0" algn="ctr">
              <a:buNone/>
              <a:defRPr lang="en-US" sz="2000" kern="1200" noProof="0" dirty="0">
                <a:solidFill>
                  <a:schemeClr val="bg1">
                    <a:lumMod val="50000"/>
                  </a:schemeClr>
                </a:solidFill>
                <a:latin typeface="+mn-lt"/>
                <a:ea typeface="MS PGothic" panose="020B0600070205080204" pitchFamily="34" charset="-128"/>
                <a:cs typeface="MS PGothic" charset="0"/>
              </a:defRPr>
            </a:lvl1pPr>
          </a:lstStyle>
          <a:p>
            <a:pPr lvl="0"/>
            <a:r>
              <a:rPr lang="en-US" noProof="0" dirty="0"/>
              <a:t>Drag picture to placeholder or click icon to add</a:t>
            </a:r>
          </a:p>
        </p:txBody>
      </p:sp>
      <p:sp>
        <p:nvSpPr>
          <p:cNvPr id="22" name="Rectangle 21"/>
          <p:cNvSpPr>
            <a:spLocks noChangeArrowheads="1"/>
          </p:cNvSpPr>
          <p:nvPr userDrawn="1"/>
        </p:nvSpPr>
        <p:spPr bwMode="auto">
          <a:xfrm>
            <a:off x="4229383" y="409828"/>
            <a:ext cx="4935255" cy="181188"/>
          </a:xfrm>
          <a:prstGeom prst="rect">
            <a:avLst/>
          </a:prstGeom>
          <a:solidFill>
            <a:srgbClr val="0095D4"/>
          </a:solidFill>
          <a:ln>
            <a:noFill/>
          </a:ln>
          <a:effectLst/>
        </p:spPr>
        <p:txBody>
          <a:bodyPr anchor="ctr"/>
          <a:lstStyle/>
          <a:p>
            <a:pPr algn="ctr" eaLnBrk="1" hangingPunct="1"/>
            <a:endParaRPr lang="en-US" altLang="en-US">
              <a:solidFill>
                <a:srgbClr val="FFFFFF"/>
              </a:solidFill>
              <a:ea typeface="MS PGothic" charset="-128"/>
            </a:endParaRPr>
          </a:p>
        </p:txBody>
      </p:sp>
      <p:sp>
        <p:nvSpPr>
          <p:cNvPr id="10" name="Freeform 9"/>
          <p:cNvSpPr>
            <a:spLocks noChangeArrowheads="1"/>
          </p:cNvSpPr>
          <p:nvPr userDrawn="1"/>
        </p:nvSpPr>
        <p:spPr bwMode="auto">
          <a:xfrm>
            <a:off x="-20638" y="5630863"/>
            <a:ext cx="9199563"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0913" y="5976938"/>
            <a:ext cx="1763712"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 Placeholder 38"/>
          <p:cNvSpPr>
            <a:spLocks noGrp="1"/>
          </p:cNvSpPr>
          <p:nvPr>
            <p:ph type="body" sz="quarter" idx="19" hasCustomPrompt="1"/>
          </p:nvPr>
        </p:nvSpPr>
        <p:spPr>
          <a:xfrm>
            <a:off x="262296" y="4517033"/>
            <a:ext cx="2700000" cy="1190021"/>
          </a:xfrm>
          <a:prstGeom prst="rect">
            <a:avLst/>
          </a:prstGeom>
        </p:spPr>
        <p:txBody>
          <a:bodyPr/>
          <a:lstStyle>
            <a:lvl1pPr marL="0" indent="0" algn="l">
              <a:lnSpc>
                <a:spcPts val="2000"/>
              </a:lnSpc>
              <a:spcBef>
                <a:spcPts val="0"/>
              </a:spcBef>
              <a:spcAft>
                <a:spcPts val="0"/>
              </a:spcAft>
              <a:buNone/>
              <a:defRPr sz="1800" b="1" i="0" baseline="0">
                <a:solidFill>
                  <a:schemeClr val="bg1">
                    <a:lumMod val="50000"/>
                  </a:schemeClr>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chemeClr val="bg1">
                    <a:lumMod val="50000"/>
                  </a:schemeClr>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chemeClr val="bg1">
                    <a:lumMod val="50000"/>
                  </a:schemeClr>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8"/>
          <p:cNvSpPr>
            <a:spLocks noGrp="1"/>
          </p:cNvSpPr>
          <p:nvPr>
            <p:ph type="body" sz="quarter" idx="20" hasCustomPrompt="1"/>
          </p:nvPr>
        </p:nvSpPr>
        <p:spPr>
          <a:xfrm>
            <a:off x="3209718" y="4517033"/>
            <a:ext cx="2700000" cy="1190021"/>
          </a:xfrm>
          <a:prstGeom prst="rect">
            <a:avLst/>
          </a:prstGeom>
        </p:spPr>
        <p:txBody>
          <a:bodyPr/>
          <a:lstStyle>
            <a:lvl1pPr marL="0" indent="0" algn="l">
              <a:lnSpc>
                <a:spcPts val="2000"/>
              </a:lnSpc>
              <a:spcBef>
                <a:spcPts val="0"/>
              </a:spcBef>
              <a:spcAft>
                <a:spcPts val="0"/>
              </a:spcAft>
              <a:buNone/>
              <a:defRPr sz="1800" b="1" i="0" baseline="0">
                <a:solidFill>
                  <a:schemeClr val="bg1">
                    <a:lumMod val="50000"/>
                  </a:schemeClr>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chemeClr val="bg1">
                    <a:lumMod val="50000"/>
                  </a:schemeClr>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chemeClr val="bg1">
                    <a:lumMod val="50000"/>
                  </a:schemeClr>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38"/>
          <p:cNvSpPr>
            <a:spLocks noGrp="1"/>
          </p:cNvSpPr>
          <p:nvPr>
            <p:ph type="body" sz="quarter" idx="21" hasCustomPrompt="1"/>
          </p:nvPr>
        </p:nvSpPr>
        <p:spPr>
          <a:xfrm>
            <a:off x="6157139" y="4517033"/>
            <a:ext cx="2700000" cy="1190021"/>
          </a:xfrm>
          <a:prstGeom prst="rect">
            <a:avLst/>
          </a:prstGeom>
        </p:spPr>
        <p:txBody>
          <a:bodyPr/>
          <a:lstStyle>
            <a:lvl1pPr marL="0" indent="0" algn="l">
              <a:lnSpc>
                <a:spcPts val="2000"/>
              </a:lnSpc>
              <a:spcBef>
                <a:spcPts val="0"/>
              </a:spcBef>
              <a:spcAft>
                <a:spcPts val="0"/>
              </a:spcAft>
              <a:buNone/>
              <a:defRPr sz="1800" b="1" i="0" baseline="0">
                <a:solidFill>
                  <a:schemeClr val="bg1">
                    <a:lumMod val="50000"/>
                  </a:schemeClr>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chemeClr val="bg1">
                    <a:lumMod val="50000"/>
                  </a:schemeClr>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chemeClr val="bg1">
                    <a:lumMod val="50000"/>
                  </a:schemeClr>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934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_text">
    <p:spTree>
      <p:nvGrpSpPr>
        <p:cNvPr id="1" name=""/>
        <p:cNvGrpSpPr/>
        <p:nvPr/>
      </p:nvGrpSpPr>
      <p:grpSpPr>
        <a:xfrm>
          <a:off x="0" y="0"/>
          <a:ext cx="0" cy="0"/>
          <a:chOff x="0" y="0"/>
          <a:chExt cx="0" cy="0"/>
        </a:xfrm>
      </p:grpSpPr>
      <p:sp>
        <p:nvSpPr>
          <p:cNvPr id="6" name="Table Placeholder 3"/>
          <p:cNvSpPr>
            <a:spLocks noGrp="1"/>
          </p:cNvSpPr>
          <p:nvPr>
            <p:ph type="tbl" sz="quarter" idx="10"/>
          </p:nvPr>
        </p:nvSpPr>
        <p:spPr>
          <a:xfrm>
            <a:off x="488029" y="1865312"/>
            <a:ext cx="3494424" cy="3245852"/>
          </a:xfrm>
          <a:prstGeom prst="rect">
            <a:avLst/>
          </a:prstGeom>
          <a:solidFill>
            <a:schemeClr val="bg1"/>
          </a:solidFill>
          <a:ln>
            <a:noFill/>
          </a:ln>
        </p:spPr>
        <p:style>
          <a:lnRef idx="2">
            <a:schemeClr val="dk1"/>
          </a:lnRef>
          <a:fillRef idx="1">
            <a:schemeClr val="lt1"/>
          </a:fillRef>
          <a:effectRef idx="0">
            <a:schemeClr val="dk1"/>
          </a:effectRef>
          <a:fontRef idx="none"/>
        </p:style>
        <p:txBody>
          <a:bodyPr/>
          <a:lstStyle>
            <a:lvl1pPr marL="0" indent="0" algn="ctr">
              <a:buNone/>
              <a:defRPr sz="2000">
                <a:solidFill>
                  <a:schemeClr val="bg1">
                    <a:lumMod val="50000"/>
                  </a:schemeClr>
                </a:solidFill>
                <a:latin typeface="Avenir Book" charset="0"/>
                <a:ea typeface="Avenir Book" charset="0"/>
                <a:cs typeface="Avenir Book" charset="0"/>
              </a:defRPr>
            </a:lvl1pPr>
          </a:lstStyle>
          <a:p>
            <a:pPr lvl="0"/>
            <a:r>
              <a:rPr lang="en-US" noProof="0" dirty="0"/>
              <a:t>Click icon to add table</a:t>
            </a:r>
          </a:p>
        </p:txBody>
      </p:sp>
      <p:sp>
        <p:nvSpPr>
          <p:cNvPr id="19" name="Rectangle 18"/>
          <p:cNvSpPr>
            <a:spLocks noChangeArrowheads="1"/>
          </p:cNvSpPr>
          <p:nvPr userDrawn="1"/>
        </p:nvSpPr>
        <p:spPr bwMode="auto">
          <a:xfrm>
            <a:off x="4229383" y="409828"/>
            <a:ext cx="4935255" cy="181188"/>
          </a:xfrm>
          <a:prstGeom prst="rect">
            <a:avLst/>
          </a:prstGeom>
          <a:solidFill>
            <a:srgbClr val="0095D4"/>
          </a:solidFill>
          <a:ln>
            <a:noFill/>
          </a:ln>
          <a:effectLst/>
        </p:spPr>
        <p:txBody>
          <a:bodyPr anchor="ctr"/>
          <a:lstStyle/>
          <a:p>
            <a:pPr algn="ctr" eaLnBrk="1" hangingPunct="1"/>
            <a:endParaRPr lang="en-US" altLang="en-US">
              <a:solidFill>
                <a:srgbClr val="FFFFFF"/>
              </a:solidFill>
              <a:ea typeface="MS PGothic" charset="-128"/>
            </a:endParaRPr>
          </a:p>
        </p:txBody>
      </p:sp>
      <p:sp>
        <p:nvSpPr>
          <p:cNvPr id="5" name="Freeform 4"/>
          <p:cNvSpPr>
            <a:spLocks noChangeArrowheads="1"/>
          </p:cNvSpPr>
          <p:nvPr userDrawn="1"/>
        </p:nvSpPr>
        <p:spPr bwMode="auto">
          <a:xfrm>
            <a:off x="-20638" y="5630863"/>
            <a:ext cx="9199563"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0913" y="5976938"/>
            <a:ext cx="1763712"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2"/>
          <p:cNvSpPr>
            <a:spLocks noGrp="1"/>
          </p:cNvSpPr>
          <p:nvPr>
            <p:ph type="body" sz="quarter" idx="11" hasCustomPrompt="1"/>
          </p:nvPr>
        </p:nvSpPr>
        <p:spPr>
          <a:xfrm>
            <a:off x="4096748" y="1865312"/>
            <a:ext cx="4518025"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0095D4"/>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0095D4"/>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None/>
              <a:tabLst/>
              <a:defRPr sz="2200" b="1" i="1">
                <a:solidFill>
                  <a:srgbClr val="0095D4"/>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Tree>
    <p:extLst>
      <p:ext uri="{BB962C8B-B14F-4D97-AF65-F5344CB8AC3E}">
        <p14:creationId xmlns:p14="http://schemas.microsoft.com/office/powerpoint/2010/main" val="1648296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_cover">
    <p:spTree>
      <p:nvGrpSpPr>
        <p:cNvPr id="1" name=""/>
        <p:cNvGrpSpPr/>
        <p:nvPr/>
      </p:nvGrpSpPr>
      <p:grpSpPr>
        <a:xfrm>
          <a:off x="0" y="0"/>
          <a:ext cx="0" cy="0"/>
          <a:chOff x="0" y="0"/>
          <a:chExt cx="0" cy="0"/>
        </a:xfrm>
      </p:grpSpPr>
      <p:sp>
        <p:nvSpPr>
          <p:cNvPr id="10" name="Picture Placeholder 18"/>
          <p:cNvSpPr>
            <a:spLocks noGrp="1"/>
          </p:cNvSpPr>
          <p:nvPr>
            <p:ph type="pic" sz="quarter" idx="10"/>
          </p:nvPr>
        </p:nvSpPr>
        <p:spPr>
          <a:xfrm>
            <a:off x="-25307" y="1495426"/>
            <a:ext cx="9194615" cy="4885615"/>
          </a:xfrm>
          <a:custGeom>
            <a:avLst/>
            <a:gdLst>
              <a:gd name="connsiteX0" fmla="*/ 0 w 9144000"/>
              <a:gd name="connsiteY0" fmla="*/ 0 h 5522912"/>
              <a:gd name="connsiteX1" fmla="*/ 9144000 w 9144000"/>
              <a:gd name="connsiteY1" fmla="*/ 0 h 5522912"/>
              <a:gd name="connsiteX2" fmla="*/ 9144000 w 9144000"/>
              <a:gd name="connsiteY2" fmla="*/ 5522912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37334 w 9181334"/>
              <a:gd name="connsiteY0" fmla="*/ 0 h 4707366"/>
              <a:gd name="connsiteX1" fmla="*/ 9181334 w 9181334"/>
              <a:gd name="connsiteY1" fmla="*/ 0 h 4707366"/>
              <a:gd name="connsiteX2" fmla="*/ 9168977 w 9181334"/>
              <a:gd name="connsiteY2" fmla="*/ 4571441 h 4707366"/>
              <a:gd name="connsiteX3" fmla="*/ 265 w 9181334"/>
              <a:gd name="connsiteY3" fmla="*/ 4707366 h 4707366"/>
              <a:gd name="connsiteX4" fmla="*/ 37334 w 9181334"/>
              <a:gd name="connsiteY4" fmla="*/ 0 h 4707366"/>
              <a:gd name="connsiteX0" fmla="*/ 0 w 9193427"/>
              <a:gd name="connsiteY0" fmla="*/ 0 h 4707366"/>
              <a:gd name="connsiteX1" fmla="*/ 9193427 w 9193427"/>
              <a:gd name="connsiteY1" fmla="*/ 0 h 4707366"/>
              <a:gd name="connsiteX2" fmla="*/ 9181070 w 9193427"/>
              <a:gd name="connsiteY2" fmla="*/ 4571441 h 4707366"/>
              <a:gd name="connsiteX3" fmla="*/ 12358 w 9193427"/>
              <a:gd name="connsiteY3" fmla="*/ 4707366 h 4707366"/>
              <a:gd name="connsiteX4" fmla="*/ 0 w 9193427"/>
              <a:gd name="connsiteY4" fmla="*/ 0 h 4707366"/>
              <a:gd name="connsiteX0" fmla="*/ 0 w 9193427"/>
              <a:gd name="connsiteY0" fmla="*/ 0 h 4884333"/>
              <a:gd name="connsiteX1" fmla="*/ 9193427 w 9193427"/>
              <a:gd name="connsiteY1" fmla="*/ 0 h 4884333"/>
              <a:gd name="connsiteX2" fmla="*/ 9181070 w 9193427"/>
              <a:gd name="connsiteY2" fmla="*/ 4571441 h 4884333"/>
              <a:gd name="connsiteX3" fmla="*/ 12358 w 9193427"/>
              <a:gd name="connsiteY3" fmla="*/ 4707366 h 4884333"/>
              <a:gd name="connsiteX4" fmla="*/ 0 w 9193427"/>
              <a:gd name="connsiteY4" fmla="*/ 0 h 4884333"/>
              <a:gd name="connsiteX0" fmla="*/ 0 w 9193427"/>
              <a:gd name="connsiteY0" fmla="*/ 0 h 4868795"/>
              <a:gd name="connsiteX1" fmla="*/ 9193427 w 9193427"/>
              <a:gd name="connsiteY1" fmla="*/ 0 h 4868795"/>
              <a:gd name="connsiteX2" fmla="*/ 9181070 w 9193427"/>
              <a:gd name="connsiteY2" fmla="*/ 4571441 h 4868795"/>
              <a:gd name="connsiteX3" fmla="*/ 12358 w 9193427"/>
              <a:gd name="connsiteY3" fmla="*/ 4707366 h 4868795"/>
              <a:gd name="connsiteX4" fmla="*/ 0 w 9193427"/>
              <a:gd name="connsiteY4" fmla="*/ 0 h 4868795"/>
              <a:gd name="connsiteX0" fmla="*/ 0 w 9193427"/>
              <a:gd name="connsiteY0" fmla="*/ 0 h 4907393"/>
              <a:gd name="connsiteX1" fmla="*/ 9193427 w 9193427"/>
              <a:gd name="connsiteY1" fmla="*/ 0 h 4907393"/>
              <a:gd name="connsiteX2" fmla="*/ 9181070 w 9193427"/>
              <a:gd name="connsiteY2" fmla="*/ 4571441 h 4907393"/>
              <a:gd name="connsiteX3" fmla="*/ 12358 w 9193427"/>
              <a:gd name="connsiteY3" fmla="*/ 4707366 h 4907393"/>
              <a:gd name="connsiteX4" fmla="*/ 0 w 9193427"/>
              <a:gd name="connsiteY4" fmla="*/ 0 h 4907393"/>
              <a:gd name="connsiteX0" fmla="*/ 1188 w 9194615"/>
              <a:gd name="connsiteY0" fmla="*/ 0 h 4885615"/>
              <a:gd name="connsiteX1" fmla="*/ 9194615 w 9194615"/>
              <a:gd name="connsiteY1" fmla="*/ 0 h 4885615"/>
              <a:gd name="connsiteX2" fmla="*/ 9182258 w 9194615"/>
              <a:gd name="connsiteY2" fmla="*/ 4571441 h 4885615"/>
              <a:gd name="connsiteX3" fmla="*/ 1189 w 9194615"/>
              <a:gd name="connsiteY3" fmla="*/ 4682652 h 4885615"/>
              <a:gd name="connsiteX4" fmla="*/ 1188 w 9194615"/>
              <a:gd name="connsiteY4" fmla="*/ 0 h 488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615" h="4885615">
                <a:moveTo>
                  <a:pt x="1188" y="0"/>
                </a:moveTo>
                <a:lnTo>
                  <a:pt x="9194615" y="0"/>
                </a:lnTo>
                <a:lnTo>
                  <a:pt x="9182258" y="4571441"/>
                </a:lnTo>
                <a:cubicBezTo>
                  <a:pt x="4717351" y="4060696"/>
                  <a:pt x="2353092" y="5366394"/>
                  <a:pt x="1189" y="4682652"/>
                </a:cubicBezTo>
                <a:cubicBezTo>
                  <a:pt x="-2930" y="3059984"/>
                  <a:pt x="5307" y="1622668"/>
                  <a:pt x="1188" y="0"/>
                </a:cubicBezTo>
                <a:close/>
              </a:path>
            </a:pathLst>
          </a:custGeom>
        </p:spPr>
        <p:txBody>
          <a:bodyPr/>
          <a:lstStyle>
            <a:lvl1pPr marL="0" indent="0" algn="ctr">
              <a:buNone/>
              <a:defRPr>
                <a:ln>
                  <a:noFill/>
                </a:ln>
                <a:solidFill>
                  <a:schemeClr val="bg1">
                    <a:lumMod val="50000"/>
                  </a:schemeClr>
                </a:solidFill>
              </a:defRPr>
            </a:lvl1pPr>
          </a:lstStyle>
          <a:p>
            <a:endParaRPr lang="en-US" dirty="0"/>
          </a:p>
        </p:txBody>
      </p:sp>
      <p:sp>
        <p:nvSpPr>
          <p:cNvPr id="3" name="Text Placeholder 2"/>
          <p:cNvSpPr>
            <a:spLocks noGrp="1"/>
          </p:cNvSpPr>
          <p:nvPr>
            <p:ph type="body" sz="quarter" idx="11"/>
          </p:nvPr>
        </p:nvSpPr>
        <p:spPr>
          <a:xfrm>
            <a:off x="-41968" y="2232000"/>
            <a:ext cx="9204232" cy="1479550"/>
          </a:xfrm>
          <a:prstGeom prst="rect">
            <a:avLst/>
          </a:prstGeom>
          <a:solidFill>
            <a:srgbClr val="0095D4"/>
          </a:solidFill>
          <a:ln>
            <a:solidFill>
              <a:srgbClr val="0095D4"/>
            </a:solidFill>
          </a:ln>
        </p:spPr>
        <p:txBody>
          <a:bodyPr anchor="ctr" anchorCtr="1"/>
          <a:lstStyle>
            <a:lvl1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1pPr>
            <a:lvl2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2pPr>
            <a:lvl3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3pPr>
            <a:lvl4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4pPr>
            <a:lvl5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BF8D07F1-114C-9544-9A6D-6CD2310F1989}"/>
              </a:ext>
            </a:extLst>
          </p:cNvPr>
          <p:cNvSpPr>
            <a:spLocks noChangeArrowheads="1"/>
          </p:cNvSpPr>
          <p:nvPr userDrawn="1"/>
        </p:nvSpPr>
        <p:spPr bwMode="auto">
          <a:xfrm>
            <a:off x="4837815" y="409827"/>
            <a:ext cx="4326824" cy="404345"/>
          </a:xfrm>
          <a:prstGeom prst="rect">
            <a:avLst/>
          </a:prstGeom>
          <a:solidFill>
            <a:srgbClr val="0095D4"/>
          </a:solidFill>
          <a:ln>
            <a:noFill/>
          </a:ln>
          <a:effectLst/>
        </p:spPr>
        <p:txBody>
          <a:bodyPr anchor="ctr"/>
          <a:lstStyle/>
          <a:p>
            <a:pPr algn="ctr" eaLnBrk="1" hangingPunct="1"/>
            <a:endParaRPr lang="en-US" altLang="en-US">
              <a:solidFill>
                <a:srgbClr val="FFFFFF"/>
              </a:solidFill>
              <a:ea typeface="MS PGothic" charset="-128"/>
            </a:endParaRPr>
          </a:p>
        </p:txBody>
      </p:sp>
    </p:spTree>
    <p:extLst>
      <p:ext uri="{BB962C8B-B14F-4D97-AF65-F5344CB8AC3E}">
        <p14:creationId xmlns:p14="http://schemas.microsoft.com/office/powerpoint/2010/main" val="1163211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8900" b="8900"/>
          <a:stretch/>
        </p:blipFill>
        <p:spPr bwMode="auto">
          <a:xfrm>
            <a:off x="735858" y="28576"/>
            <a:ext cx="1613361" cy="936624"/>
          </a:xfrm>
          <a:prstGeom prst="rect">
            <a:avLst/>
          </a:prstGeom>
          <a:noFill/>
          <a:ln>
            <a:noFill/>
          </a:ln>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Lst>
  <p:txStyles>
    <p:title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1239116-A6F1-D246-8199-592EF1AC93D9}"/>
              </a:ext>
            </a:extLst>
          </p:cNvPr>
          <p:cNvPicPr>
            <a:picLocks noGrp="1" noChangeAspect="1"/>
          </p:cNvPicPr>
          <p:nvPr>
            <p:ph type="pic" sz="quarter" idx="10"/>
          </p:nvPr>
        </p:nvPicPr>
        <p:blipFill>
          <a:blip r:embed="rId3"/>
          <a:srcRect t="14572" b="14572"/>
          <a:stretch>
            <a:fillRect/>
          </a:stretch>
        </p:blipFill>
        <p:spPr/>
      </p:pic>
      <p:sp>
        <p:nvSpPr>
          <p:cNvPr id="2" name="Text Placeholder 1"/>
          <p:cNvSpPr>
            <a:spLocks noGrp="1"/>
          </p:cNvSpPr>
          <p:nvPr>
            <p:ph type="body" sz="quarter" idx="11"/>
          </p:nvPr>
        </p:nvSpPr>
        <p:spPr>
          <a:xfrm>
            <a:off x="-41968" y="1706085"/>
            <a:ext cx="9204232" cy="2120917"/>
          </a:xfrm>
          <a:solidFill>
            <a:srgbClr val="0095D4">
              <a:alpha val="50000"/>
            </a:srgbClr>
          </a:solidFill>
          <a:ln>
            <a:noFill/>
          </a:ln>
        </p:spPr>
        <p:txBody>
          <a:bodyPr/>
          <a:lstStyle/>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algn="ctr"/>
            <a:r>
              <a:rPr lang="fr-FR" sz="2400" dirty="0"/>
              <a:t>Propositions relatives à un mécanisme de coordination permanent et à un plan de financement durable pour la gouvernance des océans dans la région des Caraïbes</a:t>
            </a:r>
            <a:endParaRPr lang="en-US" sz="2200" dirty="0"/>
          </a:p>
          <a:p>
            <a:pPr marL="622300" lvl="0" algn="ctr">
              <a:lnSpc>
                <a:spcPct val="100000"/>
              </a:lnSpc>
              <a:spcAft>
                <a:spcPts val="0"/>
              </a:spcAft>
              <a:tabLst>
                <a:tab pos="609600" algn="l"/>
              </a:tabLst>
            </a:pPr>
            <a:r>
              <a:rPr lang="en-US" sz="1600" dirty="0"/>
              <a:t>2ème rapport</a:t>
            </a:r>
          </a:p>
          <a:p>
            <a:pPr marL="622300" lvl="0" algn="ctr">
              <a:lnSpc>
                <a:spcPct val="100000"/>
              </a:lnSpc>
              <a:spcAft>
                <a:spcPts val="0"/>
              </a:spcAft>
              <a:tabLst>
                <a:tab pos="609600" algn="l"/>
              </a:tabLst>
            </a:pPr>
            <a:endParaRPr lang="en-US" sz="2200" dirty="0">
              <a:solidFill>
                <a:srgbClr val="0070C0"/>
              </a:solidFill>
            </a:endParaRPr>
          </a:p>
          <a:p>
            <a:pPr marL="622300" lvl="0" algn="ctr">
              <a:lnSpc>
                <a:spcPct val="100000"/>
              </a:lnSpc>
              <a:spcAft>
                <a:spcPts val="0"/>
              </a:spcAft>
              <a:tabLst>
                <a:tab pos="609600" algn="l"/>
              </a:tabLst>
            </a:pPr>
            <a:endParaRPr lang="en-US" sz="2200" dirty="0">
              <a:solidFill>
                <a:srgbClr val="0057A8"/>
              </a:solidFill>
            </a:endParaRPr>
          </a:p>
          <a:p>
            <a:pPr marL="622300" lvl="0" algn="ctr">
              <a:lnSpc>
                <a:spcPct val="100000"/>
              </a:lnSpc>
              <a:spcAft>
                <a:spcPts val="0"/>
              </a:spcAft>
              <a:tabLst>
                <a:tab pos="609600" algn="l"/>
              </a:tabLst>
            </a:pPr>
            <a:endParaRPr lang="en-US" sz="2200" dirty="0">
              <a:solidFill>
                <a:srgbClr val="0057A8"/>
              </a:solidFill>
            </a:endParaRPr>
          </a:p>
          <a:p>
            <a:pPr algn="ctr"/>
            <a:endParaRPr lang="en-US" sz="2200" dirty="0">
              <a:solidFill>
                <a:srgbClr val="0057A8"/>
              </a:solidFill>
            </a:endParaRPr>
          </a:p>
        </p:txBody>
      </p:sp>
      <p:sp>
        <p:nvSpPr>
          <p:cNvPr id="7" name="Text Box 10">
            <a:extLst>
              <a:ext uri="{FF2B5EF4-FFF2-40B4-BE49-F238E27FC236}">
                <a16:creationId xmlns:a16="http://schemas.microsoft.com/office/drawing/2014/main" id="{C85FA9DB-76C7-CA41-BF50-D828B7314642}"/>
              </a:ext>
            </a:extLst>
          </p:cNvPr>
          <p:cNvSpPr txBox="1"/>
          <p:nvPr/>
        </p:nvSpPr>
        <p:spPr>
          <a:xfrm>
            <a:off x="4898815" y="477837"/>
            <a:ext cx="4457700" cy="41885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r>
              <a:rPr lang="en-US" sz="1200" b="1" dirty="0">
                <a:solidFill>
                  <a:schemeClr val="bg1"/>
                </a:solidFill>
              </a:rPr>
              <a:t>Rapport pour la 2</a:t>
            </a:r>
            <a:r>
              <a:rPr lang="en-US" sz="1200" b="1" baseline="30000" dirty="0">
                <a:solidFill>
                  <a:schemeClr val="bg1"/>
                </a:solidFill>
              </a:rPr>
              <a:t>nd</a:t>
            </a:r>
            <a:r>
              <a:rPr lang="en-US" sz="1200" b="1" dirty="0">
                <a:solidFill>
                  <a:schemeClr val="bg1"/>
                </a:solidFill>
              </a:rPr>
              <a:t> phase</a:t>
            </a:r>
            <a:endParaRPr lang="de-DE" sz="1200" dirty="0">
              <a:solidFill>
                <a:schemeClr val="bg1"/>
              </a:solidFill>
            </a:endParaRPr>
          </a:p>
        </p:txBody>
      </p:sp>
    </p:spTree>
    <p:extLst>
      <p:ext uri="{BB962C8B-B14F-4D97-AF65-F5344CB8AC3E}">
        <p14:creationId xmlns:p14="http://schemas.microsoft.com/office/powerpoint/2010/main" val="1188156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p:nvPr/>
        </p:nvPicPr>
        <p:blipFill rotWithShape="1">
          <a:blip r:embed="rId3"/>
          <a:srcRect r="30289" b="11836"/>
          <a:stretch/>
        </p:blipFill>
        <p:spPr bwMode="auto">
          <a:xfrm>
            <a:off x="309716" y="1268361"/>
            <a:ext cx="8598309" cy="4483510"/>
          </a:xfrm>
          <a:prstGeom prst="rect">
            <a:avLst/>
          </a:prstGeom>
          <a:ln>
            <a:noFill/>
          </a:ln>
          <a:extLst>
            <a:ext uri="{53640926-AAD7-44D8-BBD7-CCE9431645EC}">
              <a14:shadowObscured xmlns:a14="http://schemas.microsoft.com/office/drawing/2010/main"/>
            </a:ext>
          </a:extLst>
        </p:spPr>
      </p:pic>
      <p:sp>
        <p:nvSpPr>
          <p:cNvPr id="4" name="Rechteck 3">
            <a:extLst>
              <a:ext uri="{FF2B5EF4-FFF2-40B4-BE49-F238E27FC236}">
                <a16:creationId xmlns:a16="http://schemas.microsoft.com/office/drawing/2014/main" id="{485A7F19-5944-8C45-A53F-20EA8973284C}"/>
              </a:ext>
            </a:extLst>
          </p:cNvPr>
          <p:cNvSpPr/>
          <p:nvPr/>
        </p:nvSpPr>
        <p:spPr>
          <a:xfrm>
            <a:off x="4244429" y="606595"/>
            <a:ext cx="4819498" cy="430887"/>
          </a:xfrm>
          <a:prstGeom prst="rect">
            <a:avLst/>
          </a:prstGeom>
        </p:spPr>
        <p:txBody>
          <a:bodyPr wrap="square">
            <a:spAutoFit/>
          </a:bodyPr>
          <a:lstStyle/>
          <a:p>
            <a:pPr>
              <a:lnSpc>
                <a:spcPct val="100000"/>
              </a:lnSpc>
            </a:pPr>
            <a:r>
              <a:rPr lang="en-US" sz="2200" b="1" dirty="0">
                <a:solidFill>
                  <a:srgbClr val="0070C0"/>
                </a:solidFill>
              </a:rPr>
              <a:t>PAYS MEMBRES DES OIG</a:t>
            </a:r>
          </a:p>
        </p:txBody>
      </p:sp>
    </p:spTree>
    <p:extLst>
      <p:ext uri="{BB962C8B-B14F-4D97-AF65-F5344CB8AC3E}">
        <p14:creationId xmlns:p14="http://schemas.microsoft.com/office/powerpoint/2010/main" val="191215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p:nvPr/>
        </p:nvPicPr>
        <p:blipFill>
          <a:blip r:embed="rId3"/>
          <a:stretch>
            <a:fillRect/>
          </a:stretch>
        </p:blipFill>
        <p:spPr>
          <a:xfrm>
            <a:off x="3257076" y="1242328"/>
            <a:ext cx="6794204" cy="3827479"/>
          </a:xfrm>
          <a:prstGeom prst="rect">
            <a:avLst/>
          </a:prstGeom>
        </p:spPr>
      </p:pic>
      <p:pic>
        <p:nvPicPr>
          <p:cNvPr id="3" name="Grafik 2"/>
          <p:cNvPicPr/>
          <p:nvPr/>
        </p:nvPicPr>
        <p:blipFill>
          <a:blip r:embed="rId4"/>
          <a:stretch>
            <a:fillRect/>
          </a:stretch>
        </p:blipFill>
        <p:spPr>
          <a:xfrm>
            <a:off x="0" y="2621262"/>
            <a:ext cx="4398327" cy="4272597"/>
          </a:xfrm>
          <a:prstGeom prst="rect">
            <a:avLst/>
          </a:prstGeom>
        </p:spPr>
      </p:pic>
      <p:sp>
        <p:nvSpPr>
          <p:cNvPr id="5" name="Rechteck 4">
            <a:extLst>
              <a:ext uri="{FF2B5EF4-FFF2-40B4-BE49-F238E27FC236}">
                <a16:creationId xmlns:a16="http://schemas.microsoft.com/office/drawing/2014/main" id="{BE9B935F-1F8E-3849-B612-FD4ACEAF5185}"/>
              </a:ext>
            </a:extLst>
          </p:cNvPr>
          <p:cNvSpPr/>
          <p:nvPr/>
        </p:nvSpPr>
        <p:spPr>
          <a:xfrm>
            <a:off x="4244429" y="606595"/>
            <a:ext cx="4819498" cy="769441"/>
          </a:xfrm>
          <a:prstGeom prst="rect">
            <a:avLst/>
          </a:prstGeom>
        </p:spPr>
        <p:txBody>
          <a:bodyPr wrap="square">
            <a:spAutoFit/>
          </a:bodyPr>
          <a:lstStyle/>
          <a:p>
            <a:pPr>
              <a:lnSpc>
                <a:spcPct val="100000"/>
              </a:lnSpc>
            </a:pPr>
            <a:r>
              <a:rPr lang="en-US" sz="2200" b="1" dirty="0">
                <a:solidFill>
                  <a:srgbClr val="0070C0"/>
                </a:solidFill>
              </a:rPr>
              <a:t>MCI PAS du CLME+ et PARTENARIAT du </a:t>
            </a:r>
          </a:p>
          <a:p>
            <a:pPr>
              <a:lnSpc>
                <a:spcPct val="100000"/>
              </a:lnSpc>
            </a:pPr>
            <a:r>
              <a:rPr lang="en-US" sz="2200" b="1" dirty="0">
                <a:solidFill>
                  <a:srgbClr val="0070C0"/>
                </a:solidFill>
              </a:rPr>
              <a:t>CLME+</a:t>
            </a:r>
          </a:p>
        </p:txBody>
      </p:sp>
    </p:spTree>
    <p:extLst>
      <p:ext uri="{BB962C8B-B14F-4D97-AF65-F5344CB8AC3E}">
        <p14:creationId xmlns:p14="http://schemas.microsoft.com/office/powerpoint/2010/main" val="4266254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1239116-A6F1-D246-8199-592EF1AC93D9}"/>
              </a:ext>
            </a:extLst>
          </p:cNvPr>
          <p:cNvPicPr>
            <a:picLocks noGrp="1" noChangeAspect="1"/>
          </p:cNvPicPr>
          <p:nvPr>
            <p:ph type="pic" sz="quarter" idx="10"/>
          </p:nvPr>
        </p:nvPicPr>
        <p:blipFill>
          <a:blip r:embed="rId3"/>
          <a:srcRect t="14572" b="14572"/>
          <a:stretch>
            <a:fillRect/>
          </a:stretch>
        </p:blipFill>
        <p:spPr/>
      </p:pic>
      <p:sp>
        <p:nvSpPr>
          <p:cNvPr id="2" name="Text Placeholder 1"/>
          <p:cNvSpPr>
            <a:spLocks noGrp="1"/>
          </p:cNvSpPr>
          <p:nvPr>
            <p:ph type="body" sz="quarter" idx="11"/>
          </p:nvPr>
        </p:nvSpPr>
        <p:spPr>
          <a:xfrm>
            <a:off x="-41968" y="1706085"/>
            <a:ext cx="9204232" cy="2821670"/>
          </a:xfrm>
          <a:solidFill>
            <a:srgbClr val="0095D4">
              <a:alpha val="50000"/>
            </a:srgbClr>
          </a:solidFill>
          <a:ln>
            <a:noFill/>
          </a:ln>
        </p:spPr>
        <p:txBody>
          <a:bodyPr/>
          <a:lstStyle/>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lvl="0" algn="ctr"/>
            <a:r>
              <a:rPr lang="fr-FR" sz="2200" dirty="0"/>
              <a:t>Gouvernance et financement du Mécanisme de Coordination</a:t>
            </a:r>
          </a:p>
          <a:p>
            <a:pPr lvl="0" algn="ctr"/>
            <a:endParaRPr lang="fr-FR" sz="2200" dirty="0"/>
          </a:p>
          <a:p>
            <a:pPr lvl="0" algn="ctr"/>
            <a:r>
              <a:rPr lang="fr-FR" sz="2200" dirty="0"/>
              <a:t>Étape 1 : Approuver le mandat et sélectionner les fonctions de base et d'appui du Mécanisme de Coordination </a:t>
            </a:r>
            <a:endParaRPr lang="en-US" sz="2200" dirty="0"/>
          </a:p>
          <a:p>
            <a:pPr marL="622300" lvl="0" algn="ctr">
              <a:lnSpc>
                <a:spcPct val="100000"/>
              </a:lnSpc>
              <a:spcAft>
                <a:spcPts val="0"/>
              </a:spcAft>
              <a:tabLst>
                <a:tab pos="609600" algn="l"/>
              </a:tabLst>
            </a:pPr>
            <a:endParaRPr lang="en-US" sz="2200" dirty="0"/>
          </a:p>
          <a:p>
            <a:endParaRPr lang="en-US" sz="2200" dirty="0"/>
          </a:p>
        </p:txBody>
      </p:sp>
      <p:sp>
        <p:nvSpPr>
          <p:cNvPr id="7" name="Text Box 10">
            <a:extLst>
              <a:ext uri="{FF2B5EF4-FFF2-40B4-BE49-F238E27FC236}">
                <a16:creationId xmlns:a16="http://schemas.microsoft.com/office/drawing/2014/main" id="{C85FA9DB-76C7-CA41-BF50-D828B7314642}"/>
              </a:ext>
            </a:extLst>
          </p:cNvPr>
          <p:cNvSpPr txBox="1"/>
          <p:nvPr/>
        </p:nvSpPr>
        <p:spPr>
          <a:xfrm>
            <a:off x="4560148" y="477837"/>
            <a:ext cx="4457700" cy="41885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r>
              <a:rPr lang="en-US" sz="1200" b="1" dirty="0">
                <a:solidFill>
                  <a:schemeClr val="bg1"/>
                </a:solidFill>
              </a:rPr>
              <a:t>Rapport pour la 2</a:t>
            </a:r>
            <a:r>
              <a:rPr lang="en-US" sz="1200" b="1" baseline="30000" dirty="0">
                <a:solidFill>
                  <a:schemeClr val="bg1"/>
                </a:solidFill>
              </a:rPr>
              <a:t>nd</a:t>
            </a:r>
            <a:r>
              <a:rPr lang="en-US" sz="1200" b="1" dirty="0">
                <a:solidFill>
                  <a:schemeClr val="bg1"/>
                </a:solidFill>
              </a:rPr>
              <a:t> phase</a:t>
            </a:r>
            <a:endParaRPr lang="de-DE" sz="1200" dirty="0">
              <a:solidFill>
                <a:schemeClr val="bg1"/>
              </a:solidFill>
            </a:endParaRPr>
          </a:p>
        </p:txBody>
      </p:sp>
    </p:spTree>
    <p:extLst>
      <p:ext uri="{BB962C8B-B14F-4D97-AF65-F5344CB8AC3E}">
        <p14:creationId xmlns:p14="http://schemas.microsoft.com/office/powerpoint/2010/main" val="3640127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2194254658"/>
              </p:ext>
            </p:extLst>
          </p:nvPr>
        </p:nvGraphicFramePr>
        <p:xfrm>
          <a:off x="628649" y="1367389"/>
          <a:ext cx="8270651" cy="927862"/>
        </p:xfrm>
        <a:graphic>
          <a:graphicData uri="http://schemas.openxmlformats.org/drawingml/2006/table">
            <a:tbl>
              <a:tblPr firstRow="1" firstCol="1" bandRow="1">
                <a:tableStyleId>{5C22544A-7EE6-4342-B048-85BDC9FD1C3A}</a:tableStyleId>
              </a:tblPr>
              <a:tblGrid>
                <a:gridCol w="8270651">
                  <a:extLst>
                    <a:ext uri="{9D8B030D-6E8A-4147-A177-3AD203B41FA5}">
                      <a16:colId xmlns:a16="http://schemas.microsoft.com/office/drawing/2014/main" val="20000"/>
                    </a:ext>
                  </a:extLst>
                </a:gridCol>
              </a:tblGrid>
              <a:tr h="925139">
                <a:tc>
                  <a:txBody>
                    <a:bodyPr/>
                    <a:lstStyle/>
                    <a:p>
                      <a:pPr algn="ctr">
                        <a:lnSpc>
                          <a:spcPct val="115000"/>
                        </a:lnSpc>
                        <a:spcAft>
                          <a:spcPts val="1440"/>
                        </a:spcAft>
                      </a:pPr>
                      <a:r>
                        <a:rPr lang="fr-FR" sz="1800" b="0" dirty="0">
                          <a:effectLst/>
                          <a:latin typeface="Calibri" panose="020F0502020204030204" pitchFamily="34" charset="0"/>
                          <a:cs typeface="Calibri" panose="020F0502020204030204" pitchFamily="34" charset="0"/>
                        </a:rPr>
                        <a:t>Promouvoir et faciliter la collaboration et la coopération régionales en coordonnant les politiques et programmes de conservation, de gestion et d'utilisation durable du milieu marin et des ressources côtières et marines dans la région des Caraïbes (RGA).</a:t>
                      </a:r>
                      <a:endParaRPr lang="de-DE" sz="1800" b="0" dirty="0">
                        <a:effectLst/>
                        <a:latin typeface="Calibri" panose="020F0502020204030204" pitchFamily="34" charset="0"/>
                        <a:ea typeface="MS Mincho"/>
                        <a:cs typeface="Calibri" panose="020F0502020204030204" pitchFamily="34" charset="0"/>
                      </a:endParaRPr>
                    </a:p>
                  </a:txBody>
                  <a:tcPr marL="66881" marR="66881" marT="0" marB="0"/>
                </a:tc>
                <a:extLst>
                  <a:ext uri="{0D108BD9-81ED-4DB2-BD59-A6C34878D82A}">
                    <a16:rowId xmlns:a16="http://schemas.microsoft.com/office/drawing/2014/main" val="10000"/>
                  </a:ext>
                </a:extLst>
              </a:tr>
            </a:tbl>
          </a:graphicData>
        </a:graphic>
      </p:graphicFrame>
      <p:sp>
        <p:nvSpPr>
          <p:cNvPr id="5" name="Rechteck 4"/>
          <p:cNvSpPr/>
          <p:nvPr/>
        </p:nvSpPr>
        <p:spPr>
          <a:xfrm>
            <a:off x="628648" y="2342064"/>
            <a:ext cx="8270651" cy="3693319"/>
          </a:xfrm>
          <a:prstGeom prst="rect">
            <a:avLst/>
          </a:prstGeom>
        </p:spPr>
        <p:txBody>
          <a:bodyPr wrap="square">
            <a:spAutoFit/>
          </a:bodyPr>
          <a:lstStyle/>
          <a:p>
            <a:r>
              <a:rPr lang="fr-FR" b="1" dirty="0">
                <a:latin typeface="Calibri" panose="020F0502020204030204" pitchFamily="34" charset="0"/>
              </a:rPr>
              <a:t>Portée géographique </a:t>
            </a:r>
            <a:r>
              <a:rPr lang="fr-FR" dirty="0">
                <a:latin typeface="Calibri" panose="020F0502020204030204" pitchFamily="34" charset="0"/>
              </a:rPr>
              <a:t>: Le mandat se réfère à la région des Caraïbes (RGA), définie comme la combinaison du LME des Caraïbes et du LME du plateau continental du nord du Brésil (appelées CLME+), ainsi que du LME du golfe du Mexique. </a:t>
            </a:r>
          </a:p>
          <a:p>
            <a:endParaRPr lang="en-GB" dirty="0">
              <a:latin typeface="Calibri" panose="020F0502020204030204" pitchFamily="34" charset="0"/>
            </a:endParaRPr>
          </a:p>
          <a:p>
            <a:r>
              <a:rPr lang="fr-FR" b="1" dirty="0"/>
              <a:t>Portée thématique : </a:t>
            </a:r>
            <a:r>
              <a:rPr lang="fr-FR" dirty="0"/>
              <a:t>Le mandat couvrira au moins dans un premier temps les trois principaux domaines thématiques identifiés dans le PAS CLME+ - la pollution marine, la biodiversité marine et la pêche, et le domaine transversal du changement climatique. Toutefois, comme l'ont recommandé les pays lors de la première réunion de consultation régionale, il a été proposé que le mandat du Mécanisme permanent de coordination soit plus large sur le plan thématique et englobe des secteurs et des activités économiques liés au milieu et aux ressources marins, tels que le tourisme, le pétrole et le gaz, le transport maritime, les mines, les biotechnologies, la bio prospection et les énergies renouvelables. </a:t>
            </a:r>
            <a:endParaRPr lang="de-DE" dirty="0"/>
          </a:p>
        </p:txBody>
      </p:sp>
      <p:sp>
        <p:nvSpPr>
          <p:cNvPr id="6" name="Rechteck 5">
            <a:extLst>
              <a:ext uri="{FF2B5EF4-FFF2-40B4-BE49-F238E27FC236}">
                <a16:creationId xmlns:a16="http://schemas.microsoft.com/office/drawing/2014/main" id="{AFED19C2-5294-E446-ADC2-B46354CD3F3F}"/>
              </a:ext>
            </a:extLst>
          </p:cNvPr>
          <p:cNvSpPr/>
          <p:nvPr/>
        </p:nvSpPr>
        <p:spPr>
          <a:xfrm>
            <a:off x="4244429" y="606595"/>
            <a:ext cx="4819498" cy="430887"/>
          </a:xfrm>
          <a:prstGeom prst="rect">
            <a:avLst/>
          </a:prstGeom>
        </p:spPr>
        <p:txBody>
          <a:bodyPr wrap="square">
            <a:spAutoFit/>
          </a:bodyPr>
          <a:lstStyle/>
          <a:p>
            <a:pPr>
              <a:lnSpc>
                <a:spcPct val="100000"/>
              </a:lnSpc>
            </a:pPr>
            <a:r>
              <a:rPr lang="en-US" sz="2200" b="1" dirty="0">
                <a:solidFill>
                  <a:srgbClr val="0070C0"/>
                </a:solidFill>
              </a:rPr>
              <a:t>MANDAT PROPOSÉ</a:t>
            </a:r>
          </a:p>
        </p:txBody>
      </p:sp>
    </p:spTree>
    <p:extLst>
      <p:ext uri="{BB962C8B-B14F-4D97-AF65-F5344CB8AC3E}">
        <p14:creationId xmlns:p14="http://schemas.microsoft.com/office/powerpoint/2010/main" val="1181477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p:nvPr/>
        </p:nvPicPr>
        <p:blipFill>
          <a:blip r:embed="rId3"/>
          <a:stretch>
            <a:fillRect/>
          </a:stretch>
        </p:blipFill>
        <p:spPr>
          <a:xfrm>
            <a:off x="188500" y="1487607"/>
            <a:ext cx="4507221" cy="3313215"/>
          </a:xfrm>
          <a:prstGeom prst="rect">
            <a:avLst/>
          </a:prstGeom>
        </p:spPr>
      </p:pic>
      <p:sp>
        <p:nvSpPr>
          <p:cNvPr id="5" name="Rechteck 4"/>
          <p:cNvSpPr/>
          <p:nvPr/>
        </p:nvSpPr>
        <p:spPr>
          <a:xfrm>
            <a:off x="4908142" y="1479459"/>
            <a:ext cx="3698543" cy="3139321"/>
          </a:xfrm>
          <a:prstGeom prst="rect">
            <a:avLst/>
          </a:prstGeom>
        </p:spPr>
        <p:txBody>
          <a:bodyPr wrap="square">
            <a:spAutoFit/>
          </a:bodyPr>
          <a:lstStyle/>
          <a:p>
            <a:r>
              <a:rPr lang="fr-FR" dirty="0"/>
              <a:t>Les</a:t>
            </a:r>
            <a:r>
              <a:rPr lang="fr-FR" b="1" dirty="0"/>
              <a:t> fonctions proposées</a:t>
            </a:r>
            <a:r>
              <a:rPr lang="fr-FR" dirty="0"/>
              <a:t> s’appuient sur les fonctions actuelles du MCI PAS CLME+, sur les recommandations des pays découlant de la première Réunion de consultation, et sur l'analyse des lacunes et les consultations des parties prenantes réalisées dans le cadre de la présente consultation. Ce processus a tenu compte des représentants des pays, des </a:t>
            </a:r>
            <a:r>
              <a:rPr lang="fr-FR" dirty="0" err="1"/>
              <a:t>OIGs</a:t>
            </a:r>
            <a:r>
              <a:rPr lang="fr-FR" dirty="0"/>
              <a:t> et d'autres intervenants. </a:t>
            </a:r>
            <a:endParaRPr lang="es-ES" dirty="0"/>
          </a:p>
        </p:txBody>
      </p:sp>
      <p:sp>
        <p:nvSpPr>
          <p:cNvPr id="6" name="Rechteck 5"/>
          <p:cNvSpPr/>
          <p:nvPr/>
        </p:nvSpPr>
        <p:spPr>
          <a:xfrm>
            <a:off x="4244429" y="606595"/>
            <a:ext cx="4819498" cy="430887"/>
          </a:xfrm>
          <a:prstGeom prst="rect">
            <a:avLst/>
          </a:prstGeom>
        </p:spPr>
        <p:txBody>
          <a:bodyPr wrap="square">
            <a:spAutoFit/>
          </a:bodyPr>
          <a:lstStyle/>
          <a:p>
            <a:pPr>
              <a:lnSpc>
                <a:spcPct val="100000"/>
              </a:lnSpc>
            </a:pPr>
            <a:r>
              <a:rPr lang="en-US" sz="2200" b="1" dirty="0">
                <a:solidFill>
                  <a:srgbClr val="0070C0"/>
                </a:solidFill>
              </a:rPr>
              <a:t>FONCTIONS PROPOSÉS</a:t>
            </a:r>
          </a:p>
        </p:txBody>
      </p:sp>
    </p:spTree>
    <p:extLst>
      <p:ext uri="{BB962C8B-B14F-4D97-AF65-F5344CB8AC3E}">
        <p14:creationId xmlns:p14="http://schemas.microsoft.com/office/powerpoint/2010/main" val="1353168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096748" y="635179"/>
            <a:ext cx="4572000" cy="1083374"/>
          </a:xfrm>
          <a:prstGeom prst="rect">
            <a:avLst/>
          </a:prstGeom>
        </p:spPr>
        <p:txBody>
          <a:bodyPr>
            <a:spAutoFit/>
          </a:bodyPr>
          <a:lstStyle/>
          <a:p>
            <a:pPr algn="just">
              <a:lnSpc>
                <a:spcPct val="115000"/>
              </a:lnSpc>
              <a:spcAft>
                <a:spcPts val="720"/>
              </a:spcAft>
            </a:pPr>
            <a:r>
              <a:rPr lang="fr-FR" b="1" dirty="0">
                <a:solidFill>
                  <a:srgbClr val="000000"/>
                </a:solidFill>
                <a:latin typeface="Calibri" panose="020F0502020204030204" pitchFamily="34" charset="0"/>
                <a:ea typeface="MS Mincho"/>
              </a:rPr>
              <a:t>Étape 1 : Approuver le mandat et sélectionner les fonctions de base et d'appui du Mécanisme de coordination. </a:t>
            </a:r>
            <a:endParaRPr lang="de-DE" sz="2000" dirty="0">
              <a:solidFill>
                <a:srgbClr val="000000"/>
              </a:solidFill>
              <a:effectLst/>
              <a:latin typeface="Calibri" panose="020F0502020204030204" pitchFamily="34" charset="0"/>
              <a:ea typeface="MS Mincho"/>
            </a:endParaRPr>
          </a:p>
        </p:txBody>
      </p:sp>
      <p:pic>
        <p:nvPicPr>
          <p:cNvPr id="6" name="Grafik 5"/>
          <p:cNvPicPr/>
          <p:nvPr/>
        </p:nvPicPr>
        <p:blipFill>
          <a:blip r:embed="rId3"/>
          <a:stretch>
            <a:fillRect/>
          </a:stretch>
        </p:blipFill>
        <p:spPr>
          <a:xfrm>
            <a:off x="629545" y="2063749"/>
            <a:ext cx="3724091" cy="3354411"/>
          </a:xfrm>
          <a:prstGeom prst="rect">
            <a:avLst/>
          </a:prstGeom>
        </p:spPr>
      </p:pic>
      <p:pic>
        <p:nvPicPr>
          <p:cNvPr id="7" name="Grafik 6"/>
          <p:cNvPicPr/>
          <p:nvPr/>
        </p:nvPicPr>
        <p:blipFill>
          <a:blip r:embed="rId4"/>
          <a:stretch>
            <a:fillRect/>
          </a:stretch>
        </p:blipFill>
        <p:spPr>
          <a:xfrm>
            <a:off x="5097650" y="2063749"/>
            <a:ext cx="3571098" cy="3354410"/>
          </a:xfrm>
          <a:prstGeom prst="rect">
            <a:avLst/>
          </a:prstGeom>
        </p:spPr>
      </p:pic>
    </p:spTree>
    <p:extLst>
      <p:ext uri="{BB962C8B-B14F-4D97-AF65-F5344CB8AC3E}">
        <p14:creationId xmlns:p14="http://schemas.microsoft.com/office/powerpoint/2010/main" val="1367234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1"/>
          </p:nvPr>
        </p:nvSpPr>
        <p:spPr>
          <a:xfrm>
            <a:off x="442050" y="1303773"/>
            <a:ext cx="8037257" cy="3245852"/>
          </a:xfrm>
        </p:spPr>
        <p:txBody>
          <a:bodyPr/>
          <a:lstStyle/>
          <a:p>
            <a:pPr marL="285750" lvl="0" indent="-285750">
              <a:lnSpc>
                <a:spcPct val="100000"/>
              </a:lnSpc>
              <a:buFont typeface="Arial" panose="020B0604020202020204" pitchFamily="34" charset="0"/>
              <a:buChar char="•"/>
            </a:pPr>
            <a:r>
              <a:rPr lang="fr-FR" sz="1600" b="0" dirty="0">
                <a:solidFill>
                  <a:schemeClr val="tx1"/>
                </a:solidFill>
                <a:latin typeface="Calibri" panose="020F0502020204030204" pitchFamily="34" charset="0"/>
                <a:cs typeface="Calibri" panose="020F0502020204030204" pitchFamily="34" charset="0"/>
              </a:rPr>
              <a:t>Un impact plus important des politiques, programmes et projets au niveau régional </a:t>
            </a:r>
          </a:p>
          <a:p>
            <a:pPr marL="285750" lvl="0" indent="-285750">
              <a:lnSpc>
                <a:spcPct val="100000"/>
              </a:lnSpc>
              <a:buFont typeface="Arial" panose="020B0604020202020204" pitchFamily="34" charset="0"/>
              <a:buChar char="•"/>
            </a:pPr>
            <a:r>
              <a:rPr lang="fr-FR" sz="1600" b="0" dirty="0">
                <a:solidFill>
                  <a:schemeClr val="tx1"/>
                </a:solidFill>
                <a:latin typeface="Calibri" panose="020F0502020204030204" pitchFamily="34" charset="0"/>
                <a:cs typeface="Calibri" panose="020F0502020204030204" pitchFamily="34" charset="0"/>
              </a:rPr>
              <a:t>Meilleur suivi des progrès réalisés en vue d'atteindre les objectifs de l’utilisation plus efficace des ressources en maximisant les synergies et en minimisant les duplicités. </a:t>
            </a:r>
          </a:p>
          <a:p>
            <a:pPr marL="285750" lvl="0" indent="-285750">
              <a:lnSpc>
                <a:spcPct val="100000"/>
              </a:lnSpc>
              <a:buFont typeface="Arial" panose="020B0604020202020204" pitchFamily="34" charset="0"/>
              <a:buChar char="•"/>
            </a:pPr>
            <a:r>
              <a:rPr lang="fr-FR" sz="1600" b="0" dirty="0">
                <a:solidFill>
                  <a:schemeClr val="tx1"/>
                </a:solidFill>
                <a:latin typeface="Calibri" panose="020F0502020204030204" pitchFamily="34" charset="0"/>
                <a:cs typeface="Calibri" panose="020F0502020204030204" pitchFamily="34" charset="0"/>
              </a:rPr>
              <a:t>Effet de levier accru pour le financement et renforcement de la position vis-à-vis des partenaires financiers </a:t>
            </a:r>
          </a:p>
          <a:p>
            <a:pPr marL="285750" lvl="0" indent="-285750">
              <a:lnSpc>
                <a:spcPct val="100000"/>
              </a:lnSpc>
              <a:buFont typeface="Arial" panose="020B0604020202020204" pitchFamily="34" charset="0"/>
              <a:buChar char="•"/>
            </a:pPr>
            <a:r>
              <a:rPr lang="fr-FR" sz="1600" b="0" dirty="0">
                <a:solidFill>
                  <a:schemeClr val="tx1"/>
                </a:solidFill>
                <a:latin typeface="Calibri" panose="020F0502020204030204" pitchFamily="34" charset="0"/>
                <a:cs typeface="Calibri" panose="020F0502020204030204" pitchFamily="34" charset="0"/>
              </a:rPr>
              <a:t>Un suivi et une évaluation plus efficaces de l'impact des investissements dans la gouvernance des océans.</a:t>
            </a:r>
          </a:p>
          <a:p>
            <a:pPr marL="285750" lvl="0" indent="-285750">
              <a:lnSpc>
                <a:spcPct val="100000"/>
              </a:lnSpc>
              <a:buFont typeface="Arial" panose="020B0604020202020204" pitchFamily="34" charset="0"/>
              <a:buChar char="•"/>
            </a:pPr>
            <a:r>
              <a:rPr lang="fr-FR" sz="1600" b="0" dirty="0">
                <a:solidFill>
                  <a:schemeClr val="tx1"/>
                </a:solidFill>
                <a:latin typeface="Calibri" panose="020F0502020204030204" pitchFamily="34" charset="0"/>
                <a:cs typeface="Calibri" panose="020F0502020204030204" pitchFamily="34" charset="0"/>
              </a:rPr>
              <a:t>Un engagement et des contributions accrus et mieux ciblés de la part du secteur privé </a:t>
            </a:r>
          </a:p>
          <a:p>
            <a:pPr marL="285750" lvl="0" indent="-285750">
              <a:lnSpc>
                <a:spcPct val="100000"/>
              </a:lnSpc>
              <a:buFont typeface="Arial" panose="020B0604020202020204" pitchFamily="34" charset="0"/>
              <a:buChar char="•"/>
            </a:pPr>
            <a:r>
              <a:rPr lang="fr-FR" sz="1600" b="0" dirty="0">
                <a:solidFill>
                  <a:schemeClr val="tx1"/>
                </a:solidFill>
                <a:latin typeface="Calibri" panose="020F0502020204030204" pitchFamily="34" charset="0"/>
                <a:cs typeface="Calibri" panose="020F0502020204030204" pitchFamily="34" charset="0"/>
              </a:rPr>
              <a:t>Prise de décisions plus éclairées et affectation des ressources en fonction de l'information et des connaissances partagées en temps opportun.</a:t>
            </a:r>
          </a:p>
          <a:p>
            <a:pPr marL="285750" lvl="0" indent="-285750">
              <a:lnSpc>
                <a:spcPct val="100000"/>
              </a:lnSpc>
              <a:buFont typeface="Arial" panose="020B0604020202020204" pitchFamily="34" charset="0"/>
              <a:buChar char="•"/>
            </a:pPr>
            <a:r>
              <a:rPr lang="fr-FR" sz="1600" b="0" dirty="0">
                <a:solidFill>
                  <a:schemeClr val="tx1"/>
                </a:solidFill>
                <a:latin typeface="Calibri" panose="020F0502020204030204" pitchFamily="34" charset="0"/>
                <a:cs typeface="Calibri" panose="020F0502020204030204" pitchFamily="34" charset="0"/>
              </a:rPr>
              <a:t>Amélioration de l'environnement pour soutenir les investissements en faveur d'un développement durable basé sur l'océan dans la RGA.</a:t>
            </a:r>
          </a:p>
          <a:p>
            <a:pPr marL="285750" lvl="0" indent="-285750">
              <a:lnSpc>
                <a:spcPct val="100000"/>
              </a:lnSpc>
              <a:buFont typeface="Arial" panose="020B0604020202020204" pitchFamily="34" charset="0"/>
              <a:buChar char="•"/>
            </a:pPr>
            <a:r>
              <a:rPr lang="fr-FR" sz="1600" b="0" dirty="0">
                <a:solidFill>
                  <a:schemeClr val="tx1"/>
                </a:solidFill>
                <a:latin typeface="Calibri" panose="020F0502020204030204" pitchFamily="34" charset="0"/>
                <a:cs typeface="Calibri" panose="020F0502020204030204" pitchFamily="34" charset="0"/>
              </a:rPr>
              <a:t>Sensibilisation accrue des principales parties prenantes au rôle essentiel de la gestion et de l'utilisation durables des ressources marines et côtières. </a:t>
            </a:r>
          </a:p>
          <a:p>
            <a:pPr marL="285750" lvl="0" indent="-285750">
              <a:lnSpc>
                <a:spcPct val="100000"/>
              </a:lnSpc>
              <a:buFont typeface="Arial" panose="020B0604020202020204" pitchFamily="34" charset="0"/>
              <a:buChar char="•"/>
            </a:pPr>
            <a:r>
              <a:rPr lang="fr-FR" sz="1600" b="0" dirty="0">
                <a:solidFill>
                  <a:schemeClr val="tx1"/>
                </a:solidFill>
                <a:latin typeface="Calibri" panose="020F0502020204030204" pitchFamily="34" charset="0"/>
                <a:cs typeface="Calibri" panose="020F0502020204030204" pitchFamily="34" charset="0"/>
              </a:rPr>
              <a:t>Meilleure compréhension des liens multiples qui existent entre le développement durable des océans, la résilience aux changements climatiques, la réduction des risques de catastrophe et l'économie durable des océans et l'économie bleue.</a:t>
            </a:r>
          </a:p>
          <a:p>
            <a:pPr>
              <a:lnSpc>
                <a:spcPct val="100000"/>
              </a:lnSpc>
            </a:pPr>
            <a:endParaRPr lang="de-DE" sz="1600" b="0" dirty="0">
              <a:solidFill>
                <a:schemeClr val="tx1"/>
              </a:solidFill>
              <a:latin typeface="Calibri" panose="020F0502020204030204" pitchFamily="34" charset="0"/>
              <a:cs typeface="Calibri" panose="020F0502020204030204" pitchFamily="34" charset="0"/>
            </a:endParaRPr>
          </a:p>
        </p:txBody>
      </p:sp>
      <p:sp>
        <p:nvSpPr>
          <p:cNvPr id="5" name="Rechteck 4"/>
          <p:cNvSpPr/>
          <p:nvPr/>
        </p:nvSpPr>
        <p:spPr>
          <a:xfrm>
            <a:off x="4148655" y="653534"/>
            <a:ext cx="4700377" cy="646331"/>
          </a:xfrm>
          <a:prstGeom prst="rect">
            <a:avLst/>
          </a:prstGeom>
        </p:spPr>
        <p:txBody>
          <a:bodyPr wrap="square">
            <a:spAutoFit/>
          </a:bodyPr>
          <a:lstStyle/>
          <a:p>
            <a:pPr>
              <a:lnSpc>
                <a:spcPct val="100000"/>
              </a:lnSpc>
            </a:pPr>
            <a:r>
              <a:rPr lang="fr-FR" b="1" dirty="0">
                <a:solidFill>
                  <a:srgbClr val="0070C0"/>
                </a:solidFill>
              </a:rPr>
              <a:t>AVANTAGES ESCOMPTÉS DU MÉCANISME DE COORDINATION</a:t>
            </a:r>
            <a:endParaRPr lang="en-US" b="1" dirty="0">
              <a:solidFill>
                <a:srgbClr val="0070C0"/>
              </a:solidFill>
            </a:endParaRPr>
          </a:p>
        </p:txBody>
      </p:sp>
    </p:spTree>
    <p:extLst>
      <p:ext uri="{BB962C8B-B14F-4D97-AF65-F5344CB8AC3E}">
        <p14:creationId xmlns:p14="http://schemas.microsoft.com/office/powerpoint/2010/main" val="563014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192901" y="683031"/>
            <a:ext cx="3578095" cy="369332"/>
          </a:xfrm>
          <a:prstGeom prst="rect">
            <a:avLst/>
          </a:prstGeom>
        </p:spPr>
        <p:txBody>
          <a:bodyPr wrap="none">
            <a:spAutoFit/>
          </a:bodyPr>
          <a:lstStyle/>
          <a:p>
            <a:pPr>
              <a:lnSpc>
                <a:spcPct val="100000"/>
              </a:lnSpc>
            </a:pPr>
            <a:r>
              <a:rPr lang="en-US" b="1" dirty="0">
                <a:solidFill>
                  <a:srgbClr val="0070C0"/>
                </a:solidFill>
              </a:rPr>
              <a:t>BENEFICES ECONOMIQUES DIRECTS</a:t>
            </a:r>
          </a:p>
        </p:txBody>
      </p:sp>
      <p:sp>
        <p:nvSpPr>
          <p:cNvPr id="5" name="Rechteck 4"/>
          <p:cNvSpPr/>
          <p:nvPr/>
        </p:nvSpPr>
        <p:spPr>
          <a:xfrm>
            <a:off x="604852" y="1518091"/>
            <a:ext cx="7777147" cy="923330"/>
          </a:xfrm>
          <a:prstGeom prst="rect">
            <a:avLst/>
          </a:prstGeom>
        </p:spPr>
        <p:txBody>
          <a:bodyPr wrap="square">
            <a:spAutoFit/>
          </a:bodyPr>
          <a:lstStyle/>
          <a:p>
            <a:r>
              <a:rPr lang="fr-FR" dirty="0"/>
              <a:t>Des </a:t>
            </a:r>
            <a:r>
              <a:rPr lang="fr-FR" b="1" i="1" dirty="0">
                <a:solidFill>
                  <a:schemeClr val="accent1">
                    <a:lumMod val="75000"/>
                  </a:schemeClr>
                </a:solidFill>
                <a:latin typeface="Calibri" panose="020F0502020204030204" pitchFamily="34" charset="0"/>
                <a:ea typeface="MS Mincho"/>
              </a:rPr>
              <a:t>bénéfices directs </a:t>
            </a:r>
            <a:r>
              <a:rPr lang="fr-FR" dirty="0"/>
              <a:t>sont attendus de la contribution du Mécanisme de coordination à la </a:t>
            </a:r>
            <a:r>
              <a:rPr lang="fr-FR" b="1" i="1" dirty="0">
                <a:solidFill>
                  <a:schemeClr val="accent1">
                    <a:lumMod val="75000"/>
                  </a:schemeClr>
                </a:solidFill>
                <a:latin typeface="Calibri" panose="020F0502020204030204" pitchFamily="34" charset="0"/>
                <a:ea typeface="MS Mincho"/>
              </a:rPr>
              <a:t>bonne gouvernance des océans </a:t>
            </a:r>
            <a:r>
              <a:rPr lang="fr-FR" dirty="0"/>
              <a:t>grâce à la mise en œuvre des différentes fonctions du mécanisme </a:t>
            </a:r>
            <a:endParaRPr lang="de-DE" dirty="0">
              <a:latin typeface="Calibri" panose="020F0502020204030204" pitchFamily="34" charset="0"/>
              <a:ea typeface="MS Mincho"/>
              <a:cs typeface="Times New Roman" panose="02020603050405020304" pitchFamily="18" charset="0"/>
            </a:endParaRPr>
          </a:p>
        </p:txBody>
      </p:sp>
      <p:sp>
        <p:nvSpPr>
          <p:cNvPr id="6" name="Rechteck 5"/>
          <p:cNvSpPr/>
          <p:nvPr/>
        </p:nvSpPr>
        <p:spPr>
          <a:xfrm>
            <a:off x="604852" y="2604383"/>
            <a:ext cx="8183547" cy="3192349"/>
          </a:xfrm>
          <a:prstGeom prst="rect">
            <a:avLst/>
          </a:prstGeom>
        </p:spPr>
        <p:txBody>
          <a:bodyPr wrap="square">
            <a:spAutoFit/>
          </a:bodyPr>
          <a:lstStyle/>
          <a:p>
            <a:pPr algn="just">
              <a:lnSpc>
                <a:spcPct val="115000"/>
              </a:lnSpc>
              <a:spcAft>
                <a:spcPts val="600"/>
              </a:spcAft>
              <a:tabLst>
                <a:tab pos="1130300" algn="l"/>
              </a:tabLst>
            </a:pPr>
            <a:r>
              <a:rPr lang="fr-FR" dirty="0"/>
              <a:t>La coordination permettra d'accroître la mobilisation des ressources et d’exploiter le potentiel de subvention des membres du MCI actuels, individuellement et en tant que groupe, et permettra une utilisation plus efficace des ressources. </a:t>
            </a:r>
          </a:p>
          <a:p>
            <a:pPr algn="just">
              <a:lnSpc>
                <a:spcPct val="115000"/>
              </a:lnSpc>
              <a:spcAft>
                <a:spcPts val="600"/>
              </a:spcAft>
              <a:tabLst>
                <a:tab pos="1130300" algn="l"/>
              </a:tabLst>
            </a:pPr>
            <a:endParaRPr lang="en-US" sz="2200" dirty="0">
              <a:solidFill>
                <a:schemeClr val="accent1">
                  <a:lumMod val="75000"/>
                </a:schemeClr>
              </a:solidFill>
              <a:latin typeface="Calibri" panose="020F0502020204030204" pitchFamily="34" charset="0"/>
              <a:ea typeface="MS Mincho"/>
              <a:cs typeface="Times New Roman" panose="02020603050405020304" pitchFamily="18" charset="0"/>
            </a:endParaRPr>
          </a:p>
          <a:p>
            <a:pPr algn="just">
              <a:lnSpc>
                <a:spcPct val="115000"/>
              </a:lnSpc>
              <a:spcAft>
                <a:spcPts val="600"/>
              </a:spcAft>
              <a:tabLst>
                <a:tab pos="1130300" algn="l"/>
              </a:tabLst>
            </a:pPr>
            <a:r>
              <a:rPr lang="fr-FR" sz="2200" b="1" dirty="0">
                <a:solidFill>
                  <a:schemeClr val="accent1">
                    <a:lumMod val="75000"/>
                  </a:schemeClr>
                </a:solidFill>
                <a:latin typeface="Calibri" panose="020F0502020204030204" pitchFamily="34" charset="0"/>
                <a:ea typeface="MS Mincho"/>
                <a:cs typeface="Times New Roman" panose="02020603050405020304" pitchFamily="18" charset="0"/>
              </a:rPr>
              <a:t>Les gains d'efficacité et l’amortissement amélioré pris ensemble sont estimés à des ressources disponibles de 11,6 millions à 25,3 millions de dollars par an. </a:t>
            </a:r>
            <a:endParaRPr lang="es-ES" sz="2200" b="1" dirty="0">
              <a:solidFill>
                <a:schemeClr val="accent1">
                  <a:lumMod val="75000"/>
                </a:schemeClr>
              </a:solidFill>
              <a:latin typeface="Calibri" panose="020F0502020204030204" pitchFamily="34" charset="0"/>
              <a:ea typeface="MS Mincho"/>
              <a:cs typeface="Times New Roman" panose="02020603050405020304" pitchFamily="18" charset="0"/>
            </a:endParaRPr>
          </a:p>
          <a:p>
            <a:pPr algn="just">
              <a:lnSpc>
                <a:spcPct val="115000"/>
              </a:lnSpc>
              <a:spcAft>
                <a:spcPts val="600"/>
              </a:spcAft>
              <a:tabLst>
                <a:tab pos="1130300" algn="l"/>
              </a:tabLst>
            </a:pPr>
            <a:endParaRPr lang="de-DE" sz="2200" dirty="0">
              <a:solidFill>
                <a:schemeClr val="accent1">
                  <a:lumMod val="75000"/>
                </a:schemeClr>
              </a:solidFill>
              <a:effectLst/>
              <a:latin typeface="Cambria" panose="02040503050406030204" pitchFamily="18" charset="0"/>
              <a:ea typeface="MS Mincho"/>
              <a:cs typeface="Times New Roman" panose="02020603050405020304" pitchFamily="18" charset="0"/>
            </a:endParaRPr>
          </a:p>
        </p:txBody>
      </p:sp>
    </p:spTree>
    <p:extLst>
      <p:ext uri="{BB962C8B-B14F-4D97-AF65-F5344CB8AC3E}">
        <p14:creationId xmlns:p14="http://schemas.microsoft.com/office/powerpoint/2010/main" val="1566394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192899" y="653534"/>
            <a:ext cx="3157788" cy="369332"/>
          </a:xfrm>
          <a:prstGeom prst="rect">
            <a:avLst/>
          </a:prstGeom>
        </p:spPr>
        <p:txBody>
          <a:bodyPr wrap="none">
            <a:spAutoFit/>
          </a:bodyPr>
          <a:lstStyle/>
          <a:p>
            <a:pPr>
              <a:lnSpc>
                <a:spcPct val="100000"/>
              </a:lnSpc>
            </a:pPr>
            <a:r>
              <a:rPr lang="en-US" b="1" dirty="0">
                <a:solidFill>
                  <a:srgbClr val="0070C0"/>
                </a:solidFill>
              </a:rPr>
              <a:t>INDIRECT ECONOMIC BENEFITS</a:t>
            </a:r>
          </a:p>
        </p:txBody>
      </p:sp>
      <p:sp>
        <p:nvSpPr>
          <p:cNvPr id="2" name="Rechteck 1"/>
          <p:cNvSpPr/>
          <p:nvPr/>
        </p:nvSpPr>
        <p:spPr>
          <a:xfrm>
            <a:off x="592665" y="1335052"/>
            <a:ext cx="8331201" cy="1692386"/>
          </a:xfrm>
          <a:prstGeom prst="rect">
            <a:avLst/>
          </a:prstGeom>
        </p:spPr>
        <p:txBody>
          <a:bodyPr wrap="square">
            <a:spAutoFit/>
          </a:bodyPr>
          <a:lstStyle/>
          <a:p>
            <a:pPr algn="just">
              <a:lnSpc>
                <a:spcPct val="115000"/>
              </a:lnSpc>
              <a:spcAft>
                <a:spcPts val="0"/>
              </a:spcAft>
            </a:pPr>
            <a:r>
              <a:rPr lang="fr-FR" b="1" i="1" dirty="0">
                <a:solidFill>
                  <a:schemeClr val="accent1">
                    <a:lumMod val="75000"/>
                  </a:schemeClr>
                </a:solidFill>
                <a:latin typeface="Calibri" panose="020F0502020204030204" pitchFamily="34" charset="0"/>
                <a:ea typeface="MS Mincho"/>
                <a:cs typeface="Times New Roman" panose="02020603050405020304" pitchFamily="18" charset="0"/>
              </a:rPr>
              <a:t>Bénéfices indirects </a:t>
            </a:r>
            <a:r>
              <a:rPr lang="fr-FR" dirty="0"/>
              <a:t>peuvent être prévus en conséquence de </a:t>
            </a:r>
            <a:r>
              <a:rPr lang="fr-FR" b="1" i="1" dirty="0">
                <a:solidFill>
                  <a:schemeClr val="accent1">
                    <a:lumMod val="75000"/>
                  </a:schemeClr>
                </a:solidFill>
                <a:latin typeface="Calibri" panose="020F0502020204030204" pitchFamily="34" charset="0"/>
                <a:ea typeface="MS Mincho"/>
                <a:cs typeface="Times New Roman" panose="02020603050405020304" pitchFamily="18" charset="0"/>
              </a:rPr>
              <a:t>l'amélioration de l’efficacité de la gouvernance des océans</a:t>
            </a:r>
            <a:r>
              <a:rPr lang="fr-FR" dirty="0"/>
              <a:t>, en termes de santé des ressources et écosystèmes côtiers et marins, des effets positifs sur les moyens de subsistance et du bien-être social tout en préservant la valeur culturelle des biens et services des écosystèmes.</a:t>
            </a:r>
            <a:endParaRPr lang="de-DE" sz="2000" dirty="0">
              <a:effectLst/>
              <a:latin typeface="Cambria" panose="02040503050406030204" pitchFamily="18" charset="0"/>
              <a:ea typeface="MS Mincho"/>
              <a:cs typeface="Times New Roman" panose="02020603050405020304" pitchFamily="18" charset="0"/>
            </a:endParaRPr>
          </a:p>
        </p:txBody>
      </p:sp>
      <p:sp>
        <p:nvSpPr>
          <p:cNvPr id="3" name="Rechteck 2"/>
          <p:cNvSpPr/>
          <p:nvPr/>
        </p:nvSpPr>
        <p:spPr>
          <a:xfrm>
            <a:off x="592666" y="3084555"/>
            <a:ext cx="8331200" cy="2847574"/>
          </a:xfrm>
          <a:prstGeom prst="rect">
            <a:avLst/>
          </a:prstGeom>
        </p:spPr>
        <p:txBody>
          <a:bodyPr wrap="square">
            <a:spAutoFit/>
          </a:bodyPr>
          <a:lstStyle/>
          <a:p>
            <a:pPr algn="just">
              <a:lnSpc>
                <a:spcPct val="115000"/>
              </a:lnSpc>
              <a:spcAft>
                <a:spcPts val="600"/>
              </a:spcAft>
            </a:pPr>
            <a:r>
              <a:rPr lang="fr-FR" sz="2200" b="1" dirty="0">
                <a:solidFill>
                  <a:schemeClr val="accent1">
                    <a:lumMod val="75000"/>
                  </a:schemeClr>
                </a:solidFill>
                <a:latin typeface="Calibri" panose="020F0502020204030204" pitchFamily="34" charset="0"/>
                <a:cs typeface="Times New Roman" panose="02020603050405020304" pitchFamily="18" charset="0"/>
              </a:rPr>
              <a:t>Bénéfices en jeu préservés par le Mécanisme de coordination (services sélectionnés*) : 2,9 à 11,8 milliards de dollars</a:t>
            </a:r>
            <a:endParaRPr lang="en-US" sz="2200" b="1" dirty="0">
              <a:solidFill>
                <a:schemeClr val="accent1">
                  <a:lumMod val="75000"/>
                </a:schemeClr>
              </a:solidFill>
              <a:latin typeface="Calibri" panose="020F0502020204030204" pitchFamily="34" charset="0"/>
              <a:cs typeface="Times New Roman" panose="02020603050405020304" pitchFamily="18" charset="0"/>
            </a:endParaRPr>
          </a:p>
          <a:p>
            <a:pPr algn="just">
              <a:lnSpc>
                <a:spcPct val="115000"/>
              </a:lnSpc>
              <a:spcAft>
                <a:spcPts val="600"/>
              </a:spcAft>
            </a:pPr>
            <a:endParaRPr lang="en-US" sz="2000" b="1" dirty="0">
              <a:effectLst/>
              <a:latin typeface="Calibri" panose="020F0502020204030204" pitchFamily="34" charset="0"/>
              <a:ea typeface="MS Mincho"/>
              <a:cs typeface="Times New Roman" panose="02020603050405020304" pitchFamily="18" charset="0"/>
            </a:endParaRPr>
          </a:p>
          <a:p>
            <a:pPr algn="just">
              <a:lnSpc>
                <a:spcPct val="115000"/>
              </a:lnSpc>
              <a:spcAft>
                <a:spcPts val="600"/>
              </a:spcAft>
            </a:pPr>
            <a:r>
              <a:rPr lang="fr-FR" dirty="0">
                <a:latin typeface="Calibri" panose="020F0502020204030204" pitchFamily="34" charset="0"/>
                <a:ea typeface="MS Mincho"/>
                <a:cs typeface="Times New Roman" panose="02020603050405020304" pitchFamily="18" charset="0"/>
              </a:rPr>
              <a:t>*Services sélectionnés : Fourniture de poisson, loisirs et tourisme, protection du littoral, séquestration du carbone.</a:t>
            </a:r>
            <a:endParaRPr lang="en" dirty="0">
              <a:latin typeface="Calibri" panose="020F0502020204030204" pitchFamily="34" charset="0"/>
              <a:ea typeface="MS Mincho"/>
              <a:cs typeface="Times New Roman" panose="02020603050405020304" pitchFamily="18" charset="0"/>
            </a:endParaRPr>
          </a:p>
          <a:p>
            <a:pPr algn="just">
              <a:lnSpc>
                <a:spcPct val="115000"/>
              </a:lnSpc>
              <a:spcAft>
                <a:spcPts val="600"/>
              </a:spcAft>
            </a:pPr>
            <a:endParaRPr lang="en" sz="2000" b="1" dirty="0">
              <a:latin typeface="Calibri" panose="020F0502020204030204" pitchFamily="34" charset="0"/>
              <a:ea typeface="MS Mincho"/>
              <a:cs typeface="Times New Roman" panose="02020603050405020304" pitchFamily="18" charset="0"/>
            </a:endParaRPr>
          </a:p>
          <a:p>
            <a:pPr algn="just">
              <a:lnSpc>
                <a:spcPct val="115000"/>
              </a:lnSpc>
              <a:spcAft>
                <a:spcPts val="600"/>
              </a:spcAft>
            </a:pPr>
            <a:endParaRPr lang="de-DE" sz="2000" dirty="0">
              <a:effectLst/>
              <a:latin typeface="Cambria" panose="02040503050406030204" pitchFamily="18" charset="0"/>
              <a:ea typeface="MS Mincho"/>
              <a:cs typeface="Times New Roman" panose="02020603050405020304" pitchFamily="18" charset="0"/>
            </a:endParaRPr>
          </a:p>
        </p:txBody>
      </p:sp>
    </p:spTree>
    <p:extLst>
      <p:ext uri="{BB962C8B-B14F-4D97-AF65-F5344CB8AC3E}">
        <p14:creationId xmlns:p14="http://schemas.microsoft.com/office/powerpoint/2010/main" val="148882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1239116-A6F1-D246-8199-592EF1AC93D9}"/>
              </a:ext>
            </a:extLst>
          </p:cNvPr>
          <p:cNvPicPr>
            <a:picLocks noGrp="1" noChangeAspect="1"/>
          </p:cNvPicPr>
          <p:nvPr>
            <p:ph type="pic" sz="quarter" idx="10"/>
          </p:nvPr>
        </p:nvPicPr>
        <p:blipFill>
          <a:blip r:embed="rId3"/>
          <a:srcRect t="14572" b="14572"/>
          <a:stretch>
            <a:fillRect/>
          </a:stretch>
        </p:blipFill>
        <p:spPr/>
      </p:pic>
      <p:sp>
        <p:nvSpPr>
          <p:cNvPr id="2" name="Text Placeholder 1"/>
          <p:cNvSpPr>
            <a:spLocks noGrp="1"/>
          </p:cNvSpPr>
          <p:nvPr>
            <p:ph type="body" sz="quarter" idx="11"/>
          </p:nvPr>
        </p:nvSpPr>
        <p:spPr>
          <a:xfrm>
            <a:off x="-41968" y="1706085"/>
            <a:ext cx="9204232" cy="2821670"/>
          </a:xfrm>
          <a:solidFill>
            <a:srgbClr val="0095D4">
              <a:alpha val="50000"/>
            </a:srgbClr>
          </a:solidFill>
          <a:ln>
            <a:noFill/>
          </a:ln>
        </p:spPr>
        <p:txBody>
          <a:bodyPr/>
          <a:lstStyle/>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r>
              <a:rPr lang="fr-FR" sz="2200" dirty="0"/>
              <a:t>Gouvernance et Financement du Mécanisme de coordination</a:t>
            </a:r>
          </a:p>
          <a:p>
            <a:pPr marL="622300" lvl="0" algn="ctr">
              <a:lnSpc>
                <a:spcPct val="100000"/>
              </a:lnSpc>
              <a:spcAft>
                <a:spcPts val="0"/>
              </a:spcAft>
              <a:tabLst>
                <a:tab pos="609600" algn="l"/>
              </a:tabLst>
            </a:pPr>
            <a:endParaRPr lang="en-US" sz="2200" dirty="0"/>
          </a:p>
          <a:p>
            <a:pPr algn="ctr"/>
            <a:r>
              <a:rPr lang="fr-FR" sz="2200" dirty="0"/>
              <a:t>Étape 2 : Déterminer la structure de gouvernance de la </a:t>
            </a:r>
          </a:p>
          <a:p>
            <a:pPr algn="ctr"/>
            <a:r>
              <a:rPr lang="fr-FR" sz="2200" dirty="0"/>
              <a:t>Mécanisme de coordination, y compris les rôles et les responsabilités des pays et des OIG.</a:t>
            </a:r>
            <a:endParaRPr lang="en"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endParaRPr lang="en-US" sz="2200" dirty="0"/>
          </a:p>
        </p:txBody>
      </p:sp>
      <p:sp>
        <p:nvSpPr>
          <p:cNvPr id="7" name="Text Box 10">
            <a:extLst>
              <a:ext uri="{FF2B5EF4-FFF2-40B4-BE49-F238E27FC236}">
                <a16:creationId xmlns:a16="http://schemas.microsoft.com/office/drawing/2014/main" id="{C85FA9DB-76C7-CA41-BF50-D828B7314642}"/>
              </a:ext>
            </a:extLst>
          </p:cNvPr>
          <p:cNvSpPr txBox="1"/>
          <p:nvPr/>
        </p:nvSpPr>
        <p:spPr>
          <a:xfrm>
            <a:off x="4560148" y="477837"/>
            <a:ext cx="4457700" cy="41885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r>
              <a:rPr lang="en-US" sz="1200" b="1" dirty="0">
                <a:solidFill>
                  <a:schemeClr val="bg1"/>
                </a:solidFill>
              </a:rPr>
              <a:t>Rapport pour la 2</a:t>
            </a:r>
            <a:r>
              <a:rPr lang="en-US" sz="1200" b="1" baseline="30000" dirty="0">
                <a:solidFill>
                  <a:schemeClr val="bg1"/>
                </a:solidFill>
              </a:rPr>
              <a:t>nd</a:t>
            </a:r>
            <a:r>
              <a:rPr lang="en-US" sz="1200" b="1" dirty="0">
                <a:solidFill>
                  <a:schemeClr val="bg1"/>
                </a:solidFill>
              </a:rPr>
              <a:t> phase</a:t>
            </a:r>
            <a:endParaRPr lang="de-DE" sz="1200" dirty="0">
              <a:solidFill>
                <a:schemeClr val="bg1"/>
              </a:solidFill>
            </a:endParaRPr>
          </a:p>
        </p:txBody>
      </p:sp>
    </p:spTree>
    <p:extLst>
      <p:ext uri="{BB962C8B-B14F-4D97-AF65-F5344CB8AC3E}">
        <p14:creationId xmlns:p14="http://schemas.microsoft.com/office/powerpoint/2010/main" val="3448963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1239116-A6F1-D246-8199-592EF1AC93D9}"/>
              </a:ext>
            </a:extLst>
          </p:cNvPr>
          <p:cNvPicPr>
            <a:picLocks noGrp="1" noChangeAspect="1"/>
          </p:cNvPicPr>
          <p:nvPr>
            <p:ph type="pic" sz="quarter" idx="10"/>
          </p:nvPr>
        </p:nvPicPr>
        <p:blipFill>
          <a:blip r:embed="rId3"/>
          <a:srcRect t="14572" b="14572"/>
          <a:stretch>
            <a:fillRect/>
          </a:stretch>
        </p:blipFill>
        <p:spPr/>
      </p:pic>
      <p:sp>
        <p:nvSpPr>
          <p:cNvPr id="2" name="Text Placeholder 1"/>
          <p:cNvSpPr>
            <a:spLocks noGrp="1"/>
          </p:cNvSpPr>
          <p:nvPr>
            <p:ph type="body" sz="quarter" idx="11"/>
          </p:nvPr>
        </p:nvSpPr>
        <p:spPr>
          <a:xfrm>
            <a:off x="-41968" y="1706085"/>
            <a:ext cx="9204232" cy="2120917"/>
          </a:xfrm>
          <a:solidFill>
            <a:srgbClr val="0095D4">
              <a:alpha val="50000"/>
            </a:srgbClr>
          </a:solidFill>
          <a:ln>
            <a:noFill/>
          </a:ln>
        </p:spPr>
        <p:txBody>
          <a:bodyPr/>
          <a:lstStyle/>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r>
              <a:rPr lang="en-US" sz="2200" dirty="0" err="1"/>
              <a:t>Contexte</a:t>
            </a:r>
            <a:endParaRPr lang="en-US" sz="2200" dirty="0"/>
          </a:p>
          <a:p>
            <a:pPr marL="622300" lvl="0" algn="ctr">
              <a:lnSpc>
                <a:spcPct val="100000"/>
              </a:lnSpc>
              <a:spcAft>
                <a:spcPts val="0"/>
              </a:spcAft>
              <a:tabLst>
                <a:tab pos="609600" algn="l"/>
              </a:tabLst>
            </a:pPr>
            <a:endParaRPr lang="en-US" sz="2200" dirty="0">
              <a:solidFill>
                <a:srgbClr val="0070C0"/>
              </a:solidFill>
            </a:endParaRPr>
          </a:p>
          <a:p>
            <a:pPr marL="622300" lvl="0" algn="ctr">
              <a:lnSpc>
                <a:spcPct val="100000"/>
              </a:lnSpc>
              <a:spcAft>
                <a:spcPts val="0"/>
              </a:spcAft>
              <a:tabLst>
                <a:tab pos="609600" algn="l"/>
              </a:tabLst>
            </a:pPr>
            <a:endParaRPr lang="en-US" sz="2200" dirty="0">
              <a:solidFill>
                <a:srgbClr val="0057A8"/>
              </a:solidFill>
            </a:endParaRPr>
          </a:p>
          <a:p>
            <a:pPr marL="622300" lvl="0" algn="ctr">
              <a:lnSpc>
                <a:spcPct val="100000"/>
              </a:lnSpc>
              <a:spcAft>
                <a:spcPts val="0"/>
              </a:spcAft>
              <a:tabLst>
                <a:tab pos="609600" algn="l"/>
              </a:tabLst>
            </a:pPr>
            <a:endParaRPr lang="en-US" sz="2200" dirty="0">
              <a:solidFill>
                <a:srgbClr val="0057A8"/>
              </a:solidFill>
            </a:endParaRPr>
          </a:p>
          <a:p>
            <a:endParaRPr lang="en-US" sz="2200" dirty="0">
              <a:solidFill>
                <a:srgbClr val="0057A8"/>
              </a:solidFill>
            </a:endParaRPr>
          </a:p>
        </p:txBody>
      </p:sp>
      <p:sp>
        <p:nvSpPr>
          <p:cNvPr id="7" name="Text Box 10">
            <a:extLst>
              <a:ext uri="{FF2B5EF4-FFF2-40B4-BE49-F238E27FC236}">
                <a16:creationId xmlns:a16="http://schemas.microsoft.com/office/drawing/2014/main" id="{C85FA9DB-76C7-CA41-BF50-D828B7314642}"/>
              </a:ext>
            </a:extLst>
          </p:cNvPr>
          <p:cNvSpPr txBox="1"/>
          <p:nvPr/>
        </p:nvSpPr>
        <p:spPr>
          <a:xfrm>
            <a:off x="4560148" y="477837"/>
            <a:ext cx="4457700" cy="41885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r>
              <a:rPr lang="en-US" sz="1200" b="1" dirty="0">
                <a:solidFill>
                  <a:schemeClr val="bg1"/>
                </a:solidFill>
              </a:rPr>
              <a:t>Rapport pour la 2</a:t>
            </a:r>
            <a:r>
              <a:rPr lang="en-US" sz="1200" b="1" baseline="30000" dirty="0">
                <a:solidFill>
                  <a:schemeClr val="bg1"/>
                </a:solidFill>
              </a:rPr>
              <a:t>nd</a:t>
            </a:r>
            <a:r>
              <a:rPr lang="en-US" sz="1200" b="1" dirty="0">
                <a:solidFill>
                  <a:schemeClr val="bg1"/>
                </a:solidFill>
              </a:rPr>
              <a:t> phase</a:t>
            </a:r>
            <a:endParaRPr lang="de-DE" sz="1200" dirty="0">
              <a:solidFill>
                <a:schemeClr val="bg1"/>
              </a:solidFill>
            </a:endParaRPr>
          </a:p>
        </p:txBody>
      </p:sp>
    </p:spTree>
    <p:extLst>
      <p:ext uri="{BB962C8B-B14F-4D97-AF65-F5344CB8AC3E}">
        <p14:creationId xmlns:p14="http://schemas.microsoft.com/office/powerpoint/2010/main" val="3410669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210333" y="708921"/>
            <a:ext cx="4260975" cy="369332"/>
          </a:xfrm>
          <a:prstGeom prst="rect">
            <a:avLst/>
          </a:prstGeom>
        </p:spPr>
        <p:txBody>
          <a:bodyPr wrap="none">
            <a:spAutoFit/>
          </a:bodyPr>
          <a:lstStyle/>
          <a:p>
            <a:r>
              <a:rPr lang="en-GB" b="1" dirty="0">
                <a:solidFill>
                  <a:srgbClr val="0070C0"/>
                </a:solidFill>
              </a:rPr>
              <a:t>STRUCTURE DE GOUVERNANCE PROPOSÉE</a:t>
            </a:r>
            <a:endParaRPr lang="de-DE" b="1" dirty="0">
              <a:solidFill>
                <a:srgbClr val="0070C0"/>
              </a:solidFill>
            </a:endParaRPr>
          </a:p>
        </p:txBody>
      </p:sp>
      <p:pic>
        <p:nvPicPr>
          <p:cNvPr id="5" name="Grafik 4"/>
          <p:cNvPicPr/>
          <p:nvPr/>
        </p:nvPicPr>
        <p:blipFill>
          <a:blip r:embed="rId3"/>
          <a:stretch>
            <a:fillRect/>
          </a:stretch>
        </p:blipFill>
        <p:spPr>
          <a:xfrm>
            <a:off x="1263079" y="1467040"/>
            <a:ext cx="6617842" cy="3923920"/>
          </a:xfrm>
          <a:prstGeom prst="rect">
            <a:avLst/>
          </a:prstGeom>
        </p:spPr>
      </p:pic>
    </p:spTree>
    <p:extLst>
      <p:ext uri="{BB962C8B-B14F-4D97-AF65-F5344CB8AC3E}">
        <p14:creationId xmlns:p14="http://schemas.microsoft.com/office/powerpoint/2010/main" val="1202064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p:nvPr/>
        </p:nvPicPr>
        <p:blipFill>
          <a:blip r:embed="rId3"/>
          <a:stretch>
            <a:fillRect/>
          </a:stretch>
        </p:blipFill>
        <p:spPr>
          <a:xfrm>
            <a:off x="684687" y="1498884"/>
            <a:ext cx="6842760" cy="4730645"/>
          </a:xfrm>
          <a:prstGeom prst="rect">
            <a:avLst/>
          </a:prstGeom>
        </p:spPr>
      </p:pic>
      <p:sp>
        <p:nvSpPr>
          <p:cNvPr id="5" name="Rechteck 4"/>
          <p:cNvSpPr/>
          <p:nvPr/>
        </p:nvSpPr>
        <p:spPr>
          <a:xfrm>
            <a:off x="4106067" y="635179"/>
            <a:ext cx="4890450" cy="923330"/>
          </a:xfrm>
          <a:prstGeom prst="rect">
            <a:avLst/>
          </a:prstGeom>
        </p:spPr>
        <p:txBody>
          <a:bodyPr wrap="square">
            <a:spAutoFit/>
          </a:bodyPr>
          <a:lstStyle/>
          <a:p>
            <a:r>
              <a:rPr lang="fr-FR" b="1" dirty="0">
                <a:solidFill>
                  <a:srgbClr val="0070C0"/>
                </a:solidFill>
              </a:rPr>
              <a:t>MÉCANISME DE COORDINATION AU SEIN DU CADRE DE GOURVERNANCE RÉGIONALE DES OCÉANS</a:t>
            </a:r>
            <a:endParaRPr lang="de-DE" b="1" dirty="0">
              <a:solidFill>
                <a:srgbClr val="0070C0"/>
              </a:solidFill>
            </a:endParaRPr>
          </a:p>
        </p:txBody>
      </p:sp>
    </p:spTree>
    <p:extLst>
      <p:ext uri="{BB962C8B-B14F-4D97-AF65-F5344CB8AC3E}">
        <p14:creationId xmlns:p14="http://schemas.microsoft.com/office/powerpoint/2010/main" val="797629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1239116-A6F1-D246-8199-592EF1AC93D9}"/>
              </a:ext>
            </a:extLst>
          </p:cNvPr>
          <p:cNvPicPr>
            <a:picLocks noGrp="1" noChangeAspect="1"/>
          </p:cNvPicPr>
          <p:nvPr>
            <p:ph type="pic" sz="quarter" idx="10"/>
          </p:nvPr>
        </p:nvPicPr>
        <p:blipFill>
          <a:blip r:embed="rId3"/>
          <a:srcRect t="14572" b="14572"/>
          <a:stretch>
            <a:fillRect/>
          </a:stretch>
        </p:blipFill>
        <p:spPr/>
      </p:pic>
      <p:sp>
        <p:nvSpPr>
          <p:cNvPr id="2" name="Text Placeholder 1"/>
          <p:cNvSpPr>
            <a:spLocks noGrp="1"/>
          </p:cNvSpPr>
          <p:nvPr>
            <p:ph type="body" sz="quarter" idx="11"/>
          </p:nvPr>
        </p:nvSpPr>
        <p:spPr>
          <a:xfrm>
            <a:off x="-41968" y="1706085"/>
            <a:ext cx="9204232" cy="2821670"/>
          </a:xfrm>
          <a:solidFill>
            <a:srgbClr val="0095D4">
              <a:alpha val="50000"/>
            </a:srgbClr>
          </a:solidFill>
          <a:ln>
            <a:noFill/>
          </a:ln>
        </p:spPr>
        <p:txBody>
          <a:bodyPr/>
          <a:lstStyle/>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lvl="0" algn="ctr"/>
            <a:r>
              <a:rPr lang="fr-FR" sz="2200" dirty="0"/>
              <a:t>Gouvernance et Financement du Mécanisme de coordination</a:t>
            </a:r>
          </a:p>
          <a:p>
            <a:pPr marL="622300" lvl="0" algn="ctr">
              <a:lnSpc>
                <a:spcPct val="100000"/>
              </a:lnSpc>
              <a:spcAft>
                <a:spcPts val="0"/>
              </a:spcAft>
              <a:tabLst>
                <a:tab pos="609600" algn="l"/>
              </a:tabLst>
            </a:pPr>
            <a:endParaRPr lang="en-US" sz="2200" dirty="0"/>
          </a:p>
          <a:p>
            <a:pPr algn="ctr"/>
            <a:r>
              <a:rPr lang="fr-FR" sz="2200" dirty="0"/>
              <a:t>Étape 3 : Déterminer le type d'accord établissant le mécanisme de coordination</a:t>
            </a:r>
            <a:endParaRPr lang="en-US" sz="2200" dirty="0"/>
          </a:p>
          <a:p>
            <a:pPr marL="622300" lvl="0" algn="ctr">
              <a:lnSpc>
                <a:spcPct val="100000"/>
              </a:lnSpc>
              <a:spcAft>
                <a:spcPts val="0"/>
              </a:spcAft>
              <a:tabLst>
                <a:tab pos="609600" algn="l"/>
              </a:tabLst>
            </a:pPr>
            <a:endParaRPr lang="en-US" sz="2200" dirty="0"/>
          </a:p>
          <a:p>
            <a:endParaRPr lang="en-US" sz="2200" dirty="0"/>
          </a:p>
        </p:txBody>
      </p:sp>
      <p:sp>
        <p:nvSpPr>
          <p:cNvPr id="7" name="Text Box 10">
            <a:extLst>
              <a:ext uri="{FF2B5EF4-FFF2-40B4-BE49-F238E27FC236}">
                <a16:creationId xmlns:a16="http://schemas.microsoft.com/office/drawing/2014/main" id="{C85FA9DB-76C7-CA41-BF50-D828B7314642}"/>
              </a:ext>
            </a:extLst>
          </p:cNvPr>
          <p:cNvSpPr txBox="1"/>
          <p:nvPr/>
        </p:nvSpPr>
        <p:spPr>
          <a:xfrm>
            <a:off x="4560148" y="477837"/>
            <a:ext cx="4457700" cy="41885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r>
              <a:rPr lang="en-US" sz="1200" b="1" dirty="0">
                <a:solidFill>
                  <a:schemeClr val="bg1"/>
                </a:solidFill>
              </a:rPr>
              <a:t>Rapport pour la 2</a:t>
            </a:r>
            <a:r>
              <a:rPr lang="en-US" sz="1200" b="1" baseline="30000" dirty="0">
                <a:solidFill>
                  <a:schemeClr val="bg1"/>
                </a:solidFill>
              </a:rPr>
              <a:t>nd</a:t>
            </a:r>
            <a:r>
              <a:rPr lang="en-US" sz="1200" b="1" dirty="0">
                <a:solidFill>
                  <a:schemeClr val="bg1"/>
                </a:solidFill>
              </a:rPr>
              <a:t> phase</a:t>
            </a:r>
            <a:endParaRPr lang="de-DE" sz="1200" dirty="0">
              <a:solidFill>
                <a:schemeClr val="bg1"/>
              </a:solidFill>
            </a:endParaRPr>
          </a:p>
        </p:txBody>
      </p:sp>
    </p:spTree>
    <p:extLst>
      <p:ext uri="{BB962C8B-B14F-4D97-AF65-F5344CB8AC3E}">
        <p14:creationId xmlns:p14="http://schemas.microsoft.com/office/powerpoint/2010/main" val="2921136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215281" y="635179"/>
            <a:ext cx="4572000" cy="369332"/>
          </a:xfrm>
          <a:prstGeom prst="rect">
            <a:avLst/>
          </a:prstGeom>
        </p:spPr>
        <p:txBody>
          <a:bodyPr>
            <a:spAutoFit/>
          </a:bodyPr>
          <a:lstStyle/>
          <a:p>
            <a:r>
              <a:rPr lang="en-GB" b="1" dirty="0">
                <a:solidFill>
                  <a:srgbClr val="0057A8"/>
                </a:solidFill>
              </a:rPr>
              <a:t>ACCORD D’ETABLISSEMENT</a:t>
            </a:r>
            <a:endParaRPr lang="de-DE" dirty="0">
              <a:solidFill>
                <a:srgbClr val="0057A8"/>
              </a:solidFill>
            </a:endParaRPr>
          </a:p>
        </p:txBody>
      </p:sp>
      <p:sp>
        <p:nvSpPr>
          <p:cNvPr id="2" name="Rechteck 1"/>
          <p:cNvSpPr/>
          <p:nvPr/>
        </p:nvSpPr>
        <p:spPr>
          <a:xfrm>
            <a:off x="356159" y="3734138"/>
            <a:ext cx="8211548" cy="120032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fr-FR" i="1" dirty="0">
                <a:latin typeface="Calibri" panose="020F0502020204030204" pitchFamily="34" charset="0"/>
                <a:ea typeface="MS Mincho"/>
              </a:rPr>
              <a:t>Recommandation de la consultation: </a:t>
            </a:r>
            <a:r>
              <a:rPr lang="fr-FR" i="1" dirty="0"/>
              <a:t>remplacer le PE actuel du MCI PAS par un nouveau PE, ou un PE modifié, pour le Mécanisme de coordination, signé par les OIG et approuvé par les pays, et engager le Mécanisme de coordination lui-même à l'élaboration d'un accord plus formel entre les pays.</a:t>
            </a:r>
            <a:endParaRPr lang="fr-FR" dirty="0"/>
          </a:p>
        </p:txBody>
      </p:sp>
      <p:sp>
        <p:nvSpPr>
          <p:cNvPr id="3" name="Rechteck 2"/>
          <p:cNvSpPr/>
          <p:nvPr/>
        </p:nvSpPr>
        <p:spPr>
          <a:xfrm>
            <a:off x="575733" y="1663015"/>
            <a:ext cx="7772400" cy="1446550"/>
          </a:xfrm>
          <a:prstGeom prst="rect">
            <a:avLst/>
          </a:prstGeom>
        </p:spPr>
        <p:txBody>
          <a:bodyPr wrap="square">
            <a:spAutoFit/>
          </a:bodyPr>
          <a:lstStyle/>
          <a:p>
            <a:r>
              <a:rPr lang="fr-FR" sz="2200" dirty="0">
                <a:latin typeface="Calibri" panose="020F0502020204030204" pitchFamily="34" charset="0"/>
                <a:ea typeface="Avenir Heavy" charset="0"/>
                <a:cs typeface="Calibri" panose="020F0502020204030204" pitchFamily="34" charset="0"/>
              </a:rPr>
              <a:t>L’accord d’établissement pourrait être:</a:t>
            </a:r>
          </a:p>
          <a:p>
            <a:pPr marL="285750" indent="-285750">
              <a:buFont typeface="Arial" panose="020B0604020202020204" pitchFamily="34" charset="0"/>
              <a:buChar char="•"/>
            </a:pPr>
            <a:r>
              <a:rPr lang="fr-FR" sz="2200" dirty="0">
                <a:latin typeface="Calibri" panose="020F0502020204030204" pitchFamily="34" charset="0"/>
                <a:ea typeface="Avenir Heavy" charset="0"/>
                <a:cs typeface="Calibri" panose="020F0502020204030204" pitchFamily="34" charset="0"/>
              </a:rPr>
              <a:t>Un </a:t>
            </a:r>
            <a:r>
              <a:rPr lang="fr-FR" sz="2200" b="1" i="1" dirty="0">
                <a:solidFill>
                  <a:schemeClr val="accent1">
                    <a:lumMod val="75000"/>
                  </a:schemeClr>
                </a:solidFill>
                <a:latin typeface="Calibri" panose="020F0502020204030204" pitchFamily="34" charset="0"/>
                <a:cs typeface="Calibri" panose="020F0502020204030204" pitchFamily="34" charset="0"/>
              </a:rPr>
              <a:t>accord de partenariat/un réseau informel </a:t>
            </a:r>
            <a:r>
              <a:rPr lang="fr-FR" sz="2200" dirty="0">
                <a:latin typeface="Calibri" panose="020F0502020204030204" pitchFamily="34" charset="0"/>
                <a:ea typeface="Avenir Heavy" charset="0"/>
                <a:cs typeface="Calibri" panose="020F0502020204030204" pitchFamily="34" charset="0"/>
              </a:rPr>
              <a:t>(basée en un PE) </a:t>
            </a:r>
          </a:p>
          <a:p>
            <a:pPr marL="285750" indent="-285750">
              <a:buFont typeface="Arial" panose="020B0604020202020204" pitchFamily="34" charset="0"/>
              <a:buChar char="•"/>
            </a:pPr>
            <a:r>
              <a:rPr lang="fr-FR" sz="2200" dirty="0">
                <a:latin typeface="Calibri" panose="020F0502020204030204" pitchFamily="34" charset="0"/>
                <a:ea typeface="Avenir Heavy" charset="0"/>
                <a:cs typeface="Calibri" panose="020F0502020204030204" pitchFamily="34" charset="0"/>
              </a:rPr>
              <a:t>Un </a:t>
            </a:r>
            <a:r>
              <a:rPr lang="fr-FR" sz="2200" b="1" i="1" dirty="0">
                <a:solidFill>
                  <a:schemeClr val="accent1">
                    <a:lumMod val="75000"/>
                  </a:schemeClr>
                </a:solidFill>
                <a:latin typeface="Calibri" panose="020F0502020204030204" pitchFamily="34" charset="0"/>
                <a:cs typeface="Calibri" panose="020F0502020204030204" pitchFamily="34" charset="0"/>
              </a:rPr>
              <a:t>accord plus formel et contraignant</a:t>
            </a:r>
          </a:p>
          <a:p>
            <a:pPr marL="285750" indent="-285750">
              <a:buFont typeface="Arial" panose="020B0604020202020204" pitchFamily="34" charset="0"/>
              <a:buChar char="•"/>
            </a:pPr>
            <a:r>
              <a:rPr lang="fr-FR" sz="2200" dirty="0">
                <a:latin typeface="Calibri" panose="020F0502020204030204" pitchFamily="34" charset="0"/>
                <a:ea typeface="Avenir Heavy" charset="0"/>
                <a:cs typeface="Calibri" panose="020F0502020204030204" pitchFamily="34" charset="0"/>
              </a:rPr>
              <a:t>Ou un </a:t>
            </a:r>
            <a:r>
              <a:rPr lang="fr-FR" sz="2200" b="1" i="1" dirty="0">
                <a:solidFill>
                  <a:schemeClr val="accent1">
                    <a:lumMod val="75000"/>
                  </a:schemeClr>
                </a:solidFill>
                <a:latin typeface="Calibri" panose="020F0502020204030204" pitchFamily="34" charset="0"/>
                <a:cs typeface="Calibri" panose="020F0502020204030204" pitchFamily="34" charset="0"/>
              </a:rPr>
              <a:t>enchainement</a:t>
            </a:r>
            <a:r>
              <a:rPr lang="fr-FR" sz="2200" dirty="0">
                <a:latin typeface="Calibri" panose="020F0502020204030204" pitchFamily="34" charset="0"/>
                <a:ea typeface="Avenir Heavy" charset="0"/>
                <a:cs typeface="Calibri" panose="020F0502020204030204" pitchFamily="34" charset="0"/>
              </a:rPr>
              <a:t> des deux</a:t>
            </a:r>
          </a:p>
        </p:txBody>
      </p:sp>
    </p:spTree>
    <p:extLst>
      <p:ext uri="{BB962C8B-B14F-4D97-AF65-F5344CB8AC3E}">
        <p14:creationId xmlns:p14="http://schemas.microsoft.com/office/powerpoint/2010/main" val="2015482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1239116-A6F1-D246-8199-592EF1AC93D9}"/>
              </a:ext>
            </a:extLst>
          </p:cNvPr>
          <p:cNvPicPr>
            <a:picLocks noGrp="1" noChangeAspect="1"/>
          </p:cNvPicPr>
          <p:nvPr>
            <p:ph type="pic" sz="quarter" idx="10"/>
          </p:nvPr>
        </p:nvPicPr>
        <p:blipFill>
          <a:blip r:embed="rId3"/>
          <a:srcRect t="14572" b="14572"/>
          <a:stretch>
            <a:fillRect/>
          </a:stretch>
        </p:blipFill>
        <p:spPr/>
      </p:pic>
      <p:sp>
        <p:nvSpPr>
          <p:cNvPr id="2" name="Text Placeholder 1"/>
          <p:cNvSpPr>
            <a:spLocks noGrp="1"/>
          </p:cNvSpPr>
          <p:nvPr>
            <p:ph type="body" sz="quarter" idx="11"/>
          </p:nvPr>
        </p:nvSpPr>
        <p:spPr>
          <a:xfrm>
            <a:off x="-41968" y="1706085"/>
            <a:ext cx="9204232" cy="2821670"/>
          </a:xfrm>
          <a:solidFill>
            <a:srgbClr val="0095D4">
              <a:alpha val="50000"/>
            </a:srgbClr>
          </a:solidFill>
          <a:ln>
            <a:noFill/>
          </a:ln>
        </p:spPr>
        <p:txBody>
          <a:bodyPr/>
          <a:lstStyle/>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lvl="0" algn="ctr"/>
            <a:r>
              <a:rPr lang="fr-FR" sz="2200" dirty="0"/>
              <a:t>Gouvernance et Financement du Mécanisme de coordination</a:t>
            </a:r>
          </a:p>
          <a:p>
            <a:pPr marL="622300" lvl="0" algn="ctr">
              <a:lnSpc>
                <a:spcPct val="100000"/>
              </a:lnSpc>
              <a:spcAft>
                <a:spcPts val="0"/>
              </a:spcAft>
              <a:tabLst>
                <a:tab pos="609600" algn="l"/>
              </a:tabLst>
            </a:pPr>
            <a:endParaRPr lang="en-US" sz="2200" dirty="0"/>
          </a:p>
          <a:p>
            <a:pPr algn="ctr"/>
            <a:r>
              <a:rPr lang="fr-FR" sz="2200" dirty="0"/>
              <a:t>Étape 4 : Déterminer le type de convention d'accueil pour le Secrétariat du Mécanisme de coordination</a:t>
            </a:r>
            <a:endParaRPr lang="en-US" sz="2200" dirty="0"/>
          </a:p>
          <a:p>
            <a:pPr marL="622300" lvl="0" algn="ctr">
              <a:lnSpc>
                <a:spcPct val="100000"/>
              </a:lnSpc>
              <a:spcAft>
                <a:spcPts val="0"/>
              </a:spcAft>
              <a:tabLst>
                <a:tab pos="609600" algn="l"/>
              </a:tabLst>
            </a:pPr>
            <a:endParaRPr lang="en-US" sz="2200" dirty="0"/>
          </a:p>
          <a:p>
            <a:endParaRPr lang="en-US" sz="2200" dirty="0"/>
          </a:p>
        </p:txBody>
      </p:sp>
      <p:sp>
        <p:nvSpPr>
          <p:cNvPr id="7" name="Text Box 10">
            <a:extLst>
              <a:ext uri="{FF2B5EF4-FFF2-40B4-BE49-F238E27FC236}">
                <a16:creationId xmlns:a16="http://schemas.microsoft.com/office/drawing/2014/main" id="{C85FA9DB-76C7-CA41-BF50-D828B7314642}"/>
              </a:ext>
            </a:extLst>
          </p:cNvPr>
          <p:cNvSpPr txBox="1"/>
          <p:nvPr/>
        </p:nvSpPr>
        <p:spPr>
          <a:xfrm>
            <a:off x="4560148" y="477837"/>
            <a:ext cx="4457700" cy="41885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r>
              <a:rPr lang="en-US" sz="1200" b="1" dirty="0">
                <a:solidFill>
                  <a:schemeClr val="bg1"/>
                </a:solidFill>
              </a:rPr>
              <a:t>Rapport pour la 2</a:t>
            </a:r>
            <a:r>
              <a:rPr lang="en-US" sz="1200" b="1" baseline="30000" dirty="0">
                <a:solidFill>
                  <a:schemeClr val="bg1"/>
                </a:solidFill>
              </a:rPr>
              <a:t>nd</a:t>
            </a:r>
            <a:r>
              <a:rPr lang="en-US" sz="1200" b="1" dirty="0">
                <a:solidFill>
                  <a:schemeClr val="bg1"/>
                </a:solidFill>
              </a:rPr>
              <a:t> phase</a:t>
            </a:r>
            <a:endParaRPr lang="de-DE" sz="1200" dirty="0">
              <a:solidFill>
                <a:schemeClr val="bg1"/>
              </a:solidFill>
            </a:endParaRPr>
          </a:p>
        </p:txBody>
      </p:sp>
    </p:spTree>
    <p:extLst>
      <p:ext uri="{BB962C8B-B14F-4D97-AF65-F5344CB8AC3E}">
        <p14:creationId xmlns:p14="http://schemas.microsoft.com/office/powerpoint/2010/main" val="407539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215281" y="635179"/>
            <a:ext cx="4572000" cy="369332"/>
          </a:xfrm>
          <a:prstGeom prst="rect">
            <a:avLst/>
          </a:prstGeom>
        </p:spPr>
        <p:txBody>
          <a:bodyPr>
            <a:spAutoFit/>
          </a:bodyPr>
          <a:lstStyle/>
          <a:p>
            <a:r>
              <a:rPr lang="fr-FR" b="1" dirty="0">
                <a:solidFill>
                  <a:srgbClr val="0057A8"/>
                </a:solidFill>
              </a:rPr>
              <a:t>ACCORD DE SIÈGE POUR LE SECRÉTARIAT</a:t>
            </a:r>
            <a:endParaRPr lang="de-DE" b="1" dirty="0">
              <a:solidFill>
                <a:srgbClr val="0057A8"/>
              </a:solidFill>
            </a:endParaRPr>
          </a:p>
        </p:txBody>
      </p:sp>
      <p:sp>
        <p:nvSpPr>
          <p:cNvPr id="5" name="Rechteck 4"/>
          <p:cNvSpPr/>
          <p:nvPr/>
        </p:nvSpPr>
        <p:spPr>
          <a:xfrm>
            <a:off x="313899" y="2168178"/>
            <a:ext cx="8473382" cy="2190471"/>
          </a:xfrm>
          <a:prstGeom prst="rect">
            <a:avLst/>
          </a:prstGeom>
        </p:spPr>
        <p:txBody>
          <a:bodyPr wrap="square">
            <a:spAutoFit/>
          </a:bodyPr>
          <a:lstStyle/>
          <a:p>
            <a:pPr marL="285750" indent="-285750" algn="just">
              <a:lnSpc>
                <a:spcPct val="115000"/>
              </a:lnSpc>
              <a:spcAft>
                <a:spcPts val="1440"/>
              </a:spcAft>
              <a:buFont typeface="Arial" panose="020B0604020202020204" pitchFamily="34" charset="0"/>
              <a:buChar char="•"/>
            </a:pPr>
            <a:r>
              <a:rPr lang="fr-FR" dirty="0"/>
              <a:t>Le Secrétariat du Mécanisme de coordination peut être installé dans n'importe quel pays de la région Grande Caraïbe, en fonction de la décision des pays et d’un accord de siège avec les différents pays sélectionnés. </a:t>
            </a:r>
          </a:p>
          <a:p>
            <a:pPr marL="285750" indent="-285750" algn="just">
              <a:lnSpc>
                <a:spcPct val="115000"/>
              </a:lnSpc>
              <a:spcAft>
                <a:spcPts val="1440"/>
              </a:spcAft>
              <a:buFont typeface="Arial" panose="020B0604020202020204" pitchFamily="34" charset="0"/>
              <a:buChar char="•"/>
            </a:pPr>
            <a:r>
              <a:rPr lang="fr-FR" dirty="0"/>
              <a:t>Une autre option est qu’un Secrétariat d'une OIG existante puisse héberger le Secrétariat du Mécanisme de coordination, sur la base d’un accord de siège avec les OIG respectives (et peut-être avec le pays de l’OIG).</a:t>
            </a:r>
            <a:endParaRPr lang="de-DE" sz="2000" dirty="0">
              <a:effectLst/>
              <a:latin typeface="Cambria" panose="02040503050406030204" pitchFamily="18" charset="0"/>
              <a:ea typeface="MS Mincho"/>
              <a:cs typeface="Times New Roman" panose="02020603050405020304" pitchFamily="18" charset="0"/>
            </a:endParaRPr>
          </a:p>
        </p:txBody>
      </p:sp>
    </p:spTree>
    <p:extLst>
      <p:ext uri="{BB962C8B-B14F-4D97-AF65-F5344CB8AC3E}">
        <p14:creationId xmlns:p14="http://schemas.microsoft.com/office/powerpoint/2010/main" val="3822311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52881" y="1456392"/>
            <a:ext cx="8534400" cy="167276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15000"/>
              </a:lnSpc>
              <a:spcAft>
                <a:spcPts val="300"/>
              </a:spcAft>
            </a:pPr>
            <a:r>
              <a:rPr lang="fr-FR" b="1" dirty="0">
                <a:latin typeface="Calibri" panose="020F0502020204030204" pitchFamily="34" charset="0"/>
                <a:ea typeface="MS Mincho"/>
                <a:cs typeface="Times New Roman" panose="02020603050405020304" pitchFamily="18" charset="0"/>
              </a:rPr>
              <a:t>Critères potentiels pour la sélection d'un pays hôte </a:t>
            </a:r>
            <a:r>
              <a:rPr lang="en-GB" b="1" dirty="0">
                <a:latin typeface="Calibri" panose="020F0502020204030204" pitchFamily="34" charset="0"/>
                <a:ea typeface="MS Mincho"/>
                <a:cs typeface="Times New Roman" panose="02020603050405020304" pitchFamily="18" charset="0"/>
              </a:rPr>
              <a:t>:</a:t>
            </a:r>
            <a:endParaRPr lang="de-DE" b="1" dirty="0">
              <a:latin typeface="Calibri" panose="020F0502020204030204" pitchFamily="34" charset="0"/>
              <a:ea typeface="MS Mincho"/>
              <a:cs typeface="Times New Roman" panose="02020603050405020304" pitchFamily="18" charset="0"/>
            </a:endParaRPr>
          </a:p>
          <a:p>
            <a:pPr marL="342900" indent="-342900">
              <a:spcAft>
                <a:spcPts val="300"/>
              </a:spcAft>
              <a:buFont typeface="Symbol" panose="05050102010706020507" pitchFamily="18" charset="2"/>
              <a:buChar char=""/>
            </a:pPr>
            <a:r>
              <a:rPr lang="fr-FR" dirty="0">
                <a:latin typeface="Calibri" panose="020F0502020204030204" pitchFamily="34" charset="0"/>
                <a:ea typeface="MS Mincho"/>
                <a:cs typeface="Times New Roman" panose="02020603050405020304" pitchFamily="18" charset="0"/>
              </a:rPr>
              <a:t>Fourniture d'un co-financement/contributions en nature (p. ex., bureaux)</a:t>
            </a:r>
            <a:endParaRPr lang="es-ES" dirty="0">
              <a:latin typeface="Calibri" panose="020F0502020204030204" pitchFamily="34" charset="0"/>
              <a:ea typeface="MS Mincho"/>
              <a:cs typeface="Times New Roman" panose="02020603050405020304" pitchFamily="18" charset="0"/>
            </a:endParaRPr>
          </a:p>
          <a:p>
            <a:pPr marL="342900" indent="-342900">
              <a:spcAft>
                <a:spcPts val="300"/>
              </a:spcAft>
              <a:buFont typeface="Symbol" panose="05050102010706020507" pitchFamily="18" charset="2"/>
              <a:buChar char=""/>
            </a:pPr>
            <a:r>
              <a:rPr lang="fr-FR" dirty="0">
                <a:latin typeface="Calibri" panose="020F0502020204030204" pitchFamily="34" charset="0"/>
                <a:ea typeface="MS Mincho"/>
                <a:cs typeface="Times New Roman" panose="02020603050405020304" pitchFamily="18" charset="0"/>
              </a:rPr>
              <a:t>Emplacement et connectivité </a:t>
            </a:r>
          </a:p>
          <a:p>
            <a:pPr marL="342900" indent="-342900">
              <a:spcAft>
                <a:spcPts val="300"/>
              </a:spcAft>
              <a:buFont typeface="Symbol" panose="05050102010706020507" pitchFamily="18" charset="2"/>
              <a:buChar char=""/>
            </a:pPr>
            <a:r>
              <a:rPr lang="fr-FR" dirty="0">
                <a:latin typeface="Calibri" panose="020F0502020204030204" pitchFamily="34" charset="0"/>
                <a:ea typeface="MS Mincho"/>
                <a:cs typeface="Times New Roman" panose="02020603050405020304" pitchFamily="18" charset="0"/>
              </a:rPr>
              <a:t>Coût de fonctionnement du Secrétariat </a:t>
            </a:r>
          </a:p>
          <a:p>
            <a:pPr marL="342900" indent="-342900">
              <a:spcAft>
                <a:spcPts val="300"/>
              </a:spcAft>
              <a:buFont typeface="Symbol" panose="05050102010706020507" pitchFamily="18" charset="2"/>
              <a:buChar char=""/>
            </a:pPr>
            <a:r>
              <a:rPr lang="fr-FR" dirty="0">
                <a:latin typeface="Calibri" panose="020F0502020204030204" pitchFamily="34" charset="0"/>
                <a:ea typeface="MS Mincho"/>
                <a:cs typeface="Times New Roman" panose="02020603050405020304" pitchFamily="18" charset="0"/>
              </a:rPr>
              <a:t>Attrait pour le recrutement et le maintien du personnel international</a:t>
            </a:r>
            <a:endParaRPr lang="es-ES" dirty="0">
              <a:latin typeface="Calibri" panose="020F0502020204030204" pitchFamily="34" charset="0"/>
              <a:ea typeface="MS Mincho"/>
              <a:cs typeface="Times New Roman" panose="02020603050405020304" pitchFamily="18" charset="0"/>
            </a:endParaRPr>
          </a:p>
        </p:txBody>
      </p:sp>
      <p:sp>
        <p:nvSpPr>
          <p:cNvPr id="3" name="Rechteck 2"/>
          <p:cNvSpPr/>
          <p:nvPr/>
        </p:nvSpPr>
        <p:spPr>
          <a:xfrm>
            <a:off x="252881" y="3129158"/>
            <a:ext cx="8534400" cy="355481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15000"/>
              </a:lnSpc>
              <a:spcAft>
                <a:spcPts val="300"/>
              </a:spcAft>
            </a:pPr>
            <a:r>
              <a:rPr lang="fr-FR" b="1" dirty="0">
                <a:latin typeface="Calibri" panose="020F0502020204030204" pitchFamily="34" charset="0"/>
                <a:ea typeface="MS Mincho"/>
                <a:cs typeface="Times New Roman" panose="02020603050405020304" pitchFamily="18" charset="0"/>
              </a:rPr>
              <a:t>Critères potentiels pour la sélection d'une organisation hôte (en plus de ceux ci-dessus) </a:t>
            </a:r>
            <a:r>
              <a:rPr lang="en-GB" b="1" dirty="0">
                <a:latin typeface="Calibri" panose="020F0502020204030204" pitchFamily="34" charset="0"/>
                <a:ea typeface="MS Mincho"/>
                <a:cs typeface="Times New Roman" panose="02020603050405020304" pitchFamily="18" charset="0"/>
              </a:rPr>
              <a:t>:</a:t>
            </a:r>
            <a:endParaRPr lang="de-DE" sz="2000" dirty="0">
              <a:latin typeface="Cambria" panose="02040503050406030204" pitchFamily="18" charset="0"/>
              <a:ea typeface="MS Mincho"/>
              <a:cs typeface="Times New Roman" panose="02020603050405020304" pitchFamily="18" charset="0"/>
            </a:endParaRPr>
          </a:p>
          <a:p>
            <a:pPr marL="342900" lvl="0" indent="-342900">
              <a:spcAft>
                <a:spcPts val="300"/>
              </a:spcAft>
              <a:buFont typeface="Symbol" panose="05050102010706020507" pitchFamily="18" charset="2"/>
              <a:buChar char=""/>
            </a:pPr>
            <a:r>
              <a:rPr lang="en-GB" dirty="0">
                <a:latin typeface="Calibri" panose="020F0502020204030204" pitchFamily="34" charset="0"/>
                <a:ea typeface="MS Mincho"/>
                <a:cs typeface="Times New Roman" panose="02020603050405020304" pitchFamily="18" charset="0"/>
              </a:rPr>
              <a:t>Membership in the Executive Group of the Coordination Mechanism </a:t>
            </a:r>
            <a:endParaRPr lang="de-DE" sz="2000" dirty="0">
              <a:latin typeface="Cambria" panose="02040503050406030204" pitchFamily="18" charset="0"/>
              <a:ea typeface="MS Mincho"/>
              <a:cs typeface="Times New Roman" panose="02020603050405020304" pitchFamily="18" charset="0"/>
            </a:endParaRPr>
          </a:p>
          <a:p>
            <a:pPr marL="342900" indent="-342900">
              <a:spcAft>
                <a:spcPts val="300"/>
              </a:spcAft>
              <a:buFont typeface="Symbol" panose="05050102010706020507" pitchFamily="18" charset="2"/>
              <a:buChar char=""/>
            </a:pPr>
            <a:r>
              <a:rPr lang="fr-FR" dirty="0">
                <a:latin typeface="Calibri" panose="020F0502020204030204" pitchFamily="34" charset="0"/>
                <a:ea typeface="MS Mincho"/>
                <a:cs typeface="Times New Roman" panose="02020603050405020304" pitchFamily="18" charset="0"/>
              </a:rPr>
              <a:t>Adhésion au Groupe exécutif du Mécanisme de coordination </a:t>
            </a:r>
            <a:endParaRPr lang="es-ES" dirty="0">
              <a:latin typeface="Calibri" panose="020F0502020204030204" pitchFamily="34" charset="0"/>
              <a:ea typeface="MS Mincho"/>
              <a:cs typeface="Times New Roman" panose="02020603050405020304" pitchFamily="18" charset="0"/>
            </a:endParaRPr>
          </a:p>
          <a:p>
            <a:pPr marL="342900" indent="-342900">
              <a:spcAft>
                <a:spcPts val="300"/>
              </a:spcAft>
              <a:buFont typeface="Symbol" panose="05050102010706020507" pitchFamily="18" charset="2"/>
              <a:buChar char=""/>
            </a:pPr>
            <a:r>
              <a:rPr lang="fr-FR" dirty="0">
                <a:latin typeface="Calibri" panose="020F0502020204030204" pitchFamily="34" charset="0"/>
                <a:ea typeface="MS Mincho"/>
                <a:cs typeface="Times New Roman" panose="02020603050405020304" pitchFamily="18" charset="0"/>
              </a:rPr>
              <a:t>Consensus parmi les OIG membres du MCI PAS CLME+ sur l’OIG hôte sélectionnée </a:t>
            </a:r>
            <a:endParaRPr lang="es-ES" dirty="0">
              <a:latin typeface="Calibri" panose="020F0502020204030204" pitchFamily="34" charset="0"/>
              <a:ea typeface="MS Mincho"/>
              <a:cs typeface="Times New Roman" panose="02020603050405020304" pitchFamily="18" charset="0"/>
            </a:endParaRPr>
          </a:p>
          <a:p>
            <a:pPr marL="342900" indent="-342900">
              <a:spcAft>
                <a:spcPts val="300"/>
              </a:spcAft>
              <a:buFont typeface="Symbol" panose="05050102010706020507" pitchFamily="18" charset="2"/>
              <a:buChar char=""/>
            </a:pPr>
            <a:r>
              <a:rPr lang="fr-FR" dirty="0">
                <a:latin typeface="Calibri" panose="020F0502020204030204" pitchFamily="34" charset="0"/>
                <a:ea typeface="MS Mincho"/>
                <a:cs typeface="Times New Roman" panose="02020603050405020304" pitchFamily="18" charset="0"/>
              </a:rPr>
              <a:t>Vaste mandat géographique dans la région Grande Caraïbe et large adhésion des pays CLME+</a:t>
            </a:r>
            <a:endParaRPr lang="es-ES" dirty="0">
              <a:latin typeface="Calibri" panose="020F0502020204030204" pitchFamily="34" charset="0"/>
              <a:ea typeface="MS Mincho"/>
              <a:cs typeface="Times New Roman" panose="02020603050405020304" pitchFamily="18" charset="0"/>
            </a:endParaRPr>
          </a:p>
          <a:p>
            <a:pPr marL="342900" indent="-342900">
              <a:spcAft>
                <a:spcPts val="300"/>
              </a:spcAft>
              <a:buFont typeface="Symbol" panose="05050102010706020507" pitchFamily="18" charset="2"/>
              <a:buChar char=""/>
            </a:pPr>
            <a:r>
              <a:rPr lang="fr-FR" dirty="0">
                <a:latin typeface="Calibri" panose="020F0502020204030204" pitchFamily="34" charset="0"/>
                <a:ea typeface="MS Mincho"/>
                <a:cs typeface="Times New Roman" panose="02020603050405020304" pitchFamily="18" charset="0"/>
              </a:rPr>
              <a:t>Mandat thématique général lié à la Gouvernance des océans et développement durable sur la base des océans</a:t>
            </a:r>
            <a:endParaRPr lang="es-ES" dirty="0">
              <a:latin typeface="Calibri" panose="020F0502020204030204" pitchFamily="34" charset="0"/>
              <a:ea typeface="MS Mincho"/>
              <a:cs typeface="Times New Roman" panose="02020603050405020304" pitchFamily="18" charset="0"/>
            </a:endParaRPr>
          </a:p>
          <a:p>
            <a:pPr marL="342900" indent="-342900">
              <a:spcAft>
                <a:spcPts val="300"/>
              </a:spcAft>
              <a:buFont typeface="Symbol" panose="05050102010706020507" pitchFamily="18" charset="2"/>
              <a:buChar char=""/>
            </a:pPr>
            <a:r>
              <a:rPr lang="fr-FR" dirty="0">
                <a:latin typeface="Calibri" panose="020F0502020204030204" pitchFamily="34" charset="0"/>
                <a:ea typeface="MS Mincho"/>
                <a:cs typeface="Times New Roman" panose="02020603050405020304" pitchFamily="18" charset="0"/>
              </a:rPr>
              <a:t>Fourniture d'un co-financement/contributions en nature </a:t>
            </a:r>
          </a:p>
          <a:p>
            <a:pPr marL="342900" indent="-342900">
              <a:spcAft>
                <a:spcPts val="300"/>
              </a:spcAft>
              <a:buFont typeface="Symbol" panose="05050102010706020507" pitchFamily="18" charset="2"/>
              <a:buChar char=""/>
            </a:pPr>
            <a:r>
              <a:rPr lang="fr-FR" dirty="0">
                <a:latin typeface="Calibri" panose="020F0502020204030204" pitchFamily="34" charset="0"/>
                <a:ea typeface="MS Mincho"/>
                <a:cs typeface="Times New Roman" panose="02020603050405020304" pitchFamily="18" charset="0"/>
              </a:rPr>
              <a:t>Haute capacité technique et de gestion et stabilité financière du Secrétariat</a:t>
            </a:r>
            <a:endParaRPr lang="es-ES" dirty="0">
              <a:latin typeface="Calibri" panose="020F0502020204030204" pitchFamily="34" charset="0"/>
              <a:ea typeface="MS Mincho"/>
              <a:cs typeface="Times New Roman" panose="02020603050405020304" pitchFamily="18" charset="0"/>
            </a:endParaRPr>
          </a:p>
          <a:p>
            <a:pPr marL="342900" indent="-342900">
              <a:spcAft>
                <a:spcPts val="300"/>
              </a:spcAft>
              <a:buFont typeface="Symbol" panose="05050102010706020507" pitchFamily="18" charset="2"/>
              <a:buChar char=""/>
            </a:pPr>
            <a:r>
              <a:rPr lang="fr-FR" dirty="0">
                <a:latin typeface="Calibri" panose="020F0502020204030204" pitchFamily="34" charset="0"/>
                <a:ea typeface="MS Mincho"/>
                <a:cs typeface="Times New Roman" panose="02020603050405020304" pitchFamily="18" charset="0"/>
              </a:rPr>
              <a:t>Haut niveau de prise de décision</a:t>
            </a:r>
            <a:endParaRPr lang="de-DE" dirty="0">
              <a:latin typeface="Calibri" panose="020F0502020204030204" pitchFamily="34" charset="0"/>
              <a:ea typeface="MS Mincho"/>
              <a:cs typeface="Times New Roman" panose="02020603050405020304" pitchFamily="18" charset="0"/>
            </a:endParaRPr>
          </a:p>
        </p:txBody>
      </p:sp>
      <p:sp>
        <p:nvSpPr>
          <p:cNvPr id="5" name="Rechteck 4">
            <a:extLst>
              <a:ext uri="{FF2B5EF4-FFF2-40B4-BE49-F238E27FC236}">
                <a16:creationId xmlns:a16="http://schemas.microsoft.com/office/drawing/2014/main" id="{3F697E7E-E46B-D145-8766-4939B23C0EAF}"/>
              </a:ext>
            </a:extLst>
          </p:cNvPr>
          <p:cNvSpPr/>
          <p:nvPr/>
        </p:nvSpPr>
        <p:spPr>
          <a:xfrm>
            <a:off x="4215281" y="635179"/>
            <a:ext cx="4572000" cy="646331"/>
          </a:xfrm>
          <a:prstGeom prst="rect">
            <a:avLst/>
          </a:prstGeom>
        </p:spPr>
        <p:txBody>
          <a:bodyPr>
            <a:spAutoFit/>
          </a:bodyPr>
          <a:lstStyle/>
          <a:p>
            <a:r>
              <a:rPr lang="en-GB" b="1" dirty="0">
                <a:solidFill>
                  <a:srgbClr val="0057A8"/>
                </a:solidFill>
              </a:rPr>
              <a:t>CRITÈRES POTENTIELS POUR LA SELECTIONS D’HOTES</a:t>
            </a:r>
            <a:endParaRPr lang="de-DE" dirty="0">
              <a:solidFill>
                <a:srgbClr val="0057A8"/>
              </a:solidFill>
            </a:endParaRPr>
          </a:p>
        </p:txBody>
      </p:sp>
    </p:spTree>
    <p:extLst>
      <p:ext uri="{BB962C8B-B14F-4D97-AF65-F5344CB8AC3E}">
        <p14:creationId xmlns:p14="http://schemas.microsoft.com/office/powerpoint/2010/main" val="3469619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267200" y="635179"/>
            <a:ext cx="4572000" cy="369332"/>
          </a:xfrm>
          <a:prstGeom prst="rect">
            <a:avLst/>
          </a:prstGeom>
        </p:spPr>
        <p:txBody>
          <a:bodyPr>
            <a:spAutoFit/>
          </a:bodyPr>
          <a:lstStyle/>
          <a:p>
            <a:r>
              <a:rPr lang="en-GB" b="1" dirty="0">
                <a:solidFill>
                  <a:srgbClr val="0057A8"/>
                </a:solidFill>
              </a:rPr>
              <a:t>ESTIMATION DES COÛTS PAR FONCTION</a:t>
            </a:r>
            <a:endParaRPr lang="de-DE" dirty="0">
              <a:solidFill>
                <a:srgbClr val="0057A8"/>
              </a:solidFill>
            </a:endParaRPr>
          </a:p>
        </p:txBody>
      </p:sp>
      <p:graphicFrame>
        <p:nvGraphicFramePr>
          <p:cNvPr id="2" name="Tabelle 1"/>
          <p:cNvGraphicFramePr>
            <a:graphicFrameLocks noGrp="1"/>
          </p:cNvGraphicFramePr>
          <p:nvPr>
            <p:extLst>
              <p:ext uri="{D42A27DB-BD31-4B8C-83A1-F6EECF244321}">
                <p14:modId xmlns:p14="http://schemas.microsoft.com/office/powerpoint/2010/main" val="3501345977"/>
              </p:ext>
            </p:extLst>
          </p:nvPr>
        </p:nvGraphicFramePr>
        <p:xfrm>
          <a:off x="270933" y="1524001"/>
          <a:ext cx="7552266" cy="4312165"/>
        </p:xfrm>
        <a:graphic>
          <a:graphicData uri="http://schemas.openxmlformats.org/drawingml/2006/table">
            <a:tbl>
              <a:tblPr firstRow="1" firstCol="1" bandRow="1">
                <a:tableStyleId>{5C22544A-7EE6-4342-B048-85BDC9FD1C3A}</a:tableStyleId>
              </a:tblPr>
              <a:tblGrid>
                <a:gridCol w="5477771">
                  <a:extLst>
                    <a:ext uri="{9D8B030D-6E8A-4147-A177-3AD203B41FA5}">
                      <a16:colId xmlns:a16="http://schemas.microsoft.com/office/drawing/2014/main" val="20000"/>
                    </a:ext>
                  </a:extLst>
                </a:gridCol>
                <a:gridCol w="2074495">
                  <a:extLst>
                    <a:ext uri="{9D8B030D-6E8A-4147-A177-3AD203B41FA5}">
                      <a16:colId xmlns:a16="http://schemas.microsoft.com/office/drawing/2014/main" val="20001"/>
                    </a:ext>
                  </a:extLst>
                </a:gridCol>
              </a:tblGrid>
              <a:tr h="389466">
                <a:tc>
                  <a:txBody>
                    <a:bodyPr/>
                    <a:lstStyle/>
                    <a:p>
                      <a:pPr>
                        <a:lnSpc>
                          <a:spcPct val="115000"/>
                        </a:lnSpc>
                        <a:spcAft>
                          <a:spcPts val="1440"/>
                        </a:spcAft>
                      </a:pPr>
                      <a:r>
                        <a:rPr lang="fr-FR" sz="1400" b="0" noProof="0" dirty="0">
                          <a:effectLst/>
                        </a:rPr>
                        <a:t>Fonctions proposés</a:t>
                      </a:r>
                      <a:endParaRPr lang="fr-FR" sz="1400" b="0" noProof="0" dirty="0">
                        <a:solidFill>
                          <a:srgbClr val="000000"/>
                        </a:solidFill>
                        <a:effectLst/>
                        <a:latin typeface="Calibri" panose="020F0502020204030204" pitchFamily="34" charset="0"/>
                        <a:ea typeface="MS Mincho"/>
                      </a:endParaRPr>
                    </a:p>
                  </a:txBody>
                  <a:tcPr marL="68580" marR="68580" marT="0" marB="0"/>
                </a:tc>
                <a:tc>
                  <a:txBody>
                    <a:bodyPr/>
                    <a:lstStyle/>
                    <a:p>
                      <a:pPr algn="just">
                        <a:lnSpc>
                          <a:spcPct val="115000"/>
                        </a:lnSpc>
                        <a:spcAft>
                          <a:spcPts val="1440"/>
                        </a:spcAft>
                      </a:pPr>
                      <a:r>
                        <a:rPr lang="en-GB" sz="1400" b="0" dirty="0">
                          <a:effectLst/>
                        </a:rPr>
                        <a:t>Estimation des </a:t>
                      </a:r>
                      <a:r>
                        <a:rPr lang="en-GB" sz="1400" b="0" dirty="0" err="1">
                          <a:effectLst/>
                        </a:rPr>
                        <a:t>coûts</a:t>
                      </a:r>
                      <a:r>
                        <a:rPr lang="en-GB" sz="1400" b="0" dirty="0">
                          <a:effectLst/>
                        </a:rPr>
                        <a:t> </a:t>
                      </a:r>
                      <a:r>
                        <a:rPr lang="en-GB" sz="1400" b="0" dirty="0" err="1">
                          <a:effectLst/>
                        </a:rPr>
                        <a:t>annuels</a:t>
                      </a:r>
                      <a:r>
                        <a:rPr lang="en-GB" sz="1400" b="0" dirty="0">
                          <a:effectLst/>
                        </a:rPr>
                        <a:t> (dollars)</a:t>
                      </a:r>
                      <a:endParaRPr lang="de-DE" sz="1400" b="0" dirty="0">
                        <a:solidFill>
                          <a:srgbClr val="000000"/>
                        </a:solidFill>
                        <a:effectLst/>
                        <a:latin typeface="Calibri" panose="020F0502020204030204" pitchFamily="34" charset="0"/>
                        <a:ea typeface="MS Mincho"/>
                      </a:endParaRPr>
                    </a:p>
                  </a:txBody>
                  <a:tcPr marL="68580" marR="68580" marT="0" marB="0"/>
                </a:tc>
                <a:extLst>
                  <a:ext uri="{0D108BD9-81ED-4DB2-BD59-A6C34878D82A}">
                    <a16:rowId xmlns:a16="http://schemas.microsoft.com/office/drawing/2014/main" val="10000"/>
                  </a:ext>
                </a:extLst>
              </a:tr>
              <a:tr h="781043">
                <a:tc>
                  <a:txBody>
                    <a:bodyPr/>
                    <a:lstStyle/>
                    <a:p>
                      <a:pPr>
                        <a:lnSpc>
                          <a:spcPct val="115000"/>
                        </a:lnSpc>
                        <a:spcAft>
                          <a:spcPts val="1440"/>
                        </a:spcAft>
                      </a:pPr>
                      <a:r>
                        <a:rPr lang="en-GB" sz="1400" b="0" dirty="0">
                          <a:effectLst/>
                        </a:rPr>
                        <a:t>1 - </a:t>
                      </a:r>
                      <a:r>
                        <a:rPr lang="fr-FR" sz="1400" b="0" kern="1200" dirty="0">
                          <a:solidFill>
                            <a:schemeClr val="lt1"/>
                          </a:solidFill>
                          <a:effectLst/>
                          <a:latin typeface="+mn-lt"/>
                          <a:ea typeface="+mn-ea"/>
                          <a:cs typeface="+mn-cs"/>
                        </a:rPr>
                        <a:t>Coordination des approches programmatiques pour la Gouvernance des océans et du suivi de l'évolution avec principaux instruments, objectifs et engagements de durabilité de l’océan </a:t>
                      </a:r>
                      <a:endParaRPr lang="de-DE" sz="1400" b="0"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1440"/>
                        </a:spcAft>
                      </a:pPr>
                      <a:r>
                        <a:rPr lang="en-GB" sz="1400" b="0">
                          <a:effectLst/>
                        </a:rPr>
                        <a:t>470,000-1,119,000</a:t>
                      </a:r>
                      <a:endParaRPr lang="de-DE" sz="1400" b="0">
                        <a:solidFill>
                          <a:srgbClr val="000000"/>
                        </a:solidFill>
                        <a:effectLst/>
                        <a:latin typeface="Calibri" panose="020F0502020204030204" pitchFamily="34" charset="0"/>
                        <a:ea typeface="MS Mincho"/>
                      </a:endParaRPr>
                    </a:p>
                  </a:txBody>
                  <a:tcPr marL="68580" marR="68580" marT="0" marB="0"/>
                </a:tc>
                <a:extLst>
                  <a:ext uri="{0D108BD9-81ED-4DB2-BD59-A6C34878D82A}">
                    <a16:rowId xmlns:a16="http://schemas.microsoft.com/office/drawing/2014/main" val="10001"/>
                  </a:ext>
                </a:extLst>
              </a:tr>
              <a:tr h="248956">
                <a:tc>
                  <a:txBody>
                    <a:bodyPr/>
                    <a:lstStyle/>
                    <a:p>
                      <a:pPr>
                        <a:lnSpc>
                          <a:spcPct val="115000"/>
                        </a:lnSpc>
                        <a:spcAft>
                          <a:spcPts val="1440"/>
                        </a:spcAft>
                      </a:pPr>
                      <a:r>
                        <a:rPr lang="en-GB" sz="1400" b="0" dirty="0">
                          <a:effectLst/>
                        </a:rPr>
                        <a:t>2 - </a:t>
                      </a:r>
                      <a:r>
                        <a:rPr lang="fr-FR" sz="1400" b="0" kern="1200" dirty="0">
                          <a:solidFill>
                            <a:schemeClr val="lt1"/>
                          </a:solidFill>
                          <a:effectLst/>
                          <a:latin typeface="+mn-lt"/>
                          <a:ea typeface="+mn-ea"/>
                          <a:cs typeface="+mn-cs"/>
                        </a:rPr>
                        <a:t>Communication, portée et sensibilisation </a:t>
                      </a:r>
                      <a:r>
                        <a:rPr lang="en-GB" sz="1400" b="0" kern="1200" dirty="0">
                          <a:solidFill>
                            <a:schemeClr val="lt1"/>
                          </a:solidFill>
                          <a:effectLst/>
                          <a:latin typeface="+mn-lt"/>
                          <a:ea typeface="+mn-ea"/>
                          <a:cs typeface="+mn-cs"/>
                        </a:rPr>
                        <a:t> </a:t>
                      </a:r>
                      <a:endParaRPr lang="de-DE" sz="1400" b="0"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1440"/>
                        </a:spcAft>
                      </a:pPr>
                      <a:r>
                        <a:rPr lang="en-GB" sz="1400" b="0">
                          <a:effectLst/>
                        </a:rPr>
                        <a:t>66,000-153,000</a:t>
                      </a:r>
                      <a:endParaRPr lang="de-DE" sz="1400" b="0">
                        <a:solidFill>
                          <a:srgbClr val="000000"/>
                        </a:solidFill>
                        <a:effectLst/>
                        <a:latin typeface="Calibri" panose="020F0502020204030204" pitchFamily="34" charset="0"/>
                        <a:ea typeface="MS Mincho"/>
                      </a:endParaRPr>
                    </a:p>
                  </a:txBody>
                  <a:tcPr marL="68580" marR="68580" marT="0" marB="0"/>
                </a:tc>
                <a:extLst>
                  <a:ext uri="{0D108BD9-81ED-4DB2-BD59-A6C34878D82A}">
                    <a16:rowId xmlns:a16="http://schemas.microsoft.com/office/drawing/2014/main" val="10002"/>
                  </a:ext>
                </a:extLst>
              </a:tr>
              <a:tr h="515000">
                <a:tc>
                  <a:txBody>
                    <a:bodyPr/>
                    <a:lstStyle/>
                    <a:p>
                      <a:pPr>
                        <a:lnSpc>
                          <a:spcPct val="115000"/>
                        </a:lnSpc>
                        <a:spcAft>
                          <a:spcPts val="1440"/>
                        </a:spcAft>
                      </a:pPr>
                      <a:r>
                        <a:rPr lang="en-GB" sz="1400" b="0" dirty="0">
                          <a:effectLst/>
                        </a:rPr>
                        <a:t>3 – </a:t>
                      </a:r>
                      <a:r>
                        <a:rPr lang="fr-FR" sz="1400" b="0" kern="1200" dirty="0">
                          <a:solidFill>
                            <a:schemeClr val="lt1"/>
                          </a:solidFill>
                          <a:effectLst/>
                          <a:latin typeface="+mn-lt"/>
                          <a:ea typeface="+mn-ea"/>
                          <a:cs typeface="+mn-cs"/>
                        </a:rPr>
                        <a:t>Coordination des politiques et renforcement du cadre politique et institutionnel régional pour la Gouvernance des océans</a:t>
                      </a:r>
                      <a:endParaRPr lang="de-DE" sz="1400" b="0" kern="1200" dirty="0">
                        <a:solidFill>
                          <a:schemeClr val="lt1"/>
                        </a:solidFill>
                        <a:effectLst/>
                        <a:latin typeface="+mn-lt"/>
                        <a:ea typeface="+mn-ea"/>
                        <a:cs typeface="+mn-cs"/>
                      </a:endParaRPr>
                    </a:p>
                  </a:txBody>
                  <a:tcPr marL="68580" marR="68580" marT="0" marB="0" anchor="ctr"/>
                </a:tc>
                <a:tc>
                  <a:txBody>
                    <a:bodyPr/>
                    <a:lstStyle/>
                    <a:p>
                      <a:pPr algn="ctr">
                        <a:lnSpc>
                          <a:spcPct val="115000"/>
                        </a:lnSpc>
                        <a:spcAft>
                          <a:spcPts val="1440"/>
                        </a:spcAft>
                      </a:pPr>
                      <a:r>
                        <a:rPr lang="en-GB" sz="1400" b="0">
                          <a:effectLst/>
                        </a:rPr>
                        <a:t>66,000- 163,000</a:t>
                      </a:r>
                      <a:endParaRPr lang="de-DE" sz="1400" b="0">
                        <a:solidFill>
                          <a:srgbClr val="000000"/>
                        </a:solidFill>
                        <a:effectLst/>
                        <a:latin typeface="Calibri" panose="020F0502020204030204" pitchFamily="34" charset="0"/>
                        <a:ea typeface="MS Mincho"/>
                      </a:endParaRPr>
                    </a:p>
                  </a:txBody>
                  <a:tcPr marL="68580" marR="68580" marT="0" marB="0"/>
                </a:tc>
                <a:extLst>
                  <a:ext uri="{0D108BD9-81ED-4DB2-BD59-A6C34878D82A}">
                    <a16:rowId xmlns:a16="http://schemas.microsoft.com/office/drawing/2014/main" val="10003"/>
                  </a:ext>
                </a:extLst>
              </a:tr>
              <a:tr h="515000">
                <a:tc>
                  <a:txBody>
                    <a:bodyPr/>
                    <a:lstStyle/>
                    <a:p>
                      <a:pPr>
                        <a:lnSpc>
                          <a:spcPct val="115000"/>
                        </a:lnSpc>
                        <a:spcAft>
                          <a:spcPts val="1440"/>
                        </a:spcAft>
                      </a:pPr>
                      <a:r>
                        <a:rPr lang="en-GB" sz="1400" b="0" kern="1200" dirty="0">
                          <a:solidFill>
                            <a:schemeClr val="lt1"/>
                          </a:solidFill>
                          <a:effectLst/>
                          <a:latin typeface="+mn-lt"/>
                          <a:ea typeface="+mn-ea"/>
                          <a:cs typeface="+mn-cs"/>
                        </a:rPr>
                        <a:t>4 - </a:t>
                      </a:r>
                      <a:r>
                        <a:rPr lang="fr-FR" sz="1400" b="0" kern="1200" dirty="0">
                          <a:solidFill>
                            <a:schemeClr val="lt1"/>
                          </a:solidFill>
                          <a:effectLst/>
                          <a:latin typeface="+mn-lt"/>
                          <a:ea typeface="+mn-ea"/>
                          <a:cs typeface="+mn-cs"/>
                        </a:rPr>
                        <a:t>Gestion des connaissances et partage des données et informations</a:t>
                      </a:r>
                      <a:endParaRPr lang="de-DE" sz="1400" b="0"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1440"/>
                        </a:spcAft>
                      </a:pPr>
                      <a:r>
                        <a:rPr lang="en-GB" sz="1400" b="0">
                          <a:effectLst/>
                        </a:rPr>
                        <a:t>72,000-250,000</a:t>
                      </a:r>
                      <a:endParaRPr lang="de-DE" sz="1400" b="0">
                        <a:solidFill>
                          <a:srgbClr val="000000"/>
                        </a:solidFill>
                        <a:effectLst/>
                        <a:latin typeface="Calibri" panose="020F0502020204030204" pitchFamily="34" charset="0"/>
                        <a:ea typeface="MS Mincho"/>
                      </a:endParaRPr>
                    </a:p>
                  </a:txBody>
                  <a:tcPr marL="68580" marR="68580" marT="0" marB="0"/>
                </a:tc>
                <a:extLst>
                  <a:ext uri="{0D108BD9-81ED-4DB2-BD59-A6C34878D82A}">
                    <a16:rowId xmlns:a16="http://schemas.microsoft.com/office/drawing/2014/main" val="10004"/>
                  </a:ext>
                </a:extLst>
              </a:tr>
              <a:tr h="248956">
                <a:tc>
                  <a:txBody>
                    <a:bodyPr/>
                    <a:lstStyle/>
                    <a:p>
                      <a:pPr>
                        <a:lnSpc>
                          <a:spcPct val="115000"/>
                        </a:lnSpc>
                        <a:spcAft>
                          <a:spcPts val="1440"/>
                        </a:spcAft>
                      </a:pPr>
                      <a:r>
                        <a:rPr lang="en-GB" sz="1400" b="0" kern="1200" dirty="0">
                          <a:solidFill>
                            <a:schemeClr val="lt1"/>
                          </a:solidFill>
                          <a:effectLst/>
                          <a:latin typeface="+mn-lt"/>
                          <a:ea typeface="+mn-ea"/>
                          <a:cs typeface="+mn-cs"/>
                        </a:rPr>
                        <a:t>5 - </a:t>
                      </a:r>
                      <a:r>
                        <a:rPr lang="fr-FR" sz="1400" b="0" kern="1200" dirty="0">
                          <a:solidFill>
                            <a:schemeClr val="lt1"/>
                          </a:solidFill>
                          <a:effectLst/>
                          <a:latin typeface="+mn-lt"/>
                          <a:ea typeface="+mn-ea"/>
                          <a:cs typeface="+mn-cs"/>
                        </a:rPr>
                        <a:t>Engagement des intervenants</a:t>
                      </a:r>
                      <a:endParaRPr lang="de-DE" sz="1400" b="0"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1440"/>
                        </a:spcAft>
                      </a:pPr>
                      <a:r>
                        <a:rPr lang="en-GB" sz="1400" b="0">
                          <a:effectLst/>
                        </a:rPr>
                        <a:t>84,000-250,000</a:t>
                      </a:r>
                      <a:endParaRPr lang="de-DE" sz="1400" b="0">
                        <a:solidFill>
                          <a:srgbClr val="000000"/>
                        </a:solidFill>
                        <a:effectLst/>
                        <a:latin typeface="Calibri" panose="020F0502020204030204" pitchFamily="34" charset="0"/>
                        <a:ea typeface="MS Mincho"/>
                      </a:endParaRPr>
                    </a:p>
                  </a:txBody>
                  <a:tcPr marL="68580" marR="68580" marT="0" marB="0"/>
                </a:tc>
                <a:extLst>
                  <a:ext uri="{0D108BD9-81ED-4DB2-BD59-A6C34878D82A}">
                    <a16:rowId xmlns:a16="http://schemas.microsoft.com/office/drawing/2014/main" val="10005"/>
                  </a:ext>
                </a:extLst>
              </a:tr>
              <a:tr h="248956">
                <a:tc>
                  <a:txBody>
                    <a:bodyPr/>
                    <a:lstStyle/>
                    <a:p>
                      <a:pPr>
                        <a:lnSpc>
                          <a:spcPct val="115000"/>
                        </a:lnSpc>
                        <a:spcAft>
                          <a:spcPts val="1440"/>
                        </a:spcAft>
                      </a:pPr>
                      <a:r>
                        <a:rPr lang="en-GB" sz="1400" b="0" kern="1200" dirty="0">
                          <a:solidFill>
                            <a:schemeClr val="lt1"/>
                          </a:solidFill>
                          <a:effectLst/>
                          <a:latin typeface="+mn-lt"/>
                          <a:ea typeface="+mn-ea"/>
                          <a:cs typeface="+mn-cs"/>
                        </a:rPr>
                        <a:t>6 - </a:t>
                      </a:r>
                      <a:r>
                        <a:rPr lang="fr-FR" sz="1400" b="0" kern="1200" dirty="0">
                          <a:solidFill>
                            <a:schemeClr val="lt1"/>
                          </a:solidFill>
                          <a:effectLst/>
                          <a:latin typeface="+mn-lt"/>
                          <a:ea typeface="+mn-ea"/>
                          <a:cs typeface="+mn-cs"/>
                        </a:rPr>
                        <a:t>Renforcer les interfaces science-politique</a:t>
                      </a:r>
                      <a:endParaRPr lang="de-DE" sz="1400" b="0"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1440"/>
                        </a:spcAft>
                      </a:pPr>
                      <a:r>
                        <a:rPr lang="en-GB" sz="1400" b="0">
                          <a:effectLst/>
                        </a:rPr>
                        <a:t>43,000-143,000</a:t>
                      </a:r>
                      <a:endParaRPr lang="de-DE" sz="1400" b="0">
                        <a:solidFill>
                          <a:srgbClr val="000000"/>
                        </a:solidFill>
                        <a:effectLst/>
                        <a:latin typeface="Calibri" panose="020F0502020204030204" pitchFamily="34" charset="0"/>
                        <a:ea typeface="MS Mincho"/>
                      </a:endParaRPr>
                    </a:p>
                  </a:txBody>
                  <a:tcPr marL="68580" marR="68580" marT="0" marB="0"/>
                </a:tc>
                <a:extLst>
                  <a:ext uri="{0D108BD9-81ED-4DB2-BD59-A6C34878D82A}">
                    <a16:rowId xmlns:a16="http://schemas.microsoft.com/office/drawing/2014/main" val="10006"/>
                  </a:ext>
                </a:extLst>
              </a:tr>
              <a:tr h="515000">
                <a:tc>
                  <a:txBody>
                    <a:bodyPr/>
                    <a:lstStyle/>
                    <a:p>
                      <a:pPr>
                        <a:lnSpc>
                          <a:spcPct val="115000"/>
                        </a:lnSpc>
                        <a:spcAft>
                          <a:spcPts val="1440"/>
                        </a:spcAft>
                      </a:pPr>
                      <a:r>
                        <a:rPr lang="en-GB" sz="1400" b="0" kern="1200" dirty="0">
                          <a:solidFill>
                            <a:schemeClr val="lt1"/>
                          </a:solidFill>
                          <a:effectLst/>
                          <a:latin typeface="+mn-lt"/>
                          <a:ea typeface="+mn-ea"/>
                          <a:cs typeface="+mn-cs"/>
                        </a:rPr>
                        <a:t>7 - </a:t>
                      </a:r>
                      <a:r>
                        <a:rPr lang="fr-FR" sz="1400" b="0" kern="1200" dirty="0">
                          <a:solidFill>
                            <a:schemeClr val="lt1"/>
                          </a:solidFill>
                          <a:effectLst/>
                          <a:latin typeface="+mn-lt"/>
                          <a:ea typeface="+mn-ea"/>
                          <a:cs typeface="+mn-cs"/>
                        </a:rPr>
                        <a:t>Identification de nouveaux domaines de collaboration et questions émergentes</a:t>
                      </a:r>
                      <a:endParaRPr lang="de-DE" sz="1400" b="0"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1440"/>
                        </a:spcAft>
                      </a:pPr>
                      <a:r>
                        <a:rPr lang="en-GB" sz="1400" b="0">
                          <a:effectLst/>
                        </a:rPr>
                        <a:t>66,000-163,000</a:t>
                      </a:r>
                      <a:endParaRPr lang="de-DE" sz="1400" b="0">
                        <a:solidFill>
                          <a:srgbClr val="000000"/>
                        </a:solidFill>
                        <a:effectLst/>
                        <a:latin typeface="Calibri" panose="020F0502020204030204" pitchFamily="34" charset="0"/>
                        <a:ea typeface="MS Mincho"/>
                      </a:endParaRPr>
                    </a:p>
                  </a:txBody>
                  <a:tcPr marL="68580" marR="68580" marT="0" marB="0"/>
                </a:tc>
                <a:extLst>
                  <a:ext uri="{0D108BD9-81ED-4DB2-BD59-A6C34878D82A}">
                    <a16:rowId xmlns:a16="http://schemas.microsoft.com/office/drawing/2014/main" val="10007"/>
                  </a:ext>
                </a:extLst>
              </a:tr>
              <a:tr h="248956">
                <a:tc>
                  <a:txBody>
                    <a:bodyPr/>
                    <a:lstStyle/>
                    <a:p>
                      <a:pPr>
                        <a:lnSpc>
                          <a:spcPct val="115000"/>
                        </a:lnSpc>
                        <a:spcAft>
                          <a:spcPts val="1440"/>
                        </a:spcAft>
                      </a:pPr>
                      <a:r>
                        <a:rPr lang="en-GB" sz="1400" b="0" kern="1200" dirty="0">
                          <a:solidFill>
                            <a:schemeClr val="lt1"/>
                          </a:solidFill>
                          <a:effectLst/>
                          <a:latin typeface="+mn-lt"/>
                          <a:ea typeface="+mn-ea"/>
                          <a:cs typeface="+mn-cs"/>
                        </a:rPr>
                        <a:t>8 - </a:t>
                      </a:r>
                      <a:r>
                        <a:rPr lang="fr-FR" sz="1400" b="0" kern="1200" dirty="0">
                          <a:solidFill>
                            <a:schemeClr val="lt1"/>
                          </a:solidFill>
                          <a:effectLst/>
                          <a:latin typeface="+mn-lt"/>
                          <a:ea typeface="+mn-ea"/>
                          <a:cs typeface="+mn-cs"/>
                        </a:rPr>
                        <a:t>Développement de programmes conjoints</a:t>
                      </a:r>
                      <a:endParaRPr lang="de-DE" sz="1400" b="0" kern="1200" dirty="0">
                        <a:solidFill>
                          <a:schemeClr val="lt1"/>
                        </a:solidFill>
                        <a:effectLst/>
                        <a:latin typeface="+mn-lt"/>
                        <a:ea typeface="+mn-ea"/>
                        <a:cs typeface="+mn-cs"/>
                      </a:endParaRPr>
                    </a:p>
                  </a:txBody>
                  <a:tcPr marL="68580" marR="68580" marT="0" marB="0" anchor="ctr"/>
                </a:tc>
                <a:tc>
                  <a:txBody>
                    <a:bodyPr/>
                    <a:lstStyle/>
                    <a:p>
                      <a:pPr algn="ctr">
                        <a:lnSpc>
                          <a:spcPct val="115000"/>
                        </a:lnSpc>
                        <a:spcAft>
                          <a:spcPts val="1440"/>
                        </a:spcAft>
                      </a:pPr>
                      <a:r>
                        <a:rPr lang="en-GB" sz="1400" b="0">
                          <a:effectLst/>
                        </a:rPr>
                        <a:t>66,000-163,000</a:t>
                      </a:r>
                      <a:endParaRPr lang="de-DE" sz="1400" b="0">
                        <a:solidFill>
                          <a:srgbClr val="000000"/>
                        </a:solidFill>
                        <a:effectLst/>
                        <a:latin typeface="Calibri" panose="020F0502020204030204" pitchFamily="34" charset="0"/>
                        <a:ea typeface="MS Mincho"/>
                      </a:endParaRPr>
                    </a:p>
                  </a:txBody>
                  <a:tcPr marL="68580" marR="68580" marT="0" marB="0"/>
                </a:tc>
                <a:extLst>
                  <a:ext uri="{0D108BD9-81ED-4DB2-BD59-A6C34878D82A}">
                    <a16:rowId xmlns:a16="http://schemas.microsoft.com/office/drawing/2014/main" val="10008"/>
                  </a:ext>
                </a:extLst>
              </a:tr>
              <a:tr h="515000">
                <a:tc>
                  <a:txBody>
                    <a:bodyPr/>
                    <a:lstStyle/>
                    <a:p>
                      <a:pPr>
                        <a:lnSpc>
                          <a:spcPct val="115000"/>
                        </a:lnSpc>
                        <a:spcAft>
                          <a:spcPts val="1440"/>
                        </a:spcAft>
                      </a:pPr>
                      <a:r>
                        <a:rPr lang="en-GB" sz="1400" b="0" kern="1200" dirty="0">
                          <a:solidFill>
                            <a:schemeClr val="lt1"/>
                          </a:solidFill>
                          <a:effectLst/>
                          <a:latin typeface="+mn-lt"/>
                          <a:ea typeface="+mn-ea"/>
                          <a:cs typeface="+mn-cs"/>
                        </a:rPr>
                        <a:t>9 - </a:t>
                      </a:r>
                      <a:r>
                        <a:rPr lang="fr-FR" sz="1400" b="0" kern="1200" dirty="0">
                          <a:solidFill>
                            <a:schemeClr val="lt1"/>
                          </a:solidFill>
                          <a:effectLst/>
                          <a:latin typeface="+mn-lt"/>
                          <a:ea typeface="+mn-ea"/>
                          <a:cs typeface="+mn-cs"/>
                        </a:rPr>
                        <a:t>Financement durable et mobilisation des ressources pour la Gouvernance des océans</a:t>
                      </a:r>
                      <a:endParaRPr lang="de-DE" sz="1400" b="0" kern="1200" dirty="0">
                        <a:solidFill>
                          <a:schemeClr val="lt1"/>
                        </a:solidFill>
                        <a:effectLst/>
                        <a:latin typeface="+mn-lt"/>
                        <a:ea typeface="+mn-ea"/>
                        <a:cs typeface="+mn-cs"/>
                      </a:endParaRPr>
                    </a:p>
                  </a:txBody>
                  <a:tcPr marL="68580" marR="68580" marT="0" marB="0" anchor="ctr"/>
                </a:tc>
                <a:tc>
                  <a:txBody>
                    <a:bodyPr/>
                    <a:lstStyle/>
                    <a:p>
                      <a:pPr algn="ctr">
                        <a:lnSpc>
                          <a:spcPct val="115000"/>
                        </a:lnSpc>
                        <a:spcAft>
                          <a:spcPts val="1440"/>
                        </a:spcAft>
                      </a:pPr>
                      <a:r>
                        <a:rPr lang="en-GB" sz="1400" b="0" dirty="0">
                          <a:effectLst/>
                        </a:rPr>
                        <a:t>221,000-522,000</a:t>
                      </a:r>
                      <a:endParaRPr lang="de-DE" sz="1400" b="0" dirty="0">
                        <a:solidFill>
                          <a:srgbClr val="000000"/>
                        </a:solidFill>
                        <a:effectLst/>
                        <a:latin typeface="Calibri" panose="020F0502020204030204" pitchFamily="34" charset="0"/>
                        <a:ea typeface="MS Mincho"/>
                      </a:endParaRPr>
                    </a:p>
                  </a:txBody>
                  <a:tcPr marL="68580" marR="68580" marT="0" marB="0"/>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43147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1239116-A6F1-D246-8199-592EF1AC93D9}"/>
              </a:ext>
            </a:extLst>
          </p:cNvPr>
          <p:cNvPicPr>
            <a:picLocks noGrp="1" noChangeAspect="1"/>
          </p:cNvPicPr>
          <p:nvPr>
            <p:ph type="pic" sz="quarter" idx="10"/>
          </p:nvPr>
        </p:nvPicPr>
        <p:blipFill>
          <a:blip r:embed="rId3"/>
          <a:srcRect t="14572" b="14572"/>
          <a:stretch>
            <a:fillRect/>
          </a:stretch>
        </p:blipFill>
        <p:spPr/>
      </p:pic>
      <p:sp>
        <p:nvSpPr>
          <p:cNvPr id="2" name="Text Placeholder 1"/>
          <p:cNvSpPr>
            <a:spLocks noGrp="1"/>
          </p:cNvSpPr>
          <p:nvPr>
            <p:ph type="body" sz="quarter" idx="11"/>
          </p:nvPr>
        </p:nvSpPr>
        <p:spPr>
          <a:xfrm>
            <a:off x="-41968" y="1706085"/>
            <a:ext cx="9204232" cy="2821670"/>
          </a:xfrm>
          <a:solidFill>
            <a:srgbClr val="0095D4">
              <a:alpha val="50000"/>
            </a:srgbClr>
          </a:solidFill>
          <a:ln>
            <a:noFill/>
          </a:ln>
        </p:spPr>
        <p:txBody>
          <a:bodyPr/>
          <a:lstStyle/>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lvl="0" algn="ctr"/>
            <a:r>
              <a:rPr lang="fr-FR" sz="2200" dirty="0"/>
              <a:t>Gouvernance et Financement du Mécanisme de coordination</a:t>
            </a:r>
          </a:p>
          <a:p>
            <a:pPr marL="622300" lvl="0" algn="ctr">
              <a:lnSpc>
                <a:spcPct val="100000"/>
              </a:lnSpc>
              <a:spcAft>
                <a:spcPts val="0"/>
              </a:spcAft>
              <a:tabLst>
                <a:tab pos="609600" algn="l"/>
              </a:tabLst>
            </a:pPr>
            <a:endParaRPr lang="en-US" sz="2200" dirty="0"/>
          </a:p>
          <a:p>
            <a:pPr algn="ctr"/>
            <a:r>
              <a:rPr lang="fr-FR" sz="2200" dirty="0"/>
              <a:t>Étape 5 : Convenir d'un plan de financement pour le mécanisme de coordination</a:t>
            </a:r>
            <a:endParaRPr lang="en-US" sz="2200" dirty="0"/>
          </a:p>
          <a:p>
            <a:pPr marL="622300" lvl="0" algn="ctr">
              <a:lnSpc>
                <a:spcPct val="100000"/>
              </a:lnSpc>
              <a:spcAft>
                <a:spcPts val="0"/>
              </a:spcAft>
              <a:tabLst>
                <a:tab pos="609600" algn="l"/>
              </a:tabLst>
            </a:pPr>
            <a:endParaRPr lang="en-US" sz="2200" dirty="0"/>
          </a:p>
          <a:p>
            <a:endParaRPr lang="en-US" sz="2200" dirty="0"/>
          </a:p>
        </p:txBody>
      </p:sp>
      <p:sp>
        <p:nvSpPr>
          <p:cNvPr id="7" name="Text Box 10">
            <a:extLst>
              <a:ext uri="{FF2B5EF4-FFF2-40B4-BE49-F238E27FC236}">
                <a16:creationId xmlns:a16="http://schemas.microsoft.com/office/drawing/2014/main" id="{C85FA9DB-76C7-CA41-BF50-D828B7314642}"/>
              </a:ext>
            </a:extLst>
          </p:cNvPr>
          <p:cNvSpPr txBox="1"/>
          <p:nvPr/>
        </p:nvSpPr>
        <p:spPr>
          <a:xfrm>
            <a:off x="4560148" y="477837"/>
            <a:ext cx="4457700" cy="41885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r>
              <a:rPr lang="en-US" sz="1200" b="1" dirty="0">
                <a:solidFill>
                  <a:schemeClr val="bg1"/>
                </a:solidFill>
              </a:rPr>
              <a:t>Rapport pour la 2</a:t>
            </a:r>
            <a:r>
              <a:rPr lang="en-US" sz="1200" b="1" baseline="30000" dirty="0">
                <a:solidFill>
                  <a:schemeClr val="bg1"/>
                </a:solidFill>
              </a:rPr>
              <a:t>nd</a:t>
            </a:r>
            <a:r>
              <a:rPr lang="en-US" sz="1200" b="1" dirty="0">
                <a:solidFill>
                  <a:schemeClr val="bg1"/>
                </a:solidFill>
              </a:rPr>
              <a:t> phase</a:t>
            </a:r>
            <a:endParaRPr lang="de-DE" sz="1200" dirty="0">
              <a:solidFill>
                <a:schemeClr val="bg1"/>
              </a:solidFill>
            </a:endParaRPr>
          </a:p>
        </p:txBody>
      </p:sp>
    </p:spTree>
    <p:extLst>
      <p:ext uri="{BB962C8B-B14F-4D97-AF65-F5344CB8AC3E}">
        <p14:creationId xmlns:p14="http://schemas.microsoft.com/office/powerpoint/2010/main" val="3779337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114800" y="738418"/>
            <a:ext cx="4572000" cy="369332"/>
          </a:xfrm>
          <a:prstGeom prst="rect">
            <a:avLst/>
          </a:prstGeom>
        </p:spPr>
        <p:txBody>
          <a:bodyPr>
            <a:spAutoFit/>
          </a:bodyPr>
          <a:lstStyle/>
          <a:p>
            <a:r>
              <a:rPr lang="en-GB" b="1" dirty="0">
                <a:solidFill>
                  <a:srgbClr val="0057A8"/>
                </a:solidFill>
              </a:rPr>
              <a:t>APPROCHE</a:t>
            </a:r>
            <a:endParaRPr lang="de-DE" dirty="0">
              <a:solidFill>
                <a:srgbClr val="0057A8"/>
              </a:solidFill>
            </a:endParaRPr>
          </a:p>
        </p:txBody>
      </p:sp>
      <p:sp>
        <p:nvSpPr>
          <p:cNvPr id="3" name="Rechteck 2"/>
          <p:cNvSpPr/>
          <p:nvPr/>
        </p:nvSpPr>
        <p:spPr>
          <a:xfrm>
            <a:off x="728133" y="2090942"/>
            <a:ext cx="7958667" cy="1984902"/>
          </a:xfrm>
          <a:prstGeom prst="rect">
            <a:avLst/>
          </a:prstGeom>
        </p:spPr>
        <p:txBody>
          <a:bodyPr wrap="square">
            <a:spAutoFit/>
          </a:bodyPr>
          <a:lstStyle/>
          <a:p>
            <a:pPr algn="just">
              <a:lnSpc>
                <a:spcPct val="115000"/>
              </a:lnSpc>
              <a:spcAft>
                <a:spcPts val="300"/>
              </a:spcAft>
            </a:pPr>
            <a:r>
              <a:rPr lang="fr-FR" dirty="0">
                <a:latin typeface="Calibri" panose="020F0502020204030204" pitchFamily="34" charset="0"/>
                <a:ea typeface="MS Mincho"/>
                <a:cs typeface="Times New Roman" panose="02020603050405020304" pitchFamily="18" charset="0"/>
              </a:rPr>
              <a:t>Le plan de financement durable combine une approche stratégique de la coordination et de l'acquisition des subventions par les donateurs ("</a:t>
            </a:r>
            <a:r>
              <a:rPr lang="fr-FR" b="1" i="1" dirty="0">
                <a:solidFill>
                  <a:schemeClr val="accent1">
                    <a:lumMod val="75000"/>
                  </a:schemeClr>
                </a:solidFill>
                <a:latin typeface="Calibri" panose="020F0502020204030204" pitchFamily="34" charset="0"/>
                <a:ea typeface="MS Mincho"/>
                <a:cs typeface="Times New Roman" panose="02020603050405020304" pitchFamily="18" charset="0"/>
              </a:rPr>
              <a:t> approche centrée sur le donateur</a:t>
            </a:r>
            <a:r>
              <a:rPr lang="fr-FR" dirty="0">
                <a:latin typeface="Calibri" panose="020F0502020204030204" pitchFamily="34" charset="0"/>
                <a:ea typeface="MS Mincho"/>
                <a:cs typeface="Times New Roman" panose="02020603050405020304" pitchFamily="18" charset="0"/>
              </a:rPr>
              <a:t> ") et une " </a:t>
            </a:r>
            <a:r>
              <a:rPr lang="fr-FR" b="1" i="1" dirty="0">
                <a:solidFill>
                  <a:schemeClr val="accent1">
                    <a:lumMod val="75000"/>
                  </a:schemeClr>
                </a:solidFill>
                <a:latin typeface="Calibri" panose="020F0502020204030204" pitchFamily="34" charset="0"/>
                <a:ea typeface="MS Mincho"/>
                <a:cs typeface="Times New Roman" panose="02020603050405020304" pitchFamily="18" charset="0"/>
              </a:rPr>
              <a:t>approche centrée sur le bénéficiaire </a:t>
            </a:r>
            <a:r>
              <a:rPr lang="fr-FR" dirty="0">
                <a:latin typeface="Calibri" panose="020F0502020204030204" pitchFamily="34" charset="0"/>
                <a:ea typeface="MS Mincho"/>
                <a:cs typeface="Times New Roman" panose="02020603050405020304" pitchFamily="18" charset="0"/>
              </a:rPr>
              <a:t>" qui vise à financer la gouvernance des océans dans toute la mesure du possible par les bénéficiaires des services des écosystèmes marins et/ou la gouvernance des océans, tant publics que privés.</a:t>
            </a:r>
            <a:endParaRPr lang="de-DE" dirty="0">
              <a:latin typeface="Calibri" panose="020F0502020204030204" pitchFamily="34" charset="0"/>
              <a:ea typeface="MS Mincho"/>
              <a:cs typeface="Times New Roman" panose="02020603050405020304" pitchFamily="18" charset="0"/>
            </a:endParaRPr>
          </a:p>
        </p:txBody>
      </p:sp>
    </p:spTree>
    <p:extLst>
      <p:ext uri="{BB962C8B-B14F-4D97-AF65-F5344CB8AC3E}">
        <p14:creationId xmlns:p14="http://schemas.microsoft.com/office/powerpoint/2010/main" val="455397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7516" y="878509"/>
            <a:ext cx="8037257" cy="5184842"/>
          </a:xfrm>
        </p:spPr>
        <p:txBody>
          <a:bodyPr/>
          <a:lstStyle/>
          <a:p>
            <a:pPr algn="just">
              <a:lnSpc>
                <a:spcPct val="100000"/>
              </a:lnSpc>
            </a:pPr>
            <a:endParaRPr lang="en-US" sz="2000" dirty="0">
              <a:solidFill>
                <a:srgbClr val="0070C0"/>
              </a:solidFill>
              <a:latin typeface="Calibri" panose="020F0502020204030204" pitchFamily="34" charset="0"/>
              <a:cs typeface="Calibri" panose="020F0502020204030204" pitchFamily="34" charset="0"/>
            </a:endParaRPr>
          </a:p>
          <a:p>
            <a:pPr algn="just">
              <a:lnSpc>
                <a:spcPct val="100000"/>
              </a:lnSpc>
            </a:pPr>
            <a:r>
              <a:rPr lang="en-US" sz="2000" dirty="0">
                <a:solidFill>
                  <a:srgbClr val="0070C0"/>
                </a:solidFill>
                <a:latin typeface="Calibri" panose="020F0502020204030204" pitchFamily="34" charset="0"/>
                <a:cs typeface="Calibri" panose="020F0502020204030204" pitchFamily="34" charset="0"/>
              </a:rPr>
              <a:t> PROGRAMME D’ACTIONS STRATÉGIQUES (PAS) du CLME+</a:t>
            </a:r>
          </a:p>
          <a:p>
            <a:pPr algn="just">
              <a:lnSpc>
                <a:spcPct val="100000"/>
              </a:lnSpc>
            </a:pPr>
            <a:endParaRPr lang="en-US" sz="1600" b="0" dirty="0">
              <a:solidFill>
                <a:schemeClr val="tx1"/>
              </a:solidFill>
              <a:latin typeface="Calibri" panose="020F0502020204030204" pitchFamily="34" charset="0"/>
              <a:cs typeface="Calibri" panose="020F0502020204030204" pitchFamily="34" charset="0"/>
            </a:endParaRPr>
          </a:p>
          <a:p>
            <a:pPr algn="just">
              <a:lnSpc>
                <a:spcPct val="100000"/>
              </a:lnSpc>
            </a:pPr>
            <a:r>
              <a:rPr lang="en-US" sz="1800" b="0" dirty="0" err="1">
                <a:solidFill>
                  <a:schemeClr val="tx1"/>
                </a:solidFill>
                <a:latin typeface="Calibri" panose="020F0502020204030204" pitchFamily="34" charset="0"/>
                <a:cs typeface="Calibri" panose="020F0502020204030204" pitchFamily="34" charset="0"/>
              </a:rPr>
              <a:t>Stratégie</a:t>
            </a:r>
            <a:r>
              <a:rPr lang="en-US" sz="1800" b="0" dirty="0">
                <a:solidFill>
                  <a:schemeClr val="tx1"/>
                </a:solidFill>
                <a:latin typeface="Calibri" panose="020F0502020204030204" pitchFamily="34" charset="0"/>
                <a:cs typeface="Calibri" panose="020F0502020204030204" pitchFamily="34" charset="0"/>
              </a:rPr>
              <a:t> 3 du PAS</a:t>
            </a:r>
          </a:p>
          <a:p>
            <a:pPr algn="just">
              <a:lnSpc>
                <a:spcPct val="100000"/>
              </a:lnSpc>
            </a:pPr>
            <a:r>
              <a:rPr lang="fr-FR" sz="1800" b="0" dirty="0">
                <a:solidFill>
                  <a:schemeClr val="tx1"/>
                </a:solidFill>
                <a:latin typeface="Calibri" panose="020F0502020204030204" pitchFamily="34" charset="0"/>
                <a:cs typeface="Calibri" panose="020F0502020204030204" pitchFamily="34" charset="0"/>
              </a:rPr>
              <a:t>3. "Mettre en place et opérationnaliser un mécanisme de coordination des politiques régionales pour la gouvernance du milieu marin, en mettant d'abord l'accent sur les ressources marines vivantes partagées".</a:t>
            </a:r>
            <a:endParaRPr lang="en-US" sz="1800" b="0" dirty="0">
              <a:solidFill>
                <a:schemeClr val="tx1"/>
              </a:solidFill>
              <a:latin typeface="Calibri" panose="020F0502020204030204" pitchFamily="34" charset="0"/>
              <a:cs typeface="Calibri" panose="020F0502020204030204" pitchFamily="34" charset="0"/>
            </a:endParaRPr>
          </a:p>
          <a:p>
            <a:pPr algn="just">
              <a:lnSpc>
                <a:spcPct val="100000"/>
              </a:lnSpc>
            </a:pPr>
            <a:endParaRPr lang="en-US" sz="1800" b="0" dirty="0">
              <a:solidFill>
                <a:schemeClr val="tx1"/>
              </a:solidFill>
              <a:latin typeface="Calibri" panose="020F0502020204030204" pitchFamily="34" charset="0"/>
              <a:cs typeface="Calibri" panose="020F0502020204030204" pitchFamily="34" charset="0"/>
            </a:endParaRPr>
          </a:p>
          <a:p>
            <a:pPr algn="just">
              <a:lnSpc>
                <a:spcPct val="100000"/>
              </a:lnSpc>
            </a:pPr>
            <a:r>
              <a:rPr lang="en-US" sz="1800" dirty="0">
                <a:solidFill>
                  <a:srgbClr val="000000"/>
                </a:solidFill>
                <a:latin typeface="Calibri" panose="020F0502020204030204" pitchFamily="34" charset="0"/>
                <a:cs typeface="Calibri" panose="020F0502020204030204" pitchFamily="34" charset="0"/>
              </a:rPr>
              <a:t>Actions</a:t>
            </a:r>
          </a:p>
          <a:p>
            <a:pPr algn="just">
              <a:lnSpc>
                <a:spcPct val="100000"/>
              </a:lnSpc>
            </a:pPr>
            <a:r>
              <a:rPr lang="fr-FR" sz="1800" dirty="0">
                <a:solidFill>
                  <a:srgbClr val="000000"/>
                </a:solidFill>
                <a:latin typeface="Calibri" panose="020F0502020204030204" pitchFamily="34" charset="0"/>
                <a:cs typeface="Calibri" panose="020F0502020204030204" pitchFamily="34" charset="0"/>
              </a:rPr>
              <a:t>3.2. "Évaluer toutes les options et proposer un mécanisme permanent de coordination des politiques doté d'un mandat clair, financièrement viable, géographiquement inclusif et politiquement acceptable, qui tienne compte du principe de subsidiarité (ceci peut inclure l'identification de réformes appropriées).</a:t>
            </a:r>
          </a:p>
          <a:p>
            <a:pPr algn="just">
              <a:lnSpc>
                <a:spcPct val="100000"/>
              </a:lnSpc>
            </a:pPr>
            <a:r>
              <a:rPr lang="fr-FR" sz="1800" dirty="0">
                <a:solidFill>
                  <a:srgbClr val="000000"/>
                </a:solidFill>
                <a:latin typeface="Calibri" panose="020F0502020204030204" pitchFamily="34" charset="0"/>
                <a:cs typeface="Calibri" panose="020F0502020204030204" pitchFamily="34" charset="0"/>
              </a:rPr>
              <a:t>3.3. "Adopter et opérationnaliser le mécanisme permanent de coordination de la politique régionale pour une gouvernance partagée des ressources marines vivantes (RMBS). </a:t>
            </a:r>
            <a:endParaRPr lang="en-US" sz="1400" b="0" dirty="0">
              <a:latin typeface="Calibri" panose="020F0502020204030204" pitchFamily="34" charset="0"/>
              <a:cs typeface="Calibri" panose="020F0502020204030204" pitchFamily="34" charset="0"/>
            </a:endParaRPr>
          </a:p>
          <a:p>
            <a:pPr algn="just">
              <a:lnSpc>
                <a:spcPct val="100000"/>
              </a:lnSpc>
            </a:pPr>
            <a:endParaRPr lang="en-US" sz="1400" b="0" dirty="0">
              <a:latin typeface="Calibri" panose="020F0502020204030204" pitchFamily="34" charset="0"/>
              <a:cs typeface="Calibri" panose="020F0502020204030204" pitchFamily="34" charset="0"/>
            </a:endParaRPr>
          </a:p>
        </p:txBody>
      </p:sp>
      <p:sp>
        <p:nvSpPr>
          <p:cNvPr id="3" name="Rechteck 2"/>
          <p:cNvSpPr/>
          <p:nvPr/>
        </p:nvSpPr>
        <p:spPr>
          <a:xfrm>
            <a:off x="4181951" y="617045"/>
            <a:ext cx="1249253" cy="430887"/>
          </a:xfrm>
          <a:prstGeom prst="rect">
            <a:avLst/>
          </a:prstGeom>
        </p:spPr>
        <p:txBody>
          <a:bodyPr wrap="none">
            <a:spAutoFit/>
          </a:bodyPr>
          <a:lstStyle/>
          <a:p>
            <a:pPr>
              <a:lnSpc>
                <a:spcPct val="100000"/>
              </a:lnSpc>
            </a:pPr>
            <a:r>
              <a:rPr lang="en-US" sz="2200" b="1" dirty="0">
                <a:solidFill>
                  <a:srgbClr val="0070C0"/>
                </a:solidFill>
              </a:rPr>
              <a:t>MANDAT</a:t>
            </a:r>
          </a:p>
        </p:txBody>
      </p:sp>
    </p:spTree>
    <p:extLst>
      <p:ext uri="{BB962C8B-B14F-4D97-AF65-F5344CB8AC3E}">
        <p14:creationId xmlns:p14="http://schemas.microsoft.com/office/powerpoint/2010/main" val="1589542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215281" y="635179"/>
            <a:ext cx="4572000" cy="646331"/>
          </a:xfrm>
          <a:prstGeom prst="rect">
            <a:avLst/>
          </a:prstGeom>
        </p:spPr>
        <p:txBody>
          <a:bodyPr>
            <a:spAutoFit/>
          </a:bodyPr>
          <a:lstStyle/>
          <a:p>
            <a:r>
              <a:rPr lang="en-GB" b="1" dirty="0">
                <a:solidFill>
                  <a:srgbClr val="0057A8"/>
                </a:solidFill>
              </a:rPr>
              <a:t>SOURCES DE FINANCEMENT POTENTIELS ET MÉCANISME</a:t>
            </a:r>
            <a:endParaRPr lang="de-DE" dirty="0">
              <a:solidFill>
                <a:srgbClr val="0057A8"/>
              </a:solidFill>
            </a:endParaRPr>
          </a:p>
        </p:txBody>
      </p:sp>
      <p:pic>
        <p:nvPicPr>
          <p:cNvPr id="5" name="Grafik 4"/>
          <p:cNvPicPr/>
          <p:nvPr/>
        </p:nvPicPr>
        <p:blipFill>
          <a:blip r:embed="rId3">
            <a:extLst>
              <a:ext uri="{28A0092B-C50C-407E-A947-70E740481C1C}">
                <a14:useLocalDpi xmlns:a14="http://schemas.microsoft.com/office/drawing/2010/main" val="0"/>
              </a:ext>
            </a:extLst>
          </a:blip>
          <a:stretch>
            <a:fillRect/>
          </a:stretch>
        </p:blipFill>
        <p:spPr>
          <a:xfrm>
            <a:off x="220135" y="1462405"/>
            <a:ext cx="5987732" cy="5107728"/>
          </a:xfrm>
          <a:prstGeom prst="rect">
            <a:avLst/>
          </a:prstGeom>
        </p:spPr>
      </p:pic>
    </p:spTree>
    <p:extLst>
      <p:ext uri="{BB962C8B-B14F-4D97-AF65-F5344CB8AC3E}">
        <p14:creationId xmlns:p14="http://schemas.microsoft.com/office/powerpoint/2010/main" val="1580731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592664" y="1522881"/>
            <a:ext cx="8449735" cy="4614340"/>
          </a:xfrm>
          <a:prstGeom prst="rect">
            <a:avLst/>
          </a:prstGeom>
        </p:spPr>
        <p:txBody>
          <a:bodyPr wrap="square">
            <a:spAutoFit/>
          </a:bodyPr>
          <a:lstStyle/>
          <a:p>
            <a:pPr algn="just">
              <a:lnSpc>
                <a:spcPct val="115000"/>
              </a:lnSpc>
              <a:spcAft>
                <a:spcPts val="720"/>
              </a:spcAft>
            </a:pPr>
            <a:r>
              <a:rPr lang="en-GB" dirty="0" err="1">
                <a:solidFill>
                  <a:srgbClr val="000000"/>
                </a:solidFill>
                <a:latin typeface="Calibri" panose="020F0502020204030204" pitchFamily="34" charset="0"/>
                <a:ea typeface="MS Mincho"/>
              </a:rPr>
              <a:t>Pourquoi</a:t>
            </a:r>
            <a:r>
              <a:rPr lang="en-GB" dirty="0">
                <a:solidFill>
                  <a:srgbClr val="000000"/>
                </a:solidFill>
                <a:latin typeface="Calibri" panose="020F0502020204030204" pitchFamily="34" charset="0"/>
                <a:ea typeface="MS Mincho"/>
              </a:rPr>
              <a:t> ?</a:t>
            </a:r>
          </a:p>
          <a:p>
            <a:pPr algn="just">
              <a:lnSpc>
                <a:spcPct val="115000"/>
              </a:lnSpc>
              <a:spcAft>
                <a:spcPts val="720"/>
              </a:spcAft>
            </a:pPr>
            <a:r>
              <a:rPr lang="fr-FR" dirty="0">
                <a:solidFill>
                  <a:srgbClr val="000000"/>
                </a:solidFill>
                <a:latin typeface="Calibri" panose="020F0502020204030204" pitchFamily="34" charset="0"/>
                <a:ea typeface="MS Mincho"/>
              </a:rPr>
              <a:t>Le financement du mécanisme de coordination doit s'inscrire dans un cadre régional de gouvernance des océans (CRG) financièrement viable afin d'être viable et soutenable à long terme. </a:t>
            </a:r>
            <a:endParaRPr lang="en-GB" dirty="0">
              <a:solidFill>
                <a:srgbClr val="000000"/>
              </a:solidFill>
              <a:latin typeface="Calibri" panose="020F0502020204030204" pitchFamily="34" charset="0"/>
              <a:ea typeface="MS Mincho"/>
            </a:endParaRPr>
          </a:p>
          <a:p>
            <a:pPr algn="just">
              <a:lnSpc>
                <a:spcPct val="115000"/>
              </a:lnSpc>
              <a:spcAft>
                <a:spcPts val="720"/>
              </a:spcAft>
            </a:pPr>
            <a:r>
              <a:rPr lang="en-GB" dirty="0">
                <a:solidFill>
                  <a:srgbClr val="000000"/>
                </a:solidFill>
                <a:latin typeface="Calibri" panose="020F0502020204030204" pitchFamily="34" charset="0"/>
                <a:ea typeface="MS Mincho"/>
              </a:rPr>
              <a:t>Comment?</a:t>
            </a:r>
          </a:p>
          <a:p>
            <a:pPr algn="just">
              <a:lnSpc>
                <a:spcPct val="115000"/>
              </a:lnSpc>
              <a:spcAft>
                <a:spcPts val="720"/>
              </a:spcAft>
            </a:pPr>
            <a:r>
              <a:rPr lang="en-GB" dirty="0">
                <a:solidFill>
                  <a:srgbClr val="000000"/>
                </a:solidFill>
                <a:latin typeface="Calibri" panose="020F0502020204030204" pitchFamily="34" charset="0"/>
                <a:ea typeface="MS Mincho"/>
              </a:rPr>
              <a:t>1) </a:t>
            </a:r>
            <a:r>
              <a:rPr lang="en-GB" b="1" i="1" dirty="0">
                <a:solidFill>
                  <a:schemeClr val="accent1">
                    <a:lumMod val="75000"/>
                  </a:schemeClr>
                </a:solidFill>
                <a:latin typeface="Calibri" panose="020F0502020204030204" pitchFamily="34" charset="0"/>
                <a:ea typeface="MS Mincho"/>
              </a:rPr>
              <a:t> </a:t>
            </a:r>
            <a:r>
              <a:rPr lang="fr-FR" b="1" i="1" dirty="0">
                <a:solidFill>
                  <a:schemeClr val="accent1">
                    <a:lumMod val="75000"/>
                  </a:schemeClr>
                </a:solidFill>
                <a:latin typeface="Calibri" panose="020F0502020204030204" pitchFamily="34" charset="0"/>
                <a:ea typeface="MS Mincho"/>
              </a:rPr>
              <a:t>Mesures recommandées </a:t>
            </a:r>
            <a:r>
              <a:rPr lang="fr-FR" dirty="0">
                <a:solidFill>
                  <a:srgbClr val="000000"/>
                </a:solidFill>
                <a:latin typeface="Calibri" panose="020F0502020204030204" pitchFamily="34" charset="0"/>
                <a:ea typeface="MS Mincho"/>
              </a:rPr>
              <a:t>pour renforcer la viabilité financière de la CGR : </a:t>
            </a:r>
            <a:endParaRPr lang="en-GB" dirty="0">
              <a:solidFill>
                <a:srgbClr val="000000"/>
              </a:solidFill>
              <a:latin typeface="Calibri" panose="020F0502020204030204" pitchFamily="34" charset="0"/>
              <a:ea typeface="MS Mincho"/>
            </a:endParaRPr>
          </a:p>
          <a:p>
            <a:pPr marL="285750" indent="-285750" algn="just">
              <a:lnSpc>
                <a:spcPct val="115000"/>
              </a:lnSpc>
              <a:spcAft>
                <a:spcPts val="720"/>
              </a:spcAft>
              <a:buFont typeface="Arial" panose="020B0604020202020204" pitchFamily="34" charset="0"/>
              <a:buChar char="•"/>
            </a:pPr>
            <a:r>
              <a:rPr lang="fr-FR" dirty="0">
                <a:solidFill>
                  <a:srgbClr val="000000"/>
                </a:solidFill>
                <a:latin typeface="Calibri" panose="020F0502020204030204" pitchFamily="34" charset="0"/>
                <a:ea typeface="MS Mincho"/>
              </a:rPr>
              <a:t>Nécessité d'un effet de levier coordonné pour les subventions</a:t>
            </a:r>
          </a:p>
          <a:p>
            <a:pPr marL="285750" indent="-285750" algn="just">
              <a:lnSpc>
                <a:spcPct val="115000"/>
              </a:lnSpc>
              <a:spcAft>
                <a:spcPts val="720"/>
              </a:spcAft>
              <a:buFont typeface="Arial" panose="020B0604020202020204" pitchFamily="34" charset="0"/>
              <a:buChar char="•"/>
            </a:pPr>
            <a:r>
              <a:rPr lang="fr-FR" dirty="0">
                <a:solidFill>
                  <a:srgbClr val="000000"/>
                </a:solidFill>
                <a:latin typeface="Calibri" panose="020F0502020204030204" pitchFamily="34" charset="0"/>
                <a:ea typeface="MS Mincho"/>
              </a:rPr>
              <a:t>Une approche régionale stratégique des partenariats avec le secteur privé </a:t>
            </a:r>
          </a:p>
          <a:p>
            <a:pPr marL="285750" indent="-285750" algn="just">
              <a:lnSpc>
                <a:spcPct val="115000"/>
              </a:lnSpc>
              <a:spcAft>
                <a:spcPts val="720"/>
              </a:spcAft>
              <a:buFont typeface="Arial" panose="020B0604020202020204" pitchFamily="34" charset="0"/>
              <a:buChar char="•"/>
            </a:pPr>
            <a:r>
              <a:rPr lang="fr-FR" dirty="0">
                <a:solidFill>
                  <a:srgbClr val="000000"/>
                </a:solidFill>
                <a:latin typeface="Calibri" panose="020F0502020204030204" pitchFamily="34" charset="0"/>
                <a:ea typeface="MS Mincho"/>
              </a:rPr>
              <a:t>Catalyser les investissements pour une économie durable et prospère basée sur l'océan/bleue</a:t>
            </a:r>
          </a:p>
          <a:p>
            <a:pPr algn="just">
              <a:lnSpc>
                <a:spcPct val="115000"/>
              </a:lnSpc>
              <a:spcAft>
                <a:spcPts val="720"/>
              </a:spcAft>
            </a:pPr>
            <a:r>
              <a:rPr lang="fr-FR" dirty="0">
                <a:solidFill>
                  <a:srgbClr val="000000"/>
                </a:solidFill>
                <a:latin typeface="Calibri" panose="020F0502020204030204" pitchFamily="34" charset="0"/>
                <a:ea typeface="MS Mincho"/>
              </a:rPr>
              <a:t>2) </a:t>
            </a:r>
            <a:r>
              <a:rPr lang="fr-FR" b="1" i="1" dirty="0">
                <a:solidFill>
                  <a:schemeClr val="accent1">
                    <a:lumMod val="75000"/>
                  </a:schemeClr>
                </a:solidFill>
                <a:latin typeface="Calibri" panose="020F0502020204030204" pitchFamily="34" charset="0"/>
                <a:ea typeface="MS Mincho"/>
              </a:rPr>
              <a:t>Opportunités spécifiques pour chaque OIG </a:t>
            </a:r>
            <a:r>
              <a:rPr lang="fr-FR" dirty="0">
                <a:solidFill>
                  <a:srgbClr val="000000"/>
                </a:solidFill>
                <a:latin typeface="Calibri" panose="020F0502020204030204" pitchFamily="34" charset="0"/>
                <a:ea typeface="MS Mincho"/>
              </a:rPr>
              <a:t>identifiée</a:t>
            </a:r>
            <a:endParaRPr lang="en-GB" dirty="0">
              <a:solidFill>
                <a:srgbClr val="000000"/>
              </a:solidFill>
              <a:latin typeface="Calibri" panose="020F0502020204030204" pitchFamily="34" charset="0"/>
              <a:ea typeface="MS Mincho"/>
            </a:endParaRPr>
          </a:p>
          <a:p>
            <a:pPr algn="just">
              <a:lnSpc>
                <a:spcPct val="115000"/>
              </a:lnSpc>
              <a:spcAft>
                <a:spcPts val="720"/>
              </a:spcAft>
            </a:pPr>
            <a:endParaRPr lang="de-DE" dirty="0">
              <a:solidFill>
                <a:srgbClr val="000000"/>
              </a:solidFill>
              <a:effectLst/>
              <a:latin typeface="Calibri" panose="020F0502020204030204" pitchFamily="34" charset="0"/>
              <a:ea typeface="MS Mincho"/>
            </a:endParaRPr>
          </a:p>
        </p:txBody>
      </p:sp>
      <p:sp>
        <p:nvSpPr>
          <p:cNvPr id="6" name="Rechteck 5"/>
          <p:cNvSpPr/>
          <p:nvPr/>
        </p:nvSpPr>
        <p:spPr>
          <a:xfrm>
            <a:off x="4215281" y="635179"/>
            <a:ext cx="4572000" cy="369332"/>
          </a:xfrm>
          <a:prstGeom prst="rect">
            <a:avLst/>
          </a:prstGeom>
        </p:spPr>
        <p:txBody>
          <a:bodyPr>
            <a:spAutoFit/>
          </a:bodyPr>
          <a:lstStyle/>
          <a:p>
            <a:r>
              <a:rPr lang="en-GB" b="1" dirty="0">
                <a:solidFill>
                  <a:srgbClr val="0057A8"/>
                </a:solidFill>
              </a:rPr>
              <a:t>FINANCEMENT DURABLE DU CGR</a:t>
            </a:r>
            <a:endParaRPr lang="de-DE" dirty="0">
              <a:solidFill>
                <a:srgbClr val="0057A8"/>
              </a:solidFill>
            </a:endParaRPr>
          </a:p>
        </p:txBody>
      </p:sp>
    </p:spTree>
    <p:extLst>
      <p:ext uri="{BB962C8B-B14F-4D97-AF65-F5344CB8AC3E}">
        <p14:creationId xmlns:p14="http://schemas.microsoft.com/office/powerpoint/2010/main" val="589804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244454" y="635179"/>
            <a:ext cx="4830694" cy="369332"/>
          </a:xfrm>
          <a:prstGeom prst="rect">
            <a:avLst/>
          </a:prstGeom>
        </p:spPr>
        <p:txBody>
          <a:bodyPr wrap="square">
            <a:spAutoFit/>
          </a:bodyPr>
          <a:lstStyle/>
          <a:p>
            <a:r>
              <a:rPr lang="fr-FR" b="1" dirty="0">
                <a:solidFill>
                  <a:srgbClr val="0057A8"/>
                </a:solidFill>
              </a:rPr>
              <a:t>Prochaines étapes jusqu’en Juillet 2019</a:t>
            </a:r>
            <a:endParaRPr lang="fr-FR" dirty="0">
              <a:solidFill>
                <a:srgbClr val="0057A8"/>
              </a:solidFill>
            </a:endParaRPr>
          </a:p>
        </p:txBody>
      </p:sp>
      <p:sp>
        <p:nvSpPr>
          <p:cNvPr id="5" name="Rechteck 4"/>
          <p:cNvSpPr/>
          <p:nvPr/>
        </p:nvSpPr>
        <p:spPr>
          <a:xfrm>
            <a:off x="347132" y="1826098"/>
            <a:ext cx="8449735" cy="4247317"/>
          </a:xfrm>
          <a:prstGeom prst="rect">
            <a:avLst/>
          </a:prstGeom>
        </p:spPr>
        <p:txBody>
          <a:bodyPr wrap="square">
            <a:spAutoFit/>
          </a:bodyPr>
          <a:lstStyle/>
          <a:p>
            <a:r>
              <a:rPr lang="fr-FR" i="1" dirty="0"/>
              <a:t>En ce qui concerne les étapes 1 à 4 (gouvernance):</a:t>
            </a:r>
          </a:p>
          <a:p>
            <a:endParaRPr lang="de-DE" dirty="0"/>
          </a:p>
          <a:p>
            <a:pPr marL="285750" lvl="0" indent="-285750">
              <a:buFont typeface="Arial" panose="020B0604020202020204" pitchFamily="34" charset="0"/>
              <a:buChar char="•"/>
            </a:pPr>
            <a:r>
              <a:rPr lang="fr-FR" dirty="0"/>
              <a:t>Consultations dans les pays impliquant différents secteurs gouvernementaux et d'autres parties prenantes clés concernant le mandat privilégié et les fonctions (essentielles et de soutien), ainsi que la structure de gouvernance du mécanisme de coordination - sur la base du présent rapport en préparation de la 2</a:t>
            </a:r>
            <a:r>
              <a:rPr lang="fr-FR" baseline="30000" dirty="0"/>
              <a:t>ème</a:t>
            </a:r>
            <a:r>
              <a:rPr lang="fr-FR" dirty="0"/>
              <a:t> réunion de consultation régionale </a:t>
            </a:r>
          </a:p>
          <a:p>
            <a:pPr marL="285750" lvl="0" indent="-285750">
              <a:buFont typeface="Arial" panose="020B0604020202020204" pitchFamily="34" charset="0"/>
              <a:buChar char="•"/>
            </a:pPr>
            <a:r>
              <a:rPr lang="fr-FR" dirty="0"/>
              <a:t>Consultations au niveau des organisations intergouvernementales entre les États membres concernant le mandat, les fonctions et la structure de gouvernance du mécanisme de coordination - sur la base du présent rapport en prévision de la 2</a:t>
            </a:r>
            <a:r>
              <a:rPr lang="fr-FR" baseline="30000" dirty="0"/>
              <a:t>ème</a:t>
            </a:r>
            <a:r>
              <a:rPr lang="fr-FR" dirty="0"/>
              <a:t> réunion de consultation régionale</a:t>
            </a:r>
          </a:p>
          <a:p>
            <a:pPr marL="285750" lvl="0" indent="-285750">
              <a:buFont typeface="Arial" panose="020B0604020202020204" pitchFamily="34" charset="0"/>
              <a:buChar char="•"/>
            </a:pPr>
            <a:r>
              <a:rPr lang="fr-FR" dirty="0"/>
              <a:t>2</a:t>
            </a:r>
            <a:r>
              <a:rPr lang="fr-FR" baseline="30000" dirty="0"/>
              <a:t>ème</a:t>
            </a:r>
            <a:r>
              <a:rPr lang="fr-FR" dirty="0"/>
              <a:t> réunion de consultation régionale (prévue en juillet 2019) pour débattre du mandat, des fonctions et de la structure de gouvernance du mécanisme de coordination privilégiés et formulation des recommandations communes au comité de pilotage du CLME + (réunion prévue début 2020)</a:t>
            </a:r>
            <a:endParaRPr lang="es-ES" dirty="0"/>
          </a:p>
        </p:txBody>
      </p:sp>
    </p:spTree>
    <p:extLst>
      <p:ext uri="{BB962C8B-B14F-4D97-AF65-F5344CB8AC3E}">
        <p14:creationId xmlns:p14="http://schemas.microsoft.com/office/powerpoint/2010/main" val="3637568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244454" y="635179"/>
            <a:ext cx="4830694" cy="369332"/>
          </a:xfrm>
          <a:prstGeom prst="rect">
            <a:avLst/>
          </a:prstGeom>
        </p:spPr>
        <p:txBody>
          <a:bodyPr wrap="square">
            <a:spAutoFit/>
          </a:bodyPr>
          <a:lstStyle/>
          <a:p>
            <a:r>
              <a:rPr lang="fr-FR" b="1" dirty="0">
                <a:solidFill>
                  <a:srgbClr val="0057A8"/>
                </a:solidFill>
              </a:rPr>
              <a:t>Prochaines étapes jusqu’en Juillet 2019</a:t>
            </a:r>
            <a:endParaRPr lang="fr-FR" dirty="0">
              <a:solidFill>
                <a:srgbClr val="0057A8"/>
              </a:solidFill>
            </a:endParaRPr>
          </a:p>
        </p:txBody>
      </p:sp>
      <p:sp>
        <p:nvSpPr>
          <p:cNvPr id="5" name="Rechteck 4"/>
          <p:cNvSpPr/>
          <p:nvPr/>
        </p:nvSpPr>
        <p:spPr>
          <a:xfrm>
            <a:off x="347132" y="1997839"/>
            <a:ext cx="8449735" cy="3693319"/>
          </a:xfrm>
          <a:prstGeom prst="rect">
            <a:avLst/>
          </a:prstGeom>
        </p:spPr>
        <p:txBody>
          <a:bodyPr wrap="square">
            <a:spAutoFit/>
          </a:bodyPr>
          <a:lstStyle/>
          <a:p>
            <a:r>
              <a:rPr lang="en-GB" i="1" dirty="0" err="1"/>
              <a:t>En</a:t>
            </a:r>
            <a:r>
              <a:rPr lang="en-GB" i="1" dirty="0"/>
              <a:t> </a:t>
            </a:r>
            <a:r>
              <a:rPr lang="en-GB" i="1" dirty="0" err="1"/>
              <a:t>ce</a:t>
            </a:r>
            <a:r>
              <a:rPr lang="en-GB" i="1" dirty="0"/>
              <a:t> qui </a:t>
            </a:r>
            <a:r>
              <a:rPr lang="en-GB" i="1" dirty="0" err="1"/>
              <a:t>concerne</a:t>
            </a:r>
            <a:r>
              <a:rPr lang="en-GB" i="1" dirty="0"/>
              <a:t> </a:t>
            </a:r>
            <a:r>
              <a:rPr lang="en-GB" i="1" dirty="0" err="1"/>
              <a:t>l’étape</a:t>
            </a:r>
            <a:r>
              <a:rPr lang="en-GB" i="1" dirty="0"/>
              <a:t> 5 (</a:t>
            </a:r>
            <a:r>
              <a:rPr lang="en-GB" i="1" dirty="0" err="1"/>
              <a:t>financement</a:t>
            </a:r>
            <a:r>
              <a:rPr lang="en-GB" i="1" dirty="0"/>
              <a:t> durable):</a:t>
            </a:r>
          </a:p>
          <a:p>
            <a:endParaRPr lang="de-DE" dirty="0"/>
          </a:p>
          <a:p>
            <a:pPr marL="285750" lvl="0" indent="-285750">
              <a:buFont typeface="Arial" panose="020B0604020202020204" pitchFamily="34" charset="0"/>
              <a:buChar char="•"/>
            </a:pPr>
            <a:r>
              <a:rPr lang="fr-FR" dirty="0"/>
              <a:t>Accord sur une procédure opportune pour, entre autres, élaborer un concept de projet PIF / projet pour le financement de subventions en vue de la mise en place du mécanisme de coordination, avec la contribution requise des pays participants. </a:t>
            </a:r>
          </a:p>
          <a:p>
            <a:pPr marL="285750" lvl="0" indent="-285750">
              <a:buFont typeface="Arial" panose="020B0604020202020204" pitchFamily="34" charset="0"/>
              <a:buChar char="•"/>
            </a:pPr>
            <a:r>
              <a:rPr lang="fr-FR" dirty="0"/>
              <a:t>S’engager à passer progressivement à l’autofinancement </a:t>
            </a:r>
          </a:p>
          <a:p>
            <a:pPr marL="285750" lvl="0" indent="-285750">
              <a:buFont typeface="Arial" panose="020B0604020202020204" pitchFamily="34" charset="0"/>
              <a:buChar char="•"/>
            </a:pPr>
            <a:r>
              <a:rPr lang="fr-FR" dirty="0"/>
              <a:t>Voir si les pays CLME + et non CLME+ sont enclins à contribuer financièrement, sur une base </a:t>
            </a:r>
            <a:r>
              <a:rPr lang="fr-FR" dirty="0" err="1"/>
              <a:t>volontaireÉtudier</a:t>
            </a:r>
            <a:r>
              <a:rPr lang="fr-FR" dirty="0"/>
              <a:t> la capacité et la volonté des pays et des </a:t>
            </a:r>
            <a:r>
              <a:rPr lang="fr-FR" dirty="0" err="1"/>
              <a:t>OIGs</a:t>
            </a:r>
            <a:r>
              <a:rPr lang="fr-FR" dirty="0"/>
              <a:t> de mettre à disposition du personnel ou des avantages en nature pour la phase de mise en place et de transition du mécanisme</a:t>
            </a:r>
            <a:endParaRPr lang="es-ES" dirty="0"/>
          </a:p>
          <a:p>
            <a:pPr marL="285750" lvl="0" indent="-285750">
              <a:buFont typeface="Arial" panose="020B0604020202020204" pitchFamily="34" charset="0"/>
              <a:buChar char="•"/>
            </a:pPr>
            <a:r>
              <a:rPr lang="fr-FR" dirty="0"/>
              <a:t>Définir un choix de sources de financement principales et complémentaires à explorer davantage</a:t>
            </a:r>
            <a:endParaRPr lang="es-ES" dirty="0"/>
          </a:p>
          <a:p>
            <a:pPr marL="285750" lvl="0" indent="-285750">
              <a:buFont typeface="Arial" panose="020B0604020202020204" pitchFamily="34" charset="0"/>
              <a:buChar char="•"/>
            </a:pPr>
            <a:endParaRPr lang="de-DE" dirty="0"/>
          </a:p>
        </p:txBody>
      </p:sp>
    </p:spTree>
    <p:extLst>
      <p:ext uri="{BB962C8B-B14F-4D97-AF65-F5344CB8AC3E}">
        <p14:creationId xmlns:p14="http://schemas.microsoft.com/office/powerpoint/2010/main" val="253620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1239116-A6F1-D246-8199-592EF1AC93D9}"/>
              </a:ext>
            </a:extLst>
          </p:cNvPr>
          <p:cNvPicPr>
            <a:picLocks noGrp="1" noChangeAspect="1"/>
          </p:cNvPicPr>
          <p:nvPr>
            <p:ph type="pic" sz="quarter" idx="10"/>
          </p:nvPr>
        </p:nvPicPr>
        <p:blipFill>
          <a:blip r:embed="rId3"/>
          <a:srcRect t="14572" b="14572"/>
          <a:stretch>
            <a:fillRect/>
          </a:stretch>
        </p:blipFill>
        <p:spPr/>
      </p:pic>
      <p:sp>
        <p:nvSpPr>
          <p:cNvPr id="2" name="Text Placeholder 1"/>
          <p:cNvSpPr>
            <a:spLocks noGrp="1"/>
          </p:cNvSpPr>
          <p:nvPr>
            <p:ph type="body" sz="quarter" idx="11"/>
          </p:nvPr>
        </p:nvSpPr>
        <p:spPr>
          <a:xfrm>
            <a:off x="-41968" y="1706085"/>
            <a:ext cx="9204232" cy="2120917"/>
          </a:xfrm>
          <a:solidFill>
            <a:srgbClr val="0095D4">
              <a:alpha val="50000"/>
            </a:srgbClr>
          </a:solidFill>
          <a:ln>
            <a:noFill/>
          </a:ln>
        </p:spPr>
        <p:txBody>
          <a:bodyPr/>
          <a:lstStyle/>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r>
              <a:rPr lang="en-US" sz="2200" dirty="0" err="1"/>
              <a:t>Feuille</a:t>
            </a:r>
            <a:r>
              <a:rPr lang="en-US" sz="2200" dirty="0"/>
              <a:t> de Route</a:t>
            </a:r>
          </a:p>
          <a:p>
            <a:endParaRPr lang="en-US" sz="2200" dirty="0"/>
          </a:p>
        </p:txBody>
      </p:sp>
      <p:sp>
        <p:nvSpPr>
          <p:cNvPr id="7" name="Text Box 10">
            <a:extLst>
              <a:ext uri="{FF2B5EF4-FFF2-40B4-BE49-F238E27FC236}">
                <a16:creationId xmlns:a16="http://schemas.microsoft.com/office/drawing/2014/main" id="{C85FA9DB-76C7-CA41-BF50-D828B7314642}"/>
              </a:ext>
            </a:extLst>
          </p:cNvPr>
          <p:cNvSpPr txBox="1"/>
          <p:nvPr/>
        </p:nvSpPr>
        <p:spPr>
          <a:xfrm>
            <a:off x="4560148" y="477837"/>
            <a:ext cx="4457700" cy="41885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r>
              <a:rPr lang="en-US" sz="1200" b="1" dirty="0">
                <a:solidFill>
                  <a:schemeClr val="bg1"/>
                </a:solidFill>
              </a:rPr>
              <a:t>Rapport pour la 2</a:t>
            </a:r>
            <a:r>
              <a:rPr lang="en-US" sz="1200" b="1" baseline="30000" dirty="0">
                <a:solidFill>
                  <a:schemeClr val="bg1"/>
                </a:solidFill>
              </a:rPr>
              <a:t>nd</a:t>
            </a:r>
            <a:r>
              <a:rPr lang="en-US" sz="1200" b="1" dirty="0">
                <a:solidFill>
                  <a:schemeClr val="bg1"/>
                </a:solidFill>
              </a:rPr>
              <a:t> phase</a:t>
            </a:r>
            <a:endParaRPr lang="de-DE" sz="1200" dirty="0">
              <a:solidFill>
                <a:schemeClr val="bg1"/>
              </a:solidFill>
            </a:endParaRPr>
          </a:p>
        </p:txBody>
      </p:sp>
    </p:spTree>
    <p:extLst>
      <p:ext uri="{BB962C8B-B14F-4D97-AF65-F5344CB8AC3E}">
        <p14:creationId xmlns:p14="http://schemas.microsoft.com/office/powerpoint/2010/main" val="3463639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3316D5C-FC88-7C4D-A23A-68C91B030965}"/>
              </a:ext>
            </a:extLst>
          </p:cNvPr>
          <p:cNvPicPr>
            <a:picLocks noGrp="1" noChangeAspect="1"/>
          </p:cNvPicPr>
          <p:nvPr>
            <p:ph type="pic" sz="quarter" idx="10"/>
          </p:nvPr>
        </p:nvPicPr>
        <p:blipFill>
          <a:blip r:embed="rId3"/>
          <a:srcRect t="14572" b="14572"/>
          <a:stretch>
            <a:fillRect/>
          </a:stretch>
        </p:blipFill>
        <p:spPr/>
      </p:pic>
      <p:sp>
        <p:nvSpPr>
          <p:cNvPr id="2" name="Text Placeholder 1"/>
          <p:cNvSpPr>
            <a:spLocks noGrp="1"/>
          </p:cNvSpPr>
          <p:nvPr>
            <p:ph type="body" sz="quarter" idx="11"/>
          </p:nvPr>
        </p:nvSpPr>
        <p:spPr>
          <a:solidFill>
            <a:srgbClr val="0095D4">
              <a:alpha val="50000"/>
            </a:srgbClr>
          </a:solidFill>
          <a:ln>
            <a:noFill/>
          </a:ln>
        </p:spPr>
        <p:txBody>
          <a:bodyPr/>
          <a:lstStyle/>
          <a:p>
            <a:pPr algn="ctr"/>
            <a:r>
              <a:rPr lang="en-US" sz="1600" b="1" dirty="0">
                <a:latin typeface="Avenir Roman" panose="02000503020000020003" pitchFamily="2" charset="0"/>
              </a:rPr>
              <a:t>Thank you</a:t>
            </a:r>
          </a:p>
          <a:p>
            <a:pPr algn="ctr"/>
            <a:r>
              <a:rPr lang="en-US" sz="1600" b="1" dirty="0">
                <a:latin typeface="Avenir Roman" panose="02000503020000020003" pitchFamily="2" charset="0"/>
              </a:rPr>
              <a:t>Gracias</a:t>
            </a:r>
          </a:p>
          <a:p>
            <a:pPr algn="ctr"/>
            <a:r>
              <a:rPr lang="en-US" sz="1600" b="1" dirty="0">
                <a:latin typeface="Avenir Roman" panose="02000503020000020003" pitchFamily="2" charset="0"/>
              </a:rPr>
              <a:t>Obrigado</a:t>
            </a:r>
          </a:p>
          <a:p>
            <a:pPr algn="ctr"/>
            <a:r>
              <a:rPr lang="en-US" sz="1600" b="1" dirty="0">
                <a:latin typeface="Avenir Roman" panose="02000503020000020003" pitchFamily="2" charset="0"/>
              </a:rPr>
              <a:t>Merci</a:t>
            </a:r>
          </a:p>
          <a:p>
            <a:pPr algn="ctr"/>
            <a:r>
              <a:rPr lang="en-US" sz="1600" b="1" dirty="0" err="1">
                <a:latin typeface="Avenir Roman" panose="02000503020000020003" pitchFamily="2" charset="0"/>
              </a:rPr>
              <a:t>Danke</a:t>
            </a:r>
            <a:endParaRPr lang="en-US" sz="1600" b="1" dirty="0">
              <a:latin typeface="Avenir Roman" panose="02000503020000020003" pitchFamily="2" charset="0"/>
            </a:endParaRPr>
          </a:p>
        </p:txBody>
      </p:sp>
      <p:sp>
        <p:nvSpPr>
          <p:cNvPr id="7" name="Text Box 10">
            <a:extLst>
              <a:ext uri="{FF2B5EF4-FFF2-40B4-BE49-F238E27FC236}">
                <a16:creationId xmlns:a16="http://schemas.microsoft.com/office/drawing/2014/main" id="{80F87AF4-382C-46FF-BE81-63940FA5C3A8}"/>
              </a:ext>
            </a:extLst>
          </p:cNvPr>
          <p:cNvSpPr txBox="1"/>
          <p:nvPr/>
        </p:nvSpPr>
        <p:spPr>
          <a:xfrm>
            <a:off x="4560148" y="477837"/>
            <a:ext cx="4457700" cy="41885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lnSpc>
                <a:spcPct val="114000"/>
              </a:lnSpc>
              <a:spcBef>
                <a:spcPts val="0"/>
              </a:spcBef>
              <a:spcAft>
                <a:spcPts val="900"/>
              </a:spcAft>
              <a:defRPr/>
            </a:pPr>
            <a:r>
              <a:rPr lang="es-ES_tradnl" sz="1200" b="1" dirty="0">
                <a:solidFill>
                  <a:srgbClr val="FFFFFF"/>
                </a:solidFill>
              </a:rPr>
              <a:t>1st MAJOR CONSULTATION MEETING</a:t>
            </a:r>
            <a:endParaRPr lang="en-US" sz="1200" b="1" dirty="0">
              <a:solidFill>
                <a:srgbClr val="FFFFFF"/>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050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Canvas 148"/>
          <p:cNvGrpSpPr/>
          <p:nvPr/>
        </p:nvGrpSpPr>
        <p:grpSpPr>
          <a:xfrm>
            <a:off x="3003296" y="61150"/>
            <a:ext cx="5474969" cy="8239751"/>
            <a:chOff x="0" y="35999"/>
            <a:chExt cx="6798945" cy="9106096"/>
          </a:xfrm>
        </p:grpSpPr>
        <p:sp>
          <p:nvSpPr>
            <p:cNvPr id="6" name="Rechteck 5"/>
            <p:cNvSpPr/>
            <p:nvPr/>
          </p:nvSpPr>
          <p:spPr>
            <a:xfrm>
              <a:off x="800735" y="1334135"/>
              <a:ext cx="5998210" cy="7807960"/>
            </a:xfrm>
            <a:prstGeom prst="rect">
              <a:avLst/>
            </a:prstGeom>
            <a:solidFill>
              <a:srgbClr val="FFFFFF"/>
            </a:solidFill>
            <a:ln>
              <a:noFill/>
            </a:ln>
          </p:spPr>
        </p:sp>
        <p:sp>
          <p:nvSpPr>
            <p:cNvPr id="7" name="Rectangle 151"/>
            <p:cNvSpPr>
              <a:spLocks noChangeArrowheads="1"/>
            </p:cNvSpPr>
            <p:nvPr/>
          </p:nvSpPr>
          <p:spPr bwMode="auto">
            <a:xfrm>
              <a:off x="0" y="35999"/>
              <a:ext cx="5962649" cy="7772400"/>
            </a:xfrm>
            <a:prstGeom prst="rect">
              <a:avLst/>
            </a:prstGeom>
            <a:solidFill>
              <a:sysClr val="window" lastClr="FFFFFF">
                <a:lumMod val="50000"/>
              </a:sysClr>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en-US" sz="1200" b="1">
                  <a:solidFill>
                    <a:srgbClr val="FFFFFF"/>
                  </a:solidFill>
                  <a:effectLst/>
                  <a:latin typeface="Calibri" panose="020F0502020204030204" pitchFamily="34" charset="0"/>
                  <a:ea typeface="MS Mincho"/>
                  <a:cs typeface="Times New Roman" panose="02020603050405020304" pitchFamily="18" charset="0"/>
                </a:rPr>
                <a:t>RPLANNING AND OPERATIONAL LEVELS</a:t>
              </a:r>
              <a:endParaRPr lang="de-DE" sz="1200">
                <a:effectLst/>
                <a:latin typeface="Cambria" panose="02040503050406030204" pitchFamily="18" charset="0"/>
                <a:ea typeface="MS Mincho"/>
                <a:cs typeface="Times New Roman" panose="02020603050405020304" pitchFamily="18" charset="0"/>
              </a:endParaRPr>
            </a:p>
            <a:p>
              <a:pPr algn="ctr">
                <a:spcAft>
                  <a:spcPts val="0"/>
                </a:spcAft>
              </a:pPr>
              <a:r>
                <a:rPr lang="en-US" sz="1200" b="1">
                  <a:solidFill>
                    <a:srgbClr val="FFFFFF"/>
                  </a:solidFill>
                  <a:effectLst/>
                  <a:latin typeface="Calibri" panose="020F0502020204030204" pitchFamily="34" charset="0"/>
                  <a:ea typeface="MS Mincho"/>
                  <a:cs typeface="Times New Roman" panose="02020603050405020304" pitchFamily="18" charset="0"/>
                </a:rPr>
                <a:t>EGION-WIDE OCEAN POLICY LEVEL</a:t>
              </a:r>
              <a:r>
                <a:rPr lang="en-US" sz="1000" b="1">
                  <a:solidFill>
                    <a:srgbClr val="FFFFFF"/>
                  </a:solidFill>
                  <a:effectLst/>
                  <a:latin typeface="Calibri" panose="020F0502020204030204" pitchFamily="34" charset="0"/>
                  <a:ea typeface="MS Mincho"/>
                  <a:cs typeface="Times New Roman" panose="02020603050405020304" pitchFamily="18" charset="0"/>
                </a:rPr>
                <a:t> </a:t>
              </a:r>
              <a:endParaRPr lang="de-DE" sz="1200">
                <a:effectLst/>
                <a:latin typeface="Cambria" panose="02040503050406030204" pitchFamily="18" charset="0"/>
                <a:ea typeface="MS Mincho"/>
                <a:cs typeface="Times New Roman" panose="02020603050405020304" pitchFamily="18" charset="0"/>
              </a:endParaRPr>
            </a:p>
            <a:p>
              <a:pPr algn="ctr">
                <a:spcAft>
                  <a:spcPts val="0"/>
                </a:spcAft>
              </a:pPr>
              <a:r>
                <a:rPr lang="en-US" sz="1000">
                  <a:solidFill>
                    <a:srgbClr val="FFFFFF"/>
                  </a:solidFill>
                  <a:effectLst/>
                  <a:latin typeface="Calibri" panose="020F0502020204030204" pitchFamily="34" charset="0"/>
                  <a:ea typeface="MS Mincho"/>
                  <a:cs typeface="Times New Roman" panose="02020603050405020304" pitchFamily="18" charset="0"/>
                </a:rPr>
                <a:t>P</a:t>
              </a:r>
              <a:endParaRPr lang="de-DE" sz="1200">
                <a:effectLst/>
                <a:latin typeface="Cambria" panose="02040503050406030204" pitchFamily="18" charset="0"/>
                <a:ea typeface="MS Mincho"/>
                <a:cs typeface="Times New Roman" panose="02020603050405020304" pitchFamily="18" charset="0"/>
              </a:endParaRPr>
            </a:p>
            <a:p>
              <a:pPr>
                <a:spcAft>
                  <a:spcPts val="0"/>
                </a:spcAft>
              </a:pPr>
              <a:r>
                <a:rPr lang="de-DE" sz="1200">
                  <a:effectLst/>
                  <a:latin typeface="Cambria" panose="02040503050406030204" pitchFamily="18" charset="0"/>
                  <a:ea typeface="MS Mincho"/>
                  <a:cs typeface="Times New Roman" panose="02020603050405020304" pitchFamily="18" charset="0"/>
                </a:rPr>
                <a:t> </a:t>
              </a:r>
            </a:p>
            <a:p>
              <a:pPr algn="ctr">
                <a:spcAft>
                  <a:spcPts val="0"/>
                </a:spcAft>
              </a:pPr>
              <a:r>
                <a:rPr lang="en-US" sz="1200" b="1">
                  <a:solidFill>
                    <a:srgbClr val="FFFFFF"/>
                  </a:solidFill>
                  <a:effectLst/>
                  <a:latin typeface="Calibri" panose="020F0502020204030204" pitchFamily="34" charset="0"/>
                  <a:ea typeface="MS Mincho"/>
                  <a:cs typeface="Times New Roman" panose="02020603050405020304" pitchFamily="18" charset="0"/>
                </a:rPr>
                <a:t>PLANNING AND OPERATIONAL LEVELS</a:t>
              </a:r>
              <a:endParaRPr lang="de-DE" sz="1200">
                <a:effectLst/>
                <a:latin typeface="Cambria" panose="02040503050406030204" pitchFamily="18" charset="0"/>
                <a:ea typeface="MS Mincho"/>
                <a:cs typeface="Times New Roman" panose="02020603050405020304" pitchFamily="18" charset="0"/>
              </a:endParaRPr>
            </a:p>
            <a:p>
              <a:pPr algn="ctr">
                <a:spcAft>
                  <a:spcPts val="0"/>
                </a:spcAft>
              </a:pPr>
              <a:r>
                <a:rPr lang="en-US" sz="1000">
                  <a:solidFill>
                    <a:srgbClr val="FFFFFF"/>
                  </a:solidFill>
                  <a:effectLst/>
                  <a:latin typeface="Calibri" panose="020F0502020204030204" pitchFamily="34" charset="0"/>
                  <a:ea typeface="MS Mincho"/>
                  <a:cs typeface="Times New Roman" panose="02020603050405020304" pitchFamily="18" charset="0"/>
                </a:rPr>
                <a:t>manent Coordination Mechanism</a:t>
              </a:r>
              <a:endParaRPr lang="de-DE" sz="1200">
                <a:effectLst/>
                <a:latin typeface="Cambria" panose="02040503050406030204" pitchFamily="18" charset="0"/>
                <a:ea typeface="MS Mincho"/>
                <a:cs typeface="Times New Roman" panose="02020603050405020304" pitchFamily="18" charset="0"/>
              </a:endParaRPr>
            </a:p>
            <a:p>
              <a:pPr algn="ctr">
                <a:spcAft>
                  <a:spcPts val="0"/>
                </a:spcAft>
              </a:pPr>
              <a:r>
                <a:rPr lang="en-US" sz="800">
                  <a:solidFill>
                    <a:srgbClr val="FFFFFF"/>
                  </a:solidFill>
                  <a:effectLst/>
                  <a:latin typeface="Calibri" panose="020F0502020204030204" pitchFamily="34" charset="0"/>
                  <a:ea typeface="MS Mincho"/>
                  <a:cs typeface="Times New Roman" panose="02020603050405020304" pitchFamily="18" charset="0"/>
                </a:rPr>
                <a:t> </a:t>
              </a:r>
              <a:endParaRPr lang="de-DE" sz="1200">
                <a:effectLst/>
                <a:latin typeface="Cambria" panose="02040503050406030204" pitchFamily="18" charset="0"/>
                <a:ea typeface="MS Mincho"/>
                <a:cs typeface="Times New Roman" panose="02020603050405020304" pitchFamily="18" charset="0"/>
              </a:endParaRPr>
            </a:p>
          </p:txBody>
        </p:sp>
        <p:sp>
          <p:nvSpPr>
            <p:cNvPr id="8" name="Rectangle 152"/>
            <p:cNvSpPr>
              <a:spLocks noChangeArrowheads="1"/>
            </p:cNvSpPr>
            <p:nvPr/>
          </p:nvSpPr>
          <p:spPr bwMode="auto">
            <a:xfrm>
              <a:off x="326503" y="521343"/>
              <a:ext cx="5260340" cy="7125131"/>
            </a:xfrm>
            <a:prstGeom prst="rect">
              <a:avLst/>
            </a:prstGeom>
            <a:solidFill>
              <a:sysClr val="window" lastClr="FFFFFF">
                <a:lumMod val="65000"/>
              </a:sysClr>
            </a:solidFill>
            <a:ln w="9525">
              <a:solidFill>
                <a:srgbClr val="000000"/>
              </a:solidFill>
              <a:miter lim="800000"/>
              <a:headEnd/>
              <a:tailEnd/>
            </a:ln>
          </p:spPr>
          <p:txBody>
            <a:bodyPr rot="0" vert="horz" wrap="square" lIns="101718" tIns="50859" rIns="101718" bIns="50859" anchor="t" anchorCtr="0" upright="1">
              <a:noAutofit/>
            </a:bodyPr>
            <a:lstStyle/>
            <a:p>
              <a:pPr algn="ctr">
                <a:spcAft>
                  <a:spcPts val="0"/>
                </a:spcAft>
              </a:pPr>
              <a:r>
                <a:rPr lang="de-DE" sz="1200" b="1" dirty="0">
                  <a:solidFill>
                    <a:srgbClr val="FFFFFF"/>
                  </a:solidFill>
                  <a:effectLst/>
                  <a:latin typeface="Calibri" panose="020F0502020204030204" pitchFamily="34" charset="0"/>
                  <a:ea typeface="MS Mincho"/>
                  <a:cs typeface="Times New Roman" panose="02020603050405020304" pitchFamily="18" charset="0"/>
                </a:rPr>
                <a:t>PLANNING AND OPERATIONAL LEVELS</a:t>
              </a:r>
              <a:endParaRPr lang="de-DE" sz="1200" dirty="0">
                <a:effectLst/>
                <a:latin typeface="Cambria" panose="02040503050406030204" pitchFamily="18" charset="0"/>
                <a:ea typeface="MS Mincho"/>
                <a:cs typeface="Times New Roman" panose="02020603050405020304" pitchFamily="18" charset="0"/>
              </a:endParaRPr>
            </a:p>
          </p:txBody>
        </p:sp>
        <p:sp>
          <p:nvSpPr>
            <p:cNvPr id="9" name="Rectangle 153"/>
            <p:cNvSpPr>
              <a:spLocks noChangeArrowheads="1"/>
            </p:cNvSpPr>
            <p:nvPr/>
          </p:nvSpPr>
          <p:spPr bwMode="auto">
            <a:xfrm>
              <a:off x="493508" y="826144"/>
              <a:ext cx="4924425" cy="2855595"/>
            </a:xfrm>
            <a:prstGeom prst="rect">
              <a:avLst/>
            </a:prstGeom>
            <a:solidFill>
              <a:sysClr val="window" lastClr="FFFFFF">
                <a:lumMod val="75000"/>
              </a:sysClr>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de-DE" sz="1200" b="1">
                  <a:effectLst/>
                  <a:latin typeface="Calibri" panose="020F0502020204030204" pitchFamily="34" charset="0"/>
                  <a:ea typeface="MS Mincho"/>
                  <a:cs typeface="Times New Roman" panose="02020603050405020304" pitchFamily="18" charset="0"/>
                </a:rPr>
                <a:t>Fisheries</a:t>
              </a:r>
              <a:endParaRPr lang="de-DE" sz="1200">
                <a:effectLst/>
                <a:latin typeface="Cambria" panose="02040503050406030204" pitchFamily="18" charset="0"/>
                <a:ea typeface="MS Mincho"/>
                <a:cs typeface="Times New Roman" panose="02020603050405020304" pitchFamily="18" charset="0"/>
              </a:endParaRPr>
            </a:p>
            <a:p>
              <a:pPr>
                <a:spcAft>
                  <a:spcPts val="0"/>
                </a:spcAft>
              </a:pPr>
              <a:r>
                <a:rPr lang="de-DE" sz="1200">
                  <a:effectLst/>
                  <a:latin typeface="Calibri" panose="020F0502020204030204" pitchFamily="34" charset="0"/>
                  <a:ea typeface="MS Mincho"/>
                  <a:cs typeface="Times New Roman" panose="02020603050405020304" pitchFamily="18" charset="0"/>
                </a:rPr>
                <a:t> </a:t>
              </a:r>
              <a:endParaRPr lang="de-DE" sz="1200">
                <a:effectLst/>
                <a:latin typeface="Cambria" panose="02040503050406030204" pitchFamily="18" charset="0"/>
                <a:ea typeface="MS Mincho"/>
                <a:cs typeface="Times New Roman" panose="02020603050405020304" pitchFamily="18" charset="0"/>
              </a:endParaRPr>
            </a:p>
            <a:p>
              <a:pPr>
                <a:spcAft>
                  <a:spcPts val="0"/>
                </a:spcAft>
              </a:pPr>
              <a:r>
                <a:rPr lang="de-DE" sz="1200">
                  <a:effectLst/>
                  <a:latin typeface="Calibri" panose="020F0502020204030204" pitchFamily="34" charset="0"/>
                  <a:ea typeface="MS Mincho"/>
                  <a:cs typeface="Times New Roman" panose="02020603050405020304" pitchFamily="18" charset="0"/>
                </a:rPr>
                <a:t> </a:t>
              </a:r>
              <a:endParaRPr lang="de-DE" sz="1200">
                <a:effectLst/>
                <a:latin typeface="Cambria" panose="02040503050406030204" pitchFamily="18" charset="0"/>
                <a:ea typeface="MS Mincho"/>
                <a:cs typeface="Times New Roman" panose="02020603050405020304" pitchFamily="18" charset="0"/>
              </a:endParaRPr>
            </a:p>
          </p:txBody>
        </p:sp>
        <p:sp>
          <p:nvSpPr>
            <p:cNvPr id="10" name="Rectangle 154"/>
            <p:cNvSpPr>
              <a:spLocks noChangeArrowheads="1"/>
            </p:cNvSpPr>
            <p:nvPr/>
          </p:nvSpPr>
          <p:spPr bwMode="auto">
            <a:xfrm>
              <a:off x="3524998" y="899169"/>
              <a:ext cx="1787525" cy="1469390"/>
            </a:xfrm>
            <a:prstGeom prst="rect">
              <a:avLst/>
            </a:prstGeom>
            <a:solidFill>
              <a:sysClr val="window" lastClr="FFFFFF">
                <a:lumMod val="85000"/>
              </a:sysClr>
            </a:solidFill>
            <a:ln w="9525">
              <a:solidFill>
                <a:srgbClr val="000000"/>
              </a:solidFill>
              <a:miter lim="800000"/>
              <a:headEnd/>
              <a:tailEnd/>
            </a:ln>
          </p:spPr>
          <p:txBody>
            <a:bodyPr rot="0" vert="horz" wrap="square" lIns="91440" tIns="45720" rIns="91440" bIns="45720" anchor="t" anchorCtr="0" upright="1">
              <a:noAutofit/>
            </a:bodyPr>
            <a:lstStyle/>
            <a:p>
              <a:endParaRPr lang="de-DE"/>
            </a:p>
          </p:txBody>
        </p:sp>
        <p:sp>
          <p:nvSpPr>
            <p:cNvPr id="11" name="Rectangle 155"/>
            <p:cNvSpPr>
              <a:spLocks noChangeArrowheads="1"/>
            </p:cNvSpPr>
            <p:nvPr/>
          </p:nvSpPr>
          <p:spPr bwMode="auto">
            <a:xfrm>
              <a:off x="578598" y="902344"/>
              <a:ext cx="1946275" cy="2263140"/>
            </a:xfrm>
            <a:prstGeom prst="rect">
              <a:avLst/>
            </a:prstGeom>
            <a:solidFill>
              <a:sysClr val="window" lastClr="FFFFFF">
                <a:lumMod val="85000"/>
              </a:sysClr>
            </a:solidFill>
            <a:ln w="9525">
              <a:solidFill>
                <a:srgbClr val="000000"/>
              </a:solidFill>
              <a:miter lim="800000"/>
              <a:headEnd/>
              <a:tailEnd/>
            </a:ln>
          </p:spPr>
          <p:txBody>
            <a:bodyPr rot="0" vert="horz" wrap="square" lIns="91440" tIns="45720" rIns="91440" bIns="45720" anchor="t" anchorCtr="0" upright="1">
              <a:noAutofit/>
            </a:bodyPr>
            <a:lstStyle/>
            <a:p>
              <a:endParaRPr lang="de-DE"/>
            </a:p>
          </p:txBody>
        </p:sp>
        <p:sp>
          <p:nvSpPr>
            <p:cNvPr id="12" name="Text Box 156"/>
            <p:cNvSpPr txBox="1">
              <a:spLocks noChangeArrowheads="1"/>
            </p:cNvSpPr>
            <p:nvPr/>
          </p:nvSpPr>
          <p:spPr bwMode="auto">
            <a:xfrm>
              <a:off x="3553573" y="1305569"/>
              <a:ext cx="1724660" cy="608330"/>
            </a:xfrm>
            <a:prstGeom prst="rect">
              <a:avLst/>
            </a:prstGeom>
            <a:solidFill>
              <a:sysClr val="window" lastClr="FFFFFF">
                <a:lumMod val="95000"/>
              </a:sysClr>
            </a:solidFill>
            <a:ln w="9525">
              <a:solidFill>
                <a:srgbClr val="000000"/>
              </a:solidFill>
              <a:miter lim="800000"/>
              <a:headEnd/>
              <a:tailEnd/>
            </a:ln>
          </p:spPr>
          <p:txBody>
            <a:bodyPr rot="0" vert="horz" wrap="square" lIns="0" tIns="0" rIns="0" bIns="0" anchor="t" anchorCtr="0" upright="1">
              <a:noAutofit/>
            </a:bodyPr>
            <a:lstStyle/>
            <a:p>
              <a:pPr algn="ctr">
                <a:spcAft>
                  <a:spcPts val="0"/>
                </a:spcAft>
              </a:pPr>
              <a:r>
                <a:rPr lang="de-DE" sz="1000">
                  <a:effectLst/>
                  <a:latin typeface="Calibri" panose="020F0502020204030204" pitchFamily="34" charset="0"/>
                  <a:ea typeface="MS Mincho"/>
                  <a:cs typeface="Times New Roman" panose="02020603050405020304" pitchFamily="18" charset="0"/>
                </a:rPr>
                <a:t>Large pelagics</a:t>
              </a:r>
              <a:endParaRPr lang="de-DE" sz="1200">
                <a:effectLst/>
                <a:latin typeface="Cambria" panose="02040503050406030204" pitchFamily="18" charset="0"/>
                <a:ea typeface="MS Mincho"/>
                <a:cs typeface="Times New Roman" panose="02020603050405020304" pitchFamily="18" charset="0"/>
              </a:endParaRPr>
            </a:p>
          </p:txBody>
        </p:sp>
        <p:sp>
          <p:nvSpPr>
            <p:cNvPr id="13" name="Rectangle 157"/>
            <p:cNvSpPr>
              <a:spLocks noChangeArrowheads="1"/>
            </p:cNvSpPr>
            <p:nvPr/>
          </p:nvSpPr>
          <p:spPr bwMode="auto">
            <a:xfrm>
              <a:off x="3143251" y="4175371"/>
              <a:ext cx="2312300" cy="2156652"/>
            </a:xfrm>
            <a:prstGeom prst="rect">
              <a:avLst/>
            </a:prstGeom>
            <a:solidFill>
              <a:sysClr val="window" lastClr="FFFFFF">
                <a:lumMod val="75000"/>
              </a:sysClr>
            </a:solidFill>
            <a:ln w="9525">
              <a:solidFill>
                <a:srgbClr val="000000"/>
              </a:solidFill>
              <a:miter lim="800000"/>
              <a:headEnd/>
              <a:tailEnd/>
            </a:ln>
          </p:spPr>
          <p:txBody>
            <a:bodyPr rot="0" vert="horz" wrap="square" lIns="36126" tIns="14451" rIns="36126" bIns="14451" anchor="t" anchorCtr="0" upright="1">
              <a:noAutofit/>
            </a:bodyPr>
            <a:lstStyle/>
            <a:p>
              <a:pPr algn="ctr">
                <a:spcAft>
                  <a:spcPts val="0"/>
                </a:spcAft>
              </a:pPr>
              <a:r>
                <a:rPr lang="fr-FR" sz="1200" b="1">
                  <a:effectLst/>
                  <a:latin typeface="Calibri" panose="020F0502020204030204" pitchFamily="34" charset="0"/>
                  <a:ea typeface="MS Mincho"/>
                  <a:cs typeface="Times New Roman" panose="02020603050405020304" pitchFamily="18" charset="0"/>
                </a:rPr>
                <a:t>Pollution</a:t>
              </a:r>
              <a:endParaRPr lang="de-DE" sz="1200">
                <a:effectLst/>
                <a:latin typeface="Cambria" panose="02040503050406030204" pitchFamily="18" charset="0"/>
                <a:ea typeface="MS Mincho"/>
                <a:cs typeface="Times New Roman" panose="02020603050405020304" pitchFamily="18" charset="0"/>
              </a:endParaRPr>
            </a:p>
            <a:p>
              <a:pPr algn="ctr">
                <a:spcAft>
                  <a:spcPts val="0"/>
                </a:spcAft>
              </a:pPr>
              <a:r>
                <a:rPr lang="fr-FR" sz="800">
                  <a:effectLst/>
                  <a:latin typeface="Calibri" panose="020F0502020204030204" pitchFamily="34" charset="0"/>
                  <a:ea typeface="MS Mincho"/>
                  <a:cs typeface="Times New Roman" panose="02020603050405020304" pitchFamily="18" charset="0"/>
                </a:rPr>
                <a:t>(UN Environment, IMO, CCAD, CARPHA, CMOU) </a:t>
              </a:r>
              <a:endParaRPr lang="de-DE" sz="1200">
                <a:effectLst/>
                <a:latin typeface="Cambria" panose="02040503050406030204" pitchFamily="18" charset="0"/>
                <a:ea typeface="MS Mincho"/>
                <a:cs typeface="Times New Roman" panose="02020603050405020304" pitchFamily="18" charset="0"/>
              </a:endParaRPr>
            </a:p>
          </p:txBody>
        </p:sp>
        <p:sp>
          <p:nvSpPr>
            <p:cNvPr id="14" name="Rectangle 158"/>
            <p:cNvSpPr>
              <a:spLocks noChangeArrowheads="1"/>
            </p:cNvSpPr>
            <p:nvPr/>
          </p:nvSpPr>
          <p:spPr bwMode="auto">
            <a:xfrm>
              <a:off x="493508" y="4189018"/>
              <a:ext cx="2306842" cy="2143005"/>
            </a:xfrm>
            <a:prstGeom prst="rect">
              <a:avLst/>
            </a:prstGeom>
            <a:solidFill>
              <a:sysClr val="window" lastClr="FFFFFF">
                <a:lumMod val="75000"/>
              </a:sysClr>
            </a:solidFill>
            <a:ln w="9525">
              <a:solidFill>
                <a:srgbClr val="000000"/>
              </a:solidFill>
              <a:miter lim="800000"/>
              <a:headEnd/>
              <a:tailEnd/>
            </a:ln>
          </p:spPr>
          <p:txBody>
            <a:bodyPr rot="0" vert="horz" wrap="square" lIns="36126" tIns="14451" rIns="36126" bIns="14451" anchor="t" anchorCtr="0" upright="1">
              <a:noAutofit/>
            </a:bodyPr>
            <a:lstStyle/>
            <a:p>
              <a:pPr algn="ctr">
                <a:spcAft>
                  <a:spcPts val="0"/>
                </a:spcAft>
              </a:pPr>
              <a:r>
                <a:rPr lang="fr-FR" sz="1200" b="1">
                  <a:effectLst/>
                  <a:latin typeface="Calibri" panose="020F0502020204030204" pitchFamily="34" charset="0"/>
                  <a:ea typeface="MS Mincho"/>
                  <a:cs typeface="Times New Roman" panose="02020603050405020304" pitchFamily="18" charset="0"/>
                </a:rPr>
                <a:t>Habitat degradation/biodiversity</a:t>
              </a:r>
              <a:endParaRPr lang="de-DE" sz="1200">
                <a:effectLst/>
                <a:latin typeface="Cambria" panose="02040503050406030204" pitchFamily="18" charset="0"/>
                <a:ea typeface="MS Mincho"/>
                <a:cs typeface="Times New Roman" panose="02020603050405020304" pitchFamily="18" charset="0"/>
              </a:endParaRPr>
            </a:p>
            <a:p>
              <a:pPr algn="ctr">
                <a:spcAft>
                  <a:spcPts val="0"/>
                </a:spcAft>
              </a:pPr>
              <a:r>
                <a:rPr lang="fr-FR" sz="800">
                  <a:effectLst/>
                  <a:latin typeface="Calibri" panose="020F0502020204030204" pitchFamily="34" charset="0"/>
                  <a:ea typeface="MS Mincho"/>
                  <a:cs typeface="Times New Roman" panose="02020603050405020304" pitchFamily="18" charset="0"/>
                </a:rPr>
                <a:t>(UN Environment, CCAD)</a:t>
              </a:r>
              <a:endParaRPr lang="de-DE" sz="1200">
                <a:effectLst/>
                <a:latin typeface="Cambria" panose="02040503050406030204" pitchFamily="18" charset="0"/>
                <a:ea typeface="MS Mincho"/>
                <a:cs typeface="Times New Roman" panose="02020603050405020304" pitchFamily="18" charset="0"/>
              </a:endParaRPr>
            </a:p>
          </p:txBody>
        </p:sp>
        <p:sp>
          <p:nvSpPr>
            <p:cNvPr id="15" name="Rectangle 159"/>
            <p:cNvSpPr>
              <a:spLocks noChangeArrowheads="1"/>
            </p:cNvSpPr>
            <p:nvPr/>
          </p:nvSpPr>
          <p:spPr bwMode="auto">
            <a:xfrm>
              <a:off x="783068" y="978167"/>
              <a:ext cx="1499869" cy="37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36126" tIns="14451" rIns="36126" bIns="14451" anchor="ctr" anchorCtr="0" upright="1">
              <a:noAutofit/>
            </a:bodyPr>
            <a:lstStyle/>
            <a:p>
              <a:pPr algn="ctr">
                <a:spcAft>
                  <a:spcPts val="0"/>
                </a:spcAft>
              </a:pPr>
              <a:r>
                <a:rPr lang="en-US" sz="1000" b="1" dirty="0">
                  <a:effectLst/>
                  <a:latin typeface="Calibri" panose="020F0502020204030204" pitchFamily="34" charset="0"/>
                  <a:ea typeface="MS Mincho"/>
                  <a:cs typeface="Times New Roman" panose="02020603050405020304" pitchFamily="18" charset="0"/>
                </a:rPr>
                <a:t>Reef fisheries ecosystem</a:t>
              </a:r>
              <a:endParaRPr lang="de-DE" sz="1200" dirty="0">
                <a:effectLst/>
                <a:latin typeface="Cambria" panose="02040503050406030204" pitchFamily="18" charset="0"/>
                <a:ea typeface="MS Mincho"/>
                <a:cs typeface="Times New Roman" panose="02020603050405020304" pitchFamily="18" charset="0"/>
              </a:endParaRPr>
            </a:p>
            <a:p>
              <a:pPr algn="ctr">
                <a:spcAft>
                  <a:spcPts val="0"/>
                </a:spcAft>
              </a:pPr>
              <a:r>
                <a:rPr lang="en-US" sz="800" dirty="0">
                  <a:effectLst/>
                  <a:latin typeface="Calibri" panose="020F0502020204030204" pitchFamily="34" charset="0"/>
                  <a:ea typeface="MS Mincho"/>
                  <a:cs typeface="Times New Roman" panose="02020603050405020304" pitchFamily="18" charset="0"/>
                </a:rPr>
                <a:t>(OSPESCA, CRFM, WECAFC, UNEP)</a:t>
              </a:r>
              <a:endParaRPr lang="de-DE" sz="1200" dirty="0">
                <a:effectLst/>
                <a:latin typeface="Cambria" panose="02040503050406030204" pitchFamily="18" charset="0"/>
                <a:ea typeface="MS Mincho"/>
                <a:cs typeface="Times New Roman" panose="02020603050405020304" pitchFamily="18" charset="0"/>
              </a:endParaRPr>
            </a:p>
            <a:p>
              <a:pPr algn="ctr">
                <a:spcAft>
                  <a:spcPts val="0"/>
                </a:spcAft>
              </a:pPr>
              <a:r>
                <a:rPr lang="en-US" sz="1000" b="1" dirty="0">
                  <a:effectLst/>
                  <a:latin typeface="Calibri" panose="020F0502020204030204" pitchFamily="34" charset="0"/>
                  <a:ea typeface="MS Mincho"/>
                  <a:cs typeface="Times New Roman" panose="02020603050405020304" pitchFamily="18" charset="0"/>
                </a:rPr>
                <a:t> </a:t>
              </a:r>
              <a:endParaRPr lang="de-DE" sz="1200" dirty="0">
                <a:effectLst/>
                <a:latin typeface="Cambria" panose="02040503050406030204" pitchFamily="18" charset="0"/>
                <a:ea typeface="MS Mincho"/>
                <a:cs typeface="Times New Roman" panose="02020603050405020304" pitchFamily="18" charset="0"/>
              </a:endParaRPr>
            </a:p>
          </p:txBody>
        </p:sp>
        <p:sp>
          <p:nvSpPr>
            <p:cNvPr id="16" name="Rectangle 160"/>
            <p:cNvSpPr>
              <a:spLocks noChangeArrowheads="1"/>
            </p:cNvSpPr>
            <p:nvPr/>
          </p:nvSpPr>
          <p:spPr bwMode="auto">
            <a:xfrm>
              <a:off x="628764" y="1750499"/>
              <a:ext cx="695212" cy="711551"/>
            </a:xfrm>
            <a:prstGeom prst="rect">
              <a:avLst/>
            </a:prstGeom>
            <a:solidFill>
              <a:sysClr val="window" lastClr="FFFFFF">
                <a:lumMod val="95000"/>
              </a:sysClr>
            </a:solidFill>
            <a:ln w="9525">
              <a:solidFill>
                <a:srgbClr val="000000"/>
              </a:solidFill>
              <a:miter lim="800000"/>
              <a:headEnd/>
              <a:tailEnd/>
            </a:ln>
          </p:spPr>
          <p:txBody>
            <a:bodyPr rot="0" vert="horz" wrap="square" lIns="91440" tIns="45720" rIns="91440" bIns="45720" anchor="ctr" anchorCtr="0" upright="1">
              <a:noAutofit/>
            </a:bodyPr>
            <a:lstStyle/>
            <a:p>
              <a:pPr algn="ctr">
                <a:spcAft>
                  <a:spcPts val="0"/>
                </a:spcAft>
              </a:pPr>
              <a:r>
                <a:rPr lang="de-DE" sz="1000">
                  <a:effectLst/>
                  <a:latin typeface="Calibri" panose="020F0502020204030204" pitchFamily="34" charset="0"/>
                  <a:ea typeface="MS Mincho"/>
                  <a:cs typeface="Times New Roman" panose="02020603050405020304" pitchFamily="18" charset="0"/>
                </a:rPr>
                <a:t>Lobster</a:t>
              </a:r>
              <a:endParaRPr lang="de-DE" sz="1200">
                <a:effectLst/>
                <a:latin typeface="Cambria" panose="02040503050406030204" pitchFamily="18" charset="0"/>
                <a:ea typeface="MS Mincho"/>
                <a:cs typeface="Times New Roman" panose="02020603050405020304" pitchFamily="18" charset="0"/>
              </a:endParaRPr>
            </a:p>
          </p:txBody>
        </p:sp>
        <p:sp>
          <p:nvSpPr>
            <p:cNvPr id="17" name="Rectangle 165"/>
            <p:cNvSpPr>
              <a:spLocks noChangeArrowheads="1"/>
            </p:cNvSpPr>
            <p:nvPr/>
          </p:nvSpPr>
          <p:spPr bwMode="auto">
            <a:xfrm>
              <a:off x="1838325" y="1270644"/>
              <a:ext cx="626858" cy="699011"/>
            </a:xfrm>
            <a:prstGeom prst="rect">
              <a:avLst/>
            </a:prstGeom>
            <a:solidFill>
              <a:sysClr val="window" lastClr="FFFFFF">
                <a:lumMod val="95000"/>
              </a:sysClr>
            </a:solidFill>
            <a:ln w="9525">
              <a:solidFill>
                <a:srgbClr val="000000"/>
              </a:solidFill>
              <a:miter lim="800000"/>
              <a:headEnd/>
              <a:tailEnd/>
            </a:ln>
          </p:spPr>
          <p:txBody>
            <a:bodyPr rot="0" vert="horz" wrap="square" lIns="36126" tIns="14451" rIns="36126" bIns="14451" anchor="ctr" anchorCtr="0" upright="1">
              <a:noAutofit/>
            </a:bodyPr>
            <a:lstStyle/>
            <a:p>
              <a:pPr algn="ctr">
                <a:spcAft>
                  <a:spcPts val="0"/>
                </a:spcAft>
              </a:pPr>
              <a:r>
                <a:rPr lang="de-DE" sz="1000">
                  <a:effectLst/>
                  <a:latin typeface="Calibri" panose="020F0502020204030204" pitchFamily="34" charset="0"/>
                  <a:ea typeface="MS Mincho"/>
                  <a:cs typeface="Times New Roman" panose="02020603050405020304" pitchFamily="18" charset="0"/>
                </a:rPr>
                <a:t>Reef fishes</a:t>
              </a:r>
              <a:endParaRPr lang="de-DE" sz="1200">
                <a:effectLst/>
                <a:latin typeface="Cambria" panose="02040503050406030204" pitchFamily="18" charset="0"/>
                <a:ea typeface="MS Mincho"/>
                <a:cs typeface="Times New Roman" panose="02020603050405020304" pitchFamily="18" charset="0"/>
              </a:endParaRPr>
            </a:p>
          </p:txBody>
        </p:sp>
        <p:cxnSp>
          <p:nvCxnSpPr>
            <p:cNvPr id="18" name="AutoShape 167"/>
            <p:cNvCxnSpPr>
              <a:cxnSpLocks noChangeShapeType="1"/>
              <a:stCxn id="17" idx="1"/>
              <a:endCxn id="16" idx="3"/>
            </p:cNvCxnSpPr>
            <p:nvPr/>
          </p:nvCxnSpPr>
          <p:spPr bwMode="auto">
            <a:xfrm flipH="1">
              <a:off x="1323976" y="1620150"/>
              <a:ext cx="514349" cy="486125"/>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9" name="AutoShape 168"/>
            <p:cNvCxnSpPr>
              <a:cxnSpLocks noChangeShapeType="1"/>
            </p:cNvCxnSpPr>
            <p:nvPr/>
          </p:nvCxnSpPr>
          <p:spPr bwMode="auto">
            <a:xfrm flipH="1">
              <a:off x="2524873" y="1633864"/>
              <a:ext cx="1000125" cy="400050"/>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0" name="AutoShape 169"/>
            <p:cNvCxnSpPr>
              <a:cxnSpLocks noChangeShapeType="1"/>
            </p:cNvCxnSpPr>
            <p:nvPr/>
          </p:nvCxnSpPr>
          <p:spPr bwMode="auto">
            <a:xfrm flipV="1">
              <a:off x="4419078" y="2368559"/>
              <a:ext cx="635" cy="187325"/>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1" name="AutoShape 170"/>
            <p:cNvCxnSpPr>
              <a:cxnSpLocks noChangeShapeType="1"/>
              <a:stCxn id="14" idx="3"/>
              <a:endCxn id="13" idx="1"/>
            </p:cNvCxnSpPr>
            <p:nvPr/>
          </p:nvCxnSpPr>
          <p:spPr bwMode="auto">
            <a:xfrm flipV="1">
              <a:off x="2800350" y="5253697"/>
              <a:ext cx="342901" cy="6824"/>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22" name="Text Box 172"/>
            <p:cNvSpPr txBox="1">
              <a:spLocks noChangeArrowheads="1"/>
            </p:cNvSpPr>
            <p:nvPr/>
          </p:nvSpPr>
          <p:spPr bwMode="auto">
            <a:xfrm>
              <a:off x="3800588" y="2080904"/>
              <a:ext cx="1224915" cy="252095"/>
            </a:xfrm>
            <a:prstGeom prst="rect">
              <a:avLst/>
            </a:prstGeom>
            <a:solidFill>
              <a:sysClr val="window" lastClr="FFFFFF">
                <a:lumMod val="95000"/>
              </a:sysClr>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de-DE" sz="1000">
                  <a:effectLst/>
                  <a:latin typeface="Calibri" panose="020F0502020204030204" pitchFamily="34" charset="0"/>
                  <a:ea typeface="MS Mincho"/>
                  <a:cs typeface="Times New Roman" panose="02020603050405020304" pitchFamily="18" charset="0"/>
                </a:rPr>
                <a:t>Flyingfish</a:t>
              </a:r>
              <a:endParaRPr lang="de-DE" sz="1200">
                <a:effectLst/>
                <a:latin typeface="Cambria" panose="02040503050406030204" pitchFamily="18" charset="0"/>
                <a:ea typeface="MS Mincho"/>
                <a:cs typeface="Times New Roman" panose="02020603050405020304" pitchFamily="18" charset="0"/>
              </a:endParaRPr>
            </a:p>
          </p:txBody>
        </p:sp>
        <p:sp>
          <p:nvSpPr>
            <p:cNvPr id="23" name="Rectangle 173"/>
            <p:cNvSpPr>
              <a:spLocks noChangeArrowheads="1"/>
            </p:cNvSpPr>
            <p:nvPr/>
          </p:nvSpPr>
          <p:spPr bwMode="auto">
            <a:xfrm>
              <a:off x="3586593" y="1502419"/>
              <a:ext cx="655320" cy="354330"/>
            </a:xfrm>
            <a:prstGeom prst="rect">
              <a:avLst/>
            </a:prstGeom>
            <a:solidFill>
              <a:sysClr val="window" lastClr="FFFFFF">
                <a:lumMod val="100000"/>
                <a:lumOff val="0"/>
              </a:sysClr>
            </a:solidFill>
            <a:ln w="9525">
              <a:solidFill>
                <a:srgbClr val="000000"/>
              </a:solidFill>
              <a:miter lim="800000"/>
              <a:headEnd/>
              <a:tailEnd/>
            </a:ln>
          </p:spPr>
          <p:txBody>
            <a:bodyPr rot="0" vert="horz" wrap="square" lIns="0" tIns="0" rIns="0" bIns="0" anchor="ctr" anchorCtr="0" upright="1">
              <a:noAutofit/>
            </a:bodyPr>
            <a:lstStyle/>
            <a:p>
              <a:pPr algn="ctr">
                <a:spcAft>
                  <a:spcPts val="0"/>
                </a:spcAft>
              </a:pPr>
              <a:r>
                <a:rPr lang="de-DE" sz="1000">
                  <a:effectLst/>
                  <a:latin typeface="Calibri" panose="020F0502020204030204" pitchFamily="34" charset="0"/>
                  <a:ea typeface="MS Mincho"/>
                  <a:cs typeface="Times New Roman" panose="02020603050405020304" pitchFamily="18" charset="0"/>
                </a:rPr>
                <a:t>Ocean- wide</a:t>
              </a:r>
              <a:endParaRPr lang="de-DE" sz="1200">
                <a:effectLst/>
                <a:latin typeface="Cambria" panose="02040503050406030204" pitchFamily="18" charset="0"/>
                <a:ea typeface="MS Mincho"/>
                <a:cs typeface="Times New Roman" panose="02020603050405020304" pitchFamily="18" charset="0"/>
              </a:endParaRPr>
            </a:p>
          </p:txBody>
        </p:sp>
        <p:sp>
          <p:nvSpPr>
            <p:cNvPr id="24" name="Rectangle 174"/>
            <p:cNvSpPr>
              <a:spLocks noChangeArrowheads="1"/>
            </p:cNvSpPr>
            <p:nvPr/>
          </p:nvSpPr>
          <p:spPr bwMode="auto">
            <a:xfrm>
              <a:off x="4561318" y="1558934"/>
              <a:ext cx="655320" cy="236220"/>
            </a:xfrm>
            <a:prstGeom prst="rect">
              <a:avLst/>
            </a:prstGeom>
            <a:solidFill>
              <a:sysClr val="window" lastClr="FFFFFF">
                <a:lumMod val="100000"/>
                <a:lumOff val="0"/>
              </a:sysClr>
            </a:solidFill>
            <a:ln w="9525">
              <a:solidFill>
                <a:srgbClr val="000000"/>
              </a:solidFill>
              <a:miter lim="800000"/>
              <a:headEnd/>
              <a:tailEnd/>
            </a:ln>
          </p:spPr>
          <p:txBody>
            <a:bodyPr rot="0" vert="horz" wrap="square" lIns="36126" tIns="14451" rIns="36126" bIns="14451" anchor="ctr" anchorCtr="0" upright="1">
              <a:noAutofit/>
            </a:bodyPr>
            <a:lstStyle/>
            <a:p>
              <a:pPr algn="ctr">
                <a:spcAft>
                  <a:spcPts val="0"/>
                </a:spcAft>
              </a:pPr>
              <a:r>
                <a:rPr lang="de-DE" sz="1000">
                  <a:effectLst/>
                  <a:latin typeface="Calibri" panose="020F0502020204030204" pitchFamily="34" charset="0"/>
                  <a:ea typeface="MS Mincho"/>
                  <a:cs typeface="Times New Roman" panose="02020603050405020304" pitchFamily="18" charset="0"/>
                </a:rPr>
                <a:t>Regional</a:t>
              </a:r>
              <a:endParaRPr lang="de-DE" sz="1200">
                <a:effectLst/>
                <a:latin typeface="Cambria" panose="02040503050406030204" pitchFamily="18" charset="0"/>
                <a:ea typeface="MS Mincho"/>
                <a:cs typeface="Times New Roman" panose="02020603050405020304" pitchFamily="18" charset="0"/>
              </a:endParaRPr>
            </a:p>
          </p:txBody>
        </p:sp>
        <p:cxnSp>
          <p:nvCxnSpPr>
            <p:cNvPr id="25" name="AutoShape 175"/>
            <p:cNvCxnSpPr>
              <a:cxnSpLocks noChangeShapeType="1"/>
            </p:cNvCxnSpPr>
            <p:nvPr/>
          </p:nvCxnSpPr>
          <p:spPr bwMode="auto">
            <a:xfrm flipV="1">
              <a:off x="4241913" y="1677044"/>
              <a:ext cx="319405" cy="2540"/>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6" name="AutoShape 176"/>
            <p:cNvCxnSpPr>
              <a:cxnSpLocks noChangeShapeType="1"/>
            </p:cNvCxnSpPr>
            <p:nvPr/>
          </p:nvCxnSpPr>
          <p:spPr bwMode="auto">
            <a:xfrm flipH="1">
              <a:off x="4413363" y="1913899"/>
              <a:ext cx="2540" cy="167005"/>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27" name="Rectangle 177"/>
            <p:cNvSpPr>
              <a:spLocks noChangeArrowheads="1"/>
            </p:cNvSpPr>
            <p:nvPr/>
          </p:nvSpPr>
          <p:spPr bwMode="auto">
            <a:xfrm>
              <a:off x="3524998" y="2555884"/>
              <a:ext cx="1787525" cy="1050290"/>
            </a:xfrm>
            <a:prstGeom prst="rect">
              <a:avLst/>
            </a:prstGeom>
            <a:solidFill>
              <a:sysClr val="window" lastClr="FFFFFF">
                <a:lumMod val="85000"/>
              </a:sysClr>
            </a:solidFill>
            <a:ln w="9525">
              <a:solidFill>
                <a:srgbClr val="000000"/>
              </a:solidFill>
              <a:miter lim="800000"/>
              <a:headEnd/>
              <a:tailEnd/>
            </a:ln>
          </p:spPr>
          <p:txBody>
            <a:bodyPr rot="0" vert="horz" wrap="square" lIns="91440" tIns="45720" rIns="91440" bIns="45720" anchor="t" anchorCtr="0" upright="1">
              <a:noAutofit/>
            </a:bodyPr>
            <a:lstStyle/>
            <a:p>
              <a:endParaRPr lang="de-DE"/>
            </a:p>
          </p:txBody>
        </p:sp>
        <p:sp>
          <p:nvSpPr>
            <p:cNvPr id="28" name="Text Box 178"/>
            <p:cNvSpPr txBox="1">
              <a:spLocks noChangeArrowheads="1"/>
            </p:cNvSpPr>
            <p:nvPr/>
          </p:nvSpPr>
          <p:spPr bwMode="auto">
            <a:xfrm>
              <a:off x="3586593" y="2585729"/>
              <a:ext cx="1630045" cy="32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spcAft>
                  <a:spcPts val="0"/>
                </a:spcAft>
              </a:pPr>
              <a:r>
                <a:rPr lang="en-US" sz="1000" b="1">
                  <a:effectLst/>
                  <a:latin typeface="Calibri" panose="020F0502020204030204" pitchFamily="34" charset="0"/>
                  <a:ea typeface="MS Mincho"/>
                  <a:cs typeface="Times New Roman" panose="02020603050405020304" pitchFamily="18" charset="0"/>
                </a:rPr>
                <a:t>Continental shelf fisheries ecosystem</a:t>
              </a:r>
              <a:r>
                <a:rPr lang="en-US" sz="700">
                  <a:effectLst/>
                  <a:latin typeface="Calibri" panose="020F0502020204030204" pitchFamily="34" charset="0"/>
                  <a:ea typeface="MS Mincho"/>
                  <a:cs typeface="Times New Roman" panose="02020603050405020304" pitchFamily="18" charset="0"/>
                </a:rPr>
                <a:t> </a:t>
              </a:r>
              <a:r>
                <a:rPr lang="en-US" sz="800">
                  <a:effectLst/>
                  <a:latin typeface="Calibri" panose="020F0502020204030204" pitchFamily="34" charset="0"/>
                  <a:ea typeface="MS Mincho"/>
                  <a:cs typeface="Times New Roman" panose="02020603050405020304" pitchFamily="18" charset="0"/>
                </a:rPr>
                <a:t>(CRFM/WECAFC)</a:t>
              </a:r>
              <a:endParaRPr lang="de-DE" sz="1200">
                <a:effectLst/>
                <a:latin typeface="Cambria" panose="02040503050406030204" pitchFamily="18" charset="0"/>
                <a:ea typeface="MS Mincho"/>
                <a:cs typeface="Times New Roman" panose="02020603050405020304" pitchFamily="18" charset="0"/>
              </a:endParaRPr>
            </a:p>
            <a:p>
              <a:pPr>
                <a:spcAft>
                  <a:spcPts val="0"/>
                </a:spcAft>
              </a:pPr>
              <a:r>
                <a:rPr lang="en-US" sz="1200">
                  <a:effectLst/>
                  <a:latin typeface="Calibri" panose="020F0502020204030204" pitchFamily="34" charset="0"/>
                  <a:ea typeface="MS Mincho"/>
                  <a:cs typeface="Times New Roman" panose="02020603050405020304" pitchFamily="18" charset="0"/>
                </a:rPr>
                <a:t> </a:t>
              </a:r>
              <a:endParaRPr lang="de-DE" sz="1200">
                <a:effectLst/>
                <a:latin typeface="Cambria" panose="02040503050406030204" pitchFamily="18" charset="0"/>
                <a:ea typeface="MS Mincho"/>
                <a:cs typeface="Times New Roman" panose="02020603050405020304" pitchFamily="18" charset="0"/>
              </a:endParaRPr>
            </a:p>
          </p:txBody>
        </p:sp>
        <p:sp>
          <p:nvSpPr>
            <p:cNvPr id="29" name="Rectangle 179"/>
            <p:cNvSpPr>
              <a:spLocks noChangeArrowheads="1"/>
            </p:cNvSpPr>
            <p:nvPr/>
          </p:nvSpPr>
          <p:spPr bwMode="auto">
            <a:xfrm>
              <a:off x="4581638" y="2934344"/>
              <a:ext cx="696595" cy="553085"/>
            </a:xfrm>
            <a:prstGeom prst="rect">
              <a:avLst/>
            </a:prstGeom>
            <a:solidFill>
              <a:sysClr val="window" lastClr="FFFFFF">
                <a:lumMod val="95000"/>
              </a:sysClr>
            </a:solidFill>
            <a:ln w="9525">
              <a:solidFill>
                <a:srgbClr val="000000"/>
              </a:solidFill>
              <a:miter lim="800000"/>
              <a:headEnd/>
              <a:tailEnd/>
            </a:ln>
          </p:spPr>
          <p:txBody>
            <a:bodyPr rot="0" vert="horz" wrap="square" lIns="36126" tIns="14451" rIns="36126" bIns="14451" anchor="ctr" anchorCtr="0" upright="1">
              <a:noAutofit/>
            </a:bodyPr>
            <a:lstStyle/>
            <a:p>
              <a:pPr algn="ctr">
                <a:spcAft>
                  <a:spcPts val="0"/>
                </a:spcAft>
              </a:pPr>
              <a:r>
                <a:rPr lang="de-DE" sz="1000">
                  <a:effectLst/>
                  <a:latin typeface="Calibri" panose="020F0502020204030204" pitchFamily="34" charset="0"/>
                  <a:ea typeface="MS Mincho"/>
                  <a:cs typeface="Times New Roman" panose="02020603050405020304" pitchFamily="18" charset="0"/>
                </a:rPr>
                <a:t>Other continental shelf</a:t>
              </a:r>
              <a:endParaRPr lang="de-DE" sz="1200">
                <a:effectLst/>
                <a:latin typeface="Cambria" panose="02040503050406030204" pitchFamily="18" charset="0"/>
                <a:ea typeface="MS Mincho"/>
                <a:cs typeface="Times New Roman" panose="02020603050405020304" pitchFamily="18" charset="0"/>
              </a:endParaRPr>
            </a:p>
          </p:txBody>
        </p:sp>
        <p:cxnSp>
          <p:nvCxnSpPr>
            <p:cNvPr id="30" name="AutoShape 180"/>
            <p:cNvCxnSpPr>
              <a:cxnSpLocks noChangeShapeType="1"/>
            </p:cNvCxnSpPr>
            <p:nvPr/>
          </p:nvCxnSpPr>
          <p:spPr bwMode="auto">
            <a:xfrm flipV="1">
              <a:off x="4262233" y="3216284"/>
              <a:ext cx="319405" cy="2540"/>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31" name="Rectangle 181"/>
            <p:cNvSpPr>
              <a:spLocks noChangeArrowheads="1"/>
            </p:cNvSpPr>
            <p:nvPr/>
          </p:nvSpPr>
          <p:spPr bwMode="auto">
            <a:xfrm>
              <a:off x="3553573" y="885199"/>
              <a:ext cx="1663065" cy="38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ctr" anchorCtr="0" upright="1">
              <a:noAutofit/>
            </a:bodyPr>
            <a:lstStyle/>
            <a:p>
              <a:pPr algn="ctr">
                <a:spcAft>
                  <a:spcPts val="0"/>
                </a:spcAft>
              </a:pPr>
              <a:r>
                <a:rPr lang="en-US" sz="1000" b="1">
                  <a:effectLst/>
                  <a:latin typeface="Calibri" panose="020F0502020204030204" pitchFamily="34" charset="0"/>
                  <a:ea typeface="MS Mincho"/>
                  <a:cs typeface="Times New Roman" panose="02020603050405020304" pitchFamily="18" charset="0"/>
                </a:rPr>
                <a:t>Pelagic fisheries ecosystem</a:t>
              </a:r>
              <a:endParaRPr lang="de-DE" sz="1200">
                <a:effectLst/>
                <a:latin typeface="Cambria" panose="02040503050406030204" pitchFamily="18" charset="0"/>
                <a:ea typeface="MS Mincho"/>
                <a:cs typeface="Times New Roman" panose="02020603050405020304" pitchFamily="18" charset="0"/>
              </a:endParaRPr>
            </a:p>
            <a:p>
              <a:pPr algn="ctr">
                <a:spcAft>
                  <a:spcPts val="0"/>
                </a:spcAft>
              </a:pPr>
              <a:r>
                <a:rPr lang="en-US" sz="800">
                  <a:effectLst/>
                  <a:latin typeface="Calibri" panose="020F0502020204030204" pitchFamily="34" charset="0"/>
                  <a:ea typeface="MS Mincho"/>
                  <a:cs typeface="Times New Roman" panose="02020603050405020304" pitchFamily="18" charset="0"/>
                </a:rPr>
                <a:t>(CRFM/OSPESCA/WECAFC/ICCAT)</a:t>
              </a:r>
              <a:endParaRPr lang="de-DE" sz="1200">
                <a:effectLst/>
                <a:latin typeface="Cambria" panose="02040503050406030204" pitchFamily="18" charset="0"/>
                <a:ea typeface="MS Mincho"/>
                <a:cs typeface="Times New Roman" panose="02020603050405020304" pitchFamily="18" charset="0"/>
              </a:endParaRPr>
            </a:p>
          </p:txBody>
        </p:sp>
        <p:sp>
          <p:nvSpPr>
            <p:cNvPr id="32" name="Rectangle 182"/>
            <p:cNvSpPr>
              <a:spLocks noChangeArrowheads="1"/>
            </p:cNvSpPr>
            <p:nvPr/>
          </p:nvSpPr>
          <p:spPr bwMode="auto">
            <a:xfrm>
              <a:off x="3596118" y="2934344"/>
              <a:ext cx="666115" cy="553085"/>
            </a:xfrm>
            <a:prstGeom prst="rect">
              <a:avLst/>
            </a:prstGeom>
            <a:solidFill>
              <a:sysClr val="window" lastClr="FFFFFF">
                <a:lumMod val="95000"/>
              </a:sysClr>
            </a:solidFill>
            <a:ln w="9525">
              <a:solidFill>
                <a:srgbClr val="000000"/>
              </a:solidFill>
              <a:miter lim="800000"/>
              <a:headEnd/>
              <a:tailEnd/>
            </a:ln>
          </p:spPr>
          <p:txBody>
            <a:bodyPr rot="0" vert="horz" wrap="square" lIns="0" tIns="0" rIns="0" bIns="0" anchor="ctr" anchorCtr="0" upright="1">
              <a:noAutofit/>
            </a:bodyPr>
            <a:lstStyle/>
            <a:p>
              <a:pPr algn="ctr">
                <a:spcAft>
                  <a:spcPts val="0"/>
                </a:spcAft>
              </a:pPr>
              <a:r>
                <a:rPr lang="de-DE" sz="1000">
                  <a:effectLst/>
                  <a:latin typeface="Calibri" panose="020F0502020204030204" pitchFamily="34" charset="0"/>
                  <a:ea typeface="MS Mincho"/>
                  <a:cs typeface="Times New Roman" panose="02020603050405020304" pitchFamily="18" charset="0"/>
                </a:rPr>
                <a:t>North Brazil Shelf ecosystem</a:t>
              </a:r>
              <a:endParaRPr lang="de-DE" sz="1200">
                <a:effectLst/>
                <a:latin typeface="Cambria" panose="02040503050406030204" pitchFamily="18" charset="0"/>
                <a:ea typeface="MS Mincho"/>
                <a:cs typeface="Times New Roman" panose="02020603050405020304" pitchFamily="18" charset="0"/>
              </a:endParaRPr>
            </a:p>
          </p:txBody>
        </p:sp>
        <p:cxnSp>
          <p:nvCxnSpPr>
            <p:cNvPr id="33" name="AutoShape 183"/>
            <p:cNvCxnSpPr>
              <a:cxnSpLocks noChangeShapeType="1"/>
              <a:stCxn id="14" idx="0"/>
              <a:endCxn id="9" idx="2"/>
            </p:cNvCxnSpPr>
            <p:nvPr/>
          </p:nvCxnSpPr>
          <p:spPr bwMode="auto">
            <a:xfrm flipV="1">
              <a:off x="1646929" y="3681739"/>
              <a:ext cx="1308792" cy="507279"/>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4" name="AutoShape 184"/>
            <p:cNvCxnSpPr>
              <a:cxnSpLocks noChangeShapeType="1"/>
              <a:stCxn id="13" idx="0"/>
              <a:endCxn id="9" idx="2"/>
            </p:cNvCxnSpPr>
            <p:nvPr/>
          </p:nvCxnSpPr>
          <p:spPr bwMode="auto">
            <a:xfrm flipH="1" flipV="1">
              <a:off x="2955721" y="3681739"/>
              <a:ext cx="1343680" cy="493632"/>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5" name="AutoShape 213"/>
            <p:cNvCxnSpPr>
              <a:cxnSpLocks noChangeShapeType="1"/>
            </p:cNvCxnSpPr>
            <p:nvPr/>
          </p:nvCxnSpPr>
          <p:spPr bwMode="auto">
            <a:xfrm>
              <a:off x="2524873" y="2033914"/>
              <a:ext cx="1000125" cy="1047115"/>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36" name="Rectangle 38"/>
            <p:cNvSpPr>
              <a:spLocks noChangeArrowheads="1"/>
            </p:cNvSpPr>
            <p:nvPr/>
          </p:nvSpPr>
          <p:spPr bwMode="auto">
            <a:xfrm>
              <a:off x="493508" y="6750434"/>
              <a:ext cx="4943816" cy="743640"/>
            </a:xfrm>
            <a:prstGeom prst="rect">
              <a:avLst/>
            </a:prstGeom>
            <a:solidFill>
              <a:sysClr val="window" lastClr="FFFFFF">
                <a:lumMod val="75000"/>
              </a:sysClr>
            </a:solidFill>
            <a:ln w="9525">
              <a:solidFill>
                <a:srgbClr val="000000"/>
              </a:solidFill>
              <a:miter lim="800000"/>
              <a:headEnd/>
              <a:tailEnd/>
            </a:ln>
          </p:spPr>
          <p:txBody>
            <a:bodyPr rot="0" vert="horz" wrap="square" lIns="36126" tIns="14451" rIns="36126" bIns="14451" anchor="ctr" anchorCtr="0" upright="1">
              <a:noAutofit/>
            </a:bodyPr>
            <a:lstStyle/>
            <a:p>
              <a:pPr algn="ctr">
                <a:lnSpc>
                  <a:spcPct val="115000"/>
                </a:lnSpc>
                <a:spcAft>
                  <a:spcPts val="0"/>
                </a:spcAft>
              </a:pPr>
              <a:r>
                <a:rPr lang="en-US" sz="1000" b="1">
                  <a:effectLst/>
                  <a:latin typeface="Calibri" panose="020F0502020204030204" pitchFamily="34" charset="0"/>
                  <a:ea typeface="Calibri" panose="020F0502020204030204" pitchFamily="34" charset="0"/>
                </a:rPr>
                <a:t>Other ocean sectors</a:t>
              </a:r>
              <a:endParaRPr lang="de-DE" sz="1000">
                <a:effectLst/>
                <a:latin typeface="Times New Roman" panose="02020603050405020304" pitchFamily="18" charset="0"/>
                <a:ea typeface="MS Mincho"/>
              </a:endParaRPr>
            </a:p>
            <a:p>
              <a:pPr algn="ctr">
                <a:spcAft>
                  <a:spcPts val="0"/>
                </a:spcAft>
              </a:pPr>
              <a:r>
                <a:rPr lang="en-US" sz="1000">
                  <a:effectLst/>
                  <a:latin typeface="Calibri" panose="020F0502020204030204" pitchFamily="34" charset="0"/>
                  <a:ea typeface="MS Mincho"/>
                  <a:cs typeface="Times New Roman" panose="02020603050405020304" pitchFamily="18" charset="0"/>
                </a:rPr>
                <a:t>(Tourism, Oil and Gas, Shipping, Mining, Bioprospecting, Research, Renewable energy)</a:t>
              </a:r>
              <a:endParaRPr lang="de-DE" sz="1200">
                <a:effectLst/>
                <a:latin typeface="Cambria" panose="02040503050406030204" pitchFamily="18" charset="0"/>
                <a:ea typeface="MS Mincho"/>
                <a:cs typeface="Times New Roman" panose="02020603050405020304" pitchFamily="18" charset="0"/>
              </a:endParaRPr>
            </a:p>
          </p:txBody>
        </p:sp>
        <p:sp>
          <p:nvSpPr>
            <p:cNvPr id="37" name="Rectangle 40"/>
            <p:cNvSpPr>
              <a:spLocks noChangeArrowheads="1"/>
            </p:cNvSpPr>
            <p:nvPr/>
          </p:nvSpPr>
          <p:spPr bwMode="auto">
            <a:xfrm>
              <a:off x="3224303" y="4602333"/>
              <a:ext cx="980780" cy="1663016"/>
            </a:xfrm>
            <a:prstGeom prst="rect">
              <a:avLst/>
            </a:prstGeom>
            <a:solidFill>
              <a:sysClr val="window" lastClr="FFFFFF">
                <a:lumMod val="95000"/>
              </a:sysClr>
            </a:solidFill>
            <a:ln w="9525">
              <a:solidFill>
                <a:srgbClr val="000000"/>
              </a:solidFill>
              <a:miter lim="800000"/>
              <a:headEnd/>
              <a:tailEnd/>
            </a:ln>
          </p:spPr>
          <p:txBody>
            <a:bodyPr rot="0" vert="horz" wrap="square" lIns="36126" tIns="14451" rIns="36126" bIns="14451" anchor="t" anchorCtr="0" upright="1">
              <a:noAutofit/>
            </a:bodyPr>
            <a:lstStyle/>
            <a:p>
              <a:pPr algn="ctr">
                <a:spcAft>
                  <a:spcPts val="0"/>
                </a:spcAft>
              </a:pPr>
              <a:r>
                <a:rPr lang="en-US" sz="1000">
                  <a:effectLst/>
                  <a:latin typeface="Calibri" panose="020F0502020204030204" pitchFamily="34" charset="0"/>
                  <a:ea typeface="Calibri" panose="020F0502020204030204" pitchFamily="34" charset="0"/>
                </a:rPr>
                <a:t>Land based sources</a:t>
              </a:r>
              <a:endParaRPr lang="de-DE" sz="1000">
                <a:effectLst/>
                <a:latin typeface="Times New Roman" panose="02020603050405020304" pitchFamily="18" charset="0"/>
                <a:ea typeface="MS Mincho"/>
              </a:endParaRPr>
            </a:p>
          </p:txBody>
        </p:sp>
        <p:sp>
          <p:nvSpPr>
            <p:cNvPr id="38" name="Rectangle 42"/>
            <p:cNvSpPr>
              <a:spLocks noChangeArrowheads="1"/>
            </p:cNvSpPr>
            <p:nvPr/>
          </p:nvSpPr>
          <p:spPr bwMode="auto">
            <a:xfrm>
              <a:off x="4419713" y="4602653"/>
              <a:ext cx="980962" cy="1662696"/>
            </a:xfrm>
            <a:prstGeom prst="rect">
              <a:avLst/>
            </a:prstGeom>
            <a:solidFill>
              <a:sysClr val="window" lastClr="FFFFFF">
                <a:lumMod val="95000"/>
              </a:sysClr>
            </a:solidFill>
            <a:ln w="9525">
              <a:solidFill>
                <a:srgbClr val="000000"/>
              </a:solidFill>
              <a:miter lim="800000"/>
              <a:headEnd/>
              <a:tailEnd/>
            </a:ln>
          </p:spPr>
          <p:txBody>
            <a:bodyPr rot="0" vert="horz" wrap="square" lIns="36126" tIns="14451" rIns="36126" bIns="14451" anchor="t" anchorCtr="0" upright="1">
              <a:noAutofit/>
            </a:bodyPr>
            <a:lstStyle/>
            <a:p>
              <a:pPr algn="ctr">
                <a:spcAft>
                  <a:spcPts val="0"/>
                </a:spcAft>
              </a:pPr>
              <a:r>
                <a:rPr lang="en-US" sz="1000">
                  <a:effectLst/>
                  <a:latin typeface="Calibri" panose="020F0502020204030204" pitchFamily="34" charset="0"/>
                  <a:ea typeface="Calibri" panose="020F0502020204030204" pitchFamily="34" charset="0"/>
                </a:rPr>
                <a:t>Marine based sources</a:t>
              </a:r>
              <a:endParaRPr lang="de-DE" sz="1000">
                <a:effectLst/>
                <a:latin typeface="Times New Roman" panose="02020603050405020304" pitchFamily="18" charset="0"/>
                <a:ea typeface="MS Mincho"/>
              </a:endParaRPr>
            </a:p>
          </p:txBody>
        </p:sp>
        <p:cxnSp>
          <p:nvCxnSpPr>
            <p:cNvPr id="39" name="AutoShape 183"/>
            <p:cNvCxnSpPr>
              <a:cxnSpLocks noChangeShapeType="1"/>
              <a:stCxn id="14" idx="2"/>
              <a:endCxn id="36" idx="0"/>
            </p:cNvCxnSpPr>
            <p:nvPr/>
          </p:nvCxnSpPr>
          <p:spPr bwMode="auto">
            <a:xfrm>
              <a:off x="1646929" y="6332023"/>
              <a:ext cx="1318487" cy="418411"/>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0" name="AutoShape 183"/>
            <p:cNvCxnSpPr>
              <a:cxnSpLocks noChangeShapeType="1"/>
              <a:stCxn id="36" idx="0"/>
              <a:endCxn id="13" idx="2"/>
            </p:cNvCxnSpPr>
            <p:nvPr/>
          </p:nvCxnSpPr>
          <p:spPr bwMode="auto">
            <a:xfrm flipV="1">
              <a:off x="2965416" y="6332023"/>
              <a:ext cx="1333985" cy="418411"/>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1" name="AutoShape 167"/>
            <p:cNvCxnSpPr>
              <a:cxnSpLocks noChangeShapeType="1"/>
              <a:stCxn id="16" idx="3"/>
              <a:endCxn id="44" idx="1"/>
            </p:cNvCxnSpPr>
            <p:nvPr/>
          </p:nvCxnSpPr>
          <p:spPr bwMode="auto">
            <a:xfrm>
              <a:off x="1323976" y="2106275"/>
              <a:ext cx="495299" cy="649237"/>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2" name="AutoShape 167"/>
            <p:cNvCxnSpPr>
              <a:cxnSpLocks noChangeShapeType="1"/>
              <a:stCxn id="17" idx="2"/>
              <a:endCxn id="44" idx="0"/>
            </p:cNvCxnSpPr>
            <p:nvPr/>
          </p:nvCxnSpPr>
          <p:spPr bwMode="auto">
            <a:xfrm flipH="1">
              <a:off x="2149441" y="1969655"/>
              <a:ext cx="2313" cy="447844"/>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3" name="AutoShape 183"/>
            <p:cNvCxnSpPr>
              <a:cxnSpLocks noChangeShapeType="1"/>
              <a:stCxn id="9" idx="2"/>
              <a:endCxn id="36" idx="0"/>
            </p:cNvCxnSpPr>
            <p:nvPr/>
          </p:nvCxnSpPr>
          <p:spPr bwMode="auto">
            <a:xfrm>
              <a:off x="2955721" y="3681739"/>
              <a:ext cx="9695" cy="3068695"/>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44" name="Rectangle 66"/>
            <p:cNvSpPr>
              <a:spLocks noChangeArrowheads="1"/>
            </p:cNvSpPr>
            <p:nvPr/>
          </p:nvSpPr>
          <p:spPr bwMode="auto">
            <a:xfrm>
              <a:off x="1819275" y="2417499"/>
              <a:ext cx="660332" cy="676025"/>
            </a:xfrm>
            <a:prstGeom prst="rect">
              <a:avLst/>
            </a:prstGeom>
            <a:solidFill>
              <a:sysClr val="window" lastClr="FFFFFF">
                <a:lumMod val="95000"/>
              </a:sysClr>
            </a:solidFill>
            <a:ln w="9525">
              <a:solidFill>
                <a:srgbClr val="000000"/>
              </a:solidFill>
              <a:miter lim="800000"/>
              <a:headEnd/>
              <a:tailEnd/>
            </a:ln>
          </p:spPr>
          <p:txBody>
            <a:bodyPr rot="0" vert="horz" wrap="square" lIns="91440" tIns="45720" rIns="91440" bIns="45720" anchor="ctr" anchorCtr="0" upright="1">
              <a:noAutofit/>
            </a:bodyPr>
            <a:lstStyle/>
            <a:p>
              <a:pPr algn="ctr">
                <a:lnSpc>
                  <a:spcPct val="115000"/>
                </a:lnSpc>
                <a:spcAft>
                  <a:spcPts val="0"/>
                </a:spcAft>
              </a:pPr>
              <a:r>
                <a:rPr lang="en-US" sz="1000">
                  <a:effectLst/>
                  <a:latin typeface="Calibri" panose="020F0502020204030204" pitchFamily="34" charset="0"/>
                  <a:ea typeface="Calibri" panose="020F0502020204030204" pitchFamily="34" charset="0"/>
                </a:rPr>
                <a:t>Conch</a:t>
              </a:r>
              <a:endParaRPr lang="de-DE" sz="1000">
                <a:effectLst/>
                <a:latin typeface="Times New Roman" panose="02020603050405020304" pitchFamily="18" charset="0"/>
                <a:ea typeface="MS Mincho"/>
              </a:endParaRPr>
            </a:p>
          </p:txBody>
        </p:sp>
        <p:cxnSp>
          <p:nvCxnSpPr>
            <p:cNvPr id="45" name="AutoShape 170"/>
            <p:cNvCxnSpPr>
              <a:cxnSpLocks noChangeShapeType="1"/>
              <a:stCxn id="37" idx="3"/>
              <a:endCxn id="38" idx="1"/>
            </p:cNvCxnSpPr>
            <p:nvPr/>
          </p:nvCxnSpPr>
          <p:spPr bwMode="auto">
            <a:xfrm>
              <a:off x="4205083" y="5433841"/>
              <a:ext cx="214630" cy="160"/>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6" name="AutoShape 170"/>
            <p:cNvCxnSpPr>
              <a:cxnSpLocks noChangeShapeType="1"/>
            </p:cNvCxnSpPr>
            <p:nvPr/>
          </p:nvCxnSpPr>
          <p:spPr bwMode="auto">
            <a:xfrm flipV="1">
              <a:off x="1514475" y="5433842"/>
              <a:ext cx="238125" cy="159"/>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grpSp>
      <p:sp>
        <p:nvSpPr>
          <p:cNvPr id="48" name="Rectangle 4"/>
          <p:cNvSpPr>
            <a:spLocks noChangeArrowheads="1"/>
          </p:cNvSpPr>
          <p:nvPr/>
        </p:nvSpPr>
        <p:spPr bwMode="auto">
          <a:xfrm>
            <a:off x="3398310" y="4331873"/>
            <a:ext cx="785802" cy="1413309"/>
          </a:xfrm>
          <a:prstGeom prst="rect">
            <a:avLst/>
          </a:prstGeom>
          <a:solidFill>
            <a:sysClr val="window" lastClr="FFFFFF">
              <a:lumMod val="95000"/>
            </a:sysClr>
          </a:solidFill>
          <a:ln w="9525">
            <a:solidFill>
              <a:srgbClr val="000000"/>
            </a:solidFill>
            <a:miter lim="800000"/>
            <a:headEnd/>
            <a:tailEnd/>
          </a:ln>
        </p:spPr>
        <p:txBody>
          <a:bodyPr rot="0" vert="horz" wrap="square" lIns="36126" tIns="14451" rIns="36126" bIns="14451" anchor="t" anchorCtr="0" upright="1">
            <a:noAutofit/>
          </a:bodyPr>
          <a:lstStyle/>
          <a:p>
            <a:pPr algn="ctr">
              <a:lnSpc>
                <a:spcPct val="115000"/>
              </a:lnSpc>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Habitats</a:t>
            </a:r>
            <a:endParaRPr lang="de-DE" sz="1000">
              <a:effectLst/>
              <a:latin typeface="Times New Roman" panose="02020603050405020304" pitchFamily="18" charset="0"/>
              <a:ea typeface="MS Mincho"/>
            </a:endParaRPr>
          </a:p>
          <a:p>
            <a:pPr algn="ctr">
              <a:lnSpc>
                <a:spcPct val="115000"/>
              </a:lnSpc>
              <a:spcAft>
                <a:spcPts val="0"/>
              </a:spcAft>
            </a:pPr>
            <a:r>
              <a:rPr lang="en-US" sz="1000">
                <a:effectLst/>
                <a:latin typeface="Times New Roman" panose="02020603050405020304" pitchFamily="18" charset="0"/>
                <a:ea typeface="MS Mincho"/>
              </a:rPr>
              <a:t> </a:t>
            </a:r>
            <a:endParaRPr lang="de-DE" sz="1000">
              <a:effectLst/>
              <a:latin typeface="Times New Roman" panose="02020603050405020304" pitchFamily="18" charset="0"/>
              <a:ea typeface="MS Mincho"/>
            </a:endParaRPr>
          </a:p>
        </p:txBody>
      </p:sp>
      <p:sp>
        <p:nvSpPr>
          <p:cNvPr id="49" name="Rectangle 5"/>
          <p:cNvSpPr>
            <a:spLocks noChangeArrowheads="1"/>
          </p:cNvSpPr>
          <p:nvPr/>
        </p:nvSpPr>
        <p:spPr bwMode="auto">
          <a:xfrm>
            <a:off x="4456590" y="4331873"/>
            <a:ext cx="755415" cy="1413309"/>
          </a:xfrm>
          <a:prstGeom prst="rect">
            <a:avLst/>
          </a:prstGeom>
          <a:solidFill>
            <a:sysClr val="window" lastClr="FFFFFF">
              <a:lumMod val="95000"/>
            </a:sysClr>
          </a:solidFill>
          <a:ln w="9525">
            <a:solidFill>
              <a:srgbClr val="000000"/>
            </a:solidFill>
            <a:miter lim="800000"/>
            <a:headEnd/>
            <a:tailEnd/>
          </a:ln>
        </p:spPr>
        <p:txBody>
          <a:bodyPr rot="0" vert="horz" wrap="square" lIns="36126" tIns="14451" rIns="36126" bIns="14451" anchor="t" anchorCtr="0" upright="1">
            <a:noAutofit/>
          </a:bodyPr>
          <a:lstStyle/>
          <a:p>
            <a:pPr algn="ctr">
              <a:lnSpc>
                <a:spcPct val="115000"/>
              </a:lnSpc>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Biodiversity</a:t>
            </a:r>
            <a:endParaRPr lang="de-DE" sz="1000">
              <a:effectLst/>
              <a:latin typeface="Times New Roman" panose="02020603050405020304" pitchFamily="18" charset="0"/>
              <a:ea typeface="MS Mincho"/>
            </a:endParaRPr>
          </a:p>
        </p:txBody>
      </p:sp>
      <p:sp>
        <p:nvSpPr>
          <p:cNvPr id="50" name="Rectangle 7"/>
          <p:cNvSpPr/>
          <p:nvPr/>
        </p:nvSpPr>
        <p:spPr>
          <a:xfrm>
            <a:off x="3303173" y="5098677"/>
            <a:ext cx="847725" cy="419100"/>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de-DE" sz="900">
                <a:solidFill>
                  <a:srgbClr val="000000"/>
                </a:solidFill>
                <a:effectLst/>
                <a:latin typeface="Calibri" panose="020F0502020204030204" pitchFamily="34" charset="0"/>
                <a:ea typeface="MS Mincho"/>
                <a:cs typeface="Times New Roman" panose="02020603050405020304" pitchFamily="18" charset="0"/>
              </a:rPr>
              <a:t>Pelagic systems</a:t>
            </a:r>
            <a:endParaRPr lang="de-DE" sz="1200">
              <a:effectLst/>
              <a:latin typeface="Cambria" panose="02040503050406030204" pitchFamily="18" charset="0"/>
              <a:ea typeface="MS Mincho"/>
              <a:cs typeface="Times New Roman" panose="02020603050405020304" pitchFamily="18" charset="0"/>
            </a:endParaRPr>
          </a:p>
        </p:txBody>
      </p:sp>
      <p:sp>
        <p:nvSpPr>
          <p:cNvPr id="51" name="Rectangle 9"/>
          <p:cNvSpPr/>
          <p:nvPr/>
        </p:nvSpPr>
        <p:spPr>
          <a:xfrm>
            <a:off x="3307618" y="5583817"/>
            <a:ext cx="847725" cy="444178"/>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de-DE" sz="900" dirty="0" err="1">
                <a:solidFill>
                  <a:srgbClr val="000000"/>
                </a:solidFill>
                <a:effectLst/>
                <a:latin typeface="Calibri" panose="020F0502020204030204" pitchFamily="34" charset="0"/>
                <a:ea typeface="MS Mincho"/>
                <a:cs typeface="Times New Roman" panose="02020603050405020304" pitchFamily="18" charset="0"/>
              </a:rPr>
              <a:t>Muddy</a:t>
            </a:r>
            <a:r>
              <a:rPr lang="de-DE" sz="900" dirty="0">
                <a:solidFill>
                  <a:srgbClr val="000000"/>
                </a:solidFill>
                <a:effectLst/>
                <a:latin typeface="Calibri" panose="020F0502020204030204" pitchFamily="34" charset="0"/>
                <a:ea typeface="MS Mincho"/>
                <a:cs typeface="Times New Roman" panose="02020603050405020304" pitchFamily="18" charset="0"/>
              </a:rPr>
              <a:t> </a:t>
            </a:r>
            <a:r>
              <a:rPr lang="de-DE" sz="900" dirty="0" err="1">
                <a:solidFill>
                  <a:srgbClr val="000000"/>
                </a:solidFill>
                <a:effectLst/>
                <a:latin typeface="Calibri" panose="020F0502020204030204" pitchFamily="34" charset="0"/>
                <a:ea typeface="MS Mincho"/>
                <a:cs typeface="Times New Roman" panose="02020603050405020304" pitchFamily="18" charset="0"/>
              </a:rPr>
              <a:t>bottom</a:t>
            </a:r>
            <a:r>
              <a:rPr lang="de-DE" sz="900" dirty="0">
                <a:solidFill>
                  <a:srgbClr val="000000"/>
                </a:solidFill>
                <a:effectLst/>
                <a:latin typeface="Calibri" panose="020F0502020204030204" pitchFamily="34" charset="0"/>
                <a:ea typeface="MS Mincho"/>
                <a:cs typeface="Times New Roman" panose="02020603050405020304" pitchFamily="18" charset="0"/>
              </a:rPr>
              <a:t> </a:t>
            </a:r>
            <a:r>
              <a:rPr lang="de-DE" sz="900" dirty="0" err="1">
                <a:solidFill>
                  <a:srgbClr val="000000"/>
                </a:solidFill>
                <a:effectLst/>
                <a:latin typeface="Calibri" panose="020F0502020204030204" pitchFamily="34" charset="0"/>
                <a:ea typeface="MS Mincho"/>
                <a:cs typeface="Times New Roman" panose="02020603050405020304" pitchFamily="18" charset="0"/>
              </a:rPr>
              <a:t>shelf</a:t>
            </a:r>
            <a:r>
              <a:rPr lang="de-DE" sz="900" dirty="0">
                <a:solidFill>
                  <a:srgbClr val="000000"/>
                </a:solidFill>
                <a:effectLst/>
                <a:latin typeface="Calibri" panose="020F0502020204030204" pitchFamily="34" charset="0"/>
                <a:ea typeface="MS Mincho"/>
                <a:cs typeface="Times New Roman" panose="02020603050405020304" pitchFamily="18" charset="0"/>
              </a:rPr>
              <a:t> </a:t>
            </a:r>
            <a:r>
              <a:rPr lang="de-DE" sz="900" dirty="0" err="1">
                <a:solidFill>
                  <a:srgbClr val="000000"/>
                </a:solidFill>
                <a:effectLst/>
                <a:latin typeface="Calibri" panose="020F0502020204030204" pitchFamily="34" charset="0"/>
                <a:ea typeface="MS Mincho"/>
                <a:cs typeface="Times New Roman" panose="02020603050405020304" pitchFamily="18" charset="0"/>
              </a:rPr>
              <a:t>systems</a:t>
            </a:r>
            <a:endParaRPr lang="de-DE" sz="1200" dirty="0">
              <a:effectLst/>
              <a:latin typeface="Cambria" panose="02040503050406030204" pitchFamily="18" charset="0"/>
              <a:ea typeface="MS Mincho"/>
              <a:cs typeface="Times New Roman" panose="02020603050405020304" pitchFamily="18" charset="0"/>
            </a:endParaRPr>
          </a:p>
        </p:txBody>
      </p:sp>
      <p:sp>
        <p:nvSpPr>
          <p:cNvPr id="52" name="Rectangle 10"/>
          <p:cNvSpPr/>
          <p:nvPr/>
        </p:nvSpPr>
        <p:spPr>
          <a:xfrm>
            <a:off x="3303173" y="4593852"/>
            <a:ext cx="847725" cy="419100"/>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de-DE" sz="900">
                <a:solidFill>
                  <a:srgbClr val="000000"/>
                </a:solidFill>
                <a:effectLst/>
                <a:latin typeface="Calibri" panose="020F0502020204030204" pitchFamily="34" charset="0"/>
                <a:ea typeface="MS Mincho"/>
                <a:cs typeface="Times New Roman" panose="02020603050405020304" pitchFamily="18" charset="0"/>
              </a:rPr>
              <a:t>Reef</a:t>
            </a:r>
            <a:endParaRPr lang="de-DE" sz="1200">
              <a:effectLst/>
              <a:latin typeface="Cambria" panose="02040503050406030204" pitchFamily="18" charset="0"/>
              <a:ea typeface="MS Mincho"/>
              <a:cs typeface="Times New Roman" panose="02020603050405020304" pitchFamily="18" charset="0"/>
            </a:endParaRPr>
          </a:p>
          <a:p>
            <a:pPr algn="ctr">
              <a:spcAft>
                <a:spcPts val="0"/>
              </a:spcAft>
            </a:pPr>
            <a:r>
              <a:rPr lang="de-DE" sz="900">
                <a:solidFill>
                  <a:srgbClr val="000000"/>
                </a:solidFill>
                <a:effectLst/>
                <a:latin typeface="Calibri" panose="020F0502020204030204" pitchFamily="34" charset="0"/>
                <a:ea typeface="MS Mincho"/>
                <a:cs typeface="Times New Roman" panose="02020603050405020304" pitchFamily="18" charset="0"/>
              </a:rPr>
              <a:t> systems</a:t>
            </a:r>
            <a:endParaRPr lang="de-DE" sz="1200">
              <a:effectLst/>
              <a:latin typeface="Cambria" panose="02040503050406030204" pitchFamily="18" charset="0"/>
              <a:ea typeface="MS Mincho"/>
              <a:cs typeface="Times New Roman" panose="02020603050405020304" pitchFamily="18" charset="0"/>
            </a:endParaRPr>
          </a:p>
        </p:txBody>
      </p:sp>
      <p:sp>
        <p:nvSpPr>
          <p:cNvPr id="53" name="Rectangle 12"/>
          <p:cNvSpPr/>
          <p:nvPr/>
        </p:nvSpPr>
        <p:spPr>
          <a:xfrm>
            <a:off x="4455698" y="4593217"/>
            <a:ext cx="847725" cy="714375"/>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de-DE" sz="900">
                <a:solidFill>
                  <a:srgbClr val="000000"/>
                </a:solidFill>
                <a:effectLst/>
                <a:latin typeface="Calibri" panose="020F0502020204030204" pitchFamily="34" charset="0"/>
                <a:ea typeface="MS Mincho"/>
                <a:cs typeface="Times New Roman" panose="02020603050405020304" pitchFamily="18" charset="0"/>
              </a:rPr>
              <a:t>Threatened and endangered species</a:t>
            </a:r>
            <a:endParaRPr lang="de-DE" sz="1200">
              <a:effectLst/>
              <a:latin typeface="Cambria" panose="02040503050406030204" pitchFamily="18" charset="0"/>
              <a:ea typeface="MS Mincho"/>
              <a:cs typeface="Times New Roman" panose="02020603050405020304" pitchFamily="18" charset="0"/>
            </a:endParaRPr>
          </a:p>
        </p:txBody>
      </p:sp>
      <p:sp>
        <p:nvSpPr>
          <p:cNvPr id="54" name="Rectangle 13"/>
          <p:cNvSpPr/>
          <p:nvPr/>
        </p:nvSpPr>
        <p:spPr>
          <a:xfrm>
            <a:off x="4465223" y="5346327"/>
            <a:ext cx="847725" cy="609600"/>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de-DE" sz="900">
                <a:solidFill>
                  <a:srgbClr val="000000"/>
                </a:solidFill>
                <a:effectLst/>
                <a:latin typeface="Calibri" panose="020F0502020204030204" pitchFamily="34" charset="0"/>
                <a:ea typeface="MS Mincho"/>
                <a:cs typeface="Times New Roman" panose="02020603050405020304" pitchFamily="18" charset="0"/>
              </a:rPr>
              <a:t>Critical breeding habitats</a:t>
            </a:r>
            <a:endParaRPr lang="de-DE" sz="1200">
              <a:effectLst/>
              <a:latin typeface="Cambria" panose="02040503050406030204" pitchFamily="18" charset="0"/>
              <a:ea typeface="MS Mincho"/>
              <a:cs typeface="Times New Roman" panose="02020603050405020304" pitchFamily="18" charset="0"/>
            </a:endParaRPr>
          </a:p>
        </p:txBody>
      </p:sp>
      <p:sp>
        <p:nvSpPr>
          <p:cNvPr id="55" name="Rectangle 14"/>
          <p:cNvSpPr/>
          <p:nvPr/>
        </p:nvSpPr>
        <p:spPr>
          <a:xfrm>
            <a:off x="5656167" y="4558603"/>
            <a:ext cx="847725" cy="447675"/>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de-DE" sz="900" dirty="0" err="1">
                <a:solidFill>
                  <a:srgbClr val="000000"/>
                </a:solidFill>
                <a:effectLst/>
                <a:latin typeface="Calibri" panose="020F0502020204030204" pitchFamily="34" charset="0"/>
                <a:ea typeface="MS Mincho"/>
                <a:cs typeface="Times New Roman" panose="02020603050405020304" pitchFamily="18" charset="0"/>
              </a:rPr>
              <a:t>Waste</a:t>
            </a:r>
            <a:r>
              <a:rPr lang="de-DE" sz="900" dirty="0">
                <a:solidFill>
                  <a:srgbClr val="000000"/>
                </a:solidFill>
                <a:effectLst/>
                <a:latin typeface="Calibri" panose="020F0502020204030204" pitchFamily="34" charset="0"/>
                <a:ea typeface="MS Mincho"/>
                <a:cs typeface="Times New Roman" panose="02020603050405020304" pitchFamily="18" charset="0"/>
              </a:rPr>
              <a:t> </a:t>
            </a:r>
            <a:r>
              <a:rPr lang="de-DE" sz="900" dirty="0" err="1">
                <a:solidFill>
                  <a:srgbClr val="000000"/>
                </a:solidFill>
                <a:effectLst/>
                <a:latin typeface="Calibri" panose="020F0502020204030204" pitchFamily="34" charset="0"/>
                <a:ea typeface="MS Mincho"/>
                <a:cs typeface="Times New Roman" panose="02020603050405020304" pitchFamily="18" charset="0"/>
              </a:rPr>
              <a:t>water</a:t>
            </a:r>
            <a:r>
              <a:rPr lang="de-DE" sz="900" dirty="0">
                <a:solidFill>
                  <a:srgbClr val="000000"/>
                </a:solidFill>
                <a:effectLst/>
                <a:latin typeface="Calibri" panose="020F0502020204030204" pitchFamily="34" charset="0"/>
                <a:ea typeface="MS Mincho"/>
                <a:cs typeface="Times New Roman" panose="02020603050405020304" pitchFamily="18" charset="0"/>
              </a:rPr>
              <a:t> </a:t>
            </a:r>
            <a:r>
              <a:rPr lang="de-DE" sz="900" dirty="0" err="1">
                <a:solidFill>
                  <a:srgbClr val="000000"/>
                </a:solidFill>
                <a:effectLst/>
                <a:latin typeface="Calibri" panose="020F0502020204030204" pitchFamily="34" charset="0"/>
                <a:ea typeface="MS Mincho"/>
                <a:cs typeface="Times New Roman" panose="02020603050405020304" pitchFamily="18" charset="0"/>
              </a:rPr>
              <a:t>discharge</a:t>
            </a:r>
            <a:endParaRPr lang="de-DE" sz="1200" dirty="0">
              <a:effectLst/>
              <a:latin typeface="Cambria" panose="02040503050406030204" pitchFamily="18" charset="0"/>
              <a:ea typeface="MS Mincho"/>
              <a:cs typeface="Times New Roman" panose="02020603050405020304" pitchFamily="18" charset="0"/>
            </a:endParaRPr>
          </a:p>
        </p:txBody>
      </p:sp>
      <p:sp>
        <p:nvSpPr>
          <p:cNvPr id="56" name="Rectangle 15"/>
          <p:cNvSpPr/>
          <p:nvPr/>
        </p:nvSpPr>
        <p:spPr>
          <a:xfrm>
            <a:off x="5679503" y="5102512"/>
            <a:ext cx="847725" cy="409575"/>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de-DE" sz="900">
                <a:solidFill>
                  <a:srgbClr val="000000"/>
                </a:solidFill>
                <a:effectLst/>
                <a:latin typeface="Calibri" panose="020F0502020204030204" pitchFamily="34" charset="0"/>
                <a:ea typeface="MS Mincho"/>
                <a:cs typeface="Times New Roman" panose="02020603050405020304" pitchFamily="18" charset="0"/>
              </a:rPr>
              <a:t>Solid waste disposal</a:t>
            </a:r>
            <a:endParaRPr lang="de-DE" sz="1200">
              <a:effectLst/>
              <a:latin typeface="Cambria" panose="02040503050406030204" pitchFamily="18" charset="0"/>
              <a:ea typeface="MS Mincho"/>
              <a:cs typeface="Times New Roman" panose="02020603050405020304" pitchFamily="18" charset="0"/>
            </a:endParaRPr>
          </a:p>
        </p:txBody>
      </p:sp>
      <p:sp>
        <p:nvSpPr>
          <p:cNvPr id="57" name="Rectangle 16"/>
          <p:cNvSpPr/>
          <p:nvPr/>
        </p:nvSpPr>
        <p:spPr>
          <a:xfrm>
            <a:off x="6659611" y="4951423"/>
            <a:ext cx="847725" cy="381000"/>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de-DE" sz="900">
                <a:solidFill>
                  <a:srgbClr val="000000"/>
                </a:solidFill>
                <a:effectLst/>
                <a:latin typeface="Calibri" panose="020F0502020204030204" pitchFamily="34" charset="0"/>
                <a:ea typeface="MS Mincho"/>
                <a:cs typeface="Times New Roman" panose="02020603050405020304" pitchFamily="18" charset="0"/>
              </a:rPr>
              <a:t>Other liquids disposal</a:t>
            </a:r>
            <a:endParaRPr lang="de-DE" sz="1200">
              <a:effectLst/>
              <a:latin typeface="Cambria" panose="02040503050406030204" pitchFamily="18" charset="0"/>
              <a:ea typeface="MS Mincho"/>
              <a:cs typeface="Times New Roman" panose="02020603050405020304" pitchFamily="18" charset="0"/>
            </a:endParaRPr>
          </a:p>
        </p:txBody>
      </p:sp>
      <p:sp>
        <p:nvSpPr>
          <p:cNvPr id="58" name="Rectangle 17"/>
          <p:cNvSpPr/>
          <p:nvPr/>
        </p:nvSpPr>
        <p:spPr>
          <a:xfrm>
            <a:off x="6644344" y="5397764"/>
            <a:ext cx="847725" cy="390525"/>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de-DE" sz="900">
                <a:solidFill>
                  <a:srgbClr val="000000"/>
                </a:solidFill>
                <a:effectLst/>
                <a:latin typeface="Calibri" panose="020F0502020204030204" pitchFamily="34" charset="0"/>
                <a:ea typeface="MS Mincho"/>
                <a:cs typeface="Times New Roman" panose="02020603050405020304" pitchFamily="18" charset="0"/>
              </a:rPr>
              <a:t>Solid waste disposal</a:t>
            </a:r>
            <a:endParaRPr lang="de-DE" sz="1200">
              <a:effectLst/>
              <a:latin typeface="Cambria" panose="02040503050406030204" pitchFamily="18" charset="0"/>
              <a:ea typeface="MS Mincho"/>
              <a:cs typeface="Times New Roman" panose="02020603050405020304" pitchFamily="18" charset="0"/>
            </a:endParaRPr>
          </a:p>
        </p:txBody>
      </p:sp>
      <p:sp>
        <p:nvSpPr>
          <p:cNvPr id="59" name="Rectangle 18"/>
          <p:cNvSpPr/>
          <p:nvPr/>
        </p:nvSpPr>
        <p:spPr>
          <a:xfrm>
            <a:off x="6617607" y="4567817"/>
            <a:ext cx="847725" cy="302260"/>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de-DE" sz="900">
                <a:solidFill>
                  <a:srgbClr val="000000"/>
                </a:solidFill>
                <a:effectLst/>
                <a:latin typeface="Calibri" panose="020F0502020204030204" pitchFamily="34" charset="0"/>
                <a:ea typeface="MS Mincho"/>
                <a:cs typeface="Times New Roman" panose="02020603050405020304" pitchFamily="18" charset="0"/>
              </a:rPr>
              <a:t>Oil spills</a:t>
            </a:r>
            <a:endParaRPr lang="de-DE" sz="1200">
              <a:effectLst/>
              <a:latin typeface="Cambria" panose="02040503050406030204" pitchFamily="18" charset="0"/>
              <a:ea typeface="MS Mincho"/>
              <a:cs typeface="Times New Roman" panose="02020603050405020304" pitchFamily="18" charset="0"/>
            </a:endParaRPr>
          </a:p>
        </p:txBody>
      </p:sp>
    </p:spTree>
    <p:extLst>
      <p:ext uri="{BB962C8B-B14F-4D97-AF65-F5344CB8AC3E}">
        <p14:creationId xmlns:p14="http://schemas.microsoft.com/office/powerpoint/2010/main" val="2770052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7516" y="1128410"/>
            <a:ext cx="8037257" cy="5184842"/>
          </a:xfrm>
        </p:spPr>
        <p:txBody>
          <a:bodyPr/>
          <a:lstStyle/>
          <a:p>
            <a:pPr algn="ctr">
              <a:lnSpc>
                <a:spcPct val="100000"/>
              </a:lnSpc>
            </a:pPr>
            <a:endParaRPr lang="en-US" sz="2000" dirty="0">
              <a:solidFill>
                <a:srgbClr val="0070C0"/>
              </a:solidFill>
              <a:latin typeface="Calibri" panose="020F0502020204030204" pitchFamily="34" charset="0"/>
              <a:cs typeface="Calibri" panose="020F0502020204030204" pitchFamily="34" charset="0"/>
            </a:endParaRPr>
          </a:p>
          <a:p>
            <a:pPr>
              <a:lnSpc>
                <a:spcPct val="100000"/>
              </a:lnSpc>
            </a:pPr>
            <a:r>
              <a:rPr lang="en-US" sz="2000" b="0" dirty="0">
                <a:solidFill>
                  <a:schemeClr val="tx1"/>
                </a:solidFill>
                <a:latin typeface="Calibri" panose="020F0502020204030204" pitchFamily="34" charset="0"/>
                <a:cs typeface="Calibri" panose="020F0502020204030204" pitchFamily="34" charset="0"/>
              </a:rPr>
              <a:t> </a:t>
            </a:r>
          </a:p>
          <a:p>
            <a:pPr algn="just">
              <a:lnSpc>
                <a:spcPct val="100000"/>
              </a:lnSpc>
            </a:pPr>
            <a:r>
              <a:rPr lang="en-US" sz="2000" b="0" dirty="0" err="1">
                <a:solidFill>
                  <a:schemeClr val="tx1"/>
                </a:solidFill>
                <a:latin typeface="Calibri" panose="020F0502020204030204" pitchFamily="34" charset="0"/>
                <a:cs typeface="Calibri" panose="020F0502020204030204" pitchFamily="34" charset="0"/>
              </a:rPr>
              <a:t>Élaborer</a:t>
            </a:r>
            <a:r>
              <a:rPr lang="en-US" sz="2000" b="0" dirty="0">
                <a:solidFill>
                  <a:schemeClr val="tx1"/>
                </a:solidFill>
                <a:latin typeface="Calibri" panose="020F0502020204030204" pitchFamily="34" charset="0"/>
                <a:cs typeface="Calibri" panose="020F0502020204030204" pitchFamily="34" charset="0"/>
              </a:rPr>
              <a:t> des options de selection à adopter par les pays du CLME+ pour:</a:t>
            </a:r>
          </a:p>
          <a:p>
            <a:pPr algn="just">
              <a:lnSpc>
                <a:spcPct val="100000"/>
              </a:lnSpc>
            </a:pPr>
            <a:endParaRPr lang="en-US" sz="2000" b="0" dirty="0">
              <a:solidFill>
                <a:schemeClr val="tx1"/>
              </a:solidFill>
              <a:latin typeface="Calibri" panose="020F0502020204030204" pitchFamily="34" charset="0"/>
              <a:cs typeface="Calibri" panose="020F0502020204030204" pitchFamily="34" charset="0"/>
            </a:endParaRPr>
          </a:p>
          <a:p>
            <a:pPr marL="342900" indent="-342900">
              <a:lnSpc>
                <a:spcPct val="100000"/>
              </a:lnSpc>
              <a:buFont typeface="+mj-lt"/>
              <a:buAutoNum type="arabicPeriod"/>
            </a:pPr>
            <a:r>
              <a:rPr lang="en-US" sz="2000" b="0" dirty="0">
                <a:solidFill>
                  <a:schemeClr val="tx1"/>
                </a:solidFill>
                <a:latin typeface="Calibri" panose="020F0502020204030204" pitchFamily="34" charset="0"/>
                <a:cs typeface="Calibri" panose="020F0502020204030204" pitchFamily="34" charset="0"/>
              </a:rPr>
              <a:t>U</a:t>
            </a:r>
            <a:r>
              <a:rPr lang="fr-FR" sz="2000" b="0" dirty="0">
                <a:solidFill>
                  <a:schemeClr val="tx1"/>
                </a:solidFill>
                <a:latin typeface="Calibri" panose="020F0502020204030204" pitchFamily="34" charset="0"/>
                <a:cs typeface="Calibri" panose="020F0502020204030204" pitchFamily="34" charset="0"/>
              </a:rPr>
              <a:t>n</a:t>
            </a:r>
            <a:r>
              <a:rPr lang="fr-FR" sz="2000" dirty="0">
                <a:solidFill>
                  <a:srgbClr val="0057A8"/>
                </a:solidFill>
                <a:latin typeface="Calibri" panose="020F0502020204030204" pitchFamily="34" charset="0"/>
                <a:cs typeface="Calibri" panose="020F0502020204030204" pitchFamily="34" charset="0"/>
              </a:rPr>
              <a:t> Mécanisme Permanent de Coordination des Politiques (MPCP)</a:t>
            </a:r>
            <a:r>
              <a:rPr lang="fr-FR" sz="2000" b="0" dirty="0">
                <a:solidFill>
                  <a:schemeClr val="tx1"/>
                </a:solidFill>
                <a:latin typeface="Calibri" panose="020F0502020204030204" pitchFamily="34" charset="0"/>
                <a:cs typeface="Calibri" panose="020F0502020204030204" pitchFamily="34" charset="0"/>
              </a:rPr>
              <a:t>, y compris les spécifications du mandat du mécanisme et de ses mandants, ainsi qu’un</a:t>
            </a:r>
            <a:r>
              <a:rPr lang="fr-FR" sz="2000" dirty="0">
                <a:solidFill>
                  <a:srgbClr val="0057A8"/>
                </a:solidFill>
                <a:latin typeface="Calibri" panose="020F0502020204030204" pitchFamily="34" charset="0"/>
                <a:cs typeface="Calibri" panose="020F0502020204030204" pitchFamily="34" charset="0"/>
              </a:rPr>
              <a:t> Plan de financement durable (SFP) </a:t>
            </a:r>
            <a:r>
              <a:rPr lang="fr-FR" sz="2000" b="0" dirty="0">
                <a:solidFill>
                  <a:schemeClr val="tx1"/>
                </a:solidFill>
                <a:latin typeface="Calibri" panose="020F0502020204030204" pitchFamily="34" charset="0"/>
                <a:cs typeface="Calibri" panose="020F0502020204030204" pitchFamily="34" charset="0"/>
              </a:rPr>
              <a:t>associé </a:t>
            </a:r>
            <a:endParaRPr lang="en-US" sz="2000" b="0" dirty="0">
              <a:solidFill>
                <a:schemeClr val="tx1"/>
              </a:solidFill>
              <a:latin typeface="Calibri" panose="020F0502020204030204" pitchFamily="34" charset="0"/>
              <a:cs typeface="Calibri" panose="020F0502020204030204" pitchFamily="34" charset="0"/>
            </a:endParaRPr>
          </a:p>
          <a:p>
            <a:pPr marL="342900" indent="-342900">
              <a:lnSpc>
                <a:spcPct val="100000"/>
              </a:lnSpc>
              <a:buFont typeface="+mj-lt"/>
              <a:buAutoNum type="arabicPeriod"/>
            </a:pPr>
            <a:r>
              <a:rPr lang="fr-FR" sz="2000" b="0" dirty="0">
                <a:solidFill>
                  <a:schemeClr val="tx1"/>
                </a:solidFill>
                <a:latin typeface="Calibri" panose="020F0502020204030204" pitchFamily="34" charset="0"/>
                <a:cs typeface="Calibri" panose="020F0502020204030204" pitchFamily="34" charset="0"/>
              </a:rPr>
              <a:t>Un </a:t>
            </a:r>
            <a:r>
              <a:rPr lang="fr-FR" sz="2000" b="0" dirty="0">
                <a:solidFill>
                  <a:srgbClr val="0057A8"/>
                </a:solidFill>
                <a:latin typeface="Calibri" panose="020F0502020204030204" pitchFamily="34" charset="0"/>
                <a:cs typeface="Calibri" panose="020F0502020204030204" pitchFamily="34" charset="0"/>
              </a:rPr>
              <a:t>P</a:t>
            </a:r>
            <a:r>
              <a:rPr lang="fr-FR" sz="2000" dirty="0">
                <a:solidFill>
                  <a:srgbClr val="0057A8"/>
                </a:solidFill>
                <a:latin typeface="Calibri" panose="020F0502020204030204" pitchFamily="34" charset="0"/>
                <a:cs typeface="Calibri" panose="020F0502020204030204" pitchFamily="34" charset="0"/>
              </a:rPr>
              <a:t>lan de financement durable (SFP) </a:t>
            </a:r>
            <a:r>
              <a:rPr lang="fr-FR" sz="2000" b="0" dirty="0">
                <a:solidFill>
                  <a:schemeClr val="tx1"/>
                </a:solidFill>
                <a:latin typeface="Calibri" panose="020F0502020204030204" pitchFamily="34" charset="0"/>
                <a:cs typeface="Calibri" panose="020F0502020204030204" pitchFamily="34" charset="0"/>
              </a:rPr>
              <a:t>pour soutenir et optimiser les opérations des différentes organisations et arrangements (inter)organisationnels qui composent le cadre de gouvernance régionale (CGR) du CLME+, y compris le PPCM.</a:t>
            </a:r>
            <a:endParaRPr lang="en-US" sz="2000" b="0" dirty="0">
              <a:solidFill>
                <a:schemeClr val="tx1"/>
              </a:solidFill>
              <a:latin typeface="Calibri" panose="020F0502020204030204" pitchFamily="34" charset="0"/>
              <a:cs typeface="Calibri" panose="020F0502020204030204" pitchFamily="34" charset="0"/>
            </a:endParaRPr>
          </a:p>
          <a:p>
            <a:pPr>
              <a:lnSpc>
                <a:spcPct val="100000"/>
              </a:lnSpc>
            </a:pPr>
            <a:endParaRPr lang="en-US" sz="1400" b="0" dirty="0">
              <a:latin typeface="Calibri" panose="020F0502020204030204" pitchFamily="34" charset="0"/>
              <a:cs typeface="Calibri" panose="020F0502020204030204" pitchFamily="34" charset="0"/>
            </a:endParaRPr>
          </a:p>
          <a:p>
            <a:pPr>
              <a:lnSpc>
                <a:spcPct val="100000"/>
              </a:lnSpc>
            </a:pPr>
            <a:endParaRPr lang="en-US" sz="1400" b="0" dirty="0">
              <a:latin typeface="Calibri" panose="020F0502020204030204" pitchFamily="34" charset="0"/>
              <a:cs typeface="Calibri" panose="020F0502020204030204" pitchFamily="34" charset="0"/>
            </a:endParaRPr>
          </a:p>
          <a:p>
            <a:pPr>
              <a:lnSpc>
                <a:spcPct val="100000"/>
              </a:lnSpc>
            </a:pPr>
            <a:endParaRPr lang="en-US" sz="1400" b="0" dirty="0">
              <a:latin typeface="Calibri" panose="020F0502020204030204" pitchFamily="34" charset="0"/>
              <a:cs typeface="Calibri" panose="020F0502020204030204" pitchFamily="34" charset="0"/>
            </a:endParaRPr>
          </a:p>
        </p:txBody>
      </p:sp>
      <p:sp>
        <p:nvSpPr>
          <p:cNvPr id="3" name="Rechteck 2"/>
          <p:cNvSpPr/>
          <p:nvPr/>
        </p:nvSpPr>
        <p:spPr>
          <a:xfrm>
            <a:off x="4188467" y="696747"/>
            <a:ext cx="1385251" cy="430887"/>
          </a:xfrm>
          <a:prstGeom prst="rect">
            <a:avLst/>
          </a:prstGeom>
        </p:spPr>
        <p:txBody>
          <a:bodyPr wrap="none">
            <a:spAutoFit/>
          </a:bodyPr>
          <a:lstStyle/>
          <a:p>
            <a:pPr algn="ctr">
              <a:lnSpc>
                <a:spcPct val="100000"/>
              </a:lnSpc>
            </a:pPr>
            <a:r>
              <a:rPr lang="en-US" sz="2200" b="1" dirty="0">
                <a:solidFill>
                  <a:srgbClr val="0070C0"/>
                </a:solidFill>
              </a:rPr>
              <a:t>OBJECTIFS</a:t>
            </a:r>
          </a:p>
        </p:txBody>
      </p:sp>
    </p:spTree>
    <p:extLst>
      <p:ext uri="{BB962C8B-B14F-4D97-AF65-F5344CB8AC3E}">
        <p14:creationId xmlns:p14="http://schemas.microsoft.com/office/powerpoint/2010/main" val="3165950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p:cNvPicPr/>
          <p:nvPr/>
        </p:nvPicPr>
        <p:blipFill>
          <a:blip r:embed="rId3">
            <a:extLst>
              <a:ext uri="{28A0092B-C50C-407E-A947-70E740481C1C}">
                <a14:useLocalDpi xmlns:a14="http://schemas.microsoft.com/office/drawing/2010/main" val="0"/>
              </a:ext>
            </a:extLst>
          </a:blip>
          <a:stretch>
            <a:fillRect/>
          </a:stretch>
        </p:blipFill>
        <p:spPr>
          <a:xfrm>
            <a:off x="1083733" y="1253068"/>
            <a:ext cx="6824134" cy="4758266"/>
          </a:xfrm>
          <a:prstGeom prst="rect">
            <a:avLst/>
          </a:prstGeom>
        </p:spPr>
      </p:pic>
    </p:spTree>
    <p:extLst>
      <p:ext uri="{BB962C8B-B14F-4D97-AF65-F5344CB8AC3E}">
        <p14:creationId xmlns:p14="http://schemas.microsoft.com/office/powerpoint/2010/main" val="1523850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body" sz="quarter" idx="11"/>
          </p:nvPr>
        </p:nvSpPr>
        <p:spPr>
          <a:xfrm>
            <a:off x="577516" y="1520830"/>
            <a:ext cx="8037257" cy="2441570"/>
          </a:xfrm>
        </p:spPr>
        <p:txBody>
          <a:bodyPr/>
          <a:lstStyle/>
          <a:p>
            <a:pPr algn="just">
              <a:lnSpc>
                <a:spcPct val="100000"/>
              </a:lnSpc>
            </a:pPr>
            <a:r>
              <a:rPr lang="en-US" sz="2000" b="0" dirty="0">
                <a:solidFill>
                  <a:srgbClr val="0070C0"/>
                </a:solidFill>
                <a:latin typeface="Calibri" panose="020F0502020204030204" pitchFamily="34" charset="0"/>
                <a:cs typeface="Calibri" panose="020F0502020204030204" pitchFamily="34" charset="0"/>
              </a:rPr>
              <a:t>                   </a:t>
            </a:r>
          </a:p>
          <a:p>
            <a:pPr marL="342900" indent="-342900" algn="just">
              <a:lnSpc>
                <a:spcPct val="100000"/>
              </a:lnSpc>
              <a:buFont typeface="Arial" panose="020B0604020202020204" pitchFamily="34" charset="0"/>
              <a:buChar char="•"/>
            </a:pPr>
            <a:r>
              <a:rPr lang="de-DE" sz="2000" b="0" dirty="0">
                <a:solidFill>
                  <a:srgbClr val="0070C0"/>
                </a:solidFill>
                <a:latin typeface="Calibri" panose="020F0502020204030204" pitchFamily="34" charset="0"/>
                <a:cs typeface="Calibri" panose="020F0502020204030204" pitchFamily="34" charset="0"/>
              </a:rPr>
              <a:t>L‘ Agenda 2030 </a:t>
            </a:r>
            <a:r>
              <a:rPr lang="de-DE" sz="2000" b="0" dirty="0">
                <a:solidFill>
                  <a:schemeClr val="tx1"/>
                </a:solidFill>
                <a:latin typeface="Calibri" panose="020F0502020204030204" pitchFamily="34" charset="0"/>
                <a:cs typeface="Calibri" panose="020F0502020204030204" pitchFamily="34" charset="0"/>
              </a:rPr>
              <a:t>est un tournant important dans la région.</a:t>
            </a:r>
          </a:p>
          <a:p>
            <a:pPr marL="342900" indent="-342900" algn="just">
              <a:lnSpc>
                <a:spcPct val="100000"/>
              </a:lnSpc>
              <a:buFont typeface="Arial" panose="020B0604020202020204" pitchFamily="34" charset="0"/>
              <a:buChar char="•"/>
            </a:pPr>
            <a:r>
              <a:rPr lang="de-DE" sz="2000" b="0" dirty="0">
                <a:solidFill>
                  <a:srgbClr val="0070C0"/>
                </a:solidFill>
                <a:latin typeface="Calibri" panose="020F0502020204030204" pitchFamily="34" charset="0"/>
                <a:cs typeface="Calibri" panose="020F0502020204030204" pitchFamily="34" charset="0"/>
              </a:rPr>
              <a:t>SDGs 14 (vie sous l‘eau) </a:t>
            </a:r>
            <a:r>
              <a:rPr lang="de-DE" sz="2000" b="0" dirty="0">
                <a:solidFill>
                  <a:schemeClr val="tx1"/>
                </a:solidFill>
                <a:latin typeface="Calibri" panose="020F0502020204030204" pitchFamily="34" charset="0"/>
                <a:cs typeface="Calibri" panose="020F0502020204030204" pitchFamily="34" charset="0"/>
              </a:rPr>
              <a:t>et</a:t>
            </a:r>
            <a:r>
              <a:rPr lang="de-DE" sz="2000" b="0" dirty="0">
                <a:solidFill>
                  <a:srgbClr val="0070C0"/>
                </a:solidFill>
                <a:latin typeface="Calibri" panose="020F0502020204030204" pitchFamily="34" charset="0"/>
                <a:cs typeface="Calibri" panose="020F0502020204030204" pitchFamily="34" charset="0"/>
              </a:rPr>
              <a:t> 17 (partenariats) </a:t>
            </a:r>
            <a:r>
              <a:rPr lang="de-DE" sz="2000" b="0" dirty="0">
                <a:solidFill>
                  <a:schemeClr val="tx1"/>
                </a:solidFill>
                <a:latin typeface="Calibri" panose="020F0502020204030204" pitchFamily="34" charset="0"/>
                <a:cs typeface="Calibri" panose="020F0502020204030204" pitchFamily="34" charset="0"/>
              </a:rPr>
              <a:t>sont particulièrement pertinents</a:t>
            </a:r>
          </a:p>
          <a:p>
            <a:pPr marL="342900" indent="-342900" algn="just">
              <a:lnSpc>
                <a:spcPct val="100000"/>
              </a:lnSpc>
              <a:buFont typeface="Arial" panose="020B0604020202020204" pitchFamily="34" charset="0"/>
              <a:buChar char="•"/>
            </a:pPr>
            <a:r>
              <a:rPr lang="fr-FR" sz="2000" b="0" dirty="0">
                <a:solidFill>
                  <a:schemeClr val="tx1"/>
                </a:solidFill>
                <a:latin typeface="Calibri" panose="020F0502020204030204" pitchFamily="34" charset="0"/>
                <a:cs typeface="Calibri" panose="020F0502020204030204" pitchFamily="34" charset="0"/>
              </a:rPr>
              <a:t>Un énorme potentiel économique pour une économie durable basée sur l'océan (d'ici 2030, </a:t>
            </a:r>
            <a:r>
              <a:rPr lang="fr-FR" sz="2000" b="0" dirty="0">
                <a:solidFill>
                  <a:srgbClr val="0070C0"/>
                </a:solidFill>
                <a:latin typeface="Calibri" panose="020F0502020204030204" pitchFamily="34" charset="0"/>
                <a:cs typeface="Calibri" panose="020F0502020204030204" pitchFamily="34" charset="0"/>
              </a:rPr>
              <a:t>8,6 millions d'emplois et une création de valeur de 640 milliards de dollars US</a:t>
            </a:r>
            <a:r>
              <a:rPr lang="fr-FR" sz="2000" b="0" dirty="0">
                <a:solidFill>
                  <a:schemeClr val="tx1"/>
                </a:solidFill>
                <a:latin typeface="Calibri" panose="020F0502020204030204" pitchFamily="34" charset="0"/>
                <a:cs typeface="Calibri" panose="020F0502020204030204" pitchFamily="34" charset="0"/>
              </a:rPr>
              <a:t>)</a:t>
            </a:r>
          </a:p>
          <a:p>
            <a:pPr marL="342900" indent="-342900" algn="just">
              <a:lnSpc>
                <a:spcPct val="100000"/>
              </a:lnSpc>
              <a:buFont typeface="Arial" panose="020B0604020202020204" pitchFamily="34" charset="0"/>
              <a:buChar char="•"/>
            </a:pPr>
            <a:r>
              <a:rPr lang="en-US" sz="2000" b="0" dirty="0" err="1">
                <a:solidFill>
                  <a:srgbClr val="0070C0"/>
                </a:solidFill>
                <a:latin typeface="Calibri" panose="020F0502020204030204" pitchFamily="34" charset="0"/>
                <a:cs typeface="Calibri" panose="020F0502020204030204" pitchFamily="34" charset="0"/>
              </a:rPr>
              <a:t>Mais</a:t>
            </a:r>
            <a:r>
              <a:rPr lang="en-US" sz="2000" b="0" dirty="0">
                <a:solidFill>
                  <a:srgbClr val="0070C0"/>
                </a:solidFill>
                <a:latin typeface="Calibri" panose="020F0502020204030204" pitchFamily="34" charset="0"/>
                <a:cs typeface="Calibri" panose="020F0502020204030204" pitchFamily="34" charset="0"/>
              </a:rPr>
              <a:t>: </a:t>
            </a:r>
            <a:r>
              <a:rPr lang="fr-FR" sz="2000" b="0" dirty="0">
                <a:solidFill>
                  <a:schemeClr val="tx1"/>
                </a:solidFill>
                <a:latin typeface="Calibri" panose="020F0502020204030204" pitchFamily="34" charset="0"/>
                <a:cs typeface="Calibri" panose="020F0502020204030204" pitchFamily="34" charset="0"/>
              </a:rPr>
              <a:t>dans un scénario d'épuisement des ressources naturelles présentant un risque important pour le développement économique durable.</a:t>
            </a:r>
            <a:endParaRPr lang="en-US" sz="2000" b="0" dirty="0">
              <a:solidFill>
                <a:srgbClr val="0070C0"/>
              </a:solidFill>
              <a:latin typeface="Calibri" panose="020F0502020204030204" pitchFamily="34" charset="0"/>
              <a:cs typeface="Calibri" panose="020F0502020204030204" pitchFamily="34" charset="0"/>
            </a:endParaRPr>
          </a:p>
        </p:txBody>
      </p:sp>
      <p:sp>
        <p:nvSpPr>
          <p:cNvPr id="3" name="Rechteck 2"/>
          <p:cNvSpPr/>
          <p:nvPr/>
        </p:nvSpPr>
        <p:spPr>
          <a:xfrm>
            <a:off x="4324502" y="606595"/>
            <a:ext cx="4819498" cy="769441"/>
          </a:xfrm>
          <a:prstGeom prst="rect">
            <a:avLst/>
          </a:prstGeom>
        </p:spPr>
        <p:txBody>
          <a:bodyPr wrap="square">
            <a:spAutoFit/>
          </a:bodyPr>
          <a:lstStyle/>
          <a:p>
            <a:pPr>
              <a:lnSpc>
                <a:spcPct val="100000"/>
              </a:lnSpc>
            </a:pPr>
            <a:r>
              <a:rPr lang="fr-FR" sz="2200" b="1" dirty="0">
                <a:solidFill>
                  <a:srgbClr val="0070C0"/>
                </a:solidFill>
              </a:rPr>
              <a:t>PERSPECTIVES D'UNE ÉCONOMIE DURABLE BASÉE SUR L'OCÉAN</a:t>
            </a:r>
            <a:endParaRPr lang="en-US" sz="2200" b="1" dirty="0">
              <a:solidFill>
                <a:srgbClr val="0070C0"/>
              </a:solidFill>
            </a:endParaRPr>
          </a:p>
        </p:txBody>
      </p:sp>
      <p:sp>
        <p:nvSpPr>
          <p:cNvPr id="5" name="Rechteck 4"/>
          <p:cNvSpPr/>
          <p:nvPr/>
        </p:nvSpPr>
        <p:spPr>
          <a:xfrm>
            <a:off x="577516" y="4840215"/>
            <a:ext cx="8211548" cy="175432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lvl="1" algn="just"/>
            <a:r>
              <a:rPr lang="fr-FR" i="1" dirty="0">
                <a:latin typeface="Calibri" panose="020F0502020204030204" pitchFamily="34" charset="0"/>
                <a:cs typeface="Calibri" panose="020F0502020204030204" pitchFamily="34" charset="0"/>
              </a:rPr>
              <a:t>La gouvernance intégrée des océans en tant que catalyseur d'un développement durable fondé sur les océans</a:t>
            </a:r>
          </a:p>
          <a:p>
            <a:pPr lvl="1" algn="just"/>
            <a:r>
              <a:rPr lang="fr-FR" dirty="0">
                <a:latin typeface="Calibri" panose="020F0502020204030204" pitchFamily="34" charset="0"/>
                <a:cs typeface="Calibri" panose="020F0502020204030204" pitchFamily="34" charset="0"/>
              </a:rPr>
              <a:t>Mécanisme de coordination non seulement en tant qu'investissement de sauvegarde pour éviter les pertes économiques, mais aussi en tant qu'investissement pour améliorer le rendement économique généré par l'économie océanique. </a:t>
            </a:r>
            <a:endParaRPr lang="de-DE"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0699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422970" y="1942585"/>
            <a:ext cx="8640957" cy="3245852"/>
          </a:xfrm>
        </p:spPr>
        <p:txBody>
          <a:bodyPr/>
          <a:lstStyle/>
          <a:p>
            <a:pPr marL="342900" indent="-342900" algn="just">
              <a:lnSpc>
                <a:spcPct val="100000"/>
              </a:lnSpc>
              <a:buFont typeface="Arial" panose="020B0604020202020204" pitchFamily="34" charset="0"/>
              <a:buChar char="•"/>
            </a:pPr>
            <a:r>
              <a:rPr lang="fr-FR" sz="2000" b="0" dirty="0">
                <a:solidFill>
                  <a:schemeClr val="tx1"/>
                </a:solidFill>
                <a:latin typeface="Calibri" panose="020F0502020204030204" pitchFamily="34" charset="0"/>
                <a:cs typeface="Calibri" panose="020F0502020204030204" pitchFamily="34" charset="0"/>
              </a:rPr>
              <a:t>Faiblesse de la gouvernance</a:t>
            </a:r>
          </a:p>
          <a:p>
            <a:pPr marL="342900" indent="-342900" algn="just">
              <a:lnSpc>
                <a:spcPct val="100000"/>
              </a:lnSpc>
              <a:buFont typeface="Arial" panose="020B0604020202020204" pitchFamily="34" charset="0"/>
              <a:buChar char="•"/>
            </a:pPr>
            <a:r>
              <a:rPr lang="fr-FR" sz="2000" b="0" dirty="0">
                <a:solidFill>
                  <a:schemeClr val="tx1"/>
                </a:solidFill>
                <a:latin typeface="Calibri" panose="020F0502020204030204" pitchFamily="34" charset="0"/>
                <a:cs typeface="Calibri" panose="020F0502020204030204" pitchFamily="34" charset="0"/>
              </a:rPr>
              <a:t>Ressources humaines et financières limitées</a:t>
            </a:r>
          </a:p>
          <a:p>
            <a:pPr marL="342900" indent="-342900" algn="just">
              <a:lnSpc>
                <a:spcPct val="100000"/>
              </a:lnSpc>
              <a:buFont typeface="Arial" panose="020B0604020202020204" pitchFamily="34" charset="0"/>
              <a:buChar char="•"/>
            </a:pPr>
            <a:r>
              <a:rPr lang="fr-FR" sz="2000" b="0" dirty="0">
                <a:solidFill>
                  <a:schemeClr val="tx1"/>
                </a:solidFill>
                <a:latin typeface="Calibri" panose="020F0502020204030204" pitchFamily="34" charset="0"/>
                <a:cs typeface="Calibri" panose="020F0502020204030204" pitchFamily="34" charset="0"/>
              </a:rPr>
              <a:t>Insuffisance des données (accès inadéquat) et de l'information (connaissances insuffisantes)</a:t>
            </a:r>
          </a:p>
          <a:p>
            <a:pPr marL="342900" indent="-342900" algn="just">
              <a:lnSpc>
                <a:spcPct val="100000"/>
              </a:lnSpc>
              <a:buFont typeface="Arial" panose="020B0604020202020204" pitchFamily="34" charset="0"/>
              <a:buChar char="•"/>
            </a:pPr>
            <a:r>
              <a:rPr lang="fr-FR" sz="2000" b="0" dirty="0">
                <a:solidFill>
                  <a:schemeClr val="tx1"/>
                </a:solidFill>
                <a:latin typeface="Calibri" panose="020F0502020204030204" pitchFamily="34" charset="0"/>
                <a:cs typeface="Calibri" panose="020F0502020204030204" pitchFamily="34" charset="0"/>
              </a:rPr>
              <a:t>Sensibilisation et participation inadéquates du public</a:t>
            </a:r>
          </a:p>
          <a:p>
            <a:pPr marL="342900" indent="-342900" algn="just">
              <a:lnSpc>
                <a:spcPct val="100000"/>
              </a:lnSpc>
              <a:buFont typeface="Arial" panose="020B0604020202020204" pitchFamily="34" charset="0"/>
              <a:buChar char="•"/>
            </a:pPr>
            <a:r>
              <a:rPr lang="fr-FR" sz="2000" b="0" dirty="0">
                <a:solidFill>
                  <a:schemeClr val="tx1"/>
                </a:solidFill>
                <a:latin typeface="Calibri" panose="020F0502020204030204" pitchFamily="34" charset="0"/>
                <a:cs typeface="Calibri" panose="020F0502020204030204" pitchFamily="34" charset="0"/>
              </a:rPr>
              <a:t>Prise en compte inadéquate de la valeur des biens et services écosystémiques</a:t>
            </a:r>
            <a:endParaRPr lang="de-DE" sz="2000" b="0" dirty="0">
              <a:solidFill>
                <a:schemeClr val="tx1"/>
              </a:solidFill>
              <a:latin typeface="Calibri" panose="020F0502020204030204" pitchFamily="34" charset="0"/>
              <a:cs typeface="Calibri" panose="020F0502020204030204" pitchFamily="34" charset="0"/>
            </a:endParaRPr>
          </a:p>
          <a:p>
            <a:pPr marL="342900" indent="-342900" algn="just">
              <a:lnSpc>
                <a:spcPct val="100000"/>
              </a:lnSpc>
              <a:buFont typeface="Arial" panose="020B0604020202020204" pitchFamily="34" charset="0"/>
              <a:buChar char="•"/>
            </a:pPr>
            <a:endParaRPr lang="de-DE" sz="2000" b="0" dirty="0">
              <a:solidFill>
                <a:schemeClr val="tx1"/>
              </a:solidFill>
              <a:latin typeface="Calibri" panose="020F0502020204030204" pitchFamily="34" charset="0"/>
              <a:cs typeface="Calibri" panose="020F0502020204030204" pitchFamily="34" charset="0"/>
            </a:endParaRPr>
          </a:p>
        </p:txBody>
      </p:sp>
      <p:sp>
        <p:nvSpPr>
          <p:cNvPr id="3" name="Rechteck 2"/>
          <p:cNvSpPr/>
          <p:nvPr/>
        </p:nvSpPr>
        <p:spPr>
          <a:xfrm>
            <a:off x="4244429" y="606595"/>
            <a:ext cx="4819498" cy="769441"/>
          </a:xfrm>
          <a:prstGeom prst="rect">
            <a:avLst/>
          </a:prstGeom>
        </p:spPr>
        <p:txBody>
          <a:bodyPr wrap="square">
            <a:spAutoFit/>
          </a:bodyPr>
          <a:lstStyle/>
          <a:p>
            <a:pPr>
              <a:lnSpc>
                <a:spcPct val="100000"/>
              </a:lnSpc>
            </a:pPr>
            <a:r>
              <a:rPr lang="en-US" sz="2200" b="1" dirty="0">
                <a:solidFill>
                  <a:srgbClr val="0070C0"/>
                </a:solidFill>
              </a:rPr>
              <a:t>LACUNES IDENTIFIÉS DANS LE PAS CLME+ </a:t>
            </a:r>
          </a:p>
        </p:txBody>
      </p:sp>
    </p:spTree>
    <p:extLst>
      <p:ext uri="{BB962C8B-B14F-4D97-AF65-F5344CB8AC3E}">
        <p14:creationId xmlns:p14="http://schemas.microsoft.com/office/powerpoint/2010/main" val="3746319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1239116-A6F1-D246-8199-592EF1AC93D9}"/>
              </a:ext>
            </a:extLst>
          </p:cNvPr>
          <p:cNvPicPr>
            <a:picLocks noGrp="1" noChangeAspect="1"/>
          </p:cNvPicPr>
          <p:nvPr>
            <p:ph type="pic" sz="quarter" idx="10"/>
          </p:nvPr>
        </p:nvPicPr>
        <p:blipFill>
          <a:blip r:embed="rId3"/>
          <a:srcRect t="14572" b="14572"/>
          <a:stretch>
            <a:fillRect/>
          </a:stretch>
        </p:blipFill>
        <p:spPr/>
      </p:pic>
      <p:sp>
        <p:nvSpPr>
          <p:cNvPr id="2" name="Text Placeholder 1"/>
          <p:cNvSpPr>
            <a:spLocks noGrp="1"/>
          </p:cNvSpPr>
          <p:nvPr>
            <p:ph type="body" sz="quarter" idx="11"/>
          </p:nvPr>
        </p:nvSpPr>
        <p:spPr>
          <a:xfrm>
            <a:off x="-41968" y="1706085"/>
            <a:ext cx="9204232" cy="2120917"/>
          </a:xfrm>
          <a:solidFill>
            <a:srgbClr val="0095D4">
              <a:alpha val="50000"/>
            </a:srgbClr>
          </a:solidFill>
          <a:ln>
            <a:noFill/>
          </a:ln>
        </p:spPr>
        <p:txBody>
          <a:bodyPr/>
          <a:lstStyle/>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marL="622300" lvl="0" algn="ctr">
              <a:lnSpc>
                <a:spcPct val="100000"/>
              </a:lnSpc>
              <a:spcAft>
                <a:spcPts val="0"/>
              </a:spcAft>
              <a:tabLst>
                <a:tab pos="609600" algn="l"/>
              </a:tabLst>
            </a:pPr>
            <a:endParaRPr lang="en-US" sz="2200" dirty="0"/>
          </a:p>
          <a:p>
            <a:pPr lvl="0" algn="ctr"/>
            <a:r>
              <a:rPr lang="fr-FR" sz="2200" dirty="0"/>
              <a:t>État actuel de la gouvernance océanique dans la région</a:t>
            </a:r>
            <a:endParaRPr lang="en-US" sz="2200" dirty="0"/>
          </a:p>
          <a:p>
            <a:endParaRPr lang="en-US" sz="2200" dirty="0"/>
          </a:p>
        </p:txBody>
      </p:sp>
      <p:sp>
        <p:nvSpPr>
          <p:cNvPr id="7" name="Text Box 10">
            <a:extLst>
              <a:ext uri="{FF2B5EF4-FFF2-40B4-BE49-F238E27FC236}">
                <a16:creationId xmlns:a16="http://schemas.microsoft.com/office/drawing/2014/main" id="{C85FA9DB-76C7-CA41-BF50-D828B7314642}"/>
              </a:ext>
            </a:extLst>
          </p:cNvPr>
          <p:cNvSpPr txBox="1"/>
          <p:nvPr/>
        </p:nvSpPr>
        <p:spPr>
          <a:xfrm>
            <a:off x="4560148" y="477837"/>
            <a:ext cx="4457700" cy="41885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r>
              <a:rPr lang="en-US" sz="1200" b="1" dirty="0">
                <a:solidFill>
                  <a:schemeClr val="bg1"/>
                </a:solidFill>
              </a:rPr>
              <a:t>Rapport pour la 2</a:t>
            </a:r>
            <a:r>
              <a:rPr lang="en-US" sz="1200" b="1" baseline="30000" dirty="0">
                <a:solidFill>
                  <a:schemeClr val="bg1"/>
                </a:solidFill>
              </a:rPr>
              <a:t>nd</a:t>
            </a:r>
            <a:r>
              <a:rPr lang="en-US" sz="1200" b="1" dirty="0">
                <a:solidFill>
                  <a:schemeClr val="bg1"/>
                </a:solidFill>
              </a:rPr>
              <a:t> phase</a:t>
            </a:r>
            <a:endParaRPr lang="de-DE" sz="1200" dirty="0">
              <a:solidFill>
                <a:schemeClr val="bg1"/>
              </a:solidFill>
            </a:endParaRPr>
          </a:p>
        </p:txBody>
      </p:sp>
    </p:spTree>
    <p:extLst>
      <p:ext uri="{BB962C8B-B14F-4D97-AF65-F5344CB8AC3E}">
        <p14:creationId xmlns:p14="http://schemas.microsoft.com/office/powerpoint/2010/main" val="910733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577516" y="1981223"/>
            <a:ext cx="8037257" cy="3245852"/>
          </a:xfrm>
        </p:spPr>
        <p:txBody>
          <a:bodyPr/>
          <a:lstStyle/>
          <a:p>
            <a:pPr marL="342900" indent="-342900" algn="just">
              <a:lnSpc>
                <a:spcPct val="100000"/>
              </a:lnSpc>
              <a:buFont typeface="Arial" panose="020B0604020202020204" pitchFamily="34" charset="0"/>
              <a:buChar char="•"/>
            </a:pPr>
            <a:r>
              <a:rPr lang="fr-FR" sz="2000" b="0" dirty="0">
                <a:solidFill>
                  <a:schemeClr val="tx1"/>
                </a:solidFill>
                <a:latin typeface="Calibri" panose="020F0502020204030204" pitchFamily="34" charset="0"/>
                <a:cs typeface="Calibri" panose="020F0502020204030204" pitchFamily="34" charset="0"/>
              </a:rPr>
              <a:t>Le mécanisme de coordination proposé n’a pas été construit à partir de zéro, mais il s'appuie sur le cadre de gouvernance des océans existant dans la région et le renforce. </a:t>
            </a:r>
          </a:p>
          <a:p>
            <a:pPr marL="342900" indent="-342900" algn="just">
              <a:lnSpc>
                <a:spcPct val="100000"/>
              </a:lnSpc>
              <a:buFont typeface="Arial" panose="020B0604020202020204" pitchFamily="34" charset="0"/>
              <a:buChar char="•"/>
            </a:pPr>
            <a:endParaRPr lang="fr-FR" sz="2000" b="0" dirty="0">
              <a:solidFill>
                <a:schemeClr val="tx1"/>
              </a:solidFill>
              <a:latin typeface="Calibri" panose="020F0502020204030204" pitchFamily="34" charset="0"/>
              <a:cs typeface="Calibri" panose="020F0502020204030204" pitchFamily="34" charset="0"/>
            </a:endParaRPr>
          </a:p>
          <a:p>
            <a:pPr marL="342900" indent="-342900" algn="just">
              <a:lnSpc>
                <a:spcPct val="100000"/>
              </a:lnSpc>
              <a:buFont typeface="Arial" panose="020B0604020202020204" pitchFamily="34" charset="0"/>
              <a:buChar char="•"/>
            </a:pPr>
            <a:r>
              <a:rPr lang="fr-FR" sz="2000" b="0" dirty="0">
                <a:solidFill>
                  <a:schemeClr val="tx1"/>
                </a:solidFill>
                <a:latin typeface="Calibri" panose="020F0502020204030204" pitchFamily="34" charset="0"/>
                <a:cs typeface="Calibri" panose="020F0502020204030204" pitchFamily="34" charset="0"/>
              </a:rPr>
              <a:t>Il s'appuie sur les accords de coopération en vigueur entre les pays et entre les OIG et en élargit la portée.</a:t>
            </a:r>
          </a:p>
          <a:p>
            <a:pPr marL="342900" indent="-342900" algn="just">
              <a:lnSpc>
                <a:spcPct val="100000"/>
              </a:lnSpc>
              <a:buFont typeface="Arial" panose="020B0604020202020204" pitchFamily="34" charset="0"/>
              <a:buChar char="•"/>
            </a:pPr>
            <a:endParaRPr lang="fr-FR" sz="2000" b="0" dirty="0">
              <a:solidFill>
                <a:schemeClr val="tx1"/>
              </a:solidFill>
              <a:latin typeface="Calibri" panose="020F0502020204030204" pitchFamily="34" charset="0"/>
              <a:cs typeface="Calibri" panose="020F0502020204030204" pitchFamily="34" charset="0"/>
            </a:endParaRPr>
          </a:p>
          <a:p>
            <a:pPr marL="342900" indent="-342900" algn="just">
              <a:lnSpc>
                <a:spcPct val="100000"/>
              </a:lnSpc>
              <a:buFont typeface="Arial" panose="020B0604020202020204" pitchFamily="34" charset="0"/>
              <a:buChar char="•"/>
            </a:pPr>
            <a:r>
              <a:rPr lang="fr-FR" sz="2000" b="0" dirty="0">
                <a:solidFill>
                  <a:schemeClr val="tx1"/>
                </a:solidFill>
                <a:latin typeface="Calibri" panose="020F0502020204030204" pitchFamily="34" charset="0"/>
                <a:cs typeface="Calibri" panose="020F0502020204030204" pitchFamily="34" charset="0"/>
              </a:rPr>
              <a:t>Il institutionnalise et prolonge l'approche TDA/SAP introduite par les projets CLME et CLME+.</a:t>
            </a:r>
          </a:p>
        </p:txBody>
      </p:sp>
      <p:sp>
        <p:nvSpPr>
          <p:cNvPr id="3" name="Rechteck 2"/>
          <p:cNvSpPr/>
          <p:nvPr/>
        </p:nvSpPr>
        <p:spPr>
          <a:xfrm>
            <a:off x="4244429" y="606595"/>
            <a:ext cx="4819498" cy="1107996"/>
          </a:xfrm>
          <a:prstGeom prst="rect">
            <a:avLst/>
          </a:prstGeom>
        </p:spPr>
        <p:txBody>
          <a:bodyPr wrap="square">
            <a:spAutoFit/>
          </a:bodyPr>
          <a:lstStyle/>
          <a:p>
            <a:pPr>
              <a:lnSpc>
                <a:spcPct val="100000"/>
              </a:lnSpc>
            </a:pPr>
            <a:r>
              <a:rPr lang="fr-FR" sz="2200" b="1" dirty="0">
                <a:solidFill>
                  <a:srgbClr val="0070C0"/>
                </a:solidFill>
              </a:rPr>
              <a:t>MÉCANISME DE COORDINATION DANS LE CADRE DE LA GOUVERNANCE RÉGIONALE</a:t>
            </a:r>
            <a:endParaRPr lang="en-US" sz="2200" b="1" dirty="0">
              <a:solidFill>
                <a:srgbClr val="0070C0"/>
              </a:solidFill>
            </a:endParaRPr>
          </a:p>
        </p:txBody>
      </p:sp>
    </p:spTree>
    <p:extLst>
      <p:ext uri="{BB962C8B-B14F-4D97-AF65-F5344CB8AC3E}">
        <p14:creationId xmlns:p14="http://schemas.microsoft.com/office/powerpoint/2010/main" val="964974571"/>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FM_master" id="{D80379CF-F0F6-B548-9AB6-86A838E74A0C}" vid="{CB510346-05DC-E545-AE27-1382B985F9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421</TotalTime>
  <Words>4494</Words>
  <Application>Microsoft Office PowerPoint</Application>
  <PresentationFormat>Presentación en pantalla (4:3)</PresentationFormat>
  <Paragraphs>417</Paragraphs>
  <Slides>36</Slides>
  <Notes>35</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36</vt:i4>
      </vt:variant>
    </vt:vector>
  </HeadingPairs>
  <TitlesOfParts>
    <vt:vector size="51" baseType="lpstr">
      <vt:lpstr>Arial</vt:lpstr>
      <vt:lpstr>ArialUnicodeMS</vt:lpstr>
      <vt:lpstr>Avenir Book</vt:lpstr>
      <vt:lpstr>Avenir Heavy</vt:lpstr>
      <vt:lpstr>Avenir Heavy Oblique</vt:lpstr>
      <vt:lpstr>Avenir Medium</vt:lpstr>
      <vt:lpstr>Avenir Roman</vt:lpstr>
      <vt:lpstr>Calibri</vt:lpstr>
      <vt:lpstr>Cambria</vt:lpstr>
      <vt:lpstr>Gill Sans MT</vt:lpstr>
      <vt:lpstr>LucidaGrande</vt:lpstr>
      <vt:lpstr>Symbol</vt:lpstr>
      <vt:lpstr>Times New Roman</vt:lpstr>
      <vt:lpstr>Wingdings</vt:lpstr>
      <vt:lpstr>Default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Ventura</dc:creator>
  <cp:lastModifiedBy>oscar martinez heredia</cp:lastModifiedBy>
  <cp:revision>619</cp:revision>
  <dcterms:created xsi:type="dcterms:W3CDTF">2017-09-18T10:20:23Z</dcterms:created>
  <dcterms:modified xsi:type="dcterms:W3CDTF">2019-04-24T15:40:45Z</dcterms:modified>
</cp:coreProperties>
</file>