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8"/>
  </p:notesMasterIdLst>
  <p:handoutMasterIdLst>
    <p:handoutMasterId r:id="rId39"/>
  </p:handoutMasterIdLst>
  <p:sldIdLst>
    <p:sldId id="277" r:id="rId2"/>
    <p:sldId id="376" r:id="rId3"/>
    <p:sldId id="412" r:id="rId4"/>
    <p:sldId id="413" r:id="rId5"/>
    <p:sldId id="379" r:id="rId6"/>
    <p:sldId id="384" r:id="rId7"/>
    <p:sldId id="409" r:id="rId8"/>
    <p:sldId id="382" r:id="rId9"/>
    <p:sldId id="411" r:id="rId10"/>
    <p:sldId id="385" r:id="rId11"/>
    <p:sldId id="388" r:id="rId12"/>
    <p:sldId id="387" r:id="rId13"/>
    <p:sldId id="400" r:id="rId14"/>
    <p:sldId id="401" r:id="rId15"/>
    <p:sldId id="389" r:id="rId16"/>
    <p:sldId id="410" r:id="rId17"/>
    <p:sldId id="396" r:id="rId18"/>
    <p:sldId id="402" r:id="rId19"/>
    <p:sldId id="414" r:id="rId20"/>
    <p:sldId id="390" r:id="rId21"/>
    <p:sldId id="403" r:id="rId22"/>
    <p:sldId id="415" r:id="rId23"/>
    <p:sldId id="391" r:id="rId24"/>
    <p:sldId id="416" r:id="rId25"/>
    <p:sldId id="404" r:id="rId26"/>
    <p:sldId id="392" r:id="rId27"/>
    <p:sldId id="393" r:id="rId28"/>
    <p:sldId id="417" r:id="rId29"/>
    <p:sldId id="405" r:id="rId30"/>
    <p:sldId id="397" r:id="rId31"/>
    <p:sldId id="406" r:id="rId32"/>
    <p:sldId id="394" r:id="rId33"/>
    <p:sldId id="418" r:id="rId34"/>
    <p:sldId id="407" r:id="rId35"/>
    <p:sldId id="306" r:id="rId36"/>
    <p:sldId id="386" r:id="rId3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initials="SH" lastIdx="8" clrIdx="0"/>
  <p:cmAuthor id="1" name="ashanapuri hertz" initials="ah" lastIdx="11" clrIdx="1"/>
  <p:cmAuthor id="2" name="Peter Whalley" initials="PW" lastIdx="7" clrIdx="2"/>
  <p:cmAuthor id="3" name="Steffen"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A8"/>
    <a:srgbClr val="EFF4FB"/>
    <a:srgbClr val="F39F46"/>
    <a:srgbClr val="0095D4"/>
    <a:srgbClr val="46549F"/>
    <a:srgbClr val="00BCE5"/>
    <a:srgbClr val="FFD03D"/>
    <a:srgbClr val="6568AE"/>
    <a:srgbClr val="909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snapToObjects="1">
      <p:cViewPr varScale="1">
        <p:scale>
          <a:sx n="136" d="100"/>
          <a:sy n="136" d="100"/>
        </p:scale>
        <p:origin x="1255" y="82"/>
      </p:cViewPr>
      <p:guideLst>
        <p:guide orient="horz" pos="2160"/>
        <p:guide pos="2880"/>
      </p:guideLst>
    </p:cSldViewPr>
  </p:slideViewPr>
  <p:notesTextViewPr>
    <p:cViewPr>
      <p:scale>
        <a:sx n="1" d="1"/>
        <a:sy n="1" d="1"/>
      </p:scale>
      <p:origin x="0" y="0"/>
    </p:cViewPr>
  </p:notesTextViewPr>
  <p:sorterViewPr>
    <p:cViewPr>
      <p:scale>
        <a:sx n="100" d="100"/>
        <a:sy n="100" d="100"/>
      </p:scale>
      <p:origin x="0" y="2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A169C5-8BEE-6A48-B32A-7723C894B1EC}" type="datetimeFigureOut">
              <a:rPr lang="en-US" smtClean="0"/>
              <a:t>7/8/2019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4B2401-2471-1847-A6A6-3B35C84A6D66}" type="slidenum">
              <a:rPr lang="en-US" smtClean="0"/>
              <a:t>‹#›</a:t>
            </a:fld>
            <a:endParaRPr lang="en-US"/>
          </a:p>
        </p:txBody>
      </p:sp>
    </p:spTree>
    <p:extLst>
      <p:ext uri="{BB962C8B-B14F-4D97-AF65-F5344CB8AC3E}">
        <p14:creationId xmlns:p14="http://schemas.microsoft.com/office/powerpoint/2010/main" val="162710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702A2-1F2C-5F40-81D4-D3DFDA5A24DB}" type="datetimeFigureOut">
              <a:rPr lang="en-US" smtClean="0"/>
              <a:t>7/8/2019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8BD40-435A-A547-B4EA-C38EED6FEDA4}" type="slidenum">
              <a:rPr lang="en-US" smtClean="0"/>
              <a:t>‹#›</a:t>
            </a:fld>
            <a:endParaRPr lang="en-US"/>
          </a:p>
        </p:txBody>
      </p:sp>
    </p:spTree>
    <p:extLst>
      <p:ext uri="{BB962C8B-B14F-4D97-AF65-F5344CB8AC3E}">
        <p14:creationId xmlns:p14="http://schemas.microsoft.com/office/powerpoint/2010/main" val="70336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1</a:t>
            </a:fld>
            <a:endParaRPr lang="en-US"/>
          </a:p>
        </p:txBody>
      </p:sp>
    </p:spTree>
    <p:extLst>
      <p:ext uri="{BB962C8B-B14F-4D97-AF65-F5344CB8AC3E}">
        <p14:creationId xmlns:p14="http://schemas.microsoft.com/office/powerpoint/2010/main" val="371072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En cuanto al alcance geográfico, las OIG cubren de forma colectiva toda la región CLME+. Las organizaciones COPACO e IOCARIBE son las únicas OIG con un alcance geográfico que se extiende por toda la región CLME+. El resto de OIG cubren partes de la región CLME+ a diferentes niveles. En común, las OIG representan a todos los países CLME+ con miembros superpuestos, tal y como se observa en el Gráfico 6 (países CLME+ en negrita). Las tres OIG representadas en el MCI son organizaciones regionales de agencias de la ONU y cuentan con muchos miembros en la región: COPACO e IOCARIBE son las únicas OIG con todos los países CLME+ como miembros, PNUMA PAC abarca todos los países excepto Brasil, que no forma parte del Convenio de Cartagena, ni está cubierto dentro del alcance legal actual del convenio. Además, cuatro organizaciones de integración política regional están activos en la Región del Gran Caribe, con amplios mandatos en los que se abarcan diferentes cuestiones: CARICOM (con el secretariado de CARICOM y el CRFM) y OECO integran la mayoría de los estados Insulares del Caribe con miembros superpuestos, mientras SICA (con la CCAD y OSPESCA) incluye a los países de América Central y la República Dominicana. CARICOM y SICA se reúnen con regularidad al máximo nivel para coordinar sus programas. Además, la Asociación de Estados del Caribe (AEC) incorpora un gran número de países CLME+, con las excepciones importantes de EE.UU. y Brasil.</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Gran parte de la región CLME+ forma parte de la Región del Gran Caribe (RGC), tal y como está definido en el Convenio de Cartagena, que se extiende desde la costa nororiental de Brasil a Cabo Hatteras e incluye todos los estados costeros intermedios. Mientras la RGC no incorpora todo el NBSLME en la parte sur, supera la región CLME+ por el norte en el GEM del Golfo de México. El “Gran Caribe” es un concepto geopolítico similar utilizado por la Asociación de Estados del Caribe, que se extiende a zonas de sus Estados miembro e incorpora parte de la región CLME+. </a:t>
            </a:r>
            <a:endParaRPr lang="de-DE" sz="1200" kern="1200" dirty="0">
              <a:solidFill>
                <a:schemeClr val="tx1"/>
              </a:solidFill>
              <a:effectLst/>
              <a:latin typeface="+mn-lt"/>
              <a:ea typeface="+mn-ea"/>
              <a:cs typeface="+mn-cs"/>
            </a:endParaRPr>
          </a:p>
          <a:p>
            <a:endParaRPr lang="de-DE" dirty="0"/>
          </a:p>
          <a:p>
            <a:r>
              <a:rPr lang="de-DE" dirty="0"/>
              <a:t>Para </a:t>
            </a:r>
            <a:r>
              <a:rPr lang="de-DE" dirty="0" err="1"/>
              <a:t>más</a:t>
            </a:r>
            <a:r>
              <a:rPr lang="de-DE" dirty="0"/>
              <a:t> </a:t>
            </a:r>
            <a:r>
              <a:rPr lang="de-DE" dirty="0" err="1"/>
              <a:t>información</a:t>
            </a:r>
            <a:r>
              <a:rPr lang="de-DE" baseline="0" dirty="0"/>
              <a:t>, </a:t>
            </a:r>
            <a:r>
              <a:rPr lang="de-DE" baseline="0" dirty="0" err="1"/>
              <a:t>vea</a:t>
            </a:r>
            <a:r>
              <a:rPr lang="de-DE" baseline="0" dirty="0"/>
              <a:t> </a:t>
            </a:r>
            <a:r>
              <a:rPr lang="de-DE" baseline="0" dirty="0" err="1"/>
              <a:t>Sección</a:t>
            </a:r>
            <a:r>
              <a:rPr lang="de-DE" baseline="0" dirty="0"/>
              <a:t> 3</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10</a:t>
            </a:fld>
            <a:endParaRPr lang="en-US"/>
          </a:p>
        </p:txBody>
      </p:sp>
    </p:spTree>
    <p:extLst>
      <p:ext uri="{BB962C8B-B14F-4D97-AF65-F5344CB8AC3E}">
        <p14:creationId xmlns:p14="http://schemas.microsoft.com/office/powerpoint/2010/main" val="403663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La Alianza CLME+ futura (“Alianza Global para el manejo Sostenible, uso y protección de Grandes Ecosistemas marinos del Caribe y de la Plataforma del Norte de Brasil”) reconoce que, para que el MRG funcione con eficacia, deberá contar con el compromiso de muchos más interesados a todos los niveles que simplemente con las Organizaciones Intergubernamentales (OIG) y países de los que se espera que constituyan su propia estructura de gobierno. La Alianza CLME+ está en desarrollo a modo de mecanismo que cuente con un gran abanico de interesados y que los incluya en el desarrollo e implementación de la gobernanza integrada de océanos en la Región del Gran Caribe. En la actualidad, está estableciendo un acuerdo de cooperación interactivo, receptivo, dinámico y en evolución, voluntario, largo plazo y no vinculante legalmente para las partes interesadas del medio ambiente marino en la región CLME+.</a:t>
            </a:r>
            <a:endParaRPr lang="de-DE" sz="1200" kern="1200" dirty="0">
              <a:solidFill>
                <a:schemeClr val="tx1"/>
              </a:solidFill>
              <a:effectLst/>
              <a:latin typeface="+mn-lt"/>
              <a:ea typeface="+mn-ea"/>
              <a:cs typeface="+mn-cs"/>
            </a:endParaRPr>
          </a:p>
          <a:p>
            <a:r>
              <a:rPr lang="de-DE" dirty="0"/>
              <a:t>Para </a:t>
            </a:r>
            <a:r>
              <a:rPr lang="de-DE" dirty="0" err="1"/>
              <a:t>más</a:t>
            </a:r>
            <a:r>
              <a:rPr lang="de-DE" baseline="0" dirty="0"/>
              <a:t> </a:t>
            </a:r>
            <a:r>
              <a:rPr lang="de-DE" baseline="0" dirty="0" err="1"/>
              <a:t>información</a:t>
            </a:r>
            <a:r>
              <a:rPr lang="de-DE" baseline="0" dirty="0"/>
              <a:t> </a:t>
            </a:r>
            <a:r>
              <a:rPr lang="de-DE" baseline="0" dirty="0" err="1"/>
              <a:t>vea</a:t>
            </a:r>
            <a:r>
              <a:rPr lang="de-DE" baseline="0" dirty="0"/>
              <a:t> </a:t>
            </a:r>
            <a:r>
              <a:rPr lang="de-DE" baseline="0" dirty="0" err="1"/>
              <a:t>Sección</a:t>
            </a:r>
            <a:r>
              <a:rPr lang="de-DE" baseline="0" dirty="0"/>
              <a:t> 3.</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11</a:t>
            </a:fld>
            <a:endParaRPr lang="en-US"/>
          </a:p>
        </p:txBody>
      </p:sp>
    </p:spTree>
    <p:extLst>
      <p:ext uri="{BB962C8B-B14F-4D97-AF65-F5344CB8AC3E}">
        <p14:creationId xmlns:p14="http://schemas.microsoft.com/office/powerpoint/2010/main" val="111136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12</a:t>
            </a:fld>
            <a:endParaRPr lang="en-US"/>
          </a:p>
        </p:txBody>
      </p:sp>
    </p:spTree>
    <p:extLst>
      <p:ext uri="{BB962C8B-B14F-4D97-AF65-F5344CB8AC3E}">
        <p14:creationId xmlns:p14="http://schemas.microsoft.com/office/powerpoint/2010/main" val="305410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See </a:t>
            </a:r>
            <a:r>
              <a:rPr lang="de-DE" dirty="0" err="1"/>
              <a:t>Section</a:t>
            </a:r>
            <a:r>
              <a:rPr lang="de-DE" dirty="0"/>
              <a:t> 4.1.2. </a:t>
            </a:r>
            <a:r>
              <a:rPr lang="de-DE" dirty="0" err="1"/>
              <a:t>for</a:t>
            </a:r>
            <a:r>
              <a:rPr lang="de-DE" dirty="0"/>
              <a:t> </a:t>
            </a:r>
            <a:r>
              <a:rPr lang="de-DE" dirty="0" err="1"/>
              <a:t>further</a:t>
            </a:r>
            <a:r>
              <a:rPr lang="de-DE" dirty="0"/>
              <a:t> </a:t>
            </a:r>
            <a:r>
              <a:rPr lang="de-DE" dirty="0" err="1"/>
              <a:t>information</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13</a:t>
            </a:fld>
            <a:endParaRPr lang="en-US"/>
          </a:p>
        </p:txBody>
      </p:sp>
    </p:spTree>
    <p:extLst>
      <p:ext uri="{BB962C8B-B14F-4D97-AF65-F5344CB8AC3E}">
        <p14:creationId xmlns:p14="http://schemas.microsoft.com/office/powerpoint/2010/main" val="419904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Vea</a:t>
            </a:r>
            <a:r>
              <a:rPr lang="de-DE" dirty="0"/>
              <a:t> </a:t>
            </a:r>
            <a:r>
              <a:rPr lang="de-DE" dirty="0" err="1"/>
              <a:t>Sección</a:t>
            </a:r>
            <a:r>
              <a:rPr lang="de-DE" baseline="0" dirty="0"/>
              <a:t> </a:t>
            </a:r>
            <a:r>
              <a:rPr lang="de-DE" dirty="0"/>
              <a:t>4.1.2. </a:t>
            </a:r>
            <a:r>
              <a:rPr lang="de-DE" dirty="0" err="1"/>
              <a:t>para</a:t>
            </a:r>
            <a:r>
              <a:rPr lang="de-DE" dirty="0"/>
              <a:t> </a:t>
            </a:r>
            <a:r>
              <a:rPr lang="de-DE" dirty="0" err="1"/>
              <a:t>más</a:t>
            </a:r>
            <a:r>
              <a:rPr lang="de-DE" dirty="0"/>
              <a:t> </a:t>
            </a:r>
            <a:r>
              <a:rPr lang="de-DE" dirty="0" err="1"/>
              <a:t>información</a:t>
            </a:r>
            <a:r>
              <a:rPr lang="de-DE" dirty="0"/>
              <a:t>.</a:t>
            </a:r>
          </a:p>
        </p:txBody>
      </p:sp>
      <p:sp>
        <p:nvSpPr>
          <p:cNvPr id="4" name="Foliennummernplatzhalter 3"/>
          <p:cNvSpPr>
            <a:spLocks noGrp="1"/>
          </p:cNvSpPr>
          <p:nvPr>
            <p:ph type="sldNum" sz="quarter" idx="10"/>
          </p:nvPr>
        </p:nvSpPr>
        <p:spPr/>
        <p:txBody>
          <a:bodyPr/>
          <a:lstStyle/>
          <a:p>
            <a:fld id="{0F28BD40-435A-A547-B4EA-C38EED6FEDA4}" type="slidenum">
              <a:rPr lang="en-US" smtClean="0"/>
              <a:t>14</a:t>
            </a:fld>
            <a:endParaRPr lang="en-US"/>
          </a:p>
        </p:txBody>
      </p:sp>
    </p:spTree>
    <p:extLst>
      <p:ext uri="{BB962C8B-B14F-4D97-AF65-F5344CB8AC3E}">
        <p14:creationId xmlns:p14="http://schemas.microsoft.com/office/powerpoint/2010/main" val="166474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pPr lvl="0"/>
            <a:r>
              <a:rPr lang="es-ES_tradnl" sz="1200" kern="1200" dirty="0">
                <a:solidFill>
                  <a:schemeClr val="tx1"/>
                </a:solidFill>
                <a:effectLst/>
                <a:latin typeface="+mn-lt"/>
                <a:ea typeface="+mn-ea"/>
                <a:cs typeface="+mn-cs"/>
              </a:rPr>
              <a:t>Un grupo de </a:t>
            </a:r>
            <a:r>
              <a:rPr lang="es-ES_tradnl" sz="1200" b="1" kern="1200" dirty="0">
                <a:solidFill>
                  <a:schemeClr val="tx1"/>
                </a:solidFill>
                <a:effectLst/>
                <a:latin typeface="+mn-lt"/>
                <a:ea typeface="+mn-ea"/>
                <a:cs typeface="+mn-cs"/>
              </a:rPr>
              <a:t>funciones básicas</a:t>
            </a:r>
            <a:r>
              <a:rPr lang="es-ES_tradnl" sz="1200" kern="1200" dirty="0">
                <a:solidFill>
                  <a:schemeClr val="tx1"/>
                </a:solidFill>
                <a:effectLst/>
                <a:latin typeface="+mn-lt"/>
                <a:ea typeface="+mn-ea"/>
                <a:cs typeface="+mn-cs"/>
              </a:rPr>
              <a:t>, que conforman el requisito mínimo para cumplir el mandato del Mecanismo de Coordinación. Dichas funciones deben llevarse a cabo regularmente, ejecutarse de forma permanente y sustentarse con los recursos necesarios.</a:t>
            </a:r>
            <a:endParaRPr lang="de-DE"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Un grupo de </a:t>
            </a:r>
            <a:r>
              <a:rPr lang="es-ES_tradnl" sz="1200" b="1" kern="1200" dirty="0">
                <a:solidFill>
                  <a:schemeClr val="tx1"/>
                </a:solidFill>
                <a:effectLst/>
                <a:latin typeface="+mn-lt"/>
                <a:ea typeface="+mn-ea"/>
                <a:cs typeface="+mn-cs"/>
              </a:rPr>
              <a:t>funciones de apoyo</a:t>
            </a:r>
            <a:r>
              <a:rPr lang="es-ES_tradnl" sz="1200" kern="1200" dirty="0">
                <a:solidFill>
                  <a:schemeClr val="tx1"/>
                </a:solidFill>
                <a:effectLst/>
                <a:latin typeface="+mn-lt"/>
                <a:ea typeface="+mn-ea"/>
                <a:cs typeface="+mn-cs"/>
              </a:rPr>
              <a:t>, identificadas como prioritarias por los Estados y las OIG para el desempeño del Mecanismo de Coordinación. Dichas funciones podrían ejecutarse en base a una demanda específica y a los recursos disponibles, temporalmente y/o con diversos niveles de “intensidad”. </a:t>
            </a:r>
            <a:endParaRPr lang="de-DE"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s-ES_tradnl" sz="1200" i="1" kern="1200" dirty="0">
                <a:solidFill>
                  <a:schemeClr val="tx1"/>
                </a:solidFill>
                <a:effectLst/>
                <a:latin typeface="+mn-lt"/>
                <a:ea typeface="+mn-ea"/>
                <a:cs typeface="+mn-cs"/>
              </a:rPr>
              <a:t>Recomendación de la consultoría: incluir (por lo menos) las funciones 1, 2 y 3 entre las funciones básicas, ya que se las considera esenciales para el cumplimiento del mandato propuesto.</a:t>
            </a:r>
          </a:p>
          <a:p>
            <a:pPr lvl="0"/>
            <a:endParaRPr lang="de-DE" dirty="0"/>
          </a:p>
          <a:p>
            <a:r>
              <a:rPr lang="de-DE" dirty="0" err="1"/>
              <a:t>Vea</a:t>
            </a:r>
            <a:r>
              <a:rPr lang="de-DE" dirty="0"/>
              <a:t> 4.1.2. </a:t>
            </a:r>
            <a:r>
              <a:rPr lang="de-DE" dirty="0" err="1"/>
              <a:t>para</a:t>
            </a:r>
            <a:r>
              <a:rPr lang="de-DE" dirty="0"/>
              <a:t> </a:t>
            </a:r>
            <a:r>
              <a:rPr lang="de-DE" dirty="0" err="1"/>
              <a:t>más</a:t>
            </a:r>
            <a:r>
              <a:rPr lang="de-DE" dirty="0"/>
              <a:t> </a:t>
            </a:r>
            <a:r>
              <a:rPr lang="de-DE" dirty="0" err="1"/>
              <a:t>información</a:t>
            </a:r>
            <a:r>
              <a:rPr lang="de-DE" dirty="0"/>
              <a:t>.</a:t>
            </a:r>
          </a:p>
        </p:txBody>
      </p:sp>
      <p:sp>
        <p:nvSpPr>
          <p:cNvPr id="4" name="Foliennummernplatzhalter 3"/>
          <p:cNvSpPr>
            <a:spLocks noGrp="1"/>
          </p:cNvSpPr>
          <p:nvPr>
            <p:ph type="sldNum" sz="quarter" idx="10"/>
          </p:nvPr>
        </p:nvSpPr>
        <p:spPr/>
        <p:txBody>
          <a:bodyPr/>
          <a:lstStyle/>
          <a:p>
            <a:fld id="{0F28BD40-435A-A547-B4EA-C38EED6FEDA4}" type="slidenum">
              <a:rPr lang="en-US" smtClean="0"/>
              <a:t>15</a:t>
            </a:fld>
            <a:endParaRPr lang="en-US"/>
          </a:p>
        </p:txBody>
      </p:sp>
    </p:spTree>
    <p:extLst>
      <p:ext uri="{BB962C8B-B14F-4D97-AF65-F5344CB8AC3E}">
        <p14:creationId xmlns:p14="http://schemas.microsoft.com/office/powerpoint/2010/main" val="423076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Vea</a:t>
            </a:r>
            <a:r>
              <a:rPr lang="de-DE" dirty="0"/>
              <a:t> </a:t>
            </a:r>
            <a:r>
              <a:rPr lang="de-DE" dirty="0" err="1"/>
              <a:t>Sección</a:t>
            </a:r>
            <a:r>
              <a:rPr lang="de-DE" dirty="0"/>
              <a:t> </a:t>
            </a:r>
            <a:r>
              <a:rPr lang="de-DE" baseline="0" dirty="0"/>
              <a:t>4.1.3. </a:t>
            </a:r>
            <a:r>
              <a:rPr lang="de-DE" baseline="0" dirty="0" err="1"/>
              <a:t>para</a:t>
            </a:r>
            <a:r>
              <a:rPr lang="de-DE" baseline="0" dirty="0"/>
              <a:t> </a:t>
            </a:r>
            <a:r>
              <a:rPr lang="de-DE" baseline="0" dirty="0" err="1"/>
              <a:t>más</a:t>
            </a:r>
            <a:r>
              <a:rPr lang="de-DE" baseline="0" dirty="0"/>
              <a:t> </a:t>
            </a:r>
            <a:r>
              <a:rPr lang="de-DE" baseline="0" dirty="0" err="1"/>
              <a:t>información</a:t>
            </a:r>
            <a:endParaRPr lang="de-DE" baseline="0" dirty="0"/>
          </a:p>
          <a:p>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16</a:t>
            </a:fld>
            <a:endParaRPr lang="en-US"/>
          </a:p>
        </p:txBody>
      </p:sp>
    </p:spTree>
    <p:extLst>
      <p:ext uri="{BB962C8B-B14F-4D97-AF65-F5344CB8AC3E}">
        <p14:creationId xmlns:p14="http://schemas.microsoft.com/office/powerpoint/2010/main" val="206201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Se esperan </a:t>
            </a:r>
            <a:r>
              <a:rPr lang="es-ES_tradnl" sz="1200" i="1" kern="1200" dirty="0">
                <a:solidFill>
                  <a:schemeClr val="tx1"/>
                </a:solidFill>
                <a:effectLst/>
                <a:latin typeface="+mn-lt"/>
                <a:ea typeface="+mn-ea"/>
                <a:cs typeface="+mn-cs"/>
              </a:rPr>
              <a:t>beneficios directos</a:t>
            </a:r>
            <a:r>
              <a:rPr lang="es-ES_tradnl" sz="1200" kern="1200" dirty="0">
                <a:solidFill>
                  <a:schemeClr val="tx1"/>
                </a:solidFill>
                <a:effectLst/>
                <a:latin typeface="+mn-lt"/>
                <a:ea typeface="+mn-ea"/>
                <a:cs typeface="+mn-cs"/>
              </a:rPr>
              <a:t> producidos por la contribución del Mecanismo de Coordinación a una </a:t>
            </a:r>
            <a:r>
              <a:rPr lang="es-ES_tradnl" sz="1200" i="1" kern="1200" dirty="0">
                <a:solidFill>
                  <a:schemeClr val="tx1"/>
                </a:solidFill>
                <a:effectLst/>
                <a:latin typeface="+mn-lt"/>
                <a:ea typeface="+mn-ea"/>
                <a:cs typeface="+mn-cs"/>
              </a:rPr>
              <a:t>buena gobernanza de océanos</a:t>
            </a:r>
            <a:r>
              <a:rPr lang="es-ES_tradnl" sz="1200" kern="1200" dirty="0">
                <a:solidFill>
                  <a:schemeClr val="tx1"/>
                </a:solidFill>
                <a:effectLst/>
                <a:latin typeface="+mn-lt"/>
                <a:ea typeface="+mn-ea"/>
                <a:cs typeface="+mn-cs"/>
              </a:rPr>
              <a:t>, mediante la ejecución de las diversas funciones del mecanismo, y se pueden esperar </a:t>
            </a:r>
            <a:r>
              <a:rPr lang="es-ES_tradnl" sz="1200" i="1" kern="1200" dirty="0">
                <a:solidFill>
                  <a:schemeClr val="tx1"/>
                </a:solidFill>
                <a:effectLst/>
                <a:latin typeface="+mn-lt"/>
                <a:ea typeface="+mn-ea"/>
                <a:cs typeface="+mn-cs"/>
              </a:rPr>
              <a:t>beneficios indirectos</a:t>
            </a:r>
            <a:r>
              <a:rPr lang="es-ES_tradnl" sz="1200" kern="1200" dirty="0">
                <a:solidFill>
                  <a:schemeClr val="tx1"/>
                </a:solidFill>
                <a:effectLst/>
                <a:latin typeface="+mn-lt"/>
                <a:ea typeface="+mn-ea"/>
                <a:cs typeface="+mn-cs"/>
              </a:rPr>
              <a:t> como resultado de una </a:t>
            </a:r>
            <a:r>
              <a:rPr lang="es-ES_tradnl" sz="1200" i="1" kern="1200" dirty="0">
                <a:solidFill>
                  <a:schemeClr val="tx1"/>
                </a:solidFill>
                <a:effectLst/>
                <a:latin typeface="+mn-lt"/>
                <a:ea typeface="+mn-ea"/>
                <a:cs typeface="+mn-cs"/>
              </a:rPr>
              <a:t>eficacia mejorada de la gobernanza de océanos</a:t>
            </a:r>
            <a:r>
              <a:rPr lang="es-ES_tradnl" sz="1200" kern="1200" dirty="0">
                <a:solidFill>
                  <a:schemeClr val="tx1"/>
                </a:solidFill>
                <a:effectLst/>
                <a:latin typeface="+mn-lt"/>
                <a:ea typeface="+mn-ea"/>
                <a:cs typeface="+mn-cs"/>
              </a:rPr>
              <a:t>, en términos de salud de los ecosistemas y recursos marinos y costeros, así como de efectos positivos en medios de subsistencia y bienestar social, y de preservación del valor cultural de los bienes y servicios del ecosistema.</a:t>
            </a:r>
            <a:endParaRPr lang="de-DE" sz="1200" kern="1200" dirty="0">
              <a:solidFill>
                <a:schemeClr val="tx1"/>
              </a:solidFill>
              <a:effectLst/>
              <a:latin typeface="+mn-lt"/>
              <a:ea typeface="+mn-ea"/>
              <a:cs typeface="+mn-cs"/>
            </a:endParaRPr>
          </a:p>
          <a:p>
            <a:endParaRPr lang="de-DE" dirty="0"/>
          </a:p>
          <a:p>
            <a:endParaRPr lang="de-DE" dirty="0"/>
          </a:p>
          <a:p>
            <a:r>
              <a:rPr lang="de-DE" dirty="0" err="1"/>
              <a:t>Vea</a:t>
            </a:r>
            <a:r>
              <a:rPr lang="de-DE" dirty="0"/>
              <a:t> </a:t>
            </a:r>
            <a:r>
              <a:rPr lang="de-DE" dirty="0" err="1"/>
              <a:t>Sección</a:t>
            </a:r>
            <a:r>
              <a:rPr lang="de-DE" dirty="0"/>
              <a:t> 4.1.3. </a:t>
            </a:r>
            <a:r>
              <a:rPr lang="de-DE" dirty="0" err="1"/>
              <a:t>para</a:t>
            </a:r>
            <a:r>
              <a:rPr lang="de-DE" dirty="0"/>
              <a:t> </a:t>
            </a:r>
            <a:r>
              <a:rPr lang="de-DE" dirty="0" err="1"/>
              <a:t>más</a:t>
            </a:r>
            <a:r>
              <a:rPr lang="de-DE" dirty="0"/>
              <a:t> </a:t>
            </a:r>
            <a:r>
              <a:rPr lang="de-DE" dirty="0" err="1"/>
              <a:t>información</a:t>
            </a:r>
            <a:r>
              <a:rPr lang="de-DE" dirty="0"/>
              <a:t>.</a:t>
            </a:r>
          </a:p>
        </p:txBody>
      </p:sp>
      <p:sp>
        <p:nvSpPr>
          <p:cNvPr id="4" name="Foliennummernplatzhalter 3"/>
          <p:cNvSpPr>
            <a:spLocks noGrp="1"/>
          </p:cNvSpPr>
          <p:nvPr>
            <p:ph type="sldNum" sz="quarter" idx="10"/>
          </p:nvPr>
        </p:nvSpPr>
        <p:spPr/>
        <p:txBody>
          <a:bodyPr/>
          <a:lstStyle/>
          <a:p>
            <a:fld id="{0F28BD40-435A-A547-B4EA-C38EED6FEDA4}" type="slidenum">
              <a:rPr lang="en-US" smtClean="0"/>
              <a:t>17</a:t>
            </a:fld>
            <a:endParaRPr lang="en-US"/>
          </a:p>
        </p:txBody>
      </p:sp>
    </p:spTree>
    <p:extLst>
      <p:ext uri="{BB962C8B-B14F-4D97-AF65-F5344CB8AC3E}">
        <p14:creationId xmlns:p14="http://schemas.microsoft.com/office/powerpoint/2010/main" val="268500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Se esperan </a:t>
            </a:r>
            <a:r>
              <a:rPr lang="es-ES_tradnl" sz="1200" i="1" kern="1200" dirty="0">
                <a:solidFill>
                  <a:schemeClr val="tx1"/>
                </a:solidFill>
                <a:effectLst/>
                <a:latin typeface="+mn-lt"/>
                <a:ea typeface="+mn-ea"/>
                <a:cs typeface="+mn-cs"/>
              </a:rPr>
              <a:t>beneficios directos</a:t>
            </a:r>
            <a:r>
              <a:rPr lang="es-ES_tradnl" sz="1200" kern="1200" dirty="0">
                <a:solidFill>
                  <a:schemeClr val="tx1"/>
                </a:solidFill>
                <a:effectLst/>
                <a:latin typeface="+mn-lt"/>
                <a:ea typeface="+mn-ea"/>
                <a:cs typeface="+mn-cs"/>
              </a:rPr>
              <a:t> producidos por la contribución del Mecanismo de Coordinación a una </a:t>
            </a:r>
            <a:r>
              <a:rPr lang="es-ES_tradnl" sz="1200" i="1" kern="1200" dirty="0">
                <a:solidFill>
                  <a:schemeClr val="tx1"/>
                </a:solidFill>
                <a:effectLst/>
                <a:latin typeface="+mn-lt"/>
                <a:ea typeface="+mn-ea"/>
                <a:cs typeface="+mn-cs"/>
              </a:rPr>
              <a:t>buena gobernanza de océanos</a:t>
            </a:r>
            <a:r>
              <a:rPr lang="es-ES_tradnl" sz="1200" kern="1200" dirty="0">
                <a:solidFill>
                  <a:schemeClr val="tx1"/>
                </a:solidFill>
                <a:effectLst/>
                <a:latin typeface="+mn-lt"/>
                <a:ea typeface="+mn-ea"/>
                <a:cs typeface="+mn-cs"/>
              </a:rPr>
              <a:t>, mediante la ejecución de las diversas funciones del mecanismo, y se pueden esperar </a:t>
            </a:r>
            <a:r>
              <a:rPr lang="es-ES_tradnl" sz="1200" i="1" kern="1200" dirty="0">
                <a:solidFill>
                  <a:schemeClr val="tx1"/>
                </a:solidFill>
                <a:effectLst/>
                <a:latin typeface="+mn-lt"/>
                <a:ea typeface="+mn-ea"/>
                <a:cs typeface="+mn-cs"/>
              </a:rPr>
              <a:t>beneficios indirectos</a:t>
            </a:r>
            <a:r>
              <a:rPr lang="es-ES_tradnl" sz="1200" kern="1200" dirty="0">
                <a:solidFill>
                  <a:schemeClr val="tx1"/>
                </a:solidFill>
                <a:effectLst/>
                <a:latin typeface="+mn-lt"/>
                <a:ea typeface="+mn-ea"/>
                <a:cs typeface="+mn-cs"/>
              </a:rPr>
              <a:t> como resultado de una </a:t>
            </a:r>
            <a:r>
              <a:rPr lang="es-ES_tradnl" sz="1200" i="1" kern="1200" dirty="0">
                <a:solidFill>
                  <a:schemeClr val="tx1"/>
                </a:solidFill>
                <a:effectLst/>
                <a:latin typeface="+mn-lt"/>
                <a:ea typeface="+mn-ea"/>
                <a:cs typeface="+mn-cs"/>
              </a:rPr>
              <a:t>eficacia mejorada de la gobernanza de océanos</a:t>
            </a:r>
            <a:r>
              <a:rPr lang="es-ES_tradnl" sz="1200" kern="1200" dirty="0">
                <a:solidFill>
                  <a:schemeClr val="tx1"/>
                </a:solidFill>
                <a:effectLst/>
                <a:latin typeface="+mn-lt"/>
                <a:ea typeface="+mn-ea"/>
                <a:cs typeface="+mn-cs"/>
              </a:rPr>
              <a:t>, en términos de salud de los ecosistemas y recursos marinos y costeros, así como de efectos positivos en medios de subsistencia y bienestar social, y de preservación del valor cultural de los bienes y servicios del ecosistema.</a:t>
            </a:r>
            <a:endParaRPr lang="de-DE" sz="1200" kern="1200" dirty="0">
              <a:solidFill>
                <a:schemeClr val="tx1"/>
              </a:solidFill>
              <a:effectLst/>
              <a:latin typeface="+mn-lt"/>
              <a:ea typeface="+mn-ea"/>
              <a:cs typeface="+mn-cs"/>
            </a:endParaRPr>
          </a:p>
          <a:p>
            <a:endParaRPr lang="de-DE" dirty="0"/>
          </a:p>
          <a:p>
            <a:r>
              <a:rPr lang="de-DE" dirty="0" err="1"/>
              <a:t>Vea</a:t>
            </a:r>
            <a:r>
              <a:rPr lang="de-DE" dirty="0"/>
              <a:t> </a:t>
            </a:r>
            <a:r>
              <a:rPr lang="de-DE" dirty="0" err="1"/>
              <a:t>Sección</a:t>
            </a:r>
            <a:r>
              <a:rPr lang="de-DE" baseline="0" dirty="0"/>
              <a:t> 4.1.3. </a:t>
            </a:r>
            <a:r>
              <a:rPr lang="de-DE" baseline="0" dirty="0" err="1"/>
              <a:t>para</a:t>
            </a:r>
            <a:r>
              <a:rPr lang="de-DE" baseline="0" dirty="0"/>
              <a:t> </a:t>
            </a:r>
            <a:r>
              <a:rPr lang="de-DE" baseline="0" dirty="0" err="1"/>
              <a:t>más</a:t>
            </a:r>
            <a:r>
              <a:rPr lang="de-DE" baseline="0" dirty="0"/>
              <a:t> </a:t>
            </a:r>
            <a:r>
              <a:rPr lang="de-DE" baseline="0" dirty="0" err="1"/>
              <a:t>información</a:t>
            </a:r>
            <a:r>
              <a:rPr lang="de-DE" baseline="0" dirty="0"/>
              <a:t>, </a:t>
            </a:r>
            <a:r>
              <a:rPr lang="de-DE" baseline="0" dirty="0" err="1"/>
              <a:t>especialmente</a:t>
            </a:r>
            <a:r>
              <a:rPr lang="de-DE" baseline="0" dirty="0"/>
              <a:t> </a:t>
            </a:r>
            <a:r>
              <a:rPr lang="de-DE" baseline="0" dirty="0" err="1"/>
              <a:t>Tabla</a:t>
            </a:r>
            <a:r>
              <a:rPr lang="de-DE" baseline="0" dirty="0"/>
              <a:t> 8.</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18</a:t>
            </a:fld>
            <a:endParaRPr lang="en-US"/>
          </a:p>
        </p:txBody>
      </p:sp>
    </p:spTree>
    <p:extLst>
      <p:ext uri="{BB962C8B-B14F-4D97-AF65-F5344CB8AC3E}">
        <p14:creationId xmlns:p14="http://schemas.microsoft.com/office/powerpoint/2010/main" val="175737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19</a:t>
            </a:fld>
            <a:endParaRPr lang="en-US"/>
          </a:p>
        </p:txBody>
      </p:sp>
    </p:spTree>
    <p:extLst>
      <p:ext uri="{BB962C8B-B14F-4D97-AF65-F5344CB8AC3E}">
        <p14:creationId xmlns:p14="http://schemas.microsoft.com/office/powerpoint/2010/main" val="96456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2</a:t>
            </a:fld>
            <a:endParaRPr lang="en-US"/>
          </a:p>
        </p:txBody>
      </p:sp>
    </p:spTree>
    <p:extLst>
      <p:ext uri="{BB962C8B-B14F-4D97-AF65-F5344CB8AC3E}">
        <p14:creationId xmlns:p14="http://schemas.microsoft.com/office/powerpoint/2010/main" val="371072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Se propone que el Mecanismo de Coordinación funcione con cuatro elementos principales:</a:t>
            </a:r>
            <a:endParaRPr lang="de-DE"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a:t>
            </a:r>
            <a:r>
              <a:rPr lang="es-ES_tradnl" sz="1200" u="sng" kern="1200" dirty="0">
                <a:solidFill>
                  <a:schemeClr val="tx1"/>
                </a:solidFill>
                <a:effectLst/>
                <a:latin typeface="+mn-lt"/>
                <a:ea typeface="+mn-ea"/>
                <a:cs typeface="+mn-cs"/>
              </a:rPr>
              <a:t>Grupo Directivo</a:t>
            </a:r>
            <a:r>
              <a:rPr lang="es-ES_tradnl" sz="1200" kern="1200" dirty="0">
                <a:solidFill>
                  <a:schemeClr val="tx1"/>
                </a:solidFill>
                <a:effectLst/>
                <a:latin typeface="+mn-lt"/>
                <a:ea typeface="+mn-ea"/>
                <a:cs typeface="+mn-cs"/>
              </a:rPr>
              <a:t>, en el que los Estados están representados con el mandato de dar guía y dirección generales, en base a los principios de soberanía y cooperación regional entre Estados miembro.</a:t>
            </a:r>
            <a:endParaRPr lang="de-DE"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a:t>
            </a:r>
            <a:r>
              <a:rPr lang="es-ES_tradnl" sz="1200" u="sng" kern="1200" dirty="0">
                <a:solidFill>
                  <a:schemeClr val="tx1"/>
                </a:solidFill>
                <a:effectLst/>
                <a:latin typeface="+mn-lt"/>
                <a:ea typeface="+mn-ea"/>
                <a:cs typeface="+mn-cs"/>
              </a:rPr>
              <a:t>Grupo Ejecutivo</a:t>
            </a:r>
            <a:r>
              <a:rPr lang="es-ES_tradnl" sz="1200" kern="1200" dirty="0">
                <a:solidFill>
                  <a:schemeClr val="tx1"/>
                </a:solidFill>
                <a:effectLst/>
                <a:latin typeface="+mn-lt"/>
                <a:ea typeface="+mn-ea"/>
                <a:cs typeface="+mn-cs"/>
              </a:rPr>
              <a:t>, en el que las OIG están representadas con el mandato de dirigir la gestión y operación del Mecanismo de Coordinación en términos técnicos y estratégicos, en función a la orientación y las decisiones del Grupo Directivo.</a:t>
            </a:r>
            <a:endParaRPr lang="de-DE" sz="1200" kern="1200" dirty="0">
              <a:solidFill>
                <a:schemeClr val="tx1"/>
              </a:solidFill>
              <a:effectLst/>
              <a:latin typeface="+mn-lt"/>
              <a:ea typeface="+mn-ea"/>
              <a:cs typeface="+mn-cs"/>
            </a:endParaRPr>
          </a:p>
          <a:p>
            <a:pPr lvl="0"/>
            <a:r>
              <a:rPr lang="es-ES_tradnl" sz="1200" u="sng" kern="1200" dirty="0">
                <a:solidFill>
                  <a:schemeClr val="tx1"/>
                </a:solidFill>
                <a:effectLst/>
                <a:latin typeface="+mn-lt"/>
                <a:ea typeface="+mn-ea"/>
                <a:cs typeface="+mn-cs"/>
              </a:rPr>
              <a:t>Los grupos de trabajo</a:t>
            </a:r>
            <a:r>
              <a:rPr lang="es-ES_tradnl" sz="1200" kern="1200" dirty="0">
                <a:solidFill>
                  <a:schemeClr val="tx1"/>
                </a:solidFill>
                <a:effectLst/>
                <a:latin typeface="+mn-lt"/>
                <a:ea typeface="+mn-ea"/>
                <a:cs typeface="+mn-cs"/>
              </a:rPr>
              <a:t>, que el Grupo Ejecutivo constituye “según la demanda”, para fines específicos relacionados con las diversas funciones del Mecanismo de Coordinación y apoyando la ejecución de las funciones y actividades definidas.</a:t>
            </a:r>
            <a:endParaRPr lang="de-DE"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Un </a:t>
            </a:r>
            <a:r>
              <a:rPr lang="es-ES_tradnl" sz="1200" u="sng" kern="1200" dirty="0">
                <a:solidFill>
                  <a:schemeClr val="tx1"/>
                </a:solidFill>
                <a:effectLst/>
                <a:latin typeface="+mn-lt"/>
                <a:ea typeface="+mn-ea"/>
                <a:cs typeface="+mn-cs"/>
              </a:rPr>
              <a:t>Secretariado</a:t>
            </a:r>
            <a:r>
              <a:rPr lang="es-ES_tradnl" sz="1200" kern="1200" dirty="0">
                <a:solidFill>
                  <a:schemeClr val="tx1"/>
                </a:solidFill>
                <a:effectLst/>
                <a:latin typeface="+mn-lt"/>
                <a:ea typeface="+mn-ea"/>
                <a:cs typeface="+mn-cs"/>
              </a:rPr>
              <a:t>, que brinda apoyo técnico y estratégico para la puesta en funcionamiento del Mecanismo de Coordinación, y también respalda el trabajo de los otros tres elementos.</a:t>
            </a:r>
            <a:endParaRPr lang="de-DE" sz="1200" kern="1200" dirty="0">
              <a:solidFill>
                <a:schemeClr val="tx1"/>
              </a:solidFill>
              <a:effectLst/>
              <a:latin typeface="+mn-lt"/>
              <a:ea typeface="+mn-ea"/>
              <a:cs typeface="+mn-cs"/>
            </a:endParaRPr>
          </a:p>
          <a:p>
            <a:endParaRPr lang="de-DE" dirty="0"/>
          </a:p>
          <a:p>
            <a:r>
              <a:rPr lang="de-DE" dirty="0"/>
              <a:t>Para</a:t>
            </a:r>
            <a:r>
              <a:rPr lang="de-DE" baseline="0" dirty="0"/>
              <a:t> </a:t>
            </a:r>
            <a:r>
              <a:rPr lang="de-DE" baseline="0" dirty="0" err="1"/>
              <a:t>información</a:t>
            </a:r>
            <a:r>
              <a:rPr lang="de-DE" baseline="0" dirty="0"/>
              <a:t> </a:t>
            </a:r>
            <a:r>
              <a:rPr lang="de-DE" baseline="0" dirty="0" err="1"/>
              <a:t>adicional</a:t>
            </a:r>
            <a:r>
              <a:rPr lang="de-DE" baseline="0" dirty="0"/>
              <a:t> </a:t>
            </a:r>
            <a:r>
              <a:rPr lang="de-DE" baseline="0" dirty="0" err="1"/>
              <a:t>vea</a:t>
            </a:r>
            <a:r>
              <a:rPr lang="de-DE" baseline="0" dirty="0"/>
              <a:t> </a:t>
            </a:r>
            <a:r>
              <a:rPr lang="de-DE" dirty="0" err="1"/>
              <a:t>Sección</a:t>
            </a:r>
            <a:r>
              <a:rPr lang="de-DE" dirty="0"/>
              <a:t> 4.2.2</a:t>
            </a:r>
          </a:p>
        </p:txBody>
      </p:sp>
      <p:sp>
        <p:nvSpPr>
          <p:cNvPr id="4" name="Foliennummernplatzhalter 3"/>
          <p:cNvSpPr>
            <a:spLocks noGrp="1"/>
          </p:cNvSpPr>
          <p:nvPr>
            <p:ph type="sldNum" sz="quarter" idx="10"/>
          </p:nvPr>
        </p:nvSpPr>
        <p:spPr/>
        <p:txBody>
          <a:bodyPr/>
          <a:lstStyle/>
          <a:p>
            <a:fld id="{0F28BD40-435A-A547-B4EA-C38EED6FEDA4}" type="slidenum">
              <a:rPr lang="en-US" smtClean="0"/>
              <a:t>20</a:t>
            </a:fld>
            <a:endParaRPr lang="en-US"/>
          </a:p>
        </p:txBody>
      </p:sp>
    </p:spTree>
    <p:extLst>
      <p:ext uri="{BB962C8B-B14F-4D97-AF65-F5344CB8AC3E}">
        <p14:creationId xmlns:p14="http://schemas.microsoft.com/office/powerpoint/2010/main" val="48900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Como se ha mencionado, se espera que el Mecanismo de Coordinación propuesto consolide la gobernanza interactiva de océanos en la Región del Gran Caribe. Por consiguiente, dicho mecanismo constituye una parte integral del Marco Regional de Gobernanza de Océanos (MRG) y fortalece la coordinación y la colaboración de las organizaciones intergubernamentales con los Estados miembro, y con otros actores e iniciativas existentes y emergentes de dentro y fuera de la región.</a:t>
            </a:r>
            <a:r>
              <a:rPr lang="es-ES_tradnl" sz="1200" kern="1200" baseline="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Particularmente, el Mecanismo de Coordinación busca la institucionalización del compromiso con el sector privado a nivel regional.</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Para </a:t>
            </a:r>
            <a:r>
              <a:rPr lang="de-DE" dirty="0" err="1"/>
              <a:t>más</a:t>
            </a:r>
            <a:r>
              <a:rPr lang="de-DE" dirty="0"/>
              <a:t> </a:t>
            </a:r>
            <a:r>
              <a:rPr lang="de-DE" dirty="0" err="1"/>
              <a:t>información</a:t>
            </a:r>
            <a:r>
              <a:rPr lang="de-DE" dirty="0"/>
              <a:t> </a:t>
            </a:r>
            <a:r>
              <a:rPr lang="de-DE" dirty="0" err="1"/>
              <a:t>vea</a:t>
            </a:r>
            <a:r>
              <a:rPr lang="de-DE" baseline="0" dirty="0"/>
              <a:t> </a:t>
            </a:r>
            <a:r>
              <a:rPr lang="de-DE" baseline="0" dirty="0" err="1"/>
              <a:t>Sección</a:t>
            </a:r>
            <a:r>
              <a:rPr lang="de-DE" baseline="0" dirty="0"/>
              <a:t> </a:t>
            </a:r>
            <a:r>
              <a:rPr lang="de-DE" dirty="0"/>
              <a:t>4.2.2</a:t>
            </a:r>
          </a:p>
          <a:p>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21</a:t>
            </a:fld>
            <a:endParaRPr lang="en-US"/>
          </a:p>
        </p:txBody>
      </p:sp>
    </p:spTree>
    <p:extLst>
      <p:ext uri="{BB962C8B-B14F-4D97-AF65-F5344CB8AC3E}">
        <p14:creationId xmlns:p14="http://schemas.microsoft.com/office/powerpoint/2010/main" val="335854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22</a:t>
            </a:fld>
            <a:endParaRPr lang="en-US"/>
          </a:p>
        </p:txBody>
      </p:sp>
    </p:spTree>
    <p:extLst>
      <p:ext uri="{BB962C8B-B14F-4D97-AF65-F5344CB8AC3E}">
        <p14:creationId xmlns:p14="http://schemas.microsoft.com/office/powerpoint/2010/main" val="3781674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Por lo tanto, una opción viable para el establecimiento del Mecanismo de Coordinación es la reducción del borrador de un ME nuevo o modificado para remplazar al actual ME del MCI, y su firma por parte de las OIG miembro para que los Estados lo aprueben. Se propone que las OIG actuales del MCI sean miembros del Grupo Ejecutivo como signatarias del ME actualizado. EL ME y afiliación al Grupo Ejecutivo podrían permitir el ingreso de OIG adicionales, en base a una decisión del Grupo Directivo del Mecanismo de Coordinación.</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Otra opción para el establecimiento del Mecanismo de Coordinación podría ser mediante un acuerdo más formal y vinculante, que sería firmado (y ratificado) por todos los Estados, de forma similar a la de acuerdos ya existentes en la región.</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Estas opciones no se excluyen mutuamente, lo que significa que el Mecanismo de Coordinación podría establecerse inicialmente en base a un ME firmado por las OIG y aprobado por los estados, y consolidarse más tarde mediante un acuerdo más formal y vinculante entre los Estados.</a:t>
            </a:r>
            <a:endParaRPr lang="de-DE"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ME actual para el MCI ha sido firmado por la FAO en representación de COPAO. El proceso de reorientación de COPACO sigue estando en curso y no está claro el formato con el que contará el organismo regional del sector pesquero en el futuro.</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dirty="0" err="1"/>
              <a:t>Vea</a:t>
            </a:r>
            <a:r>
              <a:rPr lang="de-DE" dirty="0"/>
              <a:t> </a:t>
            </a:r>
            <a:r>
              <a:rPr lang="de-DE" dirty="0" err="1"/>
              <a:t>Sección</a:t>
            </a:r>
            <a:r>
              <a:rPr lang="de-DE" dirty="0"/>
              <a:t> 4.2.3. </a:t>
            </a:r>
            <a:r>
              <a:rPr lang="de-DE" dirty="0" err="1"/>
              <a:t>para</a:t>
            </a:r>
            <a:r>
              <a:rPr lang="de-DE" dirty="0"/>
              <a:t> </a:t>
            </a:r>
            <a:r>
              <a:rPr lang="de-DE" dirty="0" err="1"/>
              <a:t>más</a:t>
            </a:r>
            <a:r>
              <a:rPr lang="de-DE" dirty="0"/>
              <a:t> </a:t>
            </a:r>
            <a:r>
              <a:rPr lang="de-DE" dirty="0" err="1"/>
              <a:t>información</a:t>
            </a:r>
            <a:r>
              <a:rPr lang="de-DE" dirty="0"/>
              <a:t>.</a:t>
            </a:r>
          </a:p>
        </p:txBody>
      </p:sp>
      <p:sp>
        <p:nvSpPr>
          <p:cNvPr id="4" name="Foliennummernplatzhalter 3"/>
          <p:cNvSpPr>
            <a:spLocks noGrp="1"/>
          </p:cNvSpPr>
          <p:nvPr>
            <p:ph type="sldNum" sz="quarter" idx="10"/>
          </p:nvPr>
        </p:nvSpPr>
        <p:spPr/>
        <p:txBody>
          <a:bodyPr/>
          <a:lstStyle/>
          <a:p>
            <a:fld id="{0F28BD40-435A-A547-B4EA-C38EED6FEDA4}" type="slidenum">
              <a:rPr lang="en-US" smtClean="0"/>
              <a:t>23</a:t>
            </a:fld>
            <a:endParaRPr lang="en-US"/>
          </a:p>
        </p:txBody>
      </p:sp>
    </p:spTree>
    <p:extLst>
      <p:ext uri="{BB962C8B-B14F-4D97-AF65-F5344CB8AC3E}">
        <p14:creationId xmlns:p14="http://schemas.microsoft.com/office/powerpoint/2010/main" val="1400582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24</a:t>
            </a:fld>
            <a:endParaRPr lang="en-US"/>
          </a:p>
        </p:txBody>
      </p:sp>
    </p:spTree>
    <p:extLst>
      <p:ext uri="{BB962C8B-B14F-4D97-AF65-F5344CB8AC3E}">
        <p14:creationId xmlns:p14="http://schemas.microsoft.com/office/powerpoint/2010/main" val="932403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de-DE" dirty="0"/>
          </a:p>
          <a:p>
            <a:r>
              <a:rPr lang="de-DE" dirty="0" err="1"/>
              <a:t>Vea</a:t>
            </a:r>
            <a:r>
              <a:rPr lang="de-DE" dirty="0"/>
              <a:t> </a:t>
            </a:r>
            <a:r>
              <a:rPr lang="de-DE" dirty="0" err="1"/>
              <a:t>Sección</a:t>
            </a:r>
            <a:r>
              <a:rPr lang="de-DE" dirty="0"/>
              <a:t> 4.2.3. </a:t>
            </a:r>
            <a:r>
              <a:rPr lang="de-DE" dirty="0" err="1"/>
              <a:t>para</a:t>
            </a:r>
            <a:r>
              <a:rPr lang="de-DE" baseline="0" dirty="0"/>
              <a:t> </a:t>
            </a:r>
            <a:r>
              <a:rPr lang="de-DE" baseline="0" dirty="0" err="1"/>
              <a:t>más</a:t>
            </a:r>
            <a:r>
              <a:rPr lang="de-DE" baseline="0" dirty="0"/>
              <a:t> </a:t>
            </a:r>
            <a:r>
              <a:rPr lang="de-DE" baseline="0" dirty="0" err="1"/>
              <a:t>información</a:t>
            </a:r>
            <a:r>
              <a:rPr lang="de-DE" baseline="0" dirty="0"/>
              <a:t>.</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25</a:t>
            </a:fld>
            <a:endParaRPr lang="en-US"/>
          </a:p>
        </p:txBody>
      </p:sp>
    </p:spTree>
    <p:extLst>
      <p:ext uri="{BB962C8B-B14F-4D97-AF65-F5344CB8AC3E}">
        <p14:creationId xmlns:p14="http://schemas.microsoft.com/office/powerpoint/2010/main" val="4005180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Vea</a:t>
            </a:r>
            <a:r>
              <a:rPr lang="de-DE" dirty="0"/>
              <a:t> </a:t>
            </a:r>
            <a:r>
              <a:rPr lang="de-DE" dirty="0" err="1"/>
              <a:t>Sección</a:t>
            </a:r>
            <a:r>
              <a:rPr lang="de-DE" dirty="0"/>
              <a:t> 4.2.3. </a:t>
            </a:r>
            <a:r>
              <a:rPr lang="de-DE" dirty="0" err="1"/>
              <a:t>para</a:t>
            </a:r>
            <a:r>
              <a:rPr lang="de-DE" baseline="0" dirty="0"/>
              <a:t> </a:t>
            </a:r>
            <a:r>
              <a:rPr lang="de-DE" baseline="0" dirty="0" err="1"/>
              <a:t>más</a:t>
            </a:r>
            <a:r>
              <a:rPr lang="de-DE" baseline="0" dirty="0"/>
              <a:t> </a:t>
            </a:r>
            <a:r>
              <a:rPr lang="de-DE" baseline="0" dirty="0" err="1"/>
              <a:t>información</a:t>
            </a:r>
            <a:r>
              <a:rPr lang="de-DE" baseline="0" dirty="0"/>
              <a:t>.</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26</a:t>
            </a:fld>
            <a:endParaRPr lang="en-US"/>
          </a:p>
        </p:txBody>
      </p:sp>
    </p:spTree>
    <p:extLst>
      <p:ext uri="{BB962C8B-B14F-4D97-AF65-F5344CB8AC3E}">
        <p14:creationId xmlns:p14="http://schemas.microsoft.com/office/powerpoint/2010/main" val="188984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Las estimaciones de costes hacen referencia al funcionamiento anual del mecanismo, y deben observarse las consideraciones más relevantes en esta etapa de la toma de decisiones. También es posible que el establecimiento del mecanismo ocasione costes adicionales (por ej. gastos del proceso de contratación, obtención del equipamiento básico, etc.).</a:t>
            </a:r>
            <a:endParaRPr lang="de-DE" sz="1200" kern="1200" dirty="0">
              <a:solidFill>
                <a:schemeClr val="tx1"/>
              </a:solidFill>
              <a:effectLst/>
              <a:latin typeface="+mn-lt"/>
              <a:ea typeface="+mn-ea"/>
              <a:cs typeface="+mn-cs"/>
            </a:endParaRPr>
          </a:p>
          <a:p>
            <a:endParaRPr lang="de-DE" dirty="0"/>
          </a:p>
          <a:p>
            <a:r>
              <a:rPr lang="de-DE" dirty="0" err="1"/>
              <a:t>Vea</a:t>
            </a:r>
            <a:r>
              <a:rPr lang="de-DE" dirty="0"/>
              <a:t> </a:t>
            </a:r>
            <a:r>
              <a:rPr lang="de-DE" dirty="0" err="1"/>
              <a:t>Sección</a:t>
            </a:r>
            <a:r>
              <a:rPr lang="de-DE" dirty="0"/>
              <a:t> 4.3.3. </a:t>
            </a:r>
            <a:r>
              <a:rPr lang="de-DE" dirty="0" err="1"/>
              <a:t>para</a:t>
            </a:r>
            <a:r>
              <a:rPr lang="de-DE" dirty="0"/>
              <a:t> </a:t>
            </a:r>
            <a:r>
              <a:rPr lang="de-DE" dirty="0" err="1"/>
              <a:t>más</a:t>
            </a:r>
            <a:r>
              <a:rPr lang="de-DE" dirty="0"/>
              <a:t> </a:t>
            </a:r>
            <a:r>
              <a:rPr lang="de-DE" dirty="0" err="1"/>
              <a:t>información</a:t>
            </a:r>
            <a:r>
              <a:rPr lang="de-DE" dirty="0"/>
              <a:t>.</a:t>
            </a:r>
          </a:p>
        </p:txBody>
      </p:sp>
      <p:sp>
        <p:nvSpPr>
          <p:cNvPr id="4" name="Foliennummernplatzhalter 3"/>
          <p:cNvSpPr>
            <a:spLocks noGrp="1"/>
          </p:cNvSpPr>
          <p:nvPr>
            <p:ph type="sldNum" sz="quarter" idx="10"/>
          </p:nvPr>
        </p:nvSpPr>
        <p:spPr/>
        <p:txBody>
          <a:bodyPr/>
          <a:lstStyle/>
          <a:p>
            <a:fld id="{0F28BD40-435A-A547-B4EA-C38EED6FEDA4}" type="slidenum">
              <a:rPr lang="en-US" smtClean="0"/>
              <a:t>27</a:t>
            </a:fld>
            <a:endParaRPr lang="en-US"/>
          </a:p>
        </p:txBody>
      </p:sp>
    </p:spTree>
    <p:extLst>
      <p:ext uri="{BB962C8B-B14F-4D97-AF65-F5344CB8AC3E}">
        <p14:creationId xmlns:p14="http://schemas.microsoft.com/office/powerpoint/2010/main" val="1630061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28</a:t>
            </a:fld>
            <a:endParaRPr lang="en-US"/>
          </a:p>
        </p:txBody>
      </p:sp>
    </p:spTree>
    <p:extLst>
      <p:ext uri="{BB962C8B-B14F-4D97-AF65-F5344CB8AC3E}">
        <p14:creationId xmlns:p14="http://schemas.microsoft.com/office/powerpoint/2010/main" val="3490953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En relación con el cronograma, es de esperar que el “enfoque centrado en el beneficiario”, con sus soluciones de financiación más sofisticadas y ambiciosas en términos políticos, cobre mayor importancia en una fase posterior del proceso, motivo por el cual el “enfoque centrado en el donante” entra en juego al principio del proceso de integración de la gobernanza regional de océanos. Es recomendable una combinación de fuentes para todas las fases. No obstante, el énfasis y la selección específica depende de las decisiones tomadas por los países participantes involucrados. Por tanto, otros aspectos que las OIG y los países participantes han de considerar en cada fuente de financiación potencial se indican en los siguientes apartados.</a:t>
            </a:r>
            <a:endParaRPr lang="de-DE" sz="1200" kern="1200" dirty="0">
              <a:solidFill>
                <a:schemeClr val="tx1"/>
              </a:solidFill>
              <a:effectLst/>
              <a:latin typeface="+mn-lt"/>
              <a:ea typeface="+mn-ea"/>
              <a:cs typeface="+mn-cs"/>
            </a:endParaRPr>
          </a:p>
          <a:p>
            <a:endParaRPr lang="de-DE" dirty="0"/>
          </a:p>
          <a:p>
            <a:r>
              <a:rPr lang="de-DE" dirty="0" err="1"/>
              <a:t>Vea</a:t>
            </a:r>
            <a:r>
              <a:rPr lang="de-DE" dirty="0"/>
              <a:t> </a:t>
            </a:r>
            <a:r>
              <a:rPr lang="de-DE" dirty="0" err="1"/>
              <a:t>Sección</a:t>
            </a:r>
            <a:r>
              <a:rPr lang="de-DE" dirty="0"/>
              <a:t> 5 </a:t>
            </a:r>
            <a:r>
              <a:rPr lang="de-DE" dirty="0" err="1"/>
              <a:t>para</a:t>
            </a:r>
            <a:r>
              <a:rPr lang="de-DE" dirty="0"/>
              <a:t> </a:t>
            </a:r>
            <a:r>
              <a:rPr lang="de-DE" dirty="0" err="1"/>
              <a:t>más</a:t>
            </a:r>
            <a:r>
              <a:rPr lang="de-DE" dirty="0"/>
              <a:t> </a:t>
            </a:r>
            <a:r>
              <a:rPr lang="de-DE" dirty="0" err="1"/>
              <a:t>información</a:t>
            </a:r>
            <a:r>
              <a:rPr lang="de-DE" dirty="0"/>
              <a:t>.</a:t>
            </a:r>
          </a:p>
        </p:txBody>
      </p:sp>
      <p:sp>
        <p:nvSpPr>
          <p:cNvPr id="4" name="Foliennummernplatzhalter 3"/>
          <p:cNvSpPr>
            <a:spLocks noGrp="1"/>
          </p:cNvSpPr>
          <p:nvPr>
            <p:ph type="sldNum" sz="quarter" idx="10"/>
          </p:nvPr>
        </p:nvSpPr>
        <p:spPr/>
        <p:txBody>
          <a:bodyPr/>
          <a:lstStyle/>
          <a:p>
            <a:fld id="{0F28BD40-435A-A547-B4EA-C38EED6FEDA4}" type="slidenum">
              <a:rPr lang="en-US" smtClean="0"/>
              <a:t>29</a:t>
            </a:fld>
            <a:endParaRPr lang="en-US"/>
          </a:p>
        </p:txBody>
      </p:sp>
    </p:spTree>
    <p:extLst>
      <p:ext uri="{BB962C8B-B14F-4D97-AF65-F5344CB8AC3E}">
        <p14:creationId xmlns:p14="http://schemas.microsoft.com/office/powerpoint/2010/main" val="83457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En particular, esta consultoría respalda la Acción 3.2 del PAE CLME+ para "Evaluar todas las opciones y proponer un Mecanismo de Coordinación de política permanente con un mandato claro que sea sostenible desde el punto de vista financiero, inclusivo geográficamente y políticamente aceptable, además de tener en consideración el principio de subsidiariedad (puede incluir la identificación de reformas apropiadas)". La suposición subyacente se basa en que la región CLME+ estará orientada hacia un escenario “de hipótesis de statu quo” bajo el que no se pueden materializar algunos de los Objetivos claves de Desarrollo Sostenible (ODS) y el PAE.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F28BD40-435A-A547-B4EA-C38EED6FEDA4}" type="slidenum">
              <a:rPr lang="en-US" smtClean="0"/>
              <a:t>3</a:t>
            </a:fld>
            <a:endParaRPr lang="en-US"/>
          </a:p>
        </p:txBody>
      </p:sp>
    </p:spTree>
    <p:extLst>
      <p:ext uri="{BB962C8B-B14F-4D97-AF65-F5344CB8AC3E}">
        <p14:creationId xmlns:p14="http://schemas.microsoft.com/office/powerpoint/2010/main" val="4075756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En los inicios del plan, el énfasis se pone en conseguir una subvención de proyecto consecutiva de un Asociado Internacional para el Desarrollo, que podría complementarse con un acuerdo de sede con una OIG y/o un país anfitrión. Se propone que, después la financiación, avance gradualmente hacia la autosuficiencia financiera con el apoyo significativo de los países participantes. Se establece el hito propuesto de la entrada de la financiación por parte de los miembros en el año 3.</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Vea Sección 5 para más información.</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30</a:t>
            </a:fld>
            <a:endParaRPr lang="en-US"/>
          </a:p>
        </p:txBody>
      </p:sp>
    </p:spTree>
    <p:extLst>
      <p:ext uri="{BB962C8B-B14F-4D97-AF65-F5344CB8AC3E}">
        <p14:creationId xmlns:p14="http://schemas.microsoft.com/office/powerpoint/2010/main" val="1181990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31</a:t>
            </a:fld>
            <a:endParaRPr lang="en-US"/>
          </a:p>
        </p:txBody>
      </p:sp>
    </p:spTree>
    <p:extLst>
      <p:ext uri="{BB962C8B-B14F-4D97-AF65-F5344CB8AC3E}">
        <p14:creationId xmlns:p14="http://schemas.microsoft.com/office/powerpoint/2010/main" val="1302068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32</a:t>
            </a:fld>
            <a:endParaRPr lang="en-US"/>
          </a:p>
        </p:txBody>
      </p:sp>
    </p:spTree>
    <p:extLst>
      <p:ext uri="{BB962C8B-B14F-4D97-AF65-F5344CB8AC3E}">
        <p14:creationId xmlns:p14="http://schemas.microsoft.com/office/powerpoint/2010/main" val="3252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See </a:t>
            </a:r>
            <a:r>
              <a:rPr lang="de-DE" dirty="0" err="1"/>
              <a:t>section</a:t>
            </a:r>
            <a:r>
              <a:rPr lang="de-DE" dirty="0"/>
              <a:t> 6 </a:t>
            </a:r>
            <a:r>
              <a:rPr lang="de-DE" dirty="0" err="1"/>
              <a:t>for</a:t>
            </a:r>
            <a:r>
              <a:rPr lang="de-DE" dirty="0"/>
              <a:t> </a:t>
            </a:r>
            <a:r>
              <a:rPr lang="de-DE" dirty="0" err="1"/>
              <a:t>further</a:t>
            </a:r>
            <a:r>
              <a:rPr lang="de-DE" dirty="0"/>
              <a:t> </a:t>
            </a:r>
            <a:r>
              <a:rPr lang="de-DE" dirty="0" err="1"/>
              <a:t>information</a:t>
            </a:r>
            <a:r>
              <a:rPr lang="de-DE" dirty="0"/>
              <a:t>. </a:t>
            </a:r>
          </a:p>
        </p:txBody>
      </p:sp>
      <p:sp>
        <p:nvSpPr>
          <p:cNvPr id="4" name="Foliennummernplatzhalter 3"/>
          <p:cNvSpPr>
            <a:spLocks noGrp="1"/>
          </p:cNvSpPr>
          <p:nvPr>
            <p:ph type="sldNum" sz="quarter" idx="10"/>
          </p:nvPr>
        </p:nvSpPr>
        <p:spPr/>
        <p:txBody>
          <a:bodyPr/>
          <a:lstStyle/>
          <a:p>
            <a:fld id="{0F28BD40-435A-A547-B4EA-C38EED6FEDA4}" type="slidenum">
              <a:rPr lang="en-US" smtClean="0"/>
              <a:t>33</a:t>
            </a:fld>
            <a:endParaRPr lang="en-US"/>
          </a:p>
        </p:txBody>
      </p:sp>
    </p:spTree>
    <p:extLst>
      <p:ext uri="{BB962C8B-B14F-4D97-AF65-F5344CB8AC3E}">
        <p14:creationId xmlns:p14="http://schemas.microsoft.com/office/powerpoint/2010/main" val="963590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Vea</a:t>
            </a:r>
            <a:r>
              <a:rPr lang="de-DE" baseline="0" dirty="0"/>
              <a:t> </a:t>
            </a:r>
            <a:r>
              <a:rPr lang="de-DE" baseline="0" dirty="0" err="1"/>
              <a:t>Sección</a:t>
            </a:r>
            <a:r>
              <a:rPr lang="de-DE" baseline="0" dirty="0"/>
              <a:t> 6 </a:t>
            </a:r>
            <a:r>
              <a:rPr lang="de-DE" baseline="0" dirty="0" err="1"/>
              <a:t>para</a:t>
            </a:r>
            <a:r>
              <a:rPr lang="de-DE" baseline="0" dirty="0"/>
              <a:t> </a:t>
            </a:r>
            <a:r>
              <a:rPr lang="de-DE" baseline="0" dirty="0" err="1"/>
              <a:t>más</a:t>
            </a:r>
            <a:r>
              <a:rPr lang="de-DE" baseline="0" dirty="0"/>
              <a:t> </a:t>
            </a:r>
            <a:r>
              <a:rPr lang="de-DE" baseline="0" dirty="0" err="1"/>
              <a:t>información</a:t>
            </a:r>
            <a:r>
              <a:rPr lang="de-DE" dirty="0"/>
              <a:t>. </a:t>
            </a:r>
          </a:p>
        </p:txBody>
      </p:sp>
      <p:sp>
        <p:nvSpPr>
          <p:cNvPr id="4" name="Foliennummernplatzhalter 3"/>
          <p:cNvSpPr>
            <a:spLocks noGrp="1"/>
          </p:cNvSpPr>
          <p:nvPr>
            <p:ph type="sldNum" sz="quarter" idx="10"/>
          </p:nvPr>
        </p:nvSpPr>
        <p:spPr/>
        <p:txBody>
          <a:bodyPr/>
          <a:lstStyle/>
          <a:p>
            <a:fld id="{0F28BD40-435A-A547-B4EA-C38EED6FEDA4}" type="slidenum">
              <a:rPr lang="en-US" smtClean="0"/>
              <a:t>34</a:t>
            </a:fld>
            <a:endParaRPr lang="en-US"/>
          </a:p>
        </p:txBody>
      </p:sp>
    </p:spTree>
    <p:extLst>
      <p:ext uri="{BB962C8B-B14F-4D97-AF65-F5344CB8AC3E}">
        <p14:creationId xmlns:p14="http://schemas.microsoft.com/office/powerpoint/2010/main" val="1341427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35</a:t>
            </a:fld>
            <a:endParaRPr lang="en-US"/>
          </a:p>
        </p:txBody>
      </p:sp>
    </p:spTree>
    <p:extLst>
      <p:ext uri="{BB962C8B-B14F-4D97-AF65-F5344CB8AC3E}">
        <p14:creationId xmlns:p14="http://schemas.microsoft.com/office/powerpoint/2010/main" val="76705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95D4"/>
              </a:solidFill>
            </a:endParaRPr>
          </a:p>
        </p:txBody>
      </p:sp>
      <p:sp>
        <p:nvSpPr>
          <p:cNvPr id="4" name="Foliennummernplatzhalter 3"/>
          <p:cNvSpPr>
            <a:spLocks noGrp="1"/>
          </p:cNvSpPr>
          <p:nvPr>
            <p:ph type="sldNum" sz="quarter" idx="10"/>
          </p:nvPr>
        </p:nvSpPr>
        <p:spPr/>
        <p:txBody>
          <a:bodyPr/>
          <a:lstStyle/>
          <a:p>
            <a:fld id="{0F28BD40-435A-A547-B4EA-C38EED6FEDA4}" type="slidenum">
              <a:rPr lang="en-US" smtClean="0"/>
              <a:t>4</a:t>
            </a:fld>
            <a:endParaRPr lang="en-US"/>
          </a:p>
        </p:txBody>
      </p:sp>
    </p:spTree>
    <p:extLst>
      <p:ext uri="{BB962C8B-B14F-4D97-AF65-F5344CB8AC3E}">
        <p14:creationId xmlns:p14="http://schemas.microsoft.com/office/powerpoint/2010/main" val="123846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La presente consultoría se está implementando en tres fases diferentes (Fase Inicial; Fase 1; Fase 2), y el informe actual es el documento clave de la fase 2 que sentará las bases para los debates entre los estados y las OIG y la selección de las soluciones preferentes para el Mecanismo de Coordinación. </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5</a:t>
            </a:fld>
            <a:endParaRPr lang="en-US"/>
          </a:p>
        </p:txBody>
      </p:sp>
    </p:spTree>
    <p:extLst>
      <p:ext uri="{BB962C8B-B14F-4D97-AF65-F5344CB8AC3E}">
        <p14:creationId xmlns:p14="http://schemas.microsoft.com/office/powerpoint/2010/main" val="210026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dirty="0">
                <a:solidFill>
                  <a:schemeClr val="tx1"/>
                </a:solidFill>
                <a:effectLst/>
                <a:latin typeface="+mn-lt"/>
                <a:ea typeface="+mn-ea"/>
                <a:cs typeface="+mn-cs"/>
              </a:rPr>
              <a:t>La adopción de la Agenda 2030 constituye un hito importante en el desarrollo sostenible en la región del Gran Caribe. El bienestar socioeconómico, la actividad económica, la reducción de riesgo al desastre y la resistencia a los impactos del cambio climático, además de la identidad cultural están vinculadas con un alto grado a los ecosistemas marinos y costeros en el Gran Caribe. Los ODS ofrecen un marco importante en relación a los aspectos importantes relacionados con el desarrollo sostenible, tales como la adaptación climática, reducción de riesgo a desastres y economía azul sostenible. </a:t>
            </a:r>
          </a:p>
          <a:p>
            <a:endParaRPr lang="en-GB"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Aunque no existe una estimación del valor económico del océano en la región CLME+, es posible observar una primera aproximación del potencial y relevancia general en el informe del Banco Mundial donde se analiza la economía oceánica del Caribe. Sin embargo, la magnitud de la economía oceánica no se mide correctamente en la actualidad, aunque ha sido considerada la siguiente restricción de crecimiento y define la economía en muchos estados y territorios de la región. La magnitud de la economía oceánica del Caribe equivale como mínimo al 18% del PIB de la región y asciende a un porcentaje situado entre el 14 y 27% de la economía oceánica global (aunque el Caribe representa menos del 1% de los océanos a nivel global en tamaño). Mientras las proyecciones escasean, todas las indicaciones disponibles sugieren que es probable que dicha economía crezca con mayor rapidez en comparación con los índices generales de crecimiento económico en las próximas décadas, dando lugar a una tendencia global prevista por la OECD para 2030 (Banco Mundial, 2016). Las previsiones indican que, entre el 2010 y 2030, la economía oceánica podrá doblar su contribución al valor añadido global o superar la cantidad de 3 billones de USD (OECD, 2016). Sin embargo, este potencial de crecimiento económico está estrechamente asociado con el estado del ecosistema marino y costero en la región del Gran Caribe, ya que por consiguiente, está generando ingresos económicos o bien se ve afectado por la actividad económica. En base al supuesto sostenible de la OECD, la economía del Caribe basada en océanos crearía empleo para 8,6 millones de personas en 2030 y generaría un valor de 640 mil millones de USD. En varios ejemplos se demuestra que el uso sostenible de ecosistemas marinos puede generar ingresos mucho más altos que la explotación tradicional de los mismos. Por ejemplo, WWF ha observado que el turismo sostenible basado en la naturaleza en el Triángulo de coral excede el turismo masivo con una media del 60-65% durante un periodo de 20 años (WWF Pacífico, 2017) y un estudio de zonas marinas gestionadas activamente ha indicado que el valor actual neto de la zona aumentó entre 4 y 12 veces su valor original, en comparación con el estado previo y posterior a la reserva (Sala, 2016).</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economía oceánica del Caribe engloba los siguientes estados y territorios: Anguilla, Antigua y Barbuda, Aruba, Bahamas, Barbados, Belice, Bonaire, Islas Vírgenes Británicas, Islas Caimán, Colombia, Costa Rica, Cuba, Curasao, Dominica, República Dominicana, Granada, Guadalupe, Guatemala, Haití, Honduras, Jamaica, Martinica, México, Montserrat, Nicaragua, Panamá, Puerto Rico, San Bartolomé, San Eustaquio, San Cristóbal y Nieves, Santa Lucía, Sint Maarten, San Martín, San Vicente y Granadinas, Trinidad y Tobago, Islas Vírgenes de los Estados Unidos y República Bolivariana de Venezuela.</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Cualquier cálculo adicional se ha realizado en base a una contribución del 20% en aras de la claridad. Véase también la sección 4.1.3 para información más detallada.</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composición de esta economía está dominada por el valor estimado del volumen de cargas transportadas por el Mar del Caribe, en conjunto con el turismo, petróleo y gas en los estados y territorios insulares de la región (Banco Mundial, 2016).</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Que se concentra en un gran crecimiento económico y una baja degradación ambiental debido al desarrollo de tecnologías ecológicas y de recursos eficientes en combinación con el marco gubernamental favorable que aporte los incentivos correctos con fines de fomentar una economía oceánica próspera en conformidad con las normativas medioambientales.</a:t>
            </a:r>
            <a:endParaRPr lang="de-DE"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Existen pruebas convincentes de que el capital natural de la región del Caribe se está agotando, en gran medida debido a los factores antropogénicos de la pesca excesiva, el desarrollo costero no sostenible y descontrolado, la contaminación, la introducción de especies invasivas y los impactos del cambio climático (Proyecto CLME, 2011). Dicho agotamiento supone un riesgo significativo para los beneficios económicos generados por la economía oceánica de la región y también para el potencial de crecimiento en el futuro (Banco Mundial, 2016). </a:t>
            </a:r>
            <a:endParaRPr lang="de-DE" dirty="0"/>
          </a:p>
          <a:p>
            <a:endParaRPr lang="de-DE" dirty="0"/>
          </a:p>
          <a:p>
            <a:r>
              <a:rPr lang="de-DE" dirty="0"/>
              <a:t>Para </a:t>
            </a:r>
            <a:r>
              <a:rPr lang="de-DE" dirty="0" err="1"/>
              <a:t>más</a:t>
            </a:r>
            <a:r>
              <a:rPr lang="de-DE" dirty="0"/>
              <a:t> </a:t>
            </a:r>
            <a:r>
              <a:rPr lang="de-DE" dirty="0" err="1"/>
              <a:t>información</a:t>
            </a:r>
            <a:r>
              <a:rPr lang="de-DE" dirty="0"/>
              <a:t> </a:t>
            </a:r>
            <a:r>
              <a:rPr lang="de-DE" dirty="0" err="1"/>
              <a:t>vea</a:t>
            </a:r>
            <a:r>
              <a:rPr lang="de-DE" dirty="0"/>
              <a:t> </a:t>
            </a:r>
            <a:r>
              <a:rPr lang="de-DE" dirty="0" err="1"/>
              <a:t>Sección</a:t>
            </a:r>
            <a:r>
              <a:rPr lang="de-DE" dirty="0"/>
              <a:t> 2.</a:t>
            </a:r>
          </a:p>
        </p:txBody>
      </p:sp>
      <p:sp>
        <p:nvSpPr>
          <p:cNvPr id="4" name="Foliennummernplatzhalter 3"/>
          <p:cNvSpPr>
            <a:spLocks noGrp="1"/>
          </p:cNvSpPr>
          <p:nvPr>
            <p:ph type="sldNum" sz="quarter" idx="10"/>
          </p:nvPr>
        </p:nvSpPr>
        <p:spPr/>
        <p:txBody>
          <a:bodyPr/>
          <a:lstStyle/>
          <a:p>
            <a:fld id="{0F28BD40-435A-A547-B4EA-C38EED6FEDA4}" type="slidenum">
              <a:rPr lang="en-US" smtClean="0"/>
              <a:t>6</a:t>
            </a:fld>
            <a:endParaRPr lang="en-US"/>
          </a:p>
        </p:txBody>
      </p:sp>
    </p:spTree>
    <p:extLst>
      <p:ext uri="{BB962C8B-B14F-4D97-AF65-F5344CB8AC3E}">
        <p14:creationId xmlns:p14="http://schemas.microsoft.com/office/powerpoint/2010/main" val="257805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es-ES_tradnl" sz="1200" kern="1200" dirty="0">
                <a:solidFill>
                  <a:schemeClr val="tx1"/>
                </a:solidFill>
                <a:effectLst/>
                <a:latin typeface="+mn-lt"/>
                <a:ea typeface="+mn-ea"/>
                <a:cs typeface="+mn-cs"/>
              </a:rPr>
              <a:t>Se espera que el Mecanismo de Coordinación propuesto aborde diversas cuestiones identificadas en el PAE CLME+ como causas fundamentales para la degradación del ecosistema en la región. Dichas cuestiones incluyen:</a:t>
            </a:r>
            <a:endParaRPr lang="de-DE" sz="1200" kern="1200" dirty="0">
              <a:solidFill>
                <a:schemeClr val="tx1"/>
              </a:solidFill>
              <a:effectLst/>
              <a:latin typeface="+mn-lt"/>
              <a:ea typeface="+mn-ea"/>
              <a:cs typeface="+mn-cs"/>
            </a:endParaRPr>
          </a:p>
          <a:p>
            <a:pPr lvl="0"/>
            <a:r>
              <a:rPr lang="es-ES_tradnl" sz="1200" b="1" kern="1200" dirty="0">
                <a:solidFill>
                  <a:schemeClr val="tx1"/>
                </a:solidFill>
                <a:effectLst/>
                <a:latin typeface="+mn-lt"/>
                <a:ea typeface="+mn-ea"/>
                <a:cs typeface="+mn-cs"/>
              </a:rPr>
              <a:t>Gobernanza deficiente</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Las referencias de gobernanza evaluadas en el informe inicial de la asesoría señalan la fragmentación geopolítica de la región, así como la falta de integración intersectorial (enfoque fragmentado). A pesar de la existencia de varias organizaciones regionales y subregionales exitosas, no hay ni una sola entidad que aborde las cuestiones temáticas relevantes en toda la región RGC.</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Se espera que un Mecanismo de Coordinación mejore la coordinación intersectorial en toda la región, entre estados, OIG e interesados, procedentes de dentro y fuera de la región. Para la coordinación intersectorial a nivel nacional, y para la participación efectiva de países en el proceso de coordinación intersectorial en toda la región, el funcionamiento de los Comités Intersectoriales Nacionales (CIN) es fundamental.</a:t>
            </a:r>
            <a:endParaRPr lang="de-DE" sz="1200" kern="1200" dirty="0">
              <a:solidFill>
                <a:schemeClr val="tx1"/>
              </a:solidFill>
              <a:effectLst/>
              <a:latin typeface="+mn-lt"/>
              <a:ea typeface="+mn-ea"/>
              <a:cs typeface="+mn-cs"/>
            </a:endParaRPr>
          </a:p>
          <a:p>
            <a:pPr lvl="0"/>
            <a:r>
              <a:rPr lang="es-ES_tradnl" sz="1200" b="1" kern="1200" dirty="0">
                <a:solidFill>
                  <a:schemeClr val="tx1"/>
                </a:solidFill>
                <a:effectLst/>
                <a:latin typeface="+mn-lt"/>
                <a:ea typeface="+mn-ea"/>
                <a:cs typeface="+mn-cs"/>
              </a:rPr>
              <a:t>Recursos humanos y financieros limitados</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Tal como ha mostrado la referencia de financiación del Marco Regional de Gobernanza (MRG), la mayoría de los países tiene un presupuesto nacional restringido para la gobernanza de océanos, lo que limita la capacidad financiera de las OIG. En general, las cuestiones medioambientales relacionadas con la gobernanza de océanos (tanto nacional como regional) no están entre las prioridades más altas en las asignaciones de presupuestos nacionales. Algunos países han sido afectados en gran medida por desastres naturales, con consecuencias graves para sus economías y su capacidad de contribución. Además, los fondos de donantes son limitados y existe un cierto grado de competición entre las OIG, que por su parte carecen de una estrategia común para la movilización de recursos. Esta situación provoca la duplicación de esfuerzos y proyectos. Se espera que un Mecanismo de Coordinación mejore la coordinación para una financiación más sostenible de la gobernanza de océanos, incluyendo la financiación regional y subregional de las OIG.</a:t>
            </a:r>
            <a:endParaRPr lang="de-DE" sz="1200" kern="1200" dirty="0">
              <a:solidFill>
                <a:schemeClr val="tx1"/>
              </a:solidFill>
              <a:effectLst/>
              <a:latin typeface="+mn-lt"/>
              <a:ea typeface="+mn-ea"/>
              <a:cs typeface="+mn-cs"/>
            </a:endParaRPr>
          </a:p>
          <a:p>
            <a:pPr lvl="0"/>
            <a:r>
              <a:rPr lang="es-ES_tradnl" sz="1200" b="1" kern="1200" dirty="0">
                <a:solidFill>
                  <a:schemeClr val="tx1"/>
                </a:solidFill>
                <a:effectLst/>
                <a:latin typeface="+mn-lt"/>
                <a:ea typeface="+mn-ea"/>
                <a:cs typeface="+mn-cs"/>
              </a:rPr>
              <a:t>Insuficiente (acceso a) información y datos (conocimiento insuficiente)</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Tanto dentro como fuera de la región se produce mucha información de relevancia científica, pero a menudo es de difícil acceso por estar dispersa entre diversas organizaciones (además de no estar disponible en todos los idiomas de la región).</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Se espera que un mecanismo de coordinación consolide la gestión de conocimientos en la región, basándose en programas y herramientas existentes (del Proyecto CLME+ y las OIG, tales como el “Estado de los Ecosistemas Marinos y Economías Asociadas”, SOMEE, cuya primera edición se está desarrollando en conjunto dentro del Proyecto CLME+). </a:t>
            </a:r>
            <a:endParaRPr lang="de-DE" sz="1200" kern="1200" dirty="0">
              <a:solidFill>
                <a:schemeClr val="tx1"/>
              </a:solidFill>
              <a:effectLst/>
              <a:latin typeface="+mn-lt"/>
              <a:ea typeface="+mn-ea"/>
              <a:cs typeface="+mn-cs"/>
            </a:endParaRPr>
          </a:p>
          <a:p>
            <a:pPr lvl="0"/>
            <a:r>
              <a:rPr lang="es-ES_tradnl" sz="1200" b="1" kern="1200" dirty="0">
                <a:solidFill>
                  <a:schemeClr val="tx1"/>
                </a:solidFill>
                <a:effectLst/>
                <a:latin typeface="+mn-lt"/>
                <a:ea typeface="+mn-ea"/>
                <a:cs typeface="+mn-cs"/>
              </a:rPr>
              <a:t>Concienciación y participación pública insuficientes</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concienciación pública sobre la importancia de la gestión y uso sostenibles de ecosistemas y recursos marinos y costeros para el desarrollo socioeconómico, el bienestar humano y la salud medioambiental sigue siendo baja en amplios sectores de la región, incluyendo a los encargados de tomar decisiones, el sector privado y el público general. Además, todavía hay una comprensión limitada de las normas y comportamientos sociales necesarios para ejercer influencia sobre la gestión y uso sostenibles de los océanos. Esta situación tiene efecto sobre los niveles de apoyo y donaciones provenientes de los sectores político, púbico y privado para programas de gobernanza de océanos y políticas en los países de la región.</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Se espera que un Mecanismo de Coordinación fortalezca la comunicación en toda la región sobre el papel fundamental de los ecosistemas y recursos marinos y costeros para la región, y la necesidad de proteger su funcionamiento para salvaguardar el bienestar humano y el desarrollo socioeconómico, así como el rendimiento de muchos sectores empresariales en particular. Esto también incluye la comunicación sobre el papel que desempeña la salud de los océanos en el logro de aspiraciones de desarrollo a nivel regional, y de objetivos políticos dispuestos en procesos internacionales clave, tales como la Agenda 2030 para el Desarrollo Sostenible, la Trayectoria SAMOA, el Marco de Sendai para la Reducción del Riesgo de Desastres e iniciativas internacionales y regionales vinculadas con una economía sostenible basada en el océano/Economía Azul.</a:t>
            </a:r>
            <a:endParaRPr lang="de-DE" sz="1200" kern="1200" dirty="0">
              <a:solidFill>
                <a:schemeClr val="tx1"/>
              </a:solidFill>
              <a:effectLst/>
              <a:latin typeface="+mn-lt"/>
              <a:ea typeface="+mn-ea"/>
              <a:cs typeface="+mn-cs"/>
            </a:endParaRPr>
          </a:p>
          <a:p>
            <a:pPr lvl="0"/>
            <a:r>
              <a:rPr lang="es-ES_tradnl" sz="1200" b="1" kern="1200" dirty="0">
                <a:solidFill>
                  <a:schemeClr val="tx1"/>
                </a:solidFill>
                <a:effectLst/>
                <a:latin typeface="+mn-lt"/>
                <a:ea typeface="+mn-ea"/>
                <a:cs typeface="+mn-cs"/>
              </a:rPr>
              <a:t>Insuficiente consideración del valor de los bienes y servicios del ecosistema</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consideración insuficiente del valor de los ecosistemas y sus bienes y servicios ha generado una situación en la que los usuarios de recursos (incluyendo el sector privado) no contribuyen satisfactoriamente a la conservación y gestión de los recursos de los que dependen. Por otro lado, todavía existe un potencial no aprovechado para el uso sostenible de recursos marinos y costeros, con importantes beneficios económicos (por ej. las energías renovables).</a:t>
            </a:r>
            <a:endParaRPr lang="de-D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Se espera que un Mecanismo de Coordinación promueva acciones coordinadas de los Estados y las OIG para abordar la cuestión con un enfoque sostenible de economía sostenible basada en el océano/Economía Azul y un plan de financiación sostenible.</a:t>
            </a:r>
          </a:p>
          <a:p>
            <a:endParaRPr lang="de-DE" dirty="0"/>
          </a:p>
          <a:p>
            <a:r>
              <a:rPr lang="de-DE" dirty="0"/>
              <a:t>Para </a:t>
            </a:r>
            <a:r>
              <a:rPr lang="de-DE" dirty="0" err="1"/>
              <a:t>más</a:t>
            </a:r>
            <a:r>
              <a:rPr lang="de-DE" dirty="0"/>
              <a:t> </a:t>
            </a:r>
            <a:r>
              <a:rPr lang="de-DE" dirty="0" err="1"/>
              <a:t>información</a:t>
            </a:r>
            <a:r>
              <a:rPr lang="de-DE" baseline="0" dirty="0"/>
              <a:t> </a:t>
            </a:r>
            <a:r>
              <a:rPr lang="de-DE" baseline="0" dirty="0" err="1"/>
              <a:t>sobre</a:t>
            </a:r>
            <a:r>
              <a:rPr lang="de-DE" baseline="0" dirty="0"/>
              <a:t> los </a:t>
            </a:r>
            <a:r>
              <a:rPr lang="de-DE" baseline="0" dirty="0" err="1"/>
              <a:t>principales</a:t>
            </a:r>
            <a:r>
              <a:rPr lang="de-DE" baseline="0" dirty="0"/>
              <a:t> </a:t>
            </a:r>
            <a:r>
              <a:rPr lang="de-DE" baseline="0" dirty="0" err="1"/>
              <a:t>vacions</a:t>
            </a:r>
            <a:r>
              <a:rPr lang="de-DE" baseline="0" dirty="0"/>
              <a:t> (</a:t>
            </a:r>
            <a:r>
              <a:rPr lang="de-DE" baseline="0" dirty="0" err="1"/>
              <a:t>incluyendo</a:t>
            </a:r>
            <a:r>
              <a:rPr lang="de-DE" baseline="0" dirty="0"/>
              <a:t> </a:t>
            </a:r>
            <a:r>
              <a:rPr lang="de-DE" baseline="0" dirty="0" err="1"/>
              <a:t>vacios</a:t>
            </a:r>
            <a:r>
              <a:rPr lang="de-DE" baseline="0" dirty="0"/>
              <a:t> </a:t>
            </a:r>
            <a:r>
              <a:rPr lang="de-DE" baseline="0" dirty="0" err="1"/>
              <a:t>adicionales</a:t>
            </a:r>
            <a:r>
              <a:rPr lang="de-DE" baseline="0" dirty="0"/>
              <a:t>) </a:t>
            </a:r>
            <a:r>
              <a:rPr lang="de-DE" baseline="0" dirty="0" err="1"/>
              <a:t>vea</a:t>
            </a:r>
            <a:r>
              <a:rPr lang="de-DE" baseline="0" dirty="0"/>
              <a:t> </a:t>
            </a:r>
            <a:r>
              <a:rPr lang="de-DE" baseline="0" dirty="0" err="1"/>
              <a:t>Sección</a:t>
            </a:r>
            <a:r>
              <a:rPr lang="de-DE" baseline="0" dirty="0"/>
              <a:t> 4.1.1. y </a:t>
            </a:r>
            <a:r>
              <a:rPr lang="de-DE" baseline="0" dirty="0" err="1"/>
              <a:t>Anexo</a:t>
            </a:r>
            <a:r>
              <a:rPr lang="de-DE" baseline="0" dirty="0"/>
              <a:t> 3</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7</a:t>
            </a:fld>
            <a:endParaRPr lang="en-US"/>
          </a:p>
        </p:txBody>
      </p:sp>
    </p:spTree>
    <p:extLst>
      <p:ext uri="{BB962C8B-B14F-4D97-AF65-F5344CB8AC3E}">
        <p14:creationId xmlns:p14="http://schemas.microsoft.com/office/powerpoint/2010/main" val="64601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8BD40-435A-A547-B4EA-C38EED6FEDA4}" type="slidenum">
              <a:rPr lang="en-US" smtClean="0"/>
              <a:t>8</a:t>
            </a:fld>
            <a:endParaRPr lang="en-US"/>
          </a:p>
        </p:txBody>
      </p:sp>
    </p:spTree>
    <p:extLst>
      <p:ext uri="{BB962C8B-B14F-4D97-AF65-F5344CB8AC3E}">
        <p14:creationId xmlns:p14="http://schemas.microsoft.com/office/powerpoint/2010/main" val="116623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Para </a:t>
            </a:r>
            <a:r>
              <a:rPr lang="de-DE" dirty="0" err="1"/>
              <a:t>más</a:t>
            </a:r>
            <a:r>
              <a:rPr lang="de-DE" dirty="0"/>
              <a:t> </a:t>
            </a:r>
            <a:r>
              <a:rPr lang="de-DE" dirty="0" err="1"/>
              <a:t>información</a:t>
            </a:r>
            <a:r>
              <a:rPr lang="de-DE" baseline="0" dirty="0"/>
              <a:t> </a:t>
            </a:r>
            <a:r>
              <a:rPr lang="de-DE" baseline="0" dirty="0" err="1"/>
              <a:t>vea</a:t>
            </a:r>
            <a:r>
              <a:rPr lang="de-DE" baseline="0" dirty="0"/>
              <a:t> </a:t>
            </a:r>
            <a:r>
              <a:rPr lang="de-DE" baseline="0" dirty="0" err="1"/>
              <a:t>Sección</a:t>
            </a:r>
            <a:r>
              <a:rPr lang="de-DE" baseline="0" dirty="0"/>
              <a:t> 3.</a:t>
            </a:r>
            <a:endParaRPr lang="de-DE" dirty="0"/>
          </a:p>
        </p:txBody>
      </p:sp>
      <p:sp>
        <p:nvSpPr>
          <p:cNvPr id="4" name="Foliennummernplatzhalter 3"/>
          <p:cNvSpPr>
            <a:spLocks noGrp="1"/>
          </p:cNvSpPr>
          <p:nvPr>
            <p:ph type="sldNum" sz="quarter" idx="10"/>
          </p:nvPr>
        </p:nvSpPr>
        <p:spPr/>
        <p:txBody>
          <a:bodyPr/>
          <a:lstStyle/>
          <a:p>
            <a:fld id="{0F28BD40-435A-A547-B4EA-C38EED6FEDA4}" type="slidenum">
              <a:rPr lang="en-US" smtClean="0"/>
              <a:t>9</a:t>
            </a:fld>
            <a:endParaRPr lang="en-US"/>
          </a:p>
        </p:txBody>
      </p:sp>
    </p:spTree>
    <p:extLst>
      <p:ext uri="{BB962C8B-B14F-4D97-AF65-F5344CB8AC3E}">
        <p14:creationId xmlns:p14="http://schemas.microsoft.com/office/powerpoint/2010/main" val="382926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cover">
    <p:spTree>
      <p:nvGrpSpPr>
        <p:cNvPr id="1" name=""/>
        <p:cNvGrpSpPr/>
        <p:nvPr/>
      </p:nvGrpSpPr>
      <p:grpSpPr>
        <a:xfrm>
          <a:off x="0" y="0"/>
          <a:ext cx="0" cy="0"/>
          <a:chOff x="0" y="0"/>
          <a:chExt cx="0" cy="0"/>
        </a:xfrm>
      </p:grpSpPr>
      <p:sp>
        <p:nvSpPr>
          <p:cNvPr id="12"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5" name="Rectangle 4"/>
          <p:cNvSpPr>
            <a:spLocks noChangeArrowheads="1"/>
          </p:cNvSpPr>
          <p:nvPr userDrawn="1"/>
        </p:nvSpPr>
        <p:spPr bwMode="auto">
          <a:xfrm>
            <a:off x="4837815" y="409827"/>
            <a:ext cx="4326824" cy="404345"/>
          </a:xfrm>
          <a:prstGeom prst="rect">
            <a:avLst/>
          </a:prstGeom>
          <a:solidFill>
            <a:srgbClr val="0095D4"/>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Text Placeholder 2"/>
          <p:cNvSpPr>
            <a:spLocks noGrp="1"/>
          </p:cNvSpPr>
          <p:nvPr>
            <p:ph type="body" sz="quarter" idx="11"/>
          </p:nvPr>
        </p:nvSpPr>
        <p:spPr>
          <a:xfrm>
            <a:off x="-41968" y="2232000"/>
            <a:ext cx="9204232" cy="1479550"/>
          </a:xfrm>
          <a:prstGeom prst="rect">
            <a:avLst/>
          </a:prstGeom>
          <a:solidFill>
            <a:srgbClr val="0095D4"/>
          </a:solidFill>
          <a:ln>
            <a:solidFill>
              <a:srgbClr val="0095D4"/>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88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Freeform 4"/>
          <p:cNvSpPr>
            <a:spLocks noChangeArrowheads="1"/>
          </p:cNvSpPr>
          <p:nvPr userDrawn="1"/>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6" name="Picture Placeholder 18"/>
          <p:cNvSpPr>
            <a:spLocks noGrp="1"/>
          </p:cNvSpPr>
          <p:nvPr>
            <p:ph type="pic" sz="quarter" idx="10"/>
          </p:nvPr>
        </p:nvSpPr>
        <p:spPr>
          <a:xfrm>
            <a:off x="488753"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21" name="Rectangle 20"/>
          <p:cNvSpPr>
            <a:spLocks noChangeArrowheads="1"/>
          </p:cNvSpPr>
          <p:nvPr userDrawn="1"/>
        </p:nvSpPr>
        <p:spPr bwMode="auto">
          <a:xfrm>
            <a:off x="4229383" y="409828"/>
            <a:ext cx="4935255" cy="181188"/>
          </a:xfrm>
          <a:prstGeom prst="rect">
            <a:avLst/>
          </a:prstGeom>
          <a:solidFill>
            <a:srgbClr val="0095D4"/>
          </a:solidFill>
          <a:ln>
            <a:noFill/>
          </a:ln>
          <a:effectLst/>
        </p:spPr>
        <p:txBody>
          <a:bodyPr anchor="ctr"/>
          <a:lstStyle/>
          <a:p>
            <a:pPr algn="ctr" eaLnBrk="1" hangingPunct="1"/>
            <a:endParaRPr lang="en-US" altLang="en-US">
              <a:solidFill>
                <a:srgbClr val="FFFFFF"/>
              </a:solidFill>
              <a:ea typeface="MS PGothic" charset="-128"/>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1" hasCustomPrompt="1"/>
          </p:nvPr>
        </p:nvSpPr>
        <p:spPr>
          <a:xfrm>
            <a:off x="4096748"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74136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4229383" y="409828"/>
            <a:ext cx="4935255" cy="181188"/>
          </a:xfrm>
          <a:prstGeom prst="rect">
            <a:avLst/>
          </a:prstGeom>
          <a:solidFill>
            <a:srgbClr val="0095D4"/>
          </a:solidFill>
          <a:ln>
            <a:noFill/>
          </a:ln>
          <a:effectLst/>
        </p:spPr>
        <p:txBody>
          <a:bodyPr anchor="ctr"/>
          <a:lstStyle/>
          <a:p>
            <a:pPr algn="ctr" eaLnBrk="1" hangingPunct="1"/>
            <a:endParaRPr lang="en-US" altLang="en-US">
              <a:solidFill>
                <a:srgbClr val="0095D4"/>
              </a:solidFill>
              <a:ea typeface="MS PGothic" charset="-128"/>
            </a:endParaRPr>
          </a:p>
        </p:txBody>
      </p:sp>
      <p:sp>
        <p:nvSpPr>
          <p:cNvPr id="4" name="Freeform 3"/>
          <p:cNvSpPr>
            <a:spLocks noChangeArrowheads="1"/>
          </p:cNvSpPr>
          <p:nvPr userDrawn="1"/>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quarter" idx="11" hasCustomPrompt="1"/>
          </p:nvPr>
        </p:nvSpPr>
        <p:spPr>
          <a:xfrm>
            <a:off x="577516"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41786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Picture Placeholder 18"/>
          <p:cNvSpPr>
            <a:spLocks noGrp="1" noChangeAspect="1"/>
          </p:cNvSpPr>
          <p:nvPr>
            <p:ph type="pic" sz="quarter" idx="10"/>
          </p:nvPr>
        </p:nvSpPr>
        <p:spPr>
          <a:xfrm>
            <a:off x="262296"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8" name="Picture Placeholder 18"/>
          <p:cNvSpPr>
            <a:spLocks noGrp="1" noChangeAspect="1"/>
          </p:cNvSpPr>
          <p:nvPr>
            <p:ph type="pic" sz="quarter" idx="11"/>
          </p:nvPr>
        </p:nvSpPr>
        <p:spPr>
          <a:xfrm>
            <a:off x="3209718"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9" name="Picture Placeholder 18"/>
          <p:cNvSpPr>
            <a:spLocks noGrp="1" noChangeAspect="1"/>
          </p:cNvSpPr>
          <p:nvPr>
            <p:ph type="pic" sz="quarter" idx="12"/>
          </p:nvPr>
        </p:nvSpPr>
        <p:spPr>
          <a:xfrm>
            <a:off x="6157139"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22" name="Rectangle 21"/>
          <p:cNvSpPr>
            <a:spLocks noChangeArrowheads="1"/>
          </p:cNvSpPr>
          <p:nvPr userDrawn="1"/>
        </p:nvSpPr>
        <p:spPr bwMode="auto">
          <a:xfrm>
            <a:off x="4229383" y="409828"/>
            <a:ext cx="4935255" cy="181188"/>
          </a:xfrm>
          <a:prstGeom prst="rect">
            <a:avLst/>
          </a:prstGeom>
          <a:solidFill>
            <a:srgbClr val="0095D4"/>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Freeform 9"/>
          <p:cNvSpPr>
            <a:spLocks noChangeArrowheads="1"/>
          </p:cNvSpPr>
          <p:nvPr userDrawn="1"/>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38"/>
          <p:cNvSpPr>
            <a:spLocks noGrp="1"/>
          </p:cNvSpPr>
          <p:nvPr>
            <p:ph type="body" sz="quarter" idx="19" hasCustomPrompt="1"/>
          </p:nvPr>
        </p:nvSpPr>
        <p:spPr>
          <a:xfrm>
            <a:off x="262296"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8"/>
          <p:cNvSpPr>
            <a:spLocks noGrp="1"/>
          </p:cNvSpPr>
          <p:nvPr>
            <p:ph type="body" sz="quarter" idx="20" hasCustomPrompt="1"/>
          </p:nvPr>
        </p:nvSpPr>
        <p:spPr>
          <a:xfrm>
            <a:off x="3209718"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8"/>
          <p:cNvSpPr>
            <a:spLocks noGrp="1"/>
          </p:cNvSpPr>
          <p:nvPr>
            <p:ph type="body" sz="quarter" idx="21" hasCustomPrompt="1"/>
          </p:nvPr>
        </p:nvSpPr>
        <p:spPr>
          <a:xfrm>
            <a:off x="6157139"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34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6" name="Table Placeholder 3"/>
          <p:cNvSpPr>
            <a:spLocks noGrp="1"/>
          </p:cNvSpPr>
          <p:nvPr>
            <p:ph type="tbl" sz="quarter" idx="10"/>
          </p:nvPr>
        </p:nvSpPr>
        <p:spPr>
          <a:xfrm>
            <a:off x="488029"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9" name="Rectangle 18"/>
          <p:cNvSpPr>
            <a:spLocks noChangeArrowheads="1"/>
          </p:cNvSpPr>
          <p:nvPr userDrawn="1"/>
        </p:nvSpPr>
        <p:spPr bwMode="auto">
          <a:xfrm>
            <a:off x="4229383" y="409828"/>
            <a:ext cx="4935255" cy="181188"/>
          </a:xfrm>
          <a:prstGeom prst="rect">
            <a:avLst/>
          </a:prstGeom>
          <a:solidFill>
            <a:srgbClr val="0095D4"/>
          </a:solidFill>
          <a:ln>
            <a:noFill/>
          </a:ln>
          <a:effectLst/>
        </p:spPr>
        <p:txBody>
          <a:bodyPr anchor="ctr"/>
          <a:lstStyle/>
          <a:p>
            <a:pPr algn="ctr" eaLnBrk="1" hangingPunct="1"/>
            <a:endParaRPr lang="en-US" altLang="en-US">
              <a:solidFill>
                <a:srgbClr val="FFFFFF"/>
              </a:solidFill>
              <a:ea typeface="MS PGothic" charset="-128"/>
            </a:endParaRPr>
          </a:p>
        </p:txBody>
      </p:sp>
      <p:sp>
        <p:nvSpPr>
          <p:cNvPr id="5" name="Freeform 4"/>
          <p:cNvSpPr>
            <a:spLocks noChangeArrowheads="1"/>
          </p:cNvSpPr>
          <p:nvPr userDrawn="1"/>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sz="quarter" idx="11" hasCustomPrompt="1"/>
          </p:nvPr>
        </p:nvSpPr>
        <p:spPr>
          <a:xfrm>
            <a:off x="4096748"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64829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_cover">
    <p:spTree>
      <p:nvGrpSpPr>
        <p:cNvPr id="1" name=""/>
        <p:cNvGrpSpPr/>
        <p:nvPr/>
      </p:nvGrpSpPr>
      <p:grpSpPr>
        <a:xfrm>
          <a:off x="0" y="0"/>
          <a:ext cx="0" cy="0"/>
          <a:chOff x="0" y="0"/>
          <a:chExt cx="0" cy="0"/>
        </a:xfrm>
      </p:grpSpPr>
      <p:sp>
        <p:nvSpPr>
          <p:cNvPr id="10"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3" name="Text Placeholder 2"/>
          <p:cNvSpPr>
            <a:spLocks noGrp="1"/>
          </p:cNvSpPr>
          <p:nvPr>
            <p:ph type="body" sz="quarter" idx="11"/>
          </p:nvPr>
        </p:nvSpPr>
        <p:spPr>
          <a:xfrm>
            <a:off x="-41968" y="2232000"/>
            <a:ext cx="9204232" cy="1479550"/>
          </a:xfrm>
          <a:prstGeom prst="rect">
            <a:avLst/>
          </a:prstGeom>
          <a:solidFill>
            <a:srgbClr val="0095D4"/>
          </a:solidFill>
          <a:ln>
            <a:solidFill>
              <a:srgbClr val="0095D4"/>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xmlns="" id="{BF8D07F1-114C-9544-9A6D-6CD2310F1989}"/>
              </a:ext>
            </a:extLst>
          </p:cNvPr>
          <p:cNvSpPr>
            <a:spLocks noChangeArrowheads="1"/>
          </p:cNvSpPr>
          <p:nvPr userDrawn="1"/>
        </p:nvSpPr>
        <p:spPr bwMode="auto">
          <a:xfrm>
            <a:off x="4837815" y="409827"/>
            <a:ext cx="4326824" cy="404345"/>
          </a:xfrm>
          <a:prstGeom prst="rect">
            <a:avLst/>
          </a:prstGeom>
          <a:solidFill>
            <a:srgbClr val="0095D4"/>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16321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735858" y="28576"/>
            <a:ext cx="1613361" cy="936624"/>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120917"/>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algn="ctr"/>
            <a:r>
              <a:rPr lang="es-ES_tradnl" sz="2400" dirty="0"/>
              <a:t>Propuestas para un Mecanismo de Coordinación permanente y un plan sostenible de financiación para la gobernanza regional en la region del Gran Caribe </a:t>
            </a:r>
            <a:endParaRPr lang="de-DE" sz="24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r>
              <a:rPr lang="en-US" sz="1600" dirty="0"/>
              <a:t>2</a:t>
            </a:r>
            <a:r>
              <a:rPr lang="en-US" sz="1600" baseline="30000" dirty="0"/>
              <a:t>ndo</a:t>
            </a:r>
            <a:r>
              <a:rPr lang="en-US" sz="1600" dirty="0"/>
              <a:t> </a:t>
            </a:r>
            <a:r>
              <a:rPr lang="en-US" sz="1600" dirty="0" err="1"/>
              <a:t>informe</a:t>
            </a:r>
            <a:endParaRPr lang="en-US" sz="1600" dirty="0"/>
          </a:p>
          <a:p>
            <a:pPr marL="622300" lvl="0" algn="ctr">
              <a:lnSpc>
                <a:spcPct val="100000"/>
              </a:lnSpc>
              <a:spcAft>
                <a:spcPts val="0"/>
              </a:spcAft>
              <a:tabLst>
                <a:tab pos="609600" algn="l"/>
              </a:tabLst>
            </a:pPr>
            <a:endParaRPr lang="en-US" sz="2200" dirty="0">
              <a:solidFill>
                <a:srgbClr val="0070C0"/>
              </a:solidFill>
            </a:endParaRPr>
          </a:p>
          <a:p>
            <a:pPr marL="622300" lvl="0" algn="ctr">
              <a:lnSpc>
                <a:spcPct val="100000"/>
              </a:lnSpc>
              <a:spcAft>
                <a:spcPts val="0"/>
              </a:spcAft>
              <a:tabLst>
                <a:tab pos="609600" algn="l"/>
              </a:tabLst>
            </a:pPr>
            <a:endParaRPr lang="en-US" sz="2200" dirty="0">
              <a:solidFill>
                <a:srgbClr val="0057A8"/>
              </a:solidFill>
            </a:endParaRPr>
          </a:p>
          <a:p>
            <a:pPr marL="622300" lvl="0" algn="ctr">
              <a:lnSpc>
                <a:spcPct val="100000"/>
              </a:lnSpc>
              <a:spcAft>
                <a:spcPts val="0"/>
              </a:spcAft>
              <a:tabLst>
                <a:tab pos="609600" algn="l"/>
              </a:tabLst>
            </a:pPr>
            <a:endParaRPr lang="en-US" sz="2200" dirty="0">
              <a:solidFill>
                <a:srgbClr val="0057A8"/>
              </a:solidFill>
            </a:endParaRPr>
          </a:p>
          <a:p>
            <a:pPr algn="ctr"/>
            <a:endParaRPr lang="en-US" sz="2200" dirty="0">
              <a:solidFill>
                <a:srgbClr val="0057A8"/>
              </a:solidFill>
            </a:endParaRPr>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err="1">
                <a:solidFill>
                  <a:schemeClr val="bg1"/>
                </a:solidFill>
              </a:rPr>
              <a:t>Informe</a:t>
            </a:r>
            <a:r>
              <a:rPr lang="en-US" sz="1200" b="1" dirty="0">
                <a:solidFill>
                  <a:schemeClr val="bg1"/>
                </a:solidFill>
              </a:rPr>
              <a:t>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118815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485A7F19-5944-8C45-A53F-20EA8973284C}"/>
              </a:ext>
            </a:extLst>
          </p:cNvPr>
          <p:cNvSpPr/>
          <p:nvPr/>
        </p:nvSpPr>
        <p:spPr>
          <a:xfrm>
            <a:off x="4244429" y="606595"/>
            <a:ext cx="4819498" cy="430887"/>
          </a:xfrm>
          <a:prstGeom prst="rect">
            <a:avLst/>
          </a:prstGeom>
        </p:spPr>
        <p:txBody>
          <a:bodyPr wrap="square">
            <a:spAutoFit/>
          </a:bodyPr>
          <a:lstStyle/>
          <a:p>
            <a:pPr>
              <a:lnSpc>
                <a:spcPct val="100000"/>
              </a:lnSpc>
            </a:pPr>
            <a:r>
              <a:rPr lang="en-US" sz="2200" b="1" dirty="0" err="1">
                <a:solidFill>
                  <a:srgbClr val="0070C0"/>
                </a:solidFill>
              </a:rPr>
              <a:t>Afiliación</a:t>
            </a:r>
            <a:r>
              <a:rPr lang="en-US" sz="2200" b="1" dirty="0">
                <a:solidFill>
                  <a:srgbClr val="0070C0"/>
                </a:solidFill>
              </a:rPr>
              <a:t> de </a:t>
            </a:r>
            <a:r>
              <a:rPr lang="en-US" sz="2200" b="1" dirty="0" err="1">
                <a:solidFill>
                  <a:srgbClr val="0070C0"/>
                </a:solidFill>
              </a:rPr>
              <a:t>países</a:t>
            </a:r>
            <a:r>
              <a:rPr lang="en-US" sz="2200" b="1" dirty="0">
                <a:solidFill>
                  <a:srgbClr val="0070C0"/>
                </a:solidFill>
              </a:rPr>
              <a:t> </a:t>
            </a:r>
            <a:r>
              <a:rPr lang="en-US" sz="2200" b="1" dirty="0" err="1">
                <a:solidFill>
                  <a:srgbClr val="0070C0"/>
                </a:solidFill>
              </a:rPr>
              <a:t>en</a:t>
            </a:r>
            <a:r>
              <a:rPr lang="en-US" sz="2200" b="1" dirty="0">
                <a:solidFill>
                  <a:srgbClr val="0070C0"/>
                </a:solidFill>
              </a:rPr>
              <a:t> </a:t>
            </a:r>
            <a:r>
              <a:rPr lang="en-US" sz="2200" b="1" dirty="0" err="1">
                <a:solidFill>
                  <a:srgbClr val="0070C0"/>
                </a:solidFill>
              </a:rPr>
              <a:t>los</a:t>
            </a:r>
            <a:r>
              <a:rPr lang="en-US" sz="2200" b="1" dirty="0">
                <a:solidFill>
                  <a:srgbClr val="0070C0"/>
                </a:solidFill>
              </a:rPr>
              <a:t> OIG</a:t>
            </a:r>
          </a:p>
        </p:txBody>
      </p:sp>
      <p:pic>
        <p:nvPicPr>
          <p:cNvPr id="5" name="Grafik 4"/>
          <p:cNvPicPr/>
          <p:nvPr/>
        </p:nvPicPr>
        <p:blipFill>
          <a:blip r:embed="rId3" cstate="screen">
            <a:extLst>
              <a:ext uri="{28A0092B-C50C-407E-A947-70E740481C1C}">
                <a14:useLocalDpi xmlns:a14="http://schemas.microsoft.com/office/drawing/2010/main"/>
              </a:ext>
            </a:extLst>
          </a:blip>
          <a:stretch>
            <a:fillRect/>
          </a:stretch>
        </p:blipFill>
        <p:spPr>
          <a:xfrm>
            <a:off x="618185" y="1365161"/>
            <a:ext cx="7714445" cy="4018208"/>
          </a:xfrm>
          <a:prstGeom prst="rect">
            <a:avLst/>
          </a:prstGeom>
        </p:spPr>
      </p:pic>
    </p:spTree>
    <p:extLst>
      <p:ext uri="{BB962C8B-B14F-4D97-AF65-F5344CB8AC3E}">
        <p14:creationId xmlns:p14="http://schemas.microsoft.com/office/powerpoint/2010/main" val="19121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screen">
            <a:extLst>
              <a:ext uri="{28A0092B-C50C-407E-A947-70E740481C1C}">
                <a14:useLocalDpi xmlns:a14="http://schemas.microsoft.com/office/drawing/2010/main"/>
              </a:ext>
            </a:extLst>
          </a:blip>
          <a:stretch>
            <a:fillRect/>
          </a:stretch>
        </p:blipFill>
        <p:spPr>
          <a:xfrm>
            <a:off x="2846438" y="991315"/>
            <a:ext cx="6794204" cy="3827479"/>
          </a:xfrm>
          <a:prstGeom prst="rect">
            <a:avLst/>
          </a:prstGeom>
        </p:spPr>
      </p:pic>
      <p:pic>
        <p:nvPicPr>
          <p:cNvPr id="3" name="Grafik 2"/>
          <p:cNvPicPr/>
          <p:nvPr/>
        </p:nvPicPr>
        <p:blipFill>
          <a:blip r:embed="rId4" cstate="screen">
            <a:extLst>
              <a:ext uri="{28A0092B-C50C-407E-A947-70E740481C1C}">
                <a14:useLocalDpi xmlns:a14="http://schemas.microsoft.com/office/drawing/2010/main"/>
              </a:ext>
            </a:extLst>
          </a:blip>
          <a:stretch>
            <a:fillRect/>
          </a:stretch>
        </p:blipFill>
        <p:spPr>
          <a:xfrm>
            <a:off x="0" y="2585403"/>
            <a:ext cx="4398327" cy="4272597"/>
          </a:xfrm>
          <a:prstGeom prst="rect">
            <a:avLst/>
          </a:prstGeom>
        </p:spPr>
      </p:pic>
      <p:sp>
        <p:nvSpPr>
          <p:cNvPr id="5" name="Rechteck 4">
            <a:extLst>
              <a:ext uri="{FF2B5EF4-FFF2-40B4-BE49-F238E27FC236}">
                <a16:creationId xmlns:a16="http://schemas.microsoft.com/office/drawing/2014/main" xmlns="" id="{BE9B935F-1F8E-3849-B612-FD4ACEAF5185}"/>
              </a:ext>
            </a:extLst>
          </p:cNvPr>
          <p:cNvSpPr/>
          <p:nvPr/>
        </p:nvSpPr>
        <p:spPr>
          <a:xfrm>
            <a:off x="4244429" y="606595"/>
            <a:ext cx="4819498" cy="769441"/>
          </a:xfrm>
          <a:prstGeom prst="rect">
            <a:avLst/>
          </a:prstGeom>
        </p:spPr>
        <p:txBody>
          <a:bodyPr wrap="square">
            <a:spAutoFit/>
          </a:bodyPr>
          <a:lstStyle/>
          <a:p>
            <a:pPr>
              <a:lnSpc>
                <a:spcPct val="100000"/>
              </a:lnSpc>
            </a:pPr>
            <a:r>
              <a:rPr lang="en-US" sz="2200" b="1" dirty="0">
                <a:solidFill>
                  <a:srgbClr val="0070C0"/>
                </a:solidFill>
              </a:rPr>
              <a:t>CLME+ SAP ICM y </a:t>
            </a:r>
          </a:p>
          <a:p>
            <a:pPr>
              <a:lnSpc>
                <a:spcPct val="100000"/>
              </a:lnSpc>
            </a:pPr>
            <a:r>
              <a:rPr lang="en-US" sz="2200" b="1" dirty="0">
                <a:solidFill>
                  <a:srgbClr val="0070C0"/>
                </a:solidFill>
              </a:rPr>
              <a:t>CLME+ PARTNERSHIP</a:t>
            </a:r>
          </a:p>
        </p:txBody>
      </p:sp>
    </p:spTree>
    <p:extLst>
      <p:ext uri="{BB962C8B-B14F-4D97-AF65-F5344CB8AC3E}">
        <p14:creationId xmlns:p14="http://schemas.microsoft.com/office/powerpoint/2010/main" val="426625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821670"/>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r>
              <a:rPr lang="en-US" sz="2200" dirty="0" err="1"/>
              <a:t>Gobernanza</a:t>
            </a:r>
            <a:r>
              <a:rPr lang="en-US" sz="2200" dirty="0"/>
              <a:t> y </a:t>
            </a:r>
            <a:r>
              <a:rPr lang="en-US" sz="2200" dirty="0" err="1"/>
              <a:t>Financiación</a:t>
            </a:r>
            <a:r>
              <a:rPr lang="en-US" sz="2200" dirty="0"/>
              <a:t> del </a:t>
            </a:r>
            <a:r>
              <a:rPr lang="en-US" sz="2200" dirty="0" err="1"/>
              <a:t>Mecanismo</a:t>
            </a:r>
            <a:r>
              <a:rPr lang="en-US" sz="2200" dirty="0"/>
              <a:t> de </a:t>
            </a:r>
            <a:r>
              <a:rPr lang="en-US" sz="2200" dirty="0" err="1"/>
              <a:t>Coordinación</a:t>
            </a:r>
            <a:endParaRPr lang="en-US" sz="2200" dirty="0"/>
          </a:p>
          <a:p>
            <a:pPr marL="622300" lvl="0" algn="ctr">
              <a:lnSpc>
                <a:spcPct val="100000"/>
              </a:lnSpc>
              <a:spcAft>
                <a:spcPts val="0"/>
              </a:spcAft>
              <a:tabLst>
                <a:tab pos="609600" algn="l"/>
              </a:tabLst>
            </a:pPr>
            <a:endParaRPr lang="en-US" sz="2200" dirty="0"/>
          </a:p>
          <a:p>
            <a:pPr algn="ctr"/>
            <a:r>
              <a:rPr lang="en-GB" sz="2200" dirty="0"/>
              <a:t>Paso 1: </a:t>
            </a:r>
            <a:r>
              <a:rPr lang="es-ES_tradnl" sz="2400" dirty="0"/>
              <a:t>Aprobar el mandato y seleccionar las funciones básicas del Mecanismo de Coordinación</a:t>
            </a:r>
            <a:endParaRPr lang="en-US" sz="2200" dirty="0"/>
          </a:p>
          <a:p>
            <a:pPr marL="622300" lvl="0" algn="ctr">
              <a:lnSpc>
                <a:spcPct val="100000"/>
              </a:lnSpc>
              <a:spcAft>
                <a:spcPts val="0"/>
              </a:spcAft>
              <a:tabLst>
                <a:tab pos="609600" algn="l"/>
              </a:tabLst>
            </a:pP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ES_tradnl" sz="1200" b="1" dirty="0">
                <a:solidFill>
                  <a:srgbClr val="FFFFFF"/>
                </a:solidFill>
              </a:rPr>
              <a:t>Report for 2nd phase</a:t>
            </a:r>
            <a:endParaRPr lang="en-US" sz="1200" b="1" dirty="0">
              <a:solidFill>
                <a:srgbClr val="FFFF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12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244038714"/>
              </p:ext>
            </p:extLst>
          </p:nvPr>
        </p:nvGraphicFramePr>
        <p:xfrm>
          <a:off x="628648" y="1163944"/>
          <a:ext cx="8270651" cy="946404"/>
        </p:xfrm>
        <a:graphic>
          <a:graphicData uri="http://schemas.openxmlformats.org/drawingml/2006/table">
            <a:tbl>
              <a:tblPr firstRow="1" firstCol="1" bandRow="1">
                <a:tableStyleId>{5C22544A-7EE6-4342-B048-85BDC9FD1C3A}</a:tableStyleId>
              </a:tblPr>
              <a:tblGrid>
                <a:gridCol w="8270651">
                  <a:extLst>
                    <a:ext uri="{9D8B030D-6E8A-4147-A177-3AD203B41FA5}">
                      <a16:colId xmlns:a16="http://schemas.microsoft.com/office/drawing/2014/main" xmlns="" val="20000"/>
                    </a:ext>
                  </a:extLst>
                </a:gridCol>
              </a:tblGrid>
              <a:tr h="925139">
                <a:tc>
                  <a:txBody>
                    <a:bodyPr/>
                    <a:lstStyle/>
                    <a:p>
                      <a:pPr algn="ctr">
                        <a:lnSpc>
                          <a:spcPct val="115000"/>
                        </a:lnSpc>
                        <a:spcAft>
                          <a:spcPts val="1440"/>
                        </a:spcAft>
                      </a:pPr>
                      <a:r>
                        <a:rPr lang="es-ES_tradnl" sz="1800" b="0" kern="1200" dirty="0">
                          <a:solidFill>
                            <a:schemeClr val="lt1"/>
                          </a:solidFill>
                          <a:effectLst/>
                          <a:latin typeface="+mn-lt"/>
                          <a:ea typeface="+mn-ea"/>
                          <a:cs typeface="+mn-cs"/>
                        </a:rPr>
                        <a:t>Promover y facilitar la colaboración y la cooperación a nivel regional, coordinando políticas y programas en la Región del Gran Caribe (RGC) para la conservación, gestión y uso sostenible del medio ambiente marino y de los recursos marinos y costeros.</a:t>
                      </a:r>
                      <a:endParaRPr lang="de-DE" sz="1800" b="0" dirty="0">
                        <a:effectLst/>
                        <a:latin typeface="Calibri" panose="020F0502020204030204" pitchFamily="34" charset="0"/>
                        <a:ea typeface="MS Mincho"/>
                        <a:cs typeface="Calibri" panose="020F0502020204030204" pitchFamily="34" charset="0"/>
                      </a:endParaRPr>
                    </a:p>
                  </a:txBody>
                  <a:tcPr marL="66881" marR="66881" marT="0" marB="0"/>
                </a:tc>
                <a:extLst>
                  <a:ext uri="{0D108BD9-81ED-4DB2-BD59-A6C34878D82A}">
                    <a16:rowId xmlns:a16="http://schemas.microsoft.com/office/drawing/2014/main" xmlns="" val="10000"/>
                  </a:ext>
                </a:extLst>
              </a:tr>
            </a:tbl>
          </a:graphicData>
        </a:graphic>
      </p:graphicFrame>
      <p:sp>
        <p:nvSpPr>
          <p:cNvPr id="5" name="Rechteck 4"/>
          <p:cNvSpPr/>
          <p:nvPr/>
        </p:nvSpPr>
        <p:spPr>
          <a:xfrm>
            <a:off x="628649" y="2405269"/>
            <a:ext cx="8270651" cy="4247317"/>
          </a:xfrm>
          <a:prstGeom prst="rect">
            <a:avLst/>
          </a:prstGeom>
        </p:spPr>
        <p:txBody>
          <a:bodyPr wrap="square">
            <a:spAutoFit/>
          </a:bodyPr>
          <a:lstStyle/>
          <a:p>
            <a:r>
              <a:rPr lang="es-ES_tradnl" b="1" dirty="0"/>
              <a:t>Ámbito geográfico</a:t>
            </a:r>
            <a:r>
              <a:rPr lang="es-ES_tradnl" dirty="0"/>
              <a:t>: el mandato hace referencia a la Región del Gran Caribe (RGC), definida como la combinación del GEM del Caribe con el GEM de la Plataforma Continental del Norte de Brasil (en conjunto designados como CLME+), y con el GEM del Golfo de México.</a:t>
            </a:r>
          </a:p>
          <a:p>
            <a:endParaRPr lang="en-GB" dirty="0">
              <a:latin typeface="Calibri" panose="020F0502020204030204" pitchFamily="34" charset="0"/>
            </a:endParaRPr>
          </a:p>
          <a:p>
            <a:r>
              <a:rPr lang="es-ES_tradnl" b="1" dirty="0"/>
              <a:t>Ámbito temático</a:t>
            </a:r>
            <a:r>
              <a:rPr lang="es-ES_tradnl" dirty="0"/>
              <a:t>: el mandato cubrirá, por lo menos al principio, las tres áreas temáticas principales identificadas en el PAE CLME+, más exactamente la contaminación marina, la biodiversidad marina y la pesca, y el área intersectorial del cambio climático. Sin embargo, por recomendación de los Estados durante la 1ª Reunión Consultiva Regional, se propone que el mandato del Mecanismo de Coordinación permanente se amplíe para cubrir otras áreas temáticas, sectores y actividades empresariales relacionadas con el medio ambiente y los recursos marinos, tales como: turismo, gas y petróleo, barcos, minería, biotecnología, bioprospección y energías renovables.</a:t>
            </a:r>
            <a:endParaRPr lang="de-DE" dirty="0"/>
          </a:p>
          <a:p>
            <a:endParaRPr lang="de-DE" dirty="0"/>
          </a:p>
        </p:txBody>
      </p:sp>
      <p:sp>
        <p:nvSpPr>
          <p:cNvPr id="6" name="Rechteck 5">
            <a:extLst>
              <a:ext uri="{FF2B5EF4-FFF2-40B4-BE49-F238E27FC236}">
                <a16:creationId xmlns:a16="http://schemas.microsoft.com/office/drawing/2014/main" xmlns="" id="{AFED19C2-5294-E446-ADC2-B46354CD3F3F}"/>
              </a:ext>
            </a:extLst>
          </p:cNvPr>
          <p:cNvSpPr/>
          <p:nvPr/>
        </p:nvSpPr>
        <p:spPr>
          <a:xfrm>
            <a:off x="4244429" y="606595"/>
            <a:ext cx="4819498" cy="430887"/>
          </a:xfrm>
          <a:prstGeom prst="rect">
            <a:avLst/>
          </a:prstGeom>
        </p:spPr>
        <p:txBody>
          <a:bodyPr wrap="square">
            <a:spAutoFit/>
          </a:bodyPr>
          <a:lstStyle/>
          <a:p>
            <a:pPr>
              <a:lnSpc>
                <a:spcPct val="100000"/>
              </a:lnSpc>
            </a:pPr>
            <a:r>
              <a:rPr lang="en-US" sz="2200" b="1" dirty="0" err="1">
                <a:solidFill>
                  <a:srgbClr val="0070C0"/>
                </a:solidFill>
              </a:rPr>
              <a:t>Mandato</a:t>
            </a:r>
            <a:r>
              <a:rPr lang="en-US" sz="2200" b="1" dirty="0">
                <a:solidFill>
                  <a:srgbClr val="0070C0"/>
                </a:solidFill>
              </a:rPr>
              <a:t> </a:t>
            </a:r>
            <a:r>
              <a:rPr lang="en-US" sz="2200" b="1" dirty="0" err="1">
                <a:solidFill>
                  <a:srgbClr val="0070C0"/>
                </a:solidFill>
              </a:rPr>
              <a:t>propuesto</a:t>
            </a:r>
            <a:endParaRPr lang="en-US" sz="2200" b="1" dirty="0">
              <a:solidFill>
                <a:srgbClr val="0070C0"/>
              </a:solidFill>
            </a:endParaRPr>
          </a:p>
        </p:txBody>
      </p:sp>
    </p:spTree>
    <p:extLst>
      <p:ext uri="{BB962C8B-B14F-4D97-AF65-F5344CB8AC3E}">
        <p14:creationId xmlns:p14="http://schemas.microsoft.com/office/powerpoint/2010/main" val="118147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980427" y="1479459"/>
            <a:ext cx="3698543" cy="3603679"/>
          </a:xfrm>
          <a:prstGeom prst="rect">
            <a:avLst/>
          </a:prstGeom>
        </p:spPr>
        <p:txBody>
          <a:bodyPr wrap="square">
            <a:spAutoFit/>
          </a:bodyPr>
          <a:lstStyle/>
          <a:p>
            <a:pPr algn="just">
              <a:lnSpc>
                <a:spcPct val="115000"/>
              </a:lnSpc>
              <a:spcAft>
                <a:spcPts val="1440"/>
              </a:spcAft>
            </a:pPr>
            <a:r>
              <a:rPr lang="es-ES_tradnl" dirty="0"/>
              <a:t>Las </a:t>
            </a:r>
            <a:r>
              <a:rPr lang="es-ES_tradnl" b="1" dirty="0"/>
              <a:t>funciones propuestas</a:t>
            </a:r>
            <a:r>
              <a:rPr lang="es-ES_tradnl" dirty="0"/>
              <a:t> se basan en las funciones actuales del MCI del PAE CLME+, en las recomendaciones dadas por los Estados durante la primera Reunión Consultiva, en consultas con interesados y en evaluaciones de vacíos llevadas a cabo durante este asesoramiento. Este proceso ha involucrado a representantes de los Estados, OIG y otras partes interesadas</a:t>
            </a:r>
            <a:endParaRPr lang="de-DE" sz="2000" dirty="0">
              <a:effectLst/>
              <a:latin typeface="Cambria" panose="02040503050406030204" pitchFamily="18" charset="0"/>
              <a:ea typeface="MS Mincho"/>
              <a:cs typeface="Times New Roman" panose="02020603050405020304" pitchFamily="18" charset="0"/>
            </a:endParaRPr>
          </a:p>
        </p:txBody>
      </p:sp>
      <p:sp>
        <p:nvSpPr>
          <p:cNvPr id="6" name="Rechteck 5"/>
          <p:cNvSpPr/>
          <p:nvPr/>
        </p:nvSpPr>
        <p:spPr>
          <a:xfrm>
            <a:off x="4244429" y="606595"/>
            <a:ext cx="4819498" cy="430887"/>
          </a:xfrm>
          <a:prstGeom prst="rect">
            <a:avLst/>
          </a:prstGeom>
        </p:spPr>
        <p:txBody>
          <a:bodyPr wrap="square">
            <a:spAutoFit/>
          </a:bodyPr>
          <a:lstStyle/>
          <a:p>
            <a:pPr>
              <a:lnSpc>
                <a:spcPct val="100000"/>
              </a:lnSpc>
            </a:pPr>
            <a:r>
              <a:rPr lang="en-US" sz="2200" b="1" dirty="0">
                <a:solidFill>
                  <a:srgbClr val="0070C0"/>
                </a:solidFill>
              </a:rPr>
              <a:t>FUNCIONES PROPUESTAS</a:t>
            </a:r>
          </a:p>
        </p:txBody>
      </p:sp>
      <p:pic>
        <p:nvPicPr>
          <p:cNvPr id="7" name="Grafik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7569" y="1783699"/>
            <a:ext cx="4720573" cy="2704733"/>
          </a:xfrm>
          <a:prstGeom prst="rect">
            <a:avLst/>
          </a:prstGeom>
          <a:noFill/>
        </p:spPr>
      </p:pic>
    </p:spTree>
    <p:extLst>
      <p:ext uri="{BB962C8B-B14F-4D97-AF65-F5344CB8AC3E}">
        <p14:creationId xmlns:p14="http://schemas.microsoft.com/office/powerpoint/2010/main" val="135316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60870" y="635179"/>
            <a:ext cx="4572000" cy="1083374"/>
          </a:xfrm>
          <a:prstGeom prst="rect">
            <a:avLst/>
          </a:prstGeom>
        </p:spPr>
        <p:txBody>
          <a:bodyPr>
            <a:spAutoFit/>
          </a:bodyPr>
          <a:lstStyle/>
          <a:p>
            <a:pPr algn="just">
              <a:lnSpc>
                <a:spcPct val="115000"/>
              </a:lnSpc>
              <a:spcAft>
                <a:spcPts val="720"/>
              </a:spcAft>
            </a:pPr>
            <a:r>
              <a:rPr lang="en-GB" b="1" dirty="0"/>
              <a:t>Paso 1: </a:t>
            </a:r>
            <a:r>
              <a:rPr lang="es-ES_tradnl" b="1" dirty="0"/>
              <a:t>Aprobar el mandato y seleccionar las funciones básicas del Mecanissmo de Coordinación</a:t>
            </a:r>
            <a:endParaRPr lang="de-DE" sz="2000" b="1" dirty="0">
              <a:solidFill>
                <a:srgbClr val="000000"/>
              </a:solidFill>
              <a:effectLst/>
              <a:latin typeface="Calibri" panose="020F0502020204030204" pitchFamily="34" charset="0"/>
              <a:ea typeface="MS Mincho"/>
            </a:endParaRPr>
          </a:p>
        </p:txBody>
      </p:sp>
      <p:pic>
        <p:nvPicPr>
          <p:cNvPr id="5" name="Grafik 4"/>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0568" y="1899138"/>
            <a:ext cx="3200302" cy="3042041"/>
          </a:xfrm>
          <a:prstGeom prst="rect">
            <a:avLst/>
          </a:prstGeom>
          <a:noFill/>
        </p:spPr>
      </p:pic>
      <p:pic>
        <p:nvPicPr>
          <p:cNvPr id="8" name="Grafik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38749" y="1916723"/>
            <a:ext cx="3030318" cy="3024456"/>
          </a:xfrm>
          <a:prstGeom prst="rect">
            <a:avLst/>
          </a:prstGeom>
          <a:noFill/>
        </p:spPr>
      </p:pic>
    </p:spTree>
    <p:extLst>
      <p:ext uri="{BB962C8B-B14F-4D97-AF65-F5344CB8AC3E}">
        <p14:creationId xmlns:p14="http://schemas.microsoft.com/office/powerpoint/2010/main" val="13672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442050" y="1866480"/>
            <a:ext cx="8037257" cy="3245852"/>
          </a:xfrm>
        </p:spPr>
        <p:txBody>
          <a:bodyPr/>
          <a:lstStyle/>
          <a:p>
            <a:pPr marL="285750" lvl="0" indent="-285750">
              <a:lnSpc>
                <a:spcPct val="100000"/>
              </a:lnSpc>
              <a:spcAft>
                <a:spcPts val="0"/>
              </a:spcAft>
              <a:buFont typeface="Arial" panose="020B0604020202020204" pitchFamily="34" charset="0"/>
              <a:buChar char="•"/>
            </a:pPr>
            <a:r>
              <a:rPr lang="es-ES_tradnl" sz="1600" b="0" dirty="0"/>
              <a:t>Un mayor impacto de políticas, programas y proyectos a nivel regional</a:t>
            </a:r>
          </a:p>
          <a:p>
            <a:pPr marL="285750" lvl="0" indent="-285750">
              <a:lnSpc>
                <a:spcPct val="100000"/>
              </a:lnSpc>
              <a:spcAft>
                <a:spcPts val="0"/>
              </a:spcAft>
              <a:buFont typeface="Arial" panose="020B0604020202020204" pitchFamily="34" charset="0"/>
              <a:buChar char="•"/>
            </a:pPr>
            <a:r>
              <a:rPr lang="es-ES_tradnl" sz="1600" b="0" dirty="0"/>
              <a:t>Mejor supervisión del progreso realizado en el logro de objetivos</a:t>
            </a:r>
            <a:endParaRPr lang="de-DE" sz="1600" b="0" dirty="0"/>
          </a:p>
          <a:p>
            <a:pPr marL="285750" lvl="0" indent="-285750">
              <a:lnSpc>
                <a:spcPct val="100000"/>
              </a:lnSpc>
              <a:spcAft>
                <a:spcPts val="0"/>
              </a:spcAft>
              <a:buFont typeface="Arial" panose="020B0604020202020204" pitchFamily="34" charset="0"/>
              <a:buChar char="•"/>
            </a:pPr>
            <a:r>
              <a:rPr lang="es-ES_tradnl" sz="1600" b="0" dirty="0"/>
              <a:t>Mayor eficiencia en el uso de recursos.</a:t>
            </a:r>
            <a:endParaRPr lang="de-DE" sz="1600" b="0" dirty="0"/>
          </a:p>
          <a:p>
            <a:pPr marL="285750" lvl="0" indent="-285750">
              <a:lnSpc>
                <a:spcPct val="100000"/>
              </a:lnSpc>
              <a:spcAft>
                <a:spcPts val="0"/>
              </a:spcAft>
              <a:buFont typeface="Arial" panose="020B0604020202020204" pitchFamily="34" charset="0"/>
              <a:buChar char="•"/>
            </a:pPr>
            <a:r>
              <a:rPr lang="es-ES_tradnl" sz="1600" b="0" dirty="0"/>
              <a:t>Mayor efecto catalizador de financiación, y una posición más fuerte respecto a los socios de financiación.</a:t>
            </a:r>
            <a:endParaRPr lang="de-DE" sz="1600" b="0" dirty="0"/>
          </a:p>
          <a:p>
            <a:pPr marL="285750" lvl="0" indent="-285750">
              <a:lnSpc>
                <a:spcPct val="100000"/>
              </a:lnSpc>
              <a:spcAft>
                <a:spcPts val="0"/>
              </a:spcAft>
              <a:buFont typeface="Arial" panose="020B0604020202020204" pitchFamily="34" charset="0"/>
              <a:buChar char="•"/>
            </a:pPr>
            <a:r>
              <a:rPr lang="es-ES_tradnl" sz="1600" b="0" dirty="0"/>
              <a:t>Mayor eficiencia en la supervisión y evaluación del impacto de las y del rendimiento de dichas inversiones.</a:t>
            </a:r>
            <a:endParaRPr lang="de-DE" sz="1600" b="0" dirty="0"/>
          </a:p>
          <a:p>
            <a:pPr marL="285750" lvl="0" indent="-285750">
              <a:lnSpc>
                <a:spcPct val="100000"/>
              </a:lnSpc>
              <a:spcAft>
                <a:spcPts val="0"/>
              </a:spcAft>
              <a:buFont typeface="Arial" panose="020B0604020202020204" pitchFamily="34" charset="0"/>
              <a:buChar char="•"/>
            </a:pPr>
            <a:r>
              <a:rPr lang="es-ES_tradnl" sz="1600" b="0" dirty="0"/>
              <a:t>Mejora y mayor dirección del compromiso y contribuciones del sector privado para el desarrollo sostenible basado en el océano.</a:t>
            </a:r>
            <a:endParaRPr lang="de-DE" sz="1600" b="0" dirty="0"/>
          </a:p>
          <a:p>
            <a:pPr marL="285750" lvl="0" indent="-285750">
              <a:lnSpc>
                <a:spcPct val="100000"/>
              </a:lnSpc>
              <a:spcAft>
                <a:spcPts val="0"/>
              </a:spcAft>
              <a:buFont typeface="Arial" panose="020B0604020202020204" pitchFamily="34" charset="0"/>
              <a:buChar char="•"/>
            </a:pPr>
            <a:r>
              <a:rPr lang="es-ES_tradnl" sz="1600" b="0" dirty="0"/>
              <a:t>Mayor información en la toma de decisiones y asignación de recursos</a:t>
            </a:r>
            <a:endParaRPr lang="de-DE" sz="1600" b="0" dirty="0"/>
          </a:p>
          <a:p>
            <a:pPr marL="285750" lvl="0" indent="-285750">
              <a:lnSpc>
                <a:spcPct val="100000"/>
              </a:lnSpc>
              <a:spcAft>
                <a:spcPts val="0"/>
              </a:spcAft>
              <a:buFont typeface="Arial" panose="020B0604020202020204" pitchFamily="34" charset="0"/>
              <a:buChar char="•"/>
            </a:pPr>
            <a:r>
              <a:rPr lang="es-ES_tradnl" sz="1600" b="0" dirty="0"/>
              <a:t>Mejor entorno para apoyar inversiones hacia un desarrollo</a:t>
            </a:r>
            <a:endParaRPr lang="de-DE" sz="1600" b="0" dirty="0"/>
          </a:p>
          <a:p>
            <a:pPr marL="285750" lvl="0" indent="-285750">
              <a:lnSpc>
                <a:spcPct val="100000"/>
              </a:lnSpc>
              <a:spcAft>
                <a:spcPts val="0"/>
              </a:spcAft>
              <a:buFont typeface="Arial" panose="020B0604020202020204" pitchFamily="34" charset="0"/>
              <a:buChar char="•"/>
            </a:pPr>
            <a:r>
              <a:rPr lang="es-ES_tradnl" sz="1600" b="0" dirty="0"/>
              <a:t>Mayor concienciación entre los interesados clave </a:t>
            </a:r>
          </a:p>
          <a:p>
            <a:pPr marL="285750" lvl="0" indent="-285750">
              <a:lnSpc>
                <a:spcPct val="100000"/>
              </a:lnSpc>
              <a:spcAft>
                <a:spcPts val="0"/>
              </a:spcAft>
              <a:buFont typeface="Arial" panose="020B0604020202020204" pitchFamily="34" charset="0"/>
              <a:buChar char="•"/>
            </a:pPr>
            <a:r>
              <a:rPr lang="es-ES_tradnl" sz="1600" b="0" dirty="0"/>
              <a:t>Mejor comprensión de los numerosos vínculos entre el desarrollo sostenible basado en el océano, la adaptación al cambio climático, la reducción del riesgo de desastres y una economía sostenible basada en el océano/Economía Azul. </a:t>
            </a:r>
            <a:endParaRPr lang="de-DE" sz="1600" b="0" dirty="0"/>
          </a:p>
          <a:p>
            <a:pPr marL="285750" indent="-285750">
              <a:lnSpc>
                <a:spcPct val="100000"/>
              </a:lnSpc>
              <a:spcAft>
                <a:spcPts val="0"/>
              </a:spcAft>
              <a:buFont typeface="Arial" panose="020B0604020202020204" pitchFamily="34" charset="0"/>
              <a:buChar char="•"/>
            </a:pPr>
            <a:endParaRPr lang="de-DE" sz="1600" b="0" dirty="0">
              <a:solidFill>
                <a:schemeClr val="tx1"/>
              </a:solidFill>
              <a:latin typeface="Calibri" panose="020F0502020204030204" pitchFamily="34" charset="0"/>
              <a:cs typeface="Calibri" panose="020F0502020204030204" pitchFamily="34" charset="0"/>
            </a:endParaRPr>
          </a:p>
        </p:txBody>
      </p:sp>
      <p:sp>
        <p:nvSpPr>
          <p:cNvPr id="5" name="Rechteck 4"/>
          <p:cNvSpPr/>
          <p:nvPr/>
        </p:nvSpPr>
        <p:spPr>
          <a:xfrm>
            <a:off x="4148655" y="653534"/>
            <a:ext cx="4700377" cy="646331"/>
          </a:xfrm>
          <a:prstGeom prst="rect">
            <a:avLst/>
          </a:prstGeom>
        </p:spPr>
        <p:txBody>
          <a:bodyPr wrap="square">
            <a:spAutoFit/>
          </a:bodyPr>
          <a:lstStyle/>
          <a:p>
            <a:pPr>
              <a:lnSpc>
                <a:spcPct val="100000"/>
              </a:lnSpc>
            </a:pPr>
            <a:r>
              <a:rPr lang="en-US" b="1" dirty="0">
                <a:solidFill>
                  <a:srgbClr val="0070C0"/>
                </a:solidFill>
              </a:rPr>
              <a:t>BENEFICIOS ESPERADOS DEL MECANISMO DE COORDINACIÓN</a:t>
            </a:r>
          </a:p>
        </p:txBody>
      </p:sp>
    </p:spTree>
    <p:extLst>
      <p:ext uri="{BB962C8B-B14F-4D97-AF65-F5344CB8AC3E}">
        <p14:creationId xmlns:p14="http://schemas.microsoft.com/office/powerpoint/2010/main" val="56301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192901" y="683031"/>
            <a:ext cx="3691267" cy="369332"/>
          </a:xfrm>
          <a:prstGeom prst="rect">
            <a:avLst/>
          </a:prstGeom>
        </p:spPr>
        <p:txBody>
          <a:bodyPr wrap="none">
            <a:spAutoFit/>
          </a:bodyPr>
          <a:lstStyle/>
          <a:p>
            <a:pPr>
              <a:lnSpc>
                <a:spcPct val="100000"/>
              </a:lnSpc>
            </a:pPr>
            <a:r>
              <a:rPr lang="en-US" b="1" dirty="0">
                <a:solidFill>
                  <a:srgbClr val="0070C0"/>
                </a:solidFill>
              </a:rPr>
              <a:t>BENEFICIOS ECONOMICOS DIRECTOS</a:t>
            </a:r>
          </a:p>
        </p:txBody>
      </p:sp>
      <p:sp>
        <p:nvSpPr>
          <p:cNvPr id="5" name="Rechteck 4"/>
          <p:cNvSpPr/>
          <p:nvPr/>
        </p:nvSpPr>
        <p:spPr>
          <a:xfrm>
            <a:off x="604852" y="1518091"/>
            <a:ext cx="7777147" cy="923330"/>
          </a:xfrm>
          <a:prstGeom prst="rect">
            <a:avLst/>
          </a:prstGeom>
        </p:spPr>
        <p:txBody>
          <a:bodyPr wrap="square">
            <a:spAutoFit/>
          </a:bodyPr>
          <a:lstStyle/>
          <a:p>
            <a:r>
              <a:rPr lang="es-ES_tradnl" dirty="0"/>
              <a:t>Se esperan </a:t>
            </a:r>
            <a:r>
              <a:rPr lang="es-ES_tradnl" i="1" dirty="0">
                <a:solidFill>
                  <a:schemeClr val="accent1"/>
                </a:solidFill>
              </a:rPr>
              <a:t>beneficios directos</a:t>
            </a:r>
            <a:r>
              <a:rPr lang="es-ES_tradnl" dirty="0"/>
              <a:t> producidos por la contribución del Mecanismo de Coordinación a una </a:t>
            </a:r>
            <a:r>
              <a:rPr lang="es-ES_tradnl" i="1" dirty="0">
                <a:solidFill>
                  <a:schemeClr val="accent1"/>
                </a:solidFill>
              </a:rPr>
              <a:t>buena gobernanza de océanos</a:t>
            </a:r>
            <a:r>
              <a:rPr lang="es-ES_tradnl" dirty="0"/>
              <a:t>, mediante la ejecución de las diversas funciones del mecanismo</a:t>
            </a:r>
            <a:endParaRPr lang="de-DE" dirty="0"/>
          </a:p>
        </p:txBody>
      </p:sp>
      <p:sp>
        <p:nvSpPr>
          <p:cNvPr id="6" name="Rechteck 5"/>
          <p:cNvSpPr/>
          <p:nvPr/>
        </p:nvSpPr>
        <p:spPr>
          <a:xfrm>
            <a:off x="604852" y="2604383"/>
            <a:ext cx="8183547" cy="2739211"/>
          </a:xfrm>
          <a:prstGeom prst="rect">
            <a:avLst/>
          </a:prstGeom>
        </p:spPr>
        <p:txBody>
          <a:bodyPr wrap="square">
            <a:spAutoFit/>
          </a:bodyPr>
          <a:lstStyle/>
          <a:p>
            <a:r>
              <a:rPr lang="es-ES_tradnl" dirty="0"/>
              <a:t>La coordinación aumentará la movilización de recursos y el potencial multiplicador de subvenciones de los miembros actuales del MCI, individualmente o en grupo, y permitirá un uso más eficiente de los recursos. </a:t>
            </a:r>
          </a:p>
          <a:p>
            <a:endParaRPr lang="en-US" sz="2200" dirty="0">
              <a:solidFill>
                <a:schemeClr val="accent1">
                  <a:lumMod val="75000"/>
                </a:schemeClr>
              </a:solidFill>
              <a:latin typeface="Calibri" panose="020F0502020204030204" pitchFamily="34" charset="0"/>
              <a:ea typeface="MS Mincho"/>
              <a:cs typeface="Times New Roman" panose="02020603050405020304" pitchFamily="18" charset="0"/>
            </a:endParaRPr>
          </a:p>
          <a:p>
            <a:r>
              <a:rPr lang="es-ES_tradnl" sz="2400" b="1" dirty="0">
                <a:solidFill>
                  <a:schemeClr val="accent1"/>
                </a:solidFill>
              </a:rPr>
              <a:t>Se estima que el incremento del efecto multiplicador y el aumento de la eficiencia, en conjunto, ascenderán a una cantidad adicional de recursos disponibles con valor de entre 11,6 y 25, 3 millones de USD anuales.</a:t>
            </a:r>
            <a:endParaRPr lang="de-DE" sz="2400" dirty="0">
              <a:solidFill>
                <a:schemeClr val="accent1"/>
              </a:solidFill>
            </a:endParaRPr>
          </a:p>
        </p:txBody>
      </p:sp>
    </p:spTree>
    <p:extLst>
      <p:ext uri="{BB962C8B-B14F-4D97-AF65-F5344CB8AC3E}">
        <p14:creationId xmlns:p14="http://schemas.microsoft.com/office/powerpoint/2010/main" val="1566394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192899" y="653534"/>
            <a:ext cx="3925305" cy="369332"/>
          </a:xfrm>
          <a:prstGeom prst="rect">
            <a:avLst/>
          </a:prstGeom>
        </p:spPr>
        <p:txBody>
          <a:bodyPr wrap="none">
            <a:spAutoFit/>
          </a:bodyPr>
          <a:lstStyle/>
          <a:p>
            <a:pPr>
              <a:lnSpc>
                <a:spcPct val="100000"/>
              </a:lnSpc>
            </a:pPr>
            <a:r>
              <a:rPr lang="en-US" b="1" dirty="0">
                <a:solidFill>
                  <a:srgbClr val="0070C0"/>
                </a:solidFill>
              </a:rPr>
              <a:t>BENEFICIOS ECONOMICOS INDIRECTOS</a:t>
            </a:r>
          </a:p>
        </p:txBody>
      </p:sp>
      <p:sp>
        <p:nvSpPr>
          <p:cNvPr id="2" name="Rechteck 1"/>
          <p:cNvSpPr/>
          <p:nvPr/>
        </p:nvSpPr>
        <p:spPr>
          <a:xfrm>
            <a:off x="428542" y="1459197"/>
            <a:ext cx="8331201" cy="1373838"/>
          </a:xfrm>
          <a:prstGeom prst="rect">
            <a:avLst/>
          </a:prstGeom>
        </p:spPr>
        <p:txBody>
          <a:bodyPr wrap="square">
            <a:spAutoFit/>
          </a:bodyPr>
          <a:lstStyle/>
          <a:p>
            <a:pPr algn="just">
              <a:lnSpc>
                <a:spcPct val="115000"/>
              </a:lnSpc>
              <a:spcAft>
                <a:spcPts val="0"/>
              </a:spcAft>
            </a:pPr>
            <a:r>
              <a:rPr lang="es-ES_tradnl" dirty="0"/>
              <a:t>Se pueden esperar </a:t>
            </a:r>
            <a:r>
              <a:rPr lang="es-ES_tradnl" i="1" dirty="0">
                <a:solidFill>
                  <a:schemeClr val="accent1"/>
                </a:solidFill>
              </a:rPr>
              <a:t>beneficios indirectos</a:t>
            </a:r>
            <a:r>
              <a:rPr lang="es-ES_tradnl" dirty="0">
                <a:solidFill>
                  <a:schemeClr val="accent1"/>
                </a:solidFill>
              </a:rPr>
              <a:t> </a:t>
            </a:r>
            <a:r>
              <a:rPr lang="es-ES_tradnl" dirty="0"/>
              <a:t>como resultado de una </a:t>
            </a:r>
            <a:r>
              <a:rPr lang="es-ES_tradnl" i="1" dirty="0">
                <a:solidFill>
                  <a:schemeClr val="accent1"/>
                </a:solidFill>
              </a:rPr>
              <a:t>eficacia mejorada de la gobernanza de océanos</a:t>
            </a:r>
            <a:r>
              <a:rPr lang="es-ES_tradnl" dirty="0"/>
              <a:t>, en términos de salud de los ecosistemas y recursos marinos y costeros, así como de efectos positivos en medios de subsistencia y bienestar social, y de preservación del valor cultural de los bienes y servicios del ecosistema.</a:t>
            </a:r>
            <a:endParaRPr lang="de-DE" sz="2000" dirty="0">
              <a:effectLst/>
              <a:latin typeface="Cambria" panose="02040503050406030204" pitchFamily="18" charset="0"/>
              <a:ea typeface="MS Mincho"/>
              <a:cs typeface="Times New Roman" panose="02020603050405020304" pitchFamily="18" charset="0"/>
            </a:endParaRPr>
          </a:p>
        </p:txBody>
      </p:sp>
      <p:sp>
        <p:nvSpPr>
          <p:cNvPr id="3" name="Rechteck 2"/>
          <p:cNvSpPr/>
          <p:nvPr/>
        </p:nvSpPr>
        <p:spPr>
          <a:xfrm>
            <a:off x="592666" y="3084555"/>
            <a:ext cx="8331200" cy="3130088"/>
          </a:xfrm>
          <a:prstGeom prst="rect">
            <a:avLst/>
          </a:prstGeom>
        </p:spPr>
        <p:txBody>
          <a:bodyPr wrap="square">
            <a:spAutoFit/>
          </a:bodyPr>
          <a:lstStyle/>
          <a:p>
            <a:r>
              <a:rPr lang="es-ES_tradnl" sz="2400" b="1" dirty="0">
                <a:solidFill>
                  <a:schemeClr val="accent1"/>
                </a:solidFill>
              </a:rPr>
              <a:t>Beneficios en juego salvaguardados por el Mecanismo de Coordinación (servicios selectos*): entre 2,9 y 11,8 mil millones de USD</a:t>
            </a:r>
            <a:endParaRPr lang="de-DE" sz="2400" dirty="0">
              <a:solidFill>
                <a:schemeClr val="accent1"/>
              </a:solidFill>
            </a:endParaRPr>
          </a:p>
          <a:p>
            <a:pPr algn="just">
              <a:lnSpc>
                <a:spcPct val="115000"/>
              </a:lnSpc>
              <a:spcAft>
                <a:spcPts val="600"/>
              </a:spcAft>
            </a:pPr>
            <a:endParaRPr lang="en-US" sz="2000" b="1" dirty="0">
              <a:effectLst/>
              <a:latin typeface="Calibri" panose="020F0502020204030204" pitchFamily="34" charset="0"/>
              <a:ea typeface="MS Mincho"/>
              <a:cs typeface="Times New Roman" panose="02020603050405020304" pitchFamily="18" charset="0"/>
            </a:endParaRPr>
          </a:p>
          <a:p>
            <a:pPr algn="just">
              <a:lnSpc>
                <a:spcPct val="115000"/>
              </a:lnSpc>
              <a:spcAft>
                <a:spcPts val="600"/>
              </a:spcAft>
            </a:pPr>
            <a:r>
              <a:rPr lang="en-US" dirty="0">
                <a:latin typeface="Calibri" panose="020F0502020204030204" pitchFamily="34" charset="0"/>
                <a:ea typeface="MS Mincho"/>
                <a:cs typeface="Times New Roman" panose="02020603050405020304" pitchFamily="18" charset="0"/>
              </a:rPr>
              <a:t>*</a:t>
            </a:r>
            <a:r>
              <a:rPr lang="en-US" dirty="0" err="1">
                <a:latin typeface="Calibri" panose="020F0502020204030204" pitchFamily="34" charset="0"/>
                <a:ea typeface="MS Mincho"/>
                <a:cs typeface="Times New Roman" panose="02020603050405020304" pitchFamily="18" charset="0"/>
              </a:rPr>
              <a:t>Servicios</a:t>
            </a:r>
            <a:r>
              <a:rPr lang="en-US" dirty="0">
                <a:latin typeface="Calibri" panose="020F0502020204030204" pitchFamily="34" charset="0"/>
                <a:ea typeface="MS Mincho"/>
                <a:cs typeface="Times New Roman" panose="02020603050405020304" pitchFamily="18" charset="0"/>
              </a:rPr>
              <a:t> </a:t>
            </a:r>
            <a:r>
              <a:rPr lang="en-US" dirty="0" err="1">
                <a:latin typeface="Calibri" panose="020F0502020204030204" pitchFamily="34" charset="0"/>
                <a:ea typeface="MS Mincho"/>
                <a:cs typeface="Times New Roman" panose="02020603050405020304" pitchFamily="18" charset="0"/>
              </a:rPr>
              <a:t>seleccionados</a:t>
            </a:r>
            <a:r>
              <a:rPr lang="en-US" dirty="0">
                <a:latin typeface="Calibri" panose="020F0502020204030204" pitchFamily="34" charset="0"/>
                <a:ea typeface="MS Mincho"/>
                <a:cs typeface="Times New Roman" panose="02020603050405020304" pitchFamily="18" charset="0"/>
              </a:rPr>
              <a:t>: </a:t>
            </a:r>
            <a:r>
              <a:rPr lang="en" dirty="0">
                <a:latin typeface="Calibri" panose="020F0502020204030204" pitchFamily="34" charset="0"/>
                <a:ea typeface="MS Mincho"/>
                <a:cs typeface="Times New Roman" panose="02020603050405020304" pitchFamily="18" charset="0"/>
              </a:rPr>
              <a:t>suministro de pescado, valor turistíco y recreativo, protección de costas, captura de carbono</a:t>
            </a:r>
          </a:p>
          <a:p>
            <a:pPr algn="just">
              <a:lnSpc>
                <a:spcPct val="115000"/>
              </a:lnSpc>
              <a:spcAft>
                <a:spcPts val="600"/>
              </a:spcAft>
            </a:pPr>
            <a:endParaRPr lang="en" sz="2000" b="1" dirty="0">
              <a:latin typeface="Calibri" panose="020F0502020204030204" pitchFamily="34" charset="0"/>
              <a:ea typeface="MS Mincho"/>
              <a:cs typeface="Times New Roman" panose="02020603050405020304" pitchFamily="18" charset="0"/>
            </a:endParaRPr>
          </a:p>
          <a:p>
            <a:pPr algn="just">
              <a:lnSpc>
                <a:spcPct val="115000"/>
              </a:lnSpc>
              <a:spcAft>
                <a:spcPts val="600"/>
              </a:spcAft>
            </a:pPr>
            <a:endParaRPr lang="de-DE" sz="2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4888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821670"/>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algn="ctr"/>
            <a:r>
              <a:rPr lang="en-US" sz="2200" dirty="0" err="1"/>
              <a:t>Gobernanza</a:t>
            </a:r>
            <a:r>
              <a:rPr lang="en-US" sz="2200" dirty="0"/>
              <a:t> y </a:t>
            </a:r>
            <a:r>
              <a:rPr lang="en-US" sz="2200" dirty="0" err="1"/>
              <a:t>Financiación</a:t>
            </a:r>
            <a:r>
              <a:rPr lang="en-US" sz="2200" dirty="0"/>
              <a:t> del </a:t>
            </a:r>
            <a:r>
              <a:rPr lang="en-US" sz="2200" dirty="0" err="1"/>
              <a:t>Mecanismo</a:t>
            </a:r>
            <a:r>
              <a:rPr lang="en-US" sz="2200" dirty="0"/>
              <a:t> de </a:t>
            </a:r>
            <a:r>
              <a:rPr lang="en-US" sz="2200" dirty="0" err="1"/>
              <a:t>Coordinación</a:t>
            </a:r>
            <a:endParaRPr lang="en-US" sz="2200" dirty="0"/>
          </a:p>
          <a:p>
            <a:pPr marL="622300" lvl="0" algn="ctr">
              <a:lnSpc>
                <a:spcPct val="100000"/>
              </a:lnSpc>
              <a:spcAft>
                <a:spcPts val="0"/>
              </a:spcAft>
              <a:tabLst>
                <a:tab pos="609600" algn="l"/>
              </a:tabLst>
            </a:pPr>
            <a:endParaRPr lang="en-US" sz="2200" dirty="0"/>
          </a:p>
          <a:p>
            <a:pPr algn="ctr"/>
            <a:r>
              <a:rPr lang="en" sz="2200" dirty="0"/>
              <a:t>Paso 2: </a:t>
            </a:r>
            <a:r>
              <a:rPr lang="es-ES_tradnl" sz="2400" dirty="0"/>
              <a:t>Determinar la estructura de gobernanza del Mecanismo de Coordinación, incluye las funciones y responsabilidades de los Estados y las OIG</a:t>
            </a:r>
            <a:r>
              <a:rPr lang="en" sz="2200" dirty="0"/>
              <a:t>.</a:t>
            </a:r>
          </a:p>
          <a:p>
            <a:pPr algn="ctr"/>
            <a:endParaRPr lang="en"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344896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120917"/>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r>
              <a:rPr lang="en-US" sz="2200" dirty="0" err="1"/>
              <a:t>Antecedentes</a:t>
            </a:r>
            <a:endParaRPr lang="en-US" sz="2200" dirty="0"/>
          </a:p>
          <a:p>
            <a:pPr marL="622300" lvl="0" algn="ctr">
              <a:lnSpc>
                <a:spcPct val="100000"/>
              </a:lnSpc>
              <a:spcAft>
                <a:spcPts val="0"/>
              </a:spcAft>
              <a:tabLst>
                <a:tab pos="609600" algn="l"/>
              </a:tabLst>
            </a:pPr>
            <a:endParaRPr lang="en-US" sz="2200" dirty="0">
              <a:solidFill>
                <a:srgbClr val="0070C0"/>
              </a:solidFill>
            </a:endParaRPr>
          </a:p>
          <a:p>
            <a:pPr marL="622300" lvl="0" algn="ctr">
              <a:lnSpc>
                <a:spcPct val="100000"/>
              </a:lnSpc>
              <a:spcAft>
                <a:spcPts val="0"/>
              </a:spcAft>
              <a:tabLst>
                <a:tab pos="609600" algn="l"/>
              </a:tabLst>
            </a:pPr>
            <a:endParaRPr lang="en-US" sz="2200" dirty="0">
              <a:solidFill>
                <a:srgbClr val="0057A8"/>
              </a:solidFill>
            </a:endParaRPr>
          </a:p>
          <a:p>
            <a:pPr marL="622300" lvl="0" algn="ctr">
              <a:lnSpc>
                <a:spcPct val="100000"/>
              </a:lnSpc>
              <a:spcAft>
                <a:spcPts val="0"/>
              </a:spcAft>
              <a:tabLst>
                <a:tab pos="609600" algn="l"/>
              </a:tabLst>
            </a:pPr>
            <a:endParaRPr lang="en-US" sz="2200" dirty="0">
              <a:solidFill>
                <a:srgbClr val="0057A8"/>
              </a:solidFill>
            </a:endParaRPr>
          </a:p>
          <a:p>
            <a:endParaRPr lang="en-US" sz="2200" dirty="0">
              <a:solidFill>
                <a:srgbClr val="0057A8"/>
              </a:solidFill>
            </a:endParaRPr>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72000"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341066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10333" y="708921"/>
            <a:ext cx="4369145" cy="369332"/>
          </a:xfrm>
          <a:prstGeom prst="rect">
            <a:avLst/>
          </a:prstGeom>
        </p:spPr>
        <p:txBody>
          <a:bodyPr wrap="none">
            <a:spAutoFit/>
          </a:bodyPr>
          <a:lstStyle/>
          <a:p>
            <a:r>
              <a:rPr lang="en-GB" b="1" dirty="0">
                <a:solidFill>
                  <a:srgbClr val="0070C0"/>
                </a:solidFill>
              </a:rPr>
              <a:t>ESTRUCTURA DE GOBERNANZA PROPUESTA</a:t>
            </a:r>
            <a:endParaRPr lang="de-DE" b="1" dirty="0">
              <a:solidFill>
                <a:srgbClr val="0070C0"/>
              </a:solidFill>
            </a:endParaRPr>
          </a:p>
        </p:txBody>
      </p:sp>
      <p:pic>
        <p:nvPicPr>
          <p:cNvPr id="6" name="Grafik 5"/>
          <p:cNvPicPr/>
          <p:nvPr/>
        </p:nvPicPr>
        <p:blipFill>
          <a:blip r:embed="rId3">
            <a:extLst>
              <a:ext uri="{28A0092B-C50C-407E-A947-70E740481C1C}">
                <a14:useLocalDpi xmlns:a14="http://schemas.microsoft.com/office/drawing/2010/main"/>
              </a:ext>
            </a:extLst>
          </a:blip>
          <a:srcRect/>
          <a:stretch>
            <a:fillRect/>
          </a:stretch>
        </p:blipFill>
        <p:spPr bwMode="auto">
          <a:xfrm>
            <a:off x="890955" y="1500554"/>
            <a:ext cx="7526214" cy="3798277"/>
          </a:xfrm>
          <a:prstGeom prst="rect">
            <a:avLst/>
          </a:prstGeom>
          <a:noFill/>
        </p:spPr>
      </p:pic>
    </p:spTree>
    <p:extLst>
      <p:ext uri="{BB962C8B-B14F-4D97-AF65-F5344CB8AC3E}">
        <p14:creationId xmlns:p14="http://schemas.microsoft.com/office/powerpoint/2010/main" val="120206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106067" y="635179"/>
            <a:ext cx="4890450" cy="646331"/>
          </a:xfrm>
          <a:prstGeom prst="rect">
            <a:avLst/>
          </a:prstGeom>
        </p:spPr>
        <p:txBody>
          <a:bodyPr wrap="square">
            <a:spAutoFit/>
          </a:bodyPr>
          <a:lstStyle/>
          <a:p>
            <a:r>
              <a:rPr lang="en-GB" b="1" dirty="0">
                <a:solidFill>
                  <a:srgbClr val="0070C0"/>
                </a:solidFill>
              </a:rPr>
              <a:t>EL MECANISMO DE COORDINACIÓN DENTRO DEL MARCO REGIONAL DE GOBERNANZA</a:t>
            </a:r>
            <a:endParaRPr lang="de-DE" b="1" dirty="0">
              <a:solidFill>
                <a:srgbClr val="0070C0"/>
              </a:solidFill>
            </a:endParaRPr>
          </a:p>
        </p:txBody>
      </p:sp>
      <p:pic>
        <p:nvPicPr>
          <p:cNvPr id="4" name="Grafik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7108" y="1492525"/>
            <a:ext cx="6370686" cy="4509690"/>
          </a:xfrm>
          <a:prstGeom prst="rect">
            <a:avLst/>
          </a:prstGeom>
          <a:noFill/>
        </p:spPr>
      </p:pic>
    </p:spTree>
    <p:extLst>
      <p:ext uri="{BB962C8B-B14F-4D97-AF65-F5344CB8AC3E}">
        <p14:creationId xmlns:p14="http://schemas.microsoft.com/office/powerpoint/2010/main" val="79762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821670"/>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algn="ctr"/>
            <a:r>
              <a:rPr lang="en-US" sz="2200" dirty="0" err="1"/>
              <a:t>Gobernanza</a:t>
            </a:r>
            <a:r>
              <a:rPr lang="en-US" sz="2200" dirty="0"/>
              <a:t> y </a:t>
            </a:r>
            <a:r>
              <a:rPr lang="en-US" sz="2200" dirty="0" err="1"/>
              <a:t>Financiación</a:t>
            </a:r>
            <a:r>
              <a:rPr lang="en-US" sz="2200" dirty="0"/>
              <a:t> del </a:t>
            </a:r>
            <a:r>
              <a:rPr lang="en-US" sz="2200" dirty="0" err="1"/>
              <a:t>Mecanismo</a:t>
            </a:r>
            <a:r>
              <a:rPr lang="en-US" sz="2200" dirty="0"/>
              <a:t> de </a:t>
            </a:r>
            <a:r>
              <a:rPr lang="en-US" sz="2200" dirty="0" err="1"/>
              <a:t>Coordinación</a:t>
            </a:r>
            <a:endParaRPr lang="en-US" sz="2200" dirty="0"/>
          </a:p>
          <a:p>
            <a:pPr marL="622300" lvl="0" algn="ctr">
              <a:lnSpc>
                <a:spcPct val="100000"/>
              </a:lnSpc>
              <a:spcAft>
                <a:spcPts val="0"/>
              </a:spcAft>
              <a:tabLst>
                <a:tab pos="609600" algn="l"/>
              </a:tabLst>
            </a:pPr>
            <a:endParaRPr lang="en-US" sz="2200" dirty="0"/>
          </a:p>
          <a:p>
            <a:pPr algn="ctr"/>
            <a:r>
              <a:rPr lang="en" sz="2200" dirty="0"/>
              <a:t>Paso 3: </a:t>
            </a:r>
            <a:r>
              <a:rPr lang="es-ES_tradnl" sz="2400" dirty="0"/>
              <a:t>Determinar el tipo de acuerdo constitutivo para el Mecanismo de Coordinación</a:t>
            </a:r>
            <a:endParaRPr lang="en"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292113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15281" y="635179"/>
            <a:ext cx="4572000" cy="369332"/>
          </a:xfrm>
          <a:prstGeom prst="rect">
            <a:avLst/>
          </a:prstGeom>
        </p:spPr>
        <p:txBody>
          <a:bodyPr>
            <a:spAutoFit/>
          </a:bodyPr>
          <a:lstStyle/>
          <a:p>
            <a:r>
              <a:rPr lang="de-DE" b="1" dirty="0">
                <a:solidFill>
                  <a:srgbClr val="0057A8"/>
                </a:solidFill>
              </a:rPr>
              <a:t>ACUERDO CONSTITUTIVO</a:t>
            </a:r>
          </a:p>
        </p:txBody>
      </p:sp>
      <p:sp>
        <p:nvSpPr>
          <p:cNvPr id="2" name="Rechteck 1"/>
          <p:cNvSpPr/>
          <p:nvPr/>
        </p:nvSpPr>
        <p:spPr>
          <a:xfrm>
            <a:off x="356159" y="3734138"/>
            <a:ext cx="821154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s-ES_tradnl" i="1" dirty="0"/>
              <a:t>Recomendación de la consultoría: reemplazar el ME existente del MCI del PAE por un ME nuevo/modificado para el Mecanismo de Coordinación, firmado por las OIG y aprobado por los Estados, encargando al propio Mecanismo de Coordinación la función de desarrollar un acuerdo más formal entre los Estados.</a:t>
            </a:r>
            <a:endParaRPr lang="de-DE" dirty="0"/>
          </a:p>
        </p:txBody>
      </p:sp>
      <p:sp>
        <p:nvSpPr>
          <p:cNvPr id="3" name="Rechteck 2"/>
          <p:cNvSpPr/>
          <p:nvPr/>
        </p:nvSpPr>
        <p:spPr>
          <a:xfrm>
            <a:off x="575733" y="1663015"/>
            <a:ext cx="7772400" cy="1846659"/>
          </a:xfrm>
          <a:prstGeom prst="rect">
            <a:avLst/>
          </a:prstGeom>
        </p:spPr>
        <p:txBody>
          <a:bodyPr wrap="square">
            <a:spAutoFit/>
          </a:bodyPr>
          <a:lstStyle/>
          <a:p>
            <a:r>
              <a:rPr lang="en-GB" sz="2200" dirty="0">
                <a:latin typeface="Calibri" panose="020F0502020204030204" pitchFamily="34" charset="0"/>
                <a:ea typeface="Avenir Heavy" charset="0"/>
                <a:cs typeface="Calibri" panose="020F0502020204030204" pitchFamily="34" charset="0"/>
              </a:rPr>
              <a:t>El </a:t>
            </a:r>
            <a:r>
              <a:rPr lang="en-GB" sz="2200" dirty="0" err="1">
                <a:latin typeface="Calibri" panose="020F0502020204030204" pitchFamily="34" charset="0"/>
                <a:ea typeface="Avenir Heavy" charset="0"/>
                <a:cs typeface="Calibri" panose="020F0502020204030204" pitchFamily="34" charset="0"/>
              </a:rPr>
              <a:t>acuerdo</a:t>
            </a:r>
            <a:r>
              <a:rPr lang="en-GB" sz="2200" dirty="0">
                <a:latin typeface="Calibri" panose="020F0502020204030204" pitchFamily="34" charset="0"/>
                <a:ea typeface="Avenir Heavy" charset="0"/>
                <a:cs typeface="Calibri" panose="020F0502020204030204" pitchFamily="34" charset="0"/>
              </a:rPr>
              <a:t> </a:t>
            </a:r>
            <a:r>
              <a:rPr lang="en-GB" sz="2200" dirty="0" err="1">
                <a:latin typeface="Calibri" panose="020F0502020204030204" pitchFamily="34" charset="0"/>
                <a:ea typeface="Avenir Heavy" charset="0"/>
                <a:cs typeface="Calibri" panose="020F0502020204030204" pitchFamily="34" charset="0"/>
              </a:rPr>
              <a:t>constitutivo</a:t>
            </a:r>
            <a:r>
              <a:rPr lang="en-GB" sz="2200" dirty="0">
                <a:latin typeface="Calibri" panose="020F0502020204030204" pitchFamily="34" charset="0"/>
                <a:ea typeface="Avenir Heavy" charset="0"/>
                <a:cs typeface="Calibri" panose="020F0502020204030204" pitchFamily="34" charset="0"/>
              </a:rPr>
              <a:t> </a:t>
            </a:r>
            <a:r>
              <a:rPr lang="en-GB" sz="2200" dirty="0" err="1">
                <a:latin typeface="Calibri" panose="020F0502020204030204" pitchFamily="34" charset="0"/>
                <a:ea typeface="Avenir Heavy" charset="0"/>
                <a:cs typeface="Calibri" panose="020F0502020204030204" pitchFamily="34" charset="0"/>
              </a:rPr>
              <a:t>puede</a:t>
            </a:r>
            <a:r>
              <a:rPr lang="en-GB" sz="2200" dirty="0">
                <a:latin typeface="Calibri" panose="020F0502020204030204" pitchFamily="34" charset="0"/>
                <a:ea typeface="Avenir Heavy" charset="0"/>
                <a:cs typeface="Calibri" panose="020F0502020204030204" pitchFamily="34" charset="0"/>
              </a:rPr>
              <a:t> ser:</a:t>
            </a:r>
          </a:p>
          <a:p>
            <a:pPr marL="285750" indent="-285750">
              <a:buFont typeface="Arial" panose="020B0604020202020204" pitchFamily="34" charset="0"/>
              <a:buChar char="•"/>
            </a:pPr>
            <a:r>
              <a:rPr lang="es-ES_tradnl" sz="2400" dirty="0"/>
              <a:t>Un </a:t>
            </a:r>
            <a:r>
              <a:rPr lang="es-ES_tradnl" sz="2200" b="1" i="1" dirty="0">
                <a:solidFill>
                  <a:schemeClr val="accent1">
                    <a:lumMod val="75000"/>
                  </a:schemeClr>
                </a:solidFill>
                <a:latin typeface="Calibri" panose="020F0502020204030204" pitchFamily="34" charset="0"/>
                <a:ea typeface="Avenir Heavy" charset="0"/>
                <a:cs typeface="Calibri" panose="020F0502020204030204" pitchFamily="34" charset="0"/>
              </a:rPr>
              <a:t>acuerdo informal </a:t>
            </a:r>
            <a:r>
              <a:rPr lang="de-DE" sz="2400" dirty="0"/>
              <a:t>(basado en un memorando de entendimiento)</a:t>
            </a:r>
            <a:endParaRPr lang="en-GB" sz="2200" dirty="0">
              <a:latin typeface="Calibri" panose="020F0502020204030204" pitchFamily="34" charset="0"/>
              <a:ea typeface="Avenir Heavy" charset="0"/>
              <a:cs typeface="Calibri" panose="020F0502020204030204" pitchFamily="34" charset="0"/>
            </a:endParaRPr>
          </a:p>
          <a:p>
            <a:pPr marL="285750" indent="-285750">
              <a:buFont typeface="Arial" panose="020B0604020202020204" pitchFamily="34" charset="0"/>
              <a:buChar char="•"/>
            </a:pPr>
            <a:r>
              <a:rPr lang="en-GB" sz="2200" dirty="0">
                <a:latin typeface="Calibri" panose="020F0502020204030204" pitchFamily="34" charset="0"/>
                <a:ea typeface="Avenir Heavy" charset="0"/>
                <a:cs typeface="Calibri" panose="020F0502020204030204" pitchFamily="34" charset="0"/>
              </a:rPr>
              <a:t>Un </a:t>
            </a:r>
            <a:r>
              <a:rPr lang="en-GB" sz="2200" dirty="0" err="1">
                <a:latin typeface="Calibri" panose="020F0502020204030204" pitchFamily="34" charset="0"/>
                <a:ea typeface="Avenir Heavy" charset="0"/>
                <a:cs typeface="Calibri" panose="020F0502020204030204" pitchFamily="34" charset="0"/>
              </a:rPr>
              <a:t>acuerdo</a:t>
            </a:r>
            <a:r>
              <a:rPr lang="en-GB" sz="2200" dirty="0">
                <a:latin typeface="Calibri" panose="020F0502020204030204" pitchFamily="34" charset="0"/>
                <a:ea typeface="Avenir Heavy" charset="0"/>
                <a:cs typeface="Calibri" panose="020F0502020204030204" pitchFamily="34" charset="0"/>
              </a:rPr>
              <a:t> </a:t>
            </a:r>
            <a:r>
              <a:rPr lang="en-GB" sz="2200" b="1" i="1" dirty="0">
                <a:solidFill>
                  <a:schemeClr val="accent1">
                    <a:lumMod val="75000"/>
                  </a:schemeClr>
                </a:solidFill>
                <a:latin typeface="Calibri" panose="020F0502020204030204" pitchFamily="34" charset="0"/>
                <a:ea typeface="Avenir Heavy" charset="0"/>
                <a:cs typeface="Calibri" panose="020F0502020204030204" pitchFamily="34" charset="0"/>
              </a:rPr>
              <a:t>formal y </a:t>
            </a:r>
            <a:r>
              <a:rPr lang="en-GB" sz="2200" b="1" i="1" dirty="0" err="1">
                <a:solidFill>
                  <a:schemeClr val="accent1">
                    <a:lumMod val="75000"/>
                  </a:schemeClr>
                </a:solidFill>
                <a:latin typeface="Calibri" panose="020F0502020204030204" pitchFamily="34" charset="0"/>
                <a:ea typeface="Avenir Heavy" charset="0"/>
                <a:cs typeface="Calibri" panose="020F0502020204030204" pitchFamily="34" charset="0"/>
              </a:rPr>
              <a:t>vinculante</a:t>
            </a:r>
            <a:endParaRPr lang="en-GB" sz="2200" b="1" i="1" dirty="0">
              <a:solidFill>
                <a:schemeClr val="accent1">
                  <a:lumMod val="75000"/>
                </a:schemeClr>
              </a:solidFill>
              <a:latin typeface="Calibri" panose="020F0502020204030204" pitchFamily="34" charset="0"/>
              <a:ea typeface="Avenir Heavy" charset="0"/>
              <a:cs typeface="Calibri" panose="020F0502020204030204" pitchFamily="34" charset="0"/>
            </a:endParaRPr>
          </a:p>
          <a:p>
            <a:pPr marL="285750" indent="-285750">
              <a:buFont typeface="Arial" panose="020B0604020202020204" pitchFamily="34" charset="0"/>
              <a:buChar char="•"/>
            </a:pPr>
            <a:r>
              <a:rPr lang="en-GB" sz="2200" dirty="0">
                <a:latin typeface="Calibri" panose="020F0502020204030204" pitchFamily="34" charset="0"/>
                <a:ea typeface="Avenir Heavy" charset="0"/>
                <a:cs typeface="Calibri" panose="020F0502020204030204" pitchFamily="34" charset="0"/>
              </a:rPr>
              <a:t>O una </a:t>
            </a:r>
            <a:r>
              <a:rPr lang="en-GB" sz="2200" b="1" i="1" dirty="0" err="1">
                <a:solidFill>
                  <a:schemeClr val="accent1">
                    <a:lumMod val="75000"/>
                  </a:schemeClr>
                </a:solidFill>
                <a:latin typeface="Calibri" panose="020F0502020204030204" pitchFamily="34" charset="0"/>
                <a:ea typeface="Avenir Heavy" charset="0"/>
                <a:cs typeface="Calibri" panose="020F0502020204030204" pitchFamily="34" charset="0"/>
              </a:rPr>
              <a:t>secuencia</a:t>
            </a:r>
            <a:r>
              <a:rPr lang="en-GB" sz="2200" dirty="0">
                <a:latin typeface="Calibri" panose="020F0502020204030204" pitchFamily="34" charset="0"/>
                <a:ea typeface="Avenir Heavy" charset="0"/>
                <a:cs typeface="Calibri" panose="020F0502020204030204" pitchFamily="34" charset="0"/>
              </a:rPr>
              <a:t> de los dos</a:t>
            </a:r>
            <a:endParaRPr lang="de-DE" sz="2200" dirty="0">
              <a:latin typeface="Calibri" panose="020F0502020204030204" pitchFamily="34" charset="0"/>
              <a:ea typeface="Avenir Heavy" charset="0"/>
              <a:cs typeface="Calibri" panose="020F0502020204030204" pitchFamily="34" charset="0"/>
            </a:endParaRPr>
          </a:p>
        </p:txBody>
      </p:sp>
    </p:spTree>
    <p:extLst>
      <p:ext uri="{BB962C8B-B14F-4D97-AF65-F5344CB8AC3E}">
        <p14:creationId xmlns:p14="http://schemas.microsoft.com/office/powerpoint/2010/main" val="201548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821670"/>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lvl="0" algn="ctr"/>
            <a:endParaRPr lang="en-US" sz="2200" dirty="0"/>
          </a:p>
          <a:p>
            <a:pPr algn="ctr"/>
            <a:r>
              <a:rPr lang="en-US" sz="2200" dirty="0" err="1"/>
              <a:t>Gobernanza</a:t>
            </a:r>
            <a:r>
              <a:rPr lang="en-US" sz="2200" dirty="0"/>
              <a:t> y </a:t>
            </a:r>
            <a:r>
              <a:rPr lang="en-US" sz="2200" dirty="0" err="1"/>
              <a:t>Financiación</a:t>
            </a:r>
            <a:r>
              <a:rPr lang="en-US" sz="2200" dirty="0"/>
              <a:t> del </a:t>
            </a:r>
            <a:r>
              <a:rPr lang="en-US" sz="2200" dirty="0" err="1"/>
              <a:t>Mecanismo</a:t>
            </a:r>
            <a:r>
              <a:rPr lang="en-US" sz="2200" dirty="0"/>
              <a:t> de </a:t>
            </a:r>
            <a:r>
              <a:rPr lang="en-US" sz="2200" dirty="0" err="1"/>
              <a:t>Coordinación</a:t>
            </a:r>
            <a:endParaRPr lang="en-US" sz="2200" dirty="0"/>
          </a:p>
          <a:p>
            <a:pPr algn="ctr"/>
            <a:endParaRPr lang="en-US" sz="2200" dirty="0"/>
          </a:p>
          <a:p>
            <a:pPr algn="ctr"/>
            <a:r>
              <a:rPr lang="en" sz="2200" dirty="0"/>
              <a:t>Paso 4: </a:t>
            </a:r>
            <a:r>
              <a:rPr lang="es-ES_tradnl" sz="2400" dirty="0"/>
              <a:t>Determinar el tipo de acuerdo de sede para el Secretariado del Mecanismo de Coordinación</a:t>
            </a: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40753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15281" y="635179"/>
            <a:ext cx="4572000" cy="369332"/>
          </a:xfrm>
          <a:prstGeom prst="rect">
            <a:avLst/>
          </a:prstGeom>
        </p:spPr>
        <p:txBody>
          <a:bodyPr>
            <a:spAutoFit/>
          </a:bodyPr>
          <a:lstStyle/>
          <a:p>
            <a:r>
              <a:rPr lang="en-GB" b="1" dirty="0">
                <a:solidFill>
                  <a:srgbClr val="0057A8"/>
                </a:solidFill>
              </a:rPr>
              <a:t>ACUERDO DE SEDE PARA EL SECRETARIADO</a:t>
            </a:r>
            <a:endParaRPr lang="de-DE" dirty="0">
              <a:solidFill>
                <a:srgbClr val="0057A8"/>
              </a:solidFill>
            </a:endParaRPr>
          </a:p>
        </p:txBody>
      </p:sp>
      <p:sp>
        <p:nvSpPr>
          <p:cNvPr id="5" name="Rechteck 4"/>
          <p:cNvSpPr/>
          <p:nvPr/>
        </p:nvSpPr>
        <p:spPr>
          <a:xfrm>
            <a:off x="313899" y="2571590"/>
            <a:ext cx="8473382" cy="1754326"/>
          </a:xfrm>
          <a:prstGeom prst="rect">
            <a:avLst/>
          </a:prstGeom>
        </p:spPr>
        <p:txBody>
          <a:bodyPr wrap="square">
            <a:spAutoFit/>
          </a:bodyPr>
          <a:lstStyle/>
          <a:p>
            <a:pPr marL="285750" indent="-285750">
              <a:buFont typeface="Arial" panose="020B0604020202020204" pitchFamily="34" charset="0"/>
              <a:buChar char="•"/>
            </a:pPr>
            <a:r>
              <a:rPr lang="es-ES_tradnl" dirty="0"/>
              <a:t>El Secretariado del Mecanismo de Coordinación puede instalarse en cualquier país de la RGC, en base a la decisión de los Estados y un acuerdo de sede con el país seleccionado. </a:t>
            </a:r>
          </a:p>
          <a:p>
            <a:pPr marL="285750" indent="-285750">
              <a:buFont typeface="Arial" panose="020B0604020202020204" pitchFamily="34" charset="0"/>
              <a:buChar char="•"/>
            </a:pPr>
            <a:r>
              <a:rPr lang="es-ES_tradnl" dirty="0"/>
              <a:t>Otra opción es que el Secretariado de una OIG existente aloje al Secretariado del Mecanismo de Coordinación, en base a un acuerdo de sede con la OIG respectiva (y posiblemente el país en el que esté ubicada).</a:t>
            </a:r>
            <a:endParaRPr lang="de-DE" dirty="0"/>
          </a:p>
        </p:txBody>
      </p:sp>
    </p:spTree>
    <p:extLst>
      <p:ext uri="{BB962C8B-B14F-4D97-AF65-F5344CB8AC3E}">
        <p14:creationId xmlns:p14="http://schemas.microsoft.com/office/powerpoint/2010/main" val="382231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2881" y="1300046"/>
            <a:ext cx="85344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_tradnl" b="1" dirty="0">
                <a:latin typeface="Calibri" panose="020F0502020204030204" pitchFamily="34" charset="0"/>
                <a:cs typeface="Calibri" panose="020F0502020204030204" pitchFamily="34" charset="0"/>
              </a:rPr>
              <a:t>Criterios potenciales para seleccionar un país anfitrión:</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Suministro de cofinanciación/contribuciones en especie (por ej. oficinas)</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Localización y conectividad (distancia a centros internacionales, frecuencia de vuelos regionales e internacionales, etc.)</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Costes de funcionamiento del Secretariado (por ej. niveles de beneficios para personal internacional contratado y nivel salarial para personal local contratado)</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Atractivo para contratar y mantener al personal internacional (costes de vida, seguridad, etc.)</a:t>
            </a:r>
            <a:endParaRPr lang="de-DE" dirty="0">
              <a:latin typeface="Calibri" panose="020F0502020204030204" pitchFamily="34" charset="0"/>
              <a:cs typeface="Calibri" panose="020F0502020204030204" pitchFamily="34" charset="0"/>
            </a:endParaRPr>
          </a:p>
        </p:txBody>
      </p:sp>
      <p:sp>
        <p:nvSpPr>
          <p:cNvPr id="3" name="Rechteck 2"/>
          <p:cNvSpPr/>
          <p:nvPr/>
        </p:nvSpPr>
        <p:spPr>
          <a:xfrm>
            <a:off x="306670" y="3856170"/>
            <a:ext cx="8534400"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_tradnl" b="1" dirty="0">
                <a:latin typeface="Calibri" panose="020F0502020204030204" pitchFamily="34" charset="0"/>
                <a:cs typeface="Calibri" panose="020F0502020204030204" pitchFamily="34" charset="0"/>
              </a:rPr>
              <a:t>Criterios potenciales para seleccionar una organización anfitriona (además de los anteriores):</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Pertenencia al Grupo Ejecutivo del Mecanismo de Coordinación</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Consenso entre las OIG miembro del MCI del PAE CLME+ </a:t>
            </a: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Amplio mandato geográfico en la RGC y amplia afiliación de países CLME+</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Amplio mandato temático relacionado con la gobernanza de océanos y el desarrollo sostenible basado en el océano</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Suministro de cofinanciación/contribuciones en especie</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Alta capacidad técnica y directiva, y estabilidad financiera del Secretariado</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dirty="0">
                <a:latin typeface="Calibri" panose="020F0502020204030204" pitchFamily="34" charset="0"/>
                <a:cs typeface="Calibri" panose="020F0502020204030204" pitchFamily="34" charset="0"/>
              </a:rPr>
              <a:t>Alto nivel de toma de decisiones (ministerial/jefes de Estado)</a:t>
            </a:r>
            <a:endParaRPr lang="de-DE" dirty="0">
              <a:latin typeface="Calibri" panose="020F0502020204030204" pitchFamily="34" charset="0"/>
              <a:cs typeface="Calibri" panose="020F0502020204030204" pitchFamily="34" charset="0"/>
            </a:endParaRPr>
          </a:p>
        </p:txBody>
      </p:sp>
      <p:sp>
        <p:nvSpPr>
          <p:cNvPr id="5" name="Rechteck 4">
            <a:extLst>
              <a:ext uri="{FF2B5EF4-FFF2-40B4-BE49-F238E27FC236}">
                <a16:creationId xmlns:a16="http://schemas.microsoft.com/office/drawing/2014/main" xmlns="" id="{3F697E7E-E46B-D145-8766-4939B23C0EAF}"/>
              </a:ext>
            </a:extLst>
          </p:cNvPr>
          <p:cNvSpPr/>
          <p:nvPr/>
        </p:nvSpPr>
        <p:spPr>
          <a:xfrm>
            <a:off x="4215281" y="635179"/>
            <a:ext cx="4572000" cy="646331"/>
          </a:xfrm>
          <a:prstGeom prst="rect">
            <a:avLst/>
          </a:prstGeom>
        </p:spPr>
        <p:txBody>
          <a:bodyPr>
            <a:spAutoFit/>
          </a:bodyPr>
          <a:lstStyle/>
          <a:p>
            <a:r>
              <a:rPr lang="en-GB" b="1" dirty="0">
                <a:solidFill>
                  <a:srgbClr val="0057A8"/>
                </a:solidFill>
              </a:rPr>
              <a:t>CRITERIOS POTENCIALES PARA LA SELECCIÓN DE UN AFITRIÓN</a:t>
            </a:r>
            <a:endParaRPr lang="de-DE" dirty="0">
              <a:solidFill>
                <a:srgbClr val="0057A8"/>
              </a:solidFill>
            </a:endParaRPr>
          </a:p>
        </p:txBody>
      </p:sp>
    </p:spTree>
    <p:extLst>
      <p:ext uri="{BB962C8B-B14F-4D97-AF65-F5344CB8AC3E}">
        <p14:creationId xmlns:p14="http://schemas.microsoft.com/office/powerpoint/2010/main" val="346961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67200" y="635179"/>
            <a:ext cx="4572000" cy="369332"/>
          </a:xfrm>
          <a:prstGeom prst="rect">
            <a:avLst/>
          </a:prstGeom>
        </p:spPr>
        <p:txBody>
          <a:bodyPr>
            <a:spAutoFit/>
          </a:bodyPr>
          <a:lstStyle/>
          <a:p>
            <a:r>
              <a:rPr lang="en-GB" b="1" dirty="0">
                <a:solidFill>
                  <a:srgbClr val="0057A8"/>
                </a:solidFill>
              </a:rPr>
              <a:t>ESTIMACION DE COSTES</a:t>
            </a:r>
            <a:endParaRPr lang="de-DE" dirty="0">
              <a:solidFill>
                <a:srgbClr val="0057A8"/>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848074399"/>
              </p:ext>
            </p:extLst>
          </p:nvPr>
        </p:nvGraphicFramePr>
        <p:xfrm>
          <a:off x="645458" y="1667435"/>
          <a:ext cx="7637929" cy="4430434"/>
        </p:xfrm>
        <a:graphic>
          <a:graphicData uri="http://schemas.openxmlformats.org/drawingml/2006/table">
            <a:tbl>
              <a:tblPr firstRow="1" firstCol="1" bandRow="1">
                <a:tableStyleId>{5C22544A-7EE6-4342-B048-85BDC9FD1C3A}</a:tableStyleId>
              </a:tblPr>
              <a:tblGrid>
                <a:gridCol w="5539903">
                  <a:extLst>
                    <a:ext uri="{9D8B030D-6E8A-4147-A177-3AD203B41FA5}">
                      <a16:colId xmlns:a16="http://schemas.microsoft.com/office/drawing/2014/main" xmlns="" val="20000"/>
                    </a:ext>
                  </a:extLst>
                </a:gridCol>
                <a:gridCol w="2098026">
                  <a:extLst>
                    <a:ext uri="{9D8B030D-6E8A-4147-A177-3AD203B41FA5}">
                      <a16:colId xmlns:a16="http://schemas.microsoft.com/office/drawing/2014/main" xmlns="" val="20001"/>
                    </a:ext>
                  </a:extLst>
                </a:gridCol>
              </a:tblGrid>
              <a:tr h="456659">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Funciones propuestas</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just">
                        <a:lnSpc>
                          <a:spcPct val="115000"/>
                        </a:lnSpc>
                        <a:spcAft>
                          <a:spcPts val="1440"/>
                        </a:spcAft>
                      </a:pPr>
                      <a:r>
                        <a:rPr lang="es-ES_tradnl" sz="1400">
                          <a:effectLst/>
                          <a:latin typeface="Calibri" panose="020F0502020204030204" pitchFamily="34" charset="0"/>
                          <a:cs typeface="Calibri" panose="020F0502020204030204" pitchFamily="34" charset="0"/>
                        </a:rPr>
                        <a:t>Costes anuales estimados (USD)</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928469">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1 - Coordinación de enfoques programáticos para la gobernanza de océanos y supervisión de progresos con instrumentos, objetivos y compromisos cruciales de sostenibilidad oceánica</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470.000 - 1.119.000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220754">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2 - Comunicación, divulgación y concienciación</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66.000 - 153.000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692564">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3 - Coordinación de políticas y consolidación del marco regional institucional y político para la gobernanza de océanos</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nchor="ctr"/>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66.000 - 163.000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456659">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4 - Gestión de conocimientos y transmisión de datos e información</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72.000 - 250.000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220754">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5 - Participación de los interesados</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84.000 - 250.000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220754">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6 - Consolidar intersecciones entre ciencia y política</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43.000 - 143.000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456659">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7 - Identificación de nuevas áreas para la colaboración y asuntos emergentes</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66.000 - 163.000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220754">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8 - Desarrollo de programas conjuntos</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nchor="ctr"/>
                </a:tc>
                <a:tc>
                  <a:txBody>
                    <a:bodyPr/>
                    <a:lstStyle/>
                    <a:p>
                      <a:pPr algn="ctr">
                        <a:lnSpc>
                          <a:spcPct val="115000"/>
                        </a:lnSpc>
                        <a:spcAft>
                          <a:spcPts val="1440"/>
                        </a:spcAft>
                      </a:pPr>
                      <a:r>
                        <a:rPr lang="es-ES_tradnl" sz="1400">
                          <a:effectLst/>
                          <a:latin typeface="Calibri" panose="020F0502020204030204" pitchFamily="34" charset="0"/>
                          <a:cs typeface="Calibri" panose="020F0502020204030204" pitchFamily="34" charset="0"/>
                        </a:rPr>
                        <a:t>66.000 - 163.000</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456659">
                <a:tc>
                  <a:txBody>
                    <a:bodyPr/>
                    <a:lstStyle/>
                    <a:p>
                      <a:pPr>
                        <a:lnSpc>
                          <a:spcPct val="115000"/>
                        </a:lnSpc>
                        <a:spcAft>
                          <a:spcPts val="1440"/>
                        </a:spcAft>
                      </a:pPr>
                      <a:r>
                        <a:rPr lang="es-ES_tradnl" sz="1400">
                          <a:effectLst/>
                          <a:latin typeface="Calibri" panose="020F0502020204030204" pitchFamily="34" charset="0"/>
                          <a:cs typeface="Calibri" panose="020F0502020204030204" pitchFamily="34" charset="0"/>
                        </a:rPr>
                        <a:t>9 - Financiación sostenible y movilización de recursos para la gobernanza de océanos</a:t>
                      </a:r>
                      <a:endParaRPr lang="de-DE" sz="140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nchor="ctr"/>
                </a:tc>
                <a:tc>
                  <a:txBody>
                    <a:bodyPr/>
                    <a:lstStyle/>
                    <a:p>
                      <a:pPr algn="ctr">
                        <a:lnSpc>
                          <a:spcPct val="115000"/>
                        </a:lnSpc>
                        <a:spcAft>
                          <a:spcPts val="1440"/>
                        </a:spcAft>
                      </a:pPr>
                      <a:r>
                        <a:rPr lang="es-ES_tradnl" sz="1400" dirty="0">
                          <a:effectLst/>
                          <a:latin typeface="Calibri" panose="020F0502020204030204" pitchFamily="34" charset="0"/>
                          <a:cs typeface="Calibri" panose="020F0502020204030204" pitchFamily="34" charset="0"/>
                        </a:rPr>
                        <a:t>221.000 - 522.000</a:t>
                      </a:r>
                      <a:endParaRPr lang="de-DE" sz="1400" dirty="0">
                        <a:solidFill>
                          <a:srgbClr val="000000"/>
                        </a:solidFill>
                        <a:effectLst/>
                        <a:latin typeface="Calibri" panose="020F0502020204030204" pitchFamily="34" charset="0"/>
                        <a:ea typeface="MS Mincho"/>
                        <a:cs typeface="Calibri" panose="020F0502020204030204" pitchFamily="34" charset="0"/>
                      </a:endParaRPr>
                    </a:p>
                  </a:txBody>
                  <a:tcPr marL="68580" marR="6858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943147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821670"/>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algn="ctr"/>
            <a:r>
              <a:rPr lang="en-US" sz="2200" dirty="0" err="1"/>
              <a:t>Gobernanza</a:t>
            </a:r>
            <a:r>
              <a:rPr lang="en-US" sz="2200" dirty="0"/>
              <a:t> y </a:t>
            </a:r>
            <a:r>
              <a:rPr lang="en-US" sz="2200" dirty="0" err="1"/>
              <a:t>Financiación</a:t>
            </a:r>
            <a:r>
              <a:rPr lang="en-US" sz="2200" dirty="0"/>
              <a:t> del </a:t>
            </a:r>
            <a:r>
              <a:rPr lang="en-US" sz="2200" dirty="0" err="1"/>
              <a:t>Mecanismo</a:t>
            </a:r>
            <a:r>
              <a:rPr lang="en-US" sz="2200" dirty="0"/>
              <a:t> de </a:t>
            </a:r>
            <a:r>
              <a:rPr lang="en-US" sz="2200" dirty="0" err="1"/>
              <a:t>Coordinación</a:t>
            </a: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algn="ctr"/>
            <a:r>
              <a:rPr lang="en" sz="2200" dirty="0"/>
              <a:t>Paso 5: Acordar un plan de financiación para el mecanismo de coordinación </a:t>
            </a:r>
          </a:p>
          <a:p>
            <a:pPr algn="ctr"/>
            <a:endParaRPr lang="en"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377933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114800" y="738418"/>
            <a:ext cx="4572000" cy="369332"/>
          </a:xfrm>
          <a:prstGeom prst="rect">
            <a:avLst/>
          </a:prstGeom>
        </p:spPr>
        <p:txBody>
          <a:bodyPr>
            <a:spAutoFit/>
          </a:bodyPr>
          <a:lstStyle/>
          <a:p>
            <a:r>
              <a:rPr lang="en-GB" b="1" dirty="0">
                <a:solidFill>
                  <a:srgbClr val="0057A8"/>
                </a:solidFill>
              </a:rPr>
              <a:t>ENFOQUE</a:t>
            </a:r>
            <a:endParaRPr lang="de-DE" dirty="0">
              <a:solidFill>
                <a:srgbClr val="0057A8"/>
              </a:solidFill>
            </a:endParaRPr>
          </a:p>
        </p:txBody>
      </p:sp>
      <p:sp>
        <p:nvSpPr>
          <p:cNvPr id="3" name="Rechteck 2"/>
          <p:cNvSpPr/>
          <p:nvPr/>
        </p:nvSpPr>
        <p:spPr>
          <a:xfrm>
            <a:off x="728133" y="2332989"/>
            <a:ext cx="7958667" cy="1754326"/>
          </a:xfrm>
          <a:prstGeom prst="rect">
            <a:avLst/>
          </a:prstGeom>
        </p:spPr>
        <p:txBody>
          <a:bodyPr wrap="square">
            <a:spAutoFit/>
          </a:bodyPr>
          <a:lstStyle/>
          <a:p>
            <a:r>
              <a:rPr lang="en-GB" dirty="0">
                <a:solidFill>
                  <a:srgbClr val="000000"/>
                </a:solidFill>
                <a:latin typeface="Calibri" panose="020F0502020204030204" pitchFamily="34" charset="0"/>
                <a:ea typeface="MS Mincho"/>
                <a:cs typeface="Times New Roman" panose="02020603050405020304" pitchFamily="18" charset="0"/>
              </a:rPr>
              <a:t>El plan </a:t>
            </a:r>
            <a:r>
              <a:rPr lang="en-GB" dirty="0" err="1">
                <a:solidFill>
                  <a:srgbClr val="000000"/>
                </a:solidFill>
                <a:latin typeface="Calibri" panose="020F0502020204030204" pitchFamily="34" charset="0"/>
                <a:ea typeface="MS Mincho"/>
                <a:cs typeface="Times New Roman" panose="02020603050405020304" pitchFamily="18" charset="0"/>
              </a:rPr>
              <a:t>sostenible</a:t>
            </a:r>
            <a:r>
              <a:rPr lang="en-GB" dirty="0">
                <a:solidFill>
                  <a:srgbClr val="000000"/>
                </a:solidFill>
                <a:latin typeface="Calibri" panose="020F0502020204030204" pitchFamily="34" charset="0"/>
                <a:ea typeface="MS Mincho"/>
                <a:cs typeface="Times New Roman" panose="02020603050405020304" pitchFamily="18" charset="0"/>
              </a:rPr>
              <a:t> de </a:t>
            </a:r>
            <a:r>
              <a:rPr lang="en-GB" dirty="0" err="1">
                <a:solidFill>
                  <a:srgbClr val="000000"/>
                </a:solidFill>
                <a:latin typeface="Calibri" panose="020F0502020204030204" pitchFamily="34" charset="0"/>
                <a:ea typeface="MS Mincho"/>
                <a:cs typeface="Times New Roman" panose="02020603050405020304" pitchFamily="18" charset="0"/>
              </a:rPr>
              <a:t>financiación</a:t>
            </a:r>
            <a:r>
              <a:rPr lang="en-GB" dirty="0">
                <a:solidFill>
                  <a:srgbClr val="000000"/>
                </a:solidFill>
                <a:latin typeface="Calibri" panose="020F0502020204030204" pitchFamily="34" charset="0"/>
                <a:ea typeface="MS Mincho"/>
                <a:cs typeface="Times New Roman" panose="02020603050405020304" pitchFamily="18" charset="0"/>
              </a:rPr>
              <a:t> </a:t>
            </a:r>
            <a:r>
              <a:rPr lang="en-GB" dirty="0" err="1">
                <a:solidFill>
                  <a:srgbClr val="000000"/>
                </a:solidFill>
                <a:latin typeface="Calibri" panose="020F0502020204030204" pitchFamily="34" charset="0"/>
                <a:ea typeface="MS Mincho"/>
                <a:cs typeface="Times New Roman" panose="02020603050405020304" pitchFamily="18" charset="0"/>
              </a:rPr>
              <a:t>combina</a:t>
            </a:r>
            <a:r>
              <a:rPr lang="en-GB" dirty="0">
                <a:solidFill>
                  <a:srgbClr val="000000"/>
                </a:solidFill>
                <a:latin typeface="Calibri" panose="020F0502020204030204" pitchFamily="34" charset="0"/>
                <a:ea typeface="MS Mincho"/>
                <a:cs typeface="Times New Roman" panose="02020603050405020304" pitchFamily="18" charset="0"/>
              </a:rPr>
              <a:t> </a:t>
            </a:r>
            <a:r>
              <a:rPr lang="es-ES_tradnl" dirty="0"/>
              <a:t>un enfoque estratégico hacia la coordinación y la adquisición de subvenciones de donantes (“enfoque centrado en el donante”) y el “enfoque centrado en el beneficiario” que busca </a:t>
            </a:r>
            <a:r>
              <a:rPr lang="es-ES_tradnl" b="1" dirty="0"/>
              <a:t>que en la mayor medida posible sean los </a:t>
            </a:r>
            <a:r>
              <a:rPr lang="es-ES_tradnl" dirty="0"/>
              <a:t>beneficiarios de los servicios ecosistémicos marinos y/o de la gobernanza de océanos, tanto públicos como privados, los que financien la gobernanza de océanos.</a:t>
            </a:r>
            <a:endParaRPr lang="de-DE" dirty="0"/>
          </a:p>
        </p:txBody>
      </p:sp>
    </p:spTree>
    <p:extLst>
      <p:ext uri="{BB962C8B-B14F-4D97-AF65-F5344CB8AC3E}">
        <p14:creationId xmlns:p14="http://schemas.microsoft.com/office/powerpoint/2010/main" val="45539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181951" y="617045"/>
            <a:ext cx="1432443" cy="430887"/>
          </a:xfrm>
          <a:prstGeom prst="rect">
            <a:avLst/>
          </a:prstGeom>
        </p:spPr>
        <p:txBody>
          <a:bodyPr wrap="none">
            <a:spAutoFit/>
          </a:bodyPr>
          <a:lstStyle/>
          <a:p>
            <a:pPr>
              <a:lnSpc>
                <a:spcPct val="100000"/>
              </a:lnSpc>
            </a:pPr>
            <a:r>
              <a:rPr lang="en-US" sz="2200" b="1" dirty="0">
                <a:solidFill>
                  <a:srgbClr val="0070C0"/>
                </a:solidFill>
              </a:rPr>
              <a:t>MANDATO</a:t>
            </a:r>
          </a:p>
        </p:txBody>
      </p:sp>
      <p:sp>
        <p:nvSpPr>
          <p:cNvPr id="5" name="Text Placeholder 1"/>
          <p:cNvSpPr txBox="1">
            <a:spLocks/>
          </p:cNvSpPr>
          <p:nvPr/>
        </p:nvSpPr>
        <p:spPr>
          <a:xfrm>
            <a:off x="577516" y="1098246"/>
            <a:ext cx="8261684" cy="5184842"/>
          </a:xfrm>
          <a:prstGeom prst="rect">
            <a:avLst/>
          </a:prstGeom>
        </p:spPr>
        <p:txBody>
          <a:bodyPr/>
          <a:lstStyle>
            <a:lvl1pPr marL="0" indent="0" algn="l" defTabSz="457200" rtl="0" eaLnBrk="1" fontAlgn="base" hangingPunct="1">
              <a:lnSpc>
                <a:spcPts val="4000"/>
              </a:lnSpc>
              <a:spcBef>
                <a:spcPts val="0"/>
              </a:spcBef>
              <a:spcAft>
                <a:spcPts val="400"/>
              </a:spcAft>
              <a:buFontTx/>
              <a:buNone/>
              <a:defRPr sz="3000" b="1" i="0" kern="1200">
                <a:solidFill>
                  <a:schemeClr val="tx1">
                    <a:lumMod val="65000"/>
                    <a:lumOff val="35000"/>
                  </a:schemeClr>
                </a:solidFill>
                <a:latin typeface="Avenir Heavy" charset="0"/>
                <a:ea typeface="Avenir Heavy" charset="0"/>
                <a:cs typeface="Avenir Heavy" charset="0"/>
              </a:defRPr>
            </a:lvl1pPr>
            <a:lvl2pPr marL="11113" indent="0" algn="l" defTabSz="457200" rtl="0" eaLnBrk="1" fontAlgn="base" hangingPunct="1">
              <a:lnSpc>
                <a:spcPts val="2000"/>
              </a:lnSpc>
              <a:spcBef>
                <a:spcPts val="0"/>
              </a:spcBef>
              <a:spcAft>
                <a:spcPts val="400"/>
              </a:spcAft>
              <a:buFontTx/>
              <a:buNone/>
              <a:tabLst/>
              <a:defRPr sz="2400" b="1" i="1" kern="1200">
                <a:solidFill>
                  <a:schemeClr val="tx1">
                    <a:lumMod val="65000"/>
                    <a:lumOff val="35000"/>
                  </a:schemeClr>
                </a:solidFill>
                <a:latin typeface="Avenir Heavy Oblique" charset="0"/>
                <a:ea typeface="Avenir Heavy Oblique" charset="0"/>
                <a:cs typeface="Avenir Heavy Oblique" charset="0"/>
              </a:defRPr>
            </a:lvl2pPr>
            <a:lvl3pPr marL="11113" indent="0" algn="l" defTabSz="457200" rtl="0" eaLnBrk="1" fontAlgn="base" hangingPunct="1">
              <a:spcBef>
                <a:spcPts val="400"/>
              </a:spcBef>
              <a:spcAft>
                <a:spcPct val="0"/>
              </a:spcAft>
              <a:buFontTx/>
              <a:buNone/>
              <a:tabLst/>
              <a:defRPr sz="2100" b="0" i="0" kern="1200">
                <a:solidFill>
                  <a:schemeClr val="tx1">
                    <a:lumMod val="65000"/>
                    <a:lumOff val="35000"/>
                  </a:schemeClr>
                </a:solidFill>
                <a:latin typeface="Avenir Medium" charset="0"/>
                <a:ea typeface="Avenir Medium" charset="0"/>
                <a:cs typeface="Avenir Medium" charset="0"/>
              </a:defRPr>
            </a:lvl3pPr>
            <a:lvl4pPr marL="669925" indent="-179388" algn="l" defTabSz="457200" rtl="0" eaLnBrk="1" fontAlgn="base" hangingPunct="1">
              <a:spcBef>
                <a:spcPct val="20000"/>
              </a:spcBef>
              <a:spcAft>
                <a:spcPct val="0"/>
              </a:spcAft>
              <a:buClr>
                <a:srgbClr val="0095D4"/>
              </a:buClr>
              <a:buFont typeface="Wingdings" charset="2"/>
              <a:buChar char="§"/>
              <a:tabLst/>
              <a:defRPr sz="1800" b="0" i="0" kern="1200">
                <a:solidFill>
                  <a:schemeClr val="tx1">
                    <a:lumMod val="65000"/>
                    <a:lumOff val="35000"/>
                  </a:schemeClr>
                </a:solidFill>
                <a:latin typeface="Avenir Medium" charset="0"/>
                <a:ea typeface="Avenir Medium" charset="0"/>
                <a:cs typeface="Avenir Medium" charset="0"/>
              </a:defRPr>
            </a:lvl4pPr>
            <a:lvl5pPr marL="849313" indent="-227013" algn="l" defTabSz="457200" rtl="0" eaLnBrk="1" fontAlgn="base" hangingPunct="1">
              <a:spcBef>
                <a:spcPct val="20000"/>
              </a:spcBef>
              <a:spcAft>
                <a:spcPct val="0"/>
              </a:spcAft>
              <a:buClr>
                <a:srgbClr val="0095D4"/>
              </a:buClr>
              <a:buSzPct val="150000"/>
              <a:buFont typeface="ArialUnicodeMS" charset="0"/>
              <a:buChar char="▸"/>
              <a:tabLst/>
              <a:defRPr sz="1400" b="0" i="0" kern="1200">
                <a:solidFill>
                  <a:schemeClr val="tx1">
                    <a:lumMod val="65000"/>
                    <a:lumOff val="35000"/>
                  </a:schemeClr>
                </a:solidFill>
                <a:latin typeface="Avenir Medium" charset="0"/>
                <a:ea typeface="Avenir Medium" charset="0"/>
                <a:cs typeface="Avenir Medium" charset="0"/>
              </a:defRPr>
            </a:lvl5pPr>
            <a:lvl6pPr marL="47625" indent="0" algn="ctr" defTabSz="457200" rtl="0" eaLnBrk="1" latinLnBrk="0" hangingPunct="1">
              <a:spcBef>
                <a:spcPct val="20000"/>
              </a:spcBef>
              <a:buFont typeface="Arial"/>
              <a:buNone/>
              <a:tabLst/>
              <a:defRPr sz="2200" b="1" i="1" kern="1200">
                <a:solidFill>
                  <a:srgbClr val="0095D4"/>
                </a:solidFill>
                <a:latin typeface="Avenir Heavy Oblique" charset="0"/>
                <a:ea typeface="Avenir Heavy Oblique" charset="0"/>
                <a:cs typeface="Avenir Heavy Oblique"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pPr>
            <a:endParaRPr lang="en-US" sz="2000" dirty="0">
              <a:solidFill>
                <a:srgbClr val="0070C0"/>
              </a:solidFill>
            </a:endParaRPr>
          </a:p>
          <a:p>
            <a:pPr algn="ctr">
              <a:lnSpc>
                <a:spcPct val="100000"/>
              </a:lnSpc>
            </a:pPr>
            <a:r>
              <a:rPr lang="en-US" sz="2000" cap="all" dirty="0" err="1">
                <a:solidFill>
                  <a:srgbClr val="0070C0"/>
                </a:solidFill>
              </a:rPr>
              <a:t>Programa</a:t>
            </a:r>
            <a:r>
              <a:rPr lang="en-US" sz="2000" cap="all" dirty="0">
                <a:solidFill>
                  <a:srgbClr val="0070C0"/>
                </a:solidFill>
              </a:rPr>
              <a:t> de </a:t>
            </a:r>
            <a:r>
              <a:rPr lang="en-US" sz="2000" cap="all" dirty="0" err="1">
                <a:solidFill>
                  <a:srgbClr val="0070C0"/>
                </a:solidFill>
              </a:rPr>
              <a:t>Acciones</a:t>
            </a:r>
            <a:r>
              <a:rPr lang="en-US" sz="2000" cap="all" dirty="0">
                <a:solidFill>
                  <a:srgbClr val="0070C0"/>
                </a:solidFill>
              </a:rPr>
              <a:t> </a:t>
            </a:r>
            <a:r>
              <a:rPr lang="en-US" sz="2000" cap="all" dirty="0" err="1">
                <a:solidFill>
                  <a:srgbClr val="0070C0"/>
                </a:solidFill>
              </a:rPr>
              <a:t>Estratégicas</a:t>
            </a:r>
            <a:r>
              <a:rPr lang="en-US" sz="2000" cap="all" dirty="0">
                <a:solidFill>
                  <a:srgbClr val="0070C0"/>
                </a:solidFill>
              </a:rPr>
              <a:t> </a:t>
            </a:r>
            <a:r>
              <a:rPr lang="en-US" sz="2000" dirty="0">
                <a:solidFill>
                  <a:srgbClr val="0070C0"/>
                </a:solidFill>
              </a:rPr>
              <a:t>(PAE) CLME+</a:t>
            </a:r>
          </a:p>
          <a:p>
            <a:pPr algn="ctr">
              <a:lnSpc>
                <a:spcPct val="100000"/>
              </a:lnSpc>
            </a:pPr>
            <a:endParaRPr lang="en-US" sz="1600" b="0" dirty="0">
              <a:solidFill>
                <a:schemeClr val="tx1"/>
              </a:solidFill>
            </a:endParaRPr>
          </a:p>
          <a:p>
            <a:pPr>
              <a:lnSpc>
                <a:spcPct val="100000"/>
              </a:lnSpc>
            </a:pPr>
            <a:r>
              <a:rPr lang="en-US" sz="1600" b="0" dirty="0" err="1">
                <a:solidFill>
                  <a:schemeClr val="tx1"/>
                </a:solidFill>
              </a:rPr>
              <a:t>Estrategia</a:t>
            </a:r>
            <a:r>
              <a:rPr lang="en-US" sz="1600" b="0" dirty="0">
                <a:solidFill>
                  <a:schemeClr val="tx1"/>
                </a:solidFill>
              </a:rPr>
              <a:t> 3 del PAE</a:t>
            </a:r>
          </a:p>
          <a:p>
            <a:pPr>
              <a:lnSpc>
                <a:spcPct val="100000"/>
              </a:lnSpc>
            </a:pPr>
            <a:r>
              <a:rPr lang="en-US" sz="1600" b="0" dirty="0">
                <a:solidFill>
                  <a:schemeClr val="tx1"/>
                </a:solidFill>
              </a:rPr>
              <a:t>3. ”</a:t>
            </a:r>
            <a:r>
              <a:rPr lang="es-ES" sz="1600" b="0" dirty="0">
                <a:solidFill>
                  <a:schemeClr val="tx1"/>
                </a:solidFill>
              </a:rPr>
              <a:t>Establecer e implementar un mecanismo de coordinación de las políticas regionales para la gobernanza del ambiente marino, con enfoque inicial en los Recursos Marinos Vivos compartidos</a:t>
            </a:r>
            <a:r>
              <a:rPr lang="en-US" sz="1600" b="0" dirty="0">
                <a:solidFill>
                  <a:schemeClr val="tx1"/>
                </a:solidFill>
              </a:rPr>
              <a:t>”</a:t>
            </a:r>
          </a:p>
          <a:p>
            <a:pPr algn="just">
              <a:lnSpc>
                <a:spcPct val="100000"/>
              </a:lnSpc>
            </a:pPr>
            <a:endParaRPr lang="en-US" sz="1600" b="0" dirty="0">
              <a:solidFill>
                <a:schemeClr val="tx1"/>
              </a:solidFill>
            </a:endParaRPr>
          </a:p>
          <a:p>
            <a:pPr>
              <a:lnSpc>
                <a:spcPct val="100000"/>
              </a:lnSpc>
            </a:pPr>
            <a:r>
              <a:rPr lang="en-US" sz="1600" dirty="0" err="1">
                <a:solidFill>
                  <a:srgbClr val="000000"/>
                </a:solidFill>
              </a:rPr>
              <a:t>Acciones</a:t>
            </a:r>
            <a:endParaRPr lang="en-US" sz="1600" dirty="0">
              <a:solidFill>
                <a:srgbClr val="000000"/>
              </a:solidFill>
            </a:endParaRPr>
          </a:p>
          <a:p>
            <a:pPr>
              <a:lnSpc>
                <a:spcPct val="100000"/>
              </a:lnSpc>
            </a:pPr>
            <a:r>
              <a:rPr lang="en-US" sz="1600" dirty="0">
                <a:solidFill>
                  <a:srgbClr val="000000"/>
                </a:solidFill>
              </a:rPr>
              <a:t>3.2. ”</a:t>
            </a:r>
            <a:r>
              <a:rPr lang="es-ES" sz="1600" dirty="0">
                <a:solidFill>
                  <a:srgbClr val="000000"/>
                </a:solidFill>
              </a:rPr>
              <a:t>Evaluar todas las opciones y proponer un mecanismo permanente de coordinación de políticas que tenga un mandato claro, sea financieramente sostenible, geográficamente incluyente y políticamente aceptable, y que considere el principio de subsidiariedad (esto puede incluir la identificación de reformas apropiadas</a:t>
            </a:r>
            <a:r>
              <a:rPr lang="en-US" sz="1600" dirty="0">
                <a:solidFill>
                  <a:srgbClr val="000000"/>
                </a:solidFill>
              </a:rPr>
              <a:t>)”</a:t>
            </a:r>
          </a:p>
          <a:p>
            <a:pPr>
              <a:lnSpc>
                <a:spcPct val="100000"/>
              </a:lnSpc>
            </a:pPr>
            <a:r>
              <a:rPr lang="en-US" sz="1600" dirty="0">
                <a:solidFill>
                  <a:srgbClr val="000000"/>
                </a:solidFill>
              </a:rPr>
              <a:t>3.3. ”</a:t>
            </a:r>
            <a:r>
              <a:rPr lang="es-ES" sz="1600" dirty="0">
                <a:solidFill>
                  <a:srgbClr val="000000"/>
                </a:solidFill>
              </a:rPr>
              <a:t>Adoptar y operacionalizar el mecanismo permanente de coordinación de políticas para la gobernanza de los Recursos Marinos Vivos compartidos (RMVc) </a:t>
            </a:r>
            <a:r>
              <a:rPr lang="en-US" sz="1600" dirty="0">
                <a:solidFill>
                  <a:srgbClr val="000000"/>
                </a:solidFill>
              </a:rPr>
              <a:t>” </a:t>
            </a:r>
          </a:p>
          <a:p>
            <a:pPr>
              <a:lnSpc>
                <a:spcPct val="100000"/>
              </a:lnSpc>
            </a:pPr>
            <a:endParaRPr lang="en-US" sz="1400" b="0" dirty="0"/>
          </a:p>
          <a:p>
            <a:pPr>
              <a:lnSpc>
                <a:spcPct val="100000"/>
              </a:lnSpc>
            </a:pPr>
            <a:endParaRPr lang="en-US" sz="1400" b="0" dirty="0"/>
          </a:p>
          <a:p>
            <a:pPr>
              <a:lnSpc>
                <a:spcPct val="100000"/>
              </a:lnSpc>
            </a:pPr>
            <a:endParaRPr lang="en-US" sz="1400" b="0" dirty="0"/>
          </a:p>
        </p:txBody>
      </p:sp>
    </p:spTree>
    <p:extLst>
      <p:ext uri="{BB962C8B-B14F-4D97-AF65-F5344CB8AC3E}">
        <p14:creationId xmlns:p14="http://schemas.microsoft.com/office/powerpoint/2010/main" val="1589542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15281" y="635179"/>
            <a:ext cx="4572000" cy="369332"/>
          </a:xfrm>
          <a:prstGeom prst="rect">
            <a:avLst/>
          </a:prstGeom>
        </p:spPr>
        <p:txBody>
          <a:bodyPr>
            <a:spAutoFit/>
          </a:bodyPr>
          <a:lstStyle/>
          <a:p>
            <a:r>
              <a:rPr lang="en-GB" b="1" dirty="0">
                <a:solidFill>
                  <a:srgbClr val="0057A8"/>
                </a:solidFill>
              </a:rPr>
              <a:t>FUENTES DE FINANCIACIÓN POSIBLES</a:t>
            </a:r>
            <a:endParaRPr lang="de-DE" dirty="0">
              <a:solidFill>
                <a:srgbClr val="0057A8"/>
              </a:solidFill>
            </a:endParaRPr>
          </a:p>
        </p:txBody>
      </p:sp>
      <p:pic>
        <p:nvPicPr>
          <p:cNvPr id="6" name="Grafik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5082" y="1695450"/>
            <a:ext cx="5766715" cy="4624668"/>
          </a:xfrm>
          <a:prstGeom prst="rect">
            <a:avLst/>
          </a:prstGeom>
          <a:noFill/>
        </p:spPr>
      </p:pic>
    </p:spTree>
    <p:extLst>
      <p:ext uri="{BB962C8B-B14F-4D97-AF65-F5344CB8AC3E}">
        <p14:creationId xmlns:p14="http://schemas.microsoft.com/office/powerpoint/2010/main" val="158073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92664" y="1522881"/>
            <a:ext cx="8449735" cy="4843121"/>
          </a:xfrm>
          <a:prstGeom prst="rect">
            <a:avLst/>
          </a:prstGeom>
        </p:spPr>
        <p:txBody>
          <a:bodyPr wrap="square">
            <a:spAutoFit/>
          </a:bodyPr>
          <a:lstStyle/>
          <a:p>
            <a:pPr algn="just">
              <a:lnSpc>
                <a:spcPct val="115000"/>
              </a:lnSpc>
              <a:spcAft>
                <a:spcPts val="720"/>
              </a:spcAft>
            </a:pPr>
            <a:r>
              <a:rPr lang="en-GB" dirty="0" err="1">
                <a:solidFill>
                  <a:srgbClr val="000000"/>
                </a:solidFill>
                <a:latin typeface="Calibri" panose="020F0502020204030204" pitchFamily="34" charset="0"/>
                <a:ea typeface="MS Mincho"/>
              </a:rPr>
              <a:t>Porque</a:t>
            </a:r>
            <a:r>
              <a:rPr lang="en-GB" dirty="0">
                <a:solidFill>
                  <a:srgbClr val="000000"/>
                </a:solidFill>
                <a:latin typeface="Calibri" panose="020F0502020204030204" pitchFamily="34" charset="0"/>
                <a:ea typeface="MS Mincho"/>
              </a:rPr>
              <a:t>?</a:t>
            </a:r>
          </a:p>
          <a:p>
            <a:pPr algn="just">
              <a:lnSpc>
                <a:spcPct val="115000"/>
              </a:lnSpc>
              <a:spcAft>
                <a:spcPts val="720"/>
              </a:spcAft>
            </a:pPr>
            <a:r>
              <a:rPr lang="es-ES" dirty="0">
                <a:solidFill>
                  <a:srgbClr val="000000"/>
                </a:solidFill>
                <a:latin typeface="Calibri" panose="020F0502020204030204" pitchFamily="34" charset="0"/>
                <a:ea typeface="MS Mincho"/>
              </a:rPr>
              <a:t>La financiación del Mecanismo de Coordinación debe integrarse en un marco regional de gobernanza oceánica financieramente sostenible para que sea viable y sostenible a largo plazo.</a:t>
            </a:r>
            <a:endParaRPr lang="en-GB" dirty="0">
              <a:solidFill>
                <a:srgbClr val="000000"/>
              </a:solidFill>
              <a:latin typeface="Calibri" panose="020F0502020204030204" pitchFamily="34" charset="0"/>
              <a:ea typeface="MS Mincho"/>
            </a:endParaRPr>
          </a:p>
          <a:p>
            <a:pPr algn="just">
              <a:lnSpc>
                <a:spcPct val="115000"/>
              </a:lnSpc>
              <a:spcAft>
                <a:spcPts val="720"/>
              </a:spcAft>
            </a:pPr>
            <a:r>
              <a:rPr lang="en-GB" dirty="0">
                <a:solidFill>
                  <a:srgbClr val="000000"/>
                </a:solidFill>
                <a:latin typeface="Calibri" panose="020F0502020204030204" pitchFamily="34" charset="0"/>
                <a:ea typeface="MS Mincho"/>
              </a:rPr>
              <a:t>Como?</a:t>
            </a:r>
          </a:p>
          <a:p>
            <a:pPr algn="just">
              <a:lnSpc>
                <a:spcPct val="115000"/>
              </a:lnSpc>
              <a:spcAft>
                <a:spcPts val="720"/>
              </a:spcAft>
            </a:pPr>
            <a:r>
              <a:rPr lang="en-GB" dirty="0">
                <a:solidFill>
                  <a:srgbClr val="000000"/>
                </a:solidFill>
                <a:latin typeface="Calibri" panose="020F0502020204030204" pitchFamily="34" charset="0"/>
                <a:ea typeface="MS Mincho"/>
              </a:rPr>
              <a:t>1) </a:t>
            </a:r>
            <a:r>
              <a:rPr lang="en-GB" b="1" i="1" dirty="0" err="1">
                <a:solidFill>
                  <a:schemeClr val="accent1">
                    <a:lumMod val="75000"/>
                  </a:schemeClr>
                </a:solidFill>
                <a:latin typeface="Calibri" panose="020F0502020204030204" pitchFamily="34" charset="0"/>
                <a:ea typeface="MS Mincho"/>
              </a:rPr>
              <a:t>Medidas</a:t>
            </a:r>
            <a:r>
              <a:rPr lang="en-GB" b="1" i="1" dirty="0">
                <a:solidFill>
                  <a:schemeClr val="accent1">
                    <a:lumMod val="75000"/>
                  </a:schemeClr>
                </a:solidFill>
                <a:latin typeface="Calibri" panose="020F0502020204030204" pitchFamily="34" charset="0"/>
                <a:ea typeface="MS Mincho"/>
              </a:rPr>
              <a:t> </a:t>
            </a:r>
            <a:r>
              <a:rPr lang="en-GB" b="1" i="1" dirty="0" err="1">
                <a:solidFill>
                  <a:schemeClr val="accent1">
                    <a:lumMod val="75000"/>
                  </a:schemeClr>
                </a:solidFill>
                <a:latin typeface="Calibri" panose="020F0502020204030204" pitchFamily="34" charset="0"/>
                <a:ea typeface="MS Mincho"/>
              </a:rPr>
              <a:t>recomendadas</a:t>
            </a:r>
            <a:r>
              <a:rPr lang="en-GB" b="1" i="1" dirty="0">
                <a:solidFill>
                  <a:schemeClr val="accent1">
                    <a:lumMod val="75000"/>
                  </a:schemeClr>
                </a:solidFill>
                <a:latin typeface="Calibri" panose="020F0502020204030204" pitchFamily="34" charset="0"/>
                <a:ea typeface="MS Mincho"/>
              </a:rPr>
              <a:t> </a:t>
            </a:r>
            <a:r>
              <a:rPr lang="en-GB" dirty="0">
                <a:solidFill>
                  <a:srgbClr val="000000"/>
                </a:solidFill>
                <a:latin typeface="Calibri" panose="020F0502020204030204" pitchFamily="34" charset="0"/>
                <a:ea typeface="MS Mincho"/>
              </a:rPr>
              <a:t>para </a:t>
            </a:r>
            <a:r>
              <a:rPr lang="en-GB" dirty="0" err="1">
                <a:solidFill>
                  <a:srgbClr val="000000"/>
                </a:solidFill>
                <a:latin typeface="Calibri" panose="020F0502020204030204" pitchFamily="34" charset="0"/>
                <a:ea typeface="MS Mincho"/>
              </a:rPr>
              <a:t>fortalecer</a:t>
            </a:r>
            <a:r>
              <a:rPr lang="en-GB" dirty="0">
                <a:solidFill>
                  <a:srgbClr val="000000"/>
                </a:solidFill>
                <a:latin typeface="Calibri" panose="020F0502020204030204" pitchFamily="34" charset="0"/>
                <a:ea typeface="MS Mincho"/>
              </a:rPr>
              <a:t> la </a:t>
            </a:r>
            <a:r>
              <a:rPr lang="en-GB" dirty="0" err="1">
                <a:solidFill>
                  <a:srgbClr val="000000"/>
                </a:solidFill>
                <a:latin typeface="Calibri" panose="020F0502020204030204" pitchFamily="34" charset="0"/>
                <a:ea typeface="MS Mincho"/>
              </a:rPr>
              <a:t>sostenibilidad</a:t>
            </a:r>
            <a:r>
              <a:rPr lang="en-GB" dirty="0">
                <a:solidFill>
                  <a:srgbClr val="000000"/>
                </a:solidFill>
                <a:latin typeface="Calibri" panose="020F0502020204030204" pitchFamily="34" charset="0"/>
                <a:ea typeface="MS Mincho"/>
              </a:rPr>
              <a:t> del Marco Regional de </a:t>
            </a:r>
            <a:r>
              <a:rPr lang="en-GB" dirty="0" err="1">
                <a:solidFill>
                  <a:srgbClr val="000000"/>
                </a:solidFill>
                <a:latin typeface="Calibri" panose="020F0502020204030204" pitchFamily="34" charset="0"/>
                <a:ea typeface="MS Mincho"/>
              </a:rPr>
              <a:t>Gobernanza</a:t>
            </a:r>
            <a:r>
              <a:rPr lang="en-GB" dirty="0">
                <a:solidFill>
                  <a:srgbClr val="000000"/>
                </a:solidFill>
                <a:latin typeface="Calibri" panose="020F0502020204030204" pitchFamily="34" charset="0"/>
                <a:ea typeface="MS Mincho"/>
              </a:rPr>
              <a:t>: </a:t>
            </a:r>
          </a:p>
          <a:p>
            <a:pPr marL="285750" indent="-285750" algn="just">
              <a:lnSpc>
                <a:spcPct val="115000"/>
              </a:lnSpc>
              <a:spcAft>
                <a:spcPts val="720"/>
              </a:spcAft>
              <a:buFont typeface="Arial" panose="020B0604020202020204" pitchFamily="34" charset="0"/>
              <a:buChar char="•"/>
            </a:pPr>
            <a:r>
              <a:rPr lang="en-GB" dirty="0" err="1">
                <a:solidFill>
                  <a:srgbClr val="000000"/>
                </a:solidFill>
                <a:latin typeface="Calibri" panose="020F0502020204030204" pitchFamily="34" charset="0"/>
                <a:ea typeface="MS Mincho"/>
              </a:rPr>
              <a:t>Actividades</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coordinadas</a:t>
            </a:r>
            <a:r>
              <a:rPr lang="en-GB" dirty="0">
                <a:solidFill>
                  <a:srgbClr val="000000"/>
                </a:solidFill>
                <a:latin typeface="Calibri" panose="020F0502020204030204" pitchFamily="34" charset="0"/>
                <a:ea typeface="MS Mincho"/>
              </a:rPr>
              <a:t> para </a:t>
            </a:r>
            <a:r>
              <a:rPr lang="en-GB" dirty="0" err="1">
                <a:solidFill>
                  <a:srgbClr val="000000"/>
                </a:solidFill>
                <a:latin typeface="Calibri" panose="020F0502020204030204" pitchFamily="34" charset="0"/>
                <a:ea typeface="MS Mincho"/>
              </a:rPr>
              <a:t>aumentar</a:t>
            </a:r>
            <a:r>
              <a:rPr lang="en-GB" dirty="0">
                <a:solidFill>
                  <a:srgbClr val="000000"/>
                </a:solidFill>
                <a:latin typeface="Calibri" panose="020F0502020204030204" pitchFamily="34" charset="0"/>
                <a:ea typeface="MS Mincho"/>
              </a:rPr>
              <a:t> el </a:t>
            </a:r>
            <a:r>
              <a:rPr lang="en-GB" dirty="0" err="1">
                <a:solidFill>
                  <a:srgbClr val="000000"/>
                </a:solidFill>
                <a:latin typeface="Calibri" panose="020F0502020204030204" pitchFamily="34" charset="0"/>
                <a:ea typeface="MS Mincho"/>
              </a:rPr>
              <a:t>efecto</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multiplicador</a:t>
            </a:r>
            <a:r>
              <a:rPr lang="en-GB" dirty="0">
                <a:solidFill>
                  <a:srgbClr val="000000"/>
                </a:solidFill>
                <a:latin typeface="Calibri" panose="020F0502020204030204" pitchFamily="34" charset="0"/>
                <a:ea typeface="MS Mincho"/>
              </a:rPr>
              <a:t> de </a:t>
            </a:r>
            <a:r>
              <a:rPr lang="en-GB" dirty="0" err="1">
                <a:solidFill>
                  <a:srgbClr val="000000"/>
                </a:solidFill>
                <a:latin typeface="Calibri" panose="020F0502020204030204" pitchFamily="34" charset="0"/>
                <a:ea typeface="MS Mincho"/>
              </a:rPr>
              <a:t>subvenciones</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necesarias</a:t>
            </a:r>
            <a:endParaRPr lang="en-GB" dirty="0">
              <a:solidFill>
                <a:srgbClr val="000000"/>
              </a:solidFill>
              <a:latin typeface="Calibri" panose="020F0502020204030204" pitchFamily="34" charset="0"/>
              <a:ea typeface="MS Mincho"/>
            </a:endParaRPr>
          </a:p>
          <a:p>
            <a:pPr marL="285750" indent="-285750" algn="just">
              <a:lnSpc>
                <a:spcPct val="115000"/>
              </a:lnSpc>
              <a:spcAft>
                <a:spcPts val="720"/>
              </a:spcAft>
              <a:buFont typeface="Arial" panose="020B0604020202020204" pitchFamily="34" charset="0"/>
              <a:buChar char="•"/>
            </a:pPr>
            <a:r>
              <a:rPr lang="en-GB" dirty="0" err="1">
                <a:solidFill>
                  <a:srgbClr val="000000"/>
                </a:solidFill>
                <a:latin typeface="Calibri" panose="020F0502020204030204" pitchFamily="34" charset="0"/>
                <a:ea typeface="MS Mincho"/>
              </a:rPr>
              <a:t>Enfoque</a:t>
            </a:r>
            <a:r>
              <a:rPr lang="en-GB" dirty="0">
                <a:solidFill>
                  <a:srgbClr val="000000"/>
                </a:solidFill>
                <a:latin typeface="Calibri" panose="020F0502020204030204" pitchFamily="34" charset="0"/>
                <a:ea typeface="MS Mincho"/>
              </a:rPr>
              <a:t> regional </a:t>
            </a:r>
            <a:r>
              <a:rPr lang="en-GB" dirty="0" err="1">
                <a:solidFill>
                  <a:srgbClr val="000000"/>
                </a:solidFill>
                <a:latin typeface="Calibri" panose="020F0502020204030204" pitchFamily="34" charset="0"/>
                <a:ea typeface="MS Mincho"/>
              </a:rPr>
              <a:t>estratégico</a:t>
            </a:r>
            <a:r>
              <a:rPr lang="en-GB" dirty="0">
                <a:solidFill>
                  <a:srgbClr val="000000"/>
                </a:solidFill>
                <a:latin typeface="Calibri" panose="020F0502020204030204" pitchFamily="34" charset="0"/>
                <a:ea typeface="MS Mincho"/>
              </a:rPr>
              <a:t> para </a:t>
            </a:r>
            <a:r>
              <a:rPr lang="en-GB" dirty="0" err="1">
                <a:solidFill>
                  <a:srgbClr val="000000"/>
                </a:solidFill>
                <a:latin typeface="Calibri" panose="020F0502020204030204" pitchFamily="34" charset="0"/>
                <a:ea typeface="MS Mincho"/>
              </a:rPr>
              <a:t>alianzas</a:t>
            </a:r>
            <a:r>
              <a:rPr lang="en-GB" dirty="0">
                <a:solidFill>
                  <a:srgbClr val="000000"/>
                </a:solidFill>
                <a:latin typeface="Calibri" panose="020F0502020204030204" pitchFamily="34" charset="0"/>
                <a:ea typeface="MS Mincho"/>
              </a:rPr>
              <a:t> con el sector privado </a:t>
            </a:r>
          </a:p>
          <a:p>
            <a:pPr marL="285750" indent="-285750" algn="just">
              <a:lnSpc>
                <a:spcPct val="115000"/>
              </a:lnSpc>
              <a:spcAft>
                <a:spcPts val="720"/>
              </a:spcAft>
              <a:buFont typeface="Arial" panose="020B0604020202020204" pitchFamily="34" charset="0"/>
              <a:buChar char="•"/>
            </a:pPr>
            <a:r>
              <a:rPr lang="en-GB" dirty="0" err="1">
                <a:solidFill>
                  <a:srgbClr val="000000"/>
                </a:solidFill>
                <a:latin typeface="Calibri" panose="020F0502020204030204" pitchFamily="34" charset="0"/>
                <a:ea typeface="MS Mincho"/>
              </a:rPr>
              <a:t>Catalizar</a:t>
            </a:r>
            <a:r>
              <a:rPr lang="en-GB" dirty="0">
                <a:solidFill>
                  <a:srgbClr val="000000"/>
                </a:solidFill>
                <a:latin typeface="Calibri" panose="020F0502020204030204" pitchFamily="34" charset="0"/>
                <a:ea typeface="MS Mincho"/>
              </a:rPr>
              <a:t> la </a:t>
            </a:r>
            <a:r>
              <a:rPr lang="en-GB" dirty="0" err="1">
                <a:solidFill>
                  <a:srgbClr val="000000"/>
                </a:solidFill>
                <a:latin typeface="Calibri" panose="020F0502020204030204" pitchFamily="34" charset="0"/>
                <a:ea typeface="MS Mincho"/>
              </a:rPr>
              <a:t>inversión</a:t>
            </a:r>
            <a:r>
              <a:rPr lang="en-GB" dirty="0">
                <a:solidFill>
                  <a:srgbClr val="000000"/>
                </a:solidFill>
                <a:latin typeface="Calibri" panose="020F0502020204030204" pitchFamily="34" charset="0"/>
                <a:ea typeface="MS Mincho"/>
              </a:rPr>
              <a:t> para  una </a:t>
            </a:r>
            <a:r>
              <a:rPr lang="en-GB" dirty="0" err="1">
                <a:solidFill>
                  <a:srgbClr val="000000"/>
                </a:solidFill>
                <a:latin typeface="Calibri" panose="020F0502020204030204" pitchFamily="34" charset="0"/>
                <a:ea typeface="MS Mincho"/>
              </a:rPr>
              <a:t>economía</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sostenible</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basada</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en</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océanos</a:t>
            </a:r>
            <a:r>
              <a:rPr lang="en-GB" dirty="0">
                <a:solidFill>
                  <a:srgbClr val="000000"/>
                </a:solidFill>
                <a:latin typeface="Calibri" panose="020F0502020204030204" pitchFamily="34" charset="0"/>
                <a:ea typeface="MS Mincho"/>
              </a:rPr>
              <a:t>/ </a:t>
            </a:r>
            <a:r>
              <a:rPr lang="en-GB" dirty="0" err="1">
                <a:solidFill>
                  <a:srgbClr val="000000"/>
                </a:solidFill>
                <a:latin typeface="Calibri" panose="020F0502020204030204" pitchFamily="34" charset="0"/>
                <a:ea typeface="MS Mincho"/>
              </a:rPr>
              <a:t>Economía</a:t>
            </a:r>
            <a:r>
              <a:rPr lang="en-GB" dirty="0">
                <a:solidFill>
                  <a:srgbClr val="000000"/>
                </a:solidFill>
                <a:latin typeface="Calibri" panose="020F0502020204030204" pitchFamily="34" charset="0"/>
                <a:ea typeface="MS Mincho"/>
              </a:rPr>
              <a:t> Azul</a:t>
            </a:r>
          </a:p>
          <a:p>
            <a:pPr algn="just">
              <a:lnSpc>
                <a:spcPct val="115000"/>
              </a:lnSpc>
              <a:spcAft>
                <a:spcPts val="720"/>
              </a:spcAft>
            </a:pPr>
            <a:r>
              <a:rPr lang="en-GB" dirty="0">
                <a:solidFill>
                  <a:srgbClr val="000000"/>
                </a:solidFill>
                <a:effectLst/>
                <a:latin typeface="Calibri" panose="020F0502020204030204" pitchFamily="34" charset="0"/>
                <a:ea typeface="MS Mincho"/>
              </a:rPr>
              <a:t>2) </a:t>
            </a:r>
            <a:r>
              <a:rPr lang="en-GB" b="1" i="1" dirty="0" err="1">
                <a:solidFill>
                  <a:schemeClr val="accent1">
                    <a:lumMod val="75000"/>
                  </a:schemeClr>
                </a:solidFill>
                <a:effectLst/>
                <a:latin typeface="Calibri" panose="020F0502020204030204" pitchFamily="34" charset="0"/>
                <a:ea typeface="MS Mincho"/>
              </a:rPr>
              <a:t>Oportunidades</a:t>
            </a:r>
            <a:r>
              <a:rPr lang="en-GB" b="1" i="1" dirty="0">
                <a:solidFill>
                  <a:schemeClr val="accent1">
                    <a:lumMod val="75000"/>
                  </a:schemeClr>
                </a:solidFill>
                <a:effectLst/>
                <a:latin typeface="Calibri" panose="020F0502020204030204" pitchFamily="34" charset="0"/>
                <a:ea typeface="MS Mincho"/>
              </a:rPr>
              <a:t> </a:t>
            </a:r>
            <a:r>
              <a:rPr lang="en-GB" b="1" i="1" dirty="0" err="1">
                <a:solidFill>
                  <a:schemeClr val="accent1">
                    <a:lumMod val="75000"/>
                  </a:schemeClr>
                </a:solidFill>
                <a:effectLst/>
                <a:latin typeface="Calibri" panose="020F0502020204030204" pitchFamily="34" charset="0"/>
                <a:ea typeface="MS Mincho"/>
              </a:rPr>
              <a:t>especificas</a:t>
            </a:r>
            <a:r>
              <a:rPr lang="en-GB" b="1" i="1" dirty="0">
                <a:solidFill>
                  <a:schemeClr val="accent1">
                    <a:lumMod val="75000"/>
                  </a:schemeClr>
                </a:solidFill>
                <a:effectLst/>
                <a:latin typeface="Calibri" panose="020F0502020204030204" pitchFamily="34" charset="0"/>
                <a:ea typeface="MS Mincho"/>
              </a:rPr>
              <a:t> para </a:t>
            </a:r>
            <a:r>
              <a:rPr lang="en-GB" b="1" i="1" dirty="0" err="1">
                <a:solidFill>
                  <a:schemeClr val="accent1">
                    <a:lumMod val="75000"/>
                  </a:schemeClr>
                </a:solidFill>
                <a:effectLst/>
                <a:latin typeface="Calibri" panose="020F0502020204030204" pitchFamily="34" charset="0"/>
                <a:ea typeface="MS Mincho"/>
              </a:rPr>
              <a:t>cada</a:t>
            </a:r>
            <a:r>
              <a:rPr lang="en-GB" b="1" i="1" dirty="0">
                <a:solidFill>
                  <a:schemeClr val="accent1">
                    <a:lumMod val="75000"/>
                  </a:schemeClr>
                </a:solidFill>
                <a:effectLst/>
                <a:latin typeface="Calibri" panose="020F0502020204030204" pitchFamily="34" charset="0"/>
                <a:ea typeface="MS Mincho"/>
              </a:rPr>
              <a:t> OIG </a:t>
            </a:r>
            <a:r>
              <a:rPr lang="en-GB" dirty="0" err="1">
                <a:solidFill>
                  <a:srgbClr val="000000"/>
                </a:solidFill>
                <a:latin typeface="Calibri" panose="020F0502020204030204" pitchFamily="34" charset="0"/>
                <a:ea typeface="MS Mincho"/>
              </a:rPr>
              <a:t>identificado</a:t>
            </a:r>
            <a:endParaRPr lang="de-DE" dirty="0">
              <a:solidFill>
                <a:srgbClr val="000000"/>
              </a:solidFill>
              <a:effectLst/>
              <a:latin typeface="Calibri" panose="020F0502020204030204" pitchFamily="34" charset="0"/>
              <a:ea typeface="MS Mincho"/>
            </a:endParaRPr>
          </a:p>
        </p:txBody>
      </p:sp>
      <p:sp>
        <p:nvSpPr>
          <p:cNvPr id="6" name="Rechteck 5"/>
          <p:cNvSpPr/>
          <p:nvPr/>
        </p:nvSpPr>
        <p:spPr>
          <a:xfrm>
            <a:off x="4215281" y="635179"/>
            <a:ext cx="4572000" cy="646331"/>
          </a:xfrm>
          <a:prstGeom prst="rect">
            <a:avLst/>
          </a:prstGeom>
        </p:spPr>
        <p:txBody>
          <a:bodyPr>
            <a:spAutoFit/>
          </a:bodyPr>
          <a:lstStyle/>
          <a:p>
            <a:r>
              <a:rPr lang="en-GB" b="1" dirty="0" err="1">
                <a:solidFill>
                  <a:srgbClr val="0057A8"/>
                </a:solidFill>
              </a:rPr>
              <a:t>Financiación</a:t>
            </a:r>
            <a:r>
              <a:rPr lang="en-GB" b="1" dirty="0">
                <a:solidFill>
                  <a:srgbClr val="0057A8"/>
                </a:solidFill>
              </a:rPr>
              <a:t> </a:t>
            </a:r>
            <a:r>
              <a:rPr lang="en-GB" b="1" dirty="0" err="1">
                <a:solidFill>
                  <a:srgbClr val="0057A8"/>
                </a:solidFill>
              </a:rPr>
              <a:t>sostenible</a:t>
            </a:r>
            <a:r>
              <a:rPr lang="en-GB" b="1" dirty="0">
                <a:solidFill>
                  <a:srgbClr val="0057A8"/>
                </a:solidFill>
              </a:rPr>
              <a:t> </a:t>
            </a:r>
            <a:r>
              <a:rPr lang="en-GB" b="1" dirty="0" err="1">
                <a:solidFill>
                  <a:srgbClr val="0057A8"/>
                </a:solidFill>
              </a:rPr>
              <a:t>integrado</a:t>
            </a:r>
            <a:r>
              <a:rPr lang="en-GB" b="1" dirty="0">
                <a:solidFill>
                  <a:srgbClr val="0057A8"/>
                </a:solidFill>
              </a:rPr>
              <a:t> </a:t>
            </a:r>
            <a:r>
              <a:rPr lang="en-GB" b="1" dirty="0" err="1">
                <a:solidFill>
                  <a:srgbClr val="0057A8"/>
                </a:solidFill>
              </a:rPr>
              <a:t>en</a:t>
            </a:r>
            <a:r>
              <a:rPr lang="en-GB" b="1" dirty="0">
                <a:solidFill>
                  <a:srgbClr val="0057A8"/>
                </a:solidFill>
              </a:rPr>
              <a:t> el </a:t>
            </a:r>
            <a:r>
              <a:rPr lang="es-ES_tradnl" b="1" dirty="0">
                <a:solidFill>
                  <a:srgbClr val="0057A8"/>
                </a:solidFill>
              </a:rPr>
              <a:t>Marco Regional de Gobernanza </a:t>
            </a:r>
            <a:endParaRPr lang="de-DE" b="1" dirty="0">
              <a:solidFill>
                <a:srgbClr val="0057A8"/>
              </a:solidFill>
            </a:endParaRPr>
          </a:p>
        </p:txBody>
      </p:sp>
    </p:spTree>
    <p:extLst>
      <p:ext uri="{BB962C8B-B14F-4D97-AF65-F5344CB8AC3E}">
        <p14:creationId xmlns:p14="http://schemas.microsoft.com/office/powerpoint/2010/main" val="589804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120917"/>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r>
              <a:rPr lang="en-US" sz="2200" dirty="0" err="1"/>
              <a:t>Próximos</a:t>
            </a:r>
            <a:r>
              <a:rPr lang="en-US" sz="2200" dirty="0"/>
              <a:t> </a:t>
            </a:r>
            <a:r>
              <a:rPr lang="en-US" sz="2200" dirty="0" err="1"/>
              <a:t>pasos</a:t>
            </a: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346363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44454" y="635179"/>
            <a:ext cx="4830694" cy="369332"/>
          </a:xfrm>
          <a:prstGeom prst="rect">
            <a:avLst/>
          </a:prstGeom>
        </p:spPr>
        <p:txBody>
          <a:bodyPr wrap="square">
            <a:spAutoFit/>
          </a:bodyPr>
          <a:lstStyle/>
          <a:p>
            <a:r>
              <a:rPr lang="en-GB" b="1" dirty="0" err="1">
                <a:solidFill>
                  <a:srgbClr val="0057A8"/>
                </a:solidFill>
              </a:rPr>
              <a:t>Próximos</a:t>
            </a:r>
            <a:r>
              <a:rPr lang="en-GB" b="1" dirty="0">
                <a:solidFill>
                  <a:srgbClr val="0057A8"/>
                </a:solidFill>
              </a:rPr>
              <a:t> </a:t>
            </a:r>
            <a:r>
              <a:rPr lang="en-GB" b="1" dirty="0" err="1">
                <a:solidFill>
                  <a:srgbClr val="0057A8"/>
                </a:solidFill>
              </a:rPr>
              <a:t>pasos</a:t>
            </a:r>
            <a:r>
              <a:rPr lang="en-GB" b="1" dirty="0">
                <a:solidFill>
                  <a:srgbClr val="0057A8"/>
                </a:solidFill>
              </a:rPr>
              <a:t> hasta Julio 2019</a:t>
            </a:r>
            <a:endParaRPr lang="de-DE" dirty="0">
              <a:solidFill>
                <a:srgbClr val="0057A8"/>
              </a:solidFill>
            </a:endParaRPr>
          </a:p>
        </p:txBody>
      </p:sp>
      <p:sp>
        <p:nvSpPr>
          <p:cNvPr id="5" name="Rechteck 4"/>
          <p:cNvSpPr/>
          <p:nvPr/>
        </p:nvSpPr>
        <p:spPr>
          <a:xfrm>
            <a:off x="347132" y="1826098"/>
            <a:ext cx="8449735" cy="3416320"/>
          </a:xfrm>
          <a:prstGeom prst="rect">
            <a:avLst/>
          </a:prstGeom>
        </p:spPr>
        <p:txBody>
          <a:bodyPr wrap="square">
            <a:spAutoFit/>
          </a:bodyPr>
          <a:lstStyle/>
          <a:p>
            <a:r>
              <a:rPr lang="en-GB" i="1" dirty="0" err="1"/>
              <a:t>En</a:t>
            </a:r>
            <a:r>
              <a:rPr lang="en-GB" i="1" dirty="0"/>
              <a:t> </a:t>
            </a:r>
            <a:r>
              <a:rPr lang="en-GB" i="1" dirty="0" err="1"/>
              <a:t>relación</a:t>
            </a:r>
            <a:r>
              <a:rPr lang="en-GB" i="1" dirty="0"/>
              <a:t> con los </a:t>
            </a:r>
            <a:r>
              <a:rPr lang="en-GB" i="1" dirty="0" err="1"/>
              <a:t>Pasos</a:t>
            </a:r>
            <a:r>
              <a:rPr lang="en-GB" i="1" dirty="0"/>
              <a:t> 1-4 (</a:t>
            </a:r>
            <a:r>
              <a:rPr lang="en-GB" i="1" dirty="0" err="1"/>
              <a:t>gobernanza</a:t>
            </a:r>
            <a:r>
              <a:rPr lang="en-GB" i="1" dirty="0"/>
              <a:t>):</a:t>
            </a:r>
          </a:p>
          <a:p>
            <a:endParaRPr lang="de-DE" dirty="0"/>
          </a:p>
          <a:p>
            <a:pPr marL="285750" lvl="0" indent="-285750">
              <a:buFont typeface="Arial" panose="020B0604020202020204" pitchFamily="34" charset="0"/>
              <a:buChar char="•"/>
            </a:pPr>
            <a:r>
              <a:rPr lang="es-ES" dirty="0"/>
              <a:t>Consultas nacionales donde participen distintos sectores del Gobierno y otras partes interesadas claves sobre las preferencias en cuanto al mandato y a las funciones, la estructura de gobernanza, el acuerdo constitutivo y el interés de albergar el mecanismo</a:t>
            </a:r>
          </a:p>
          <a:p>
            <a:pPr marL="285750" lvl="0" indent="-285750">
              <a:buFont typeface="Arial" panose="020B0604020202020204" pitchFamily="34" charset="0"/>
              <a:buChar char="•"/>
            </a:pPr>
            <a:r>
              <a:rPr lang="es-ES" dirty="0"/>
              <a:t>Realizar consultas a nivel de organizaciones intergubernamentales para analizar las preferencias de los Estados miembros en cuanto al mandato y a las funciones, la estructura de gobernanza, el acuerdo constitutivo</a:t>
            </a:r>
          </a:p>
          <a:p>
            <a:pPr marL="285750" lvl="0" indent="-285750">
              <a:buFont typeface="Arial" panose="020B0604020202020204" pitchFamily="34" charset="0"/>
              <a:buChar char="•"/>
            </a:pPr>
            <a:r>
              <a:rPr lang="es-ES" dirty="0"/>
              <a:t>Celebrar una 2.ª reunión de consulta general (planeada para julio 2019) para deliberar sobre las preferencias , y para definir las recomendaciones conjuntas para el Comité Directivo de CLME+ (reunión planeada para principios del 2020)</a:t>
            </a:r>
            <a:endParaRPr lang="de-DE" dirty="0"/>
          </a:p>
        </p:txBody>
      </p:sp>
    </p:spTree>
    <p:extLst>
      <p:ext uri="{BB962C8B-B14F-4D97-AF65-F5344CB8AC3E}">
        <p14:creationId xmlns:p14="http://schemas.microsoft.com/office/powerpoint/2010/main" val="363756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44454" y="635179"/>
            <a:ext cx="4830694" cy="369332"/>
          </a:xfrm>
          <a:prstGeom prst="rect">
            <a:avLst/>
          </a:prstGeom>
        </p:spPr>
        <p:txBody>
          <a:bodyPr wrap="square">
            <a:spAutoFit/>
          </a:bodyPr>
          <a:lstStyle/>
          <a:p>
            <a:r>
              <a:rPr lang="en-GB" b="1" dirty="0" err="1">
                <a:solidFill>
                  <a:srgbClr val="0057A8"/>
                </a:solidFill>
              </a:rPr>
              <a:t>Próximos</a:t>
            </a:r>
            <a:r>
              <a:rPr lang="en-GB" b="1" dirty="0">
                <a:solidFill>
                  <a:srgbClr val="0057A8"/>
                </a:solidFill>
              </a:rPr>
              <a:t> </a:t>
            </a:r>
            <a:r>
              <a:rPr lang="en-GB" b="1" dirty="0" err="1">
                <a:solidFill>
                  <a:srgbClr val="0057A8"/>
                </a:solidFill>
              </a:rPr>
              <a:t>pasos</a:t>
            </a:r>
            <a:r>
              <a:rPr lang="en-GB" b="1" dirty="0">
                <a:solidFill>
                  <a:srgbClr val="0057A8"/>
                </a:solidFill>
              </a:rPr>
              <a:t> hasta Julio 2019</a:t>
            </a:r>
            <a:endParaRPr lang="de-DE" dirty="0">
              <a:solidFill>
                <a:srgbClr val="0057A8"/>
              </a:solidFill>
            </a:endParaRPr>
          </a:p>
        </p:txBody>
      </p:sp>
      <p:sp>
        <p:nvSpPr>
          <p:cNvPr id="5" name="Rechteck 4"/>
          <p:cNvSpPr/>
          <p:nvPr/>
        </p:nvSpPr>
        <p:spPr>
          <a:xfrm>
            <a:off x="347132" y="1997839"/>
            <a:ext cx="8449735" cy="3693319"/>
          </a:xfrm>
          <a:prstGeom prst="rect">
            <a:avLst/>
          </a:prstGeom>
        </p:spPr>
        <p:txBody>
          <a:bodyPr wrap="square">
            <a:spAutoFit/>
          </a:bodyPr>
          <a:lstStyle/>
          <a:p>
            <a:r>
              <a:rPr lang="en-GB" i="1" dirty="0" err="1"/>
              <a:t>En</a:t>
            </a:r>
            <a:r>
              <a:rPr lang="en-GB" i="1" dirty="0"/>
              <a:t> </a:t>
            </a:r>
            <a:r>
              <a:rPr lang="en-GB" i="1" dirty="0" err="1"/>
              <a:t>relación</a:t>
            </a:r>
            <a:r>
              <a:rPr lang="en-GB" i="1" dirty="0"/>
              <a:t> con el Paso 5 (</a:t>
            </a:r>
            <a:r>
              <a:rPr lang="en-GB" i="1" dirty="0" err="1"/>
              <a:t>Financiación</a:t>
            </a:r>
            <a:r>
              <a:rPr lang="en-GB" i="1" dirty="0"/>
              <a:t> </a:t>
            </a:r>
            <a:r>
              <a:rPr lang="en-GB" i="1" dirty="0" err="1"/>
              <a:t>sostenible</a:t>
            </a:r>
            <a:r>
              <a:rPr lang="en-GB" i="1" dirty="0"/>
              <a:t>):</a:t>
            </a:r>
          </a:p>
          <a:p>
            <a:endParaRPr lang="de-DE" dirty="0"/>
          </a:p>
          <a:p>
            <a:pPr marL="285750" lvl="0" indent="-285750">
              <a:buFont typeface="Arial" panose="020B0604020202020204" pitchFamily="34" charset="0"/>
              <a:buChar char="•"/>
            </a:pPr>
            <a:r>
              <a:rPr lang="es-ES" dirty="0"/>
              <a:t>Acordar el procedimiento oportuno para preparar, entre otros, un formulario de identificación del proyecto/concepto del proyecto para obtener </a:t>
            </a:r>
          </a:p>
          <a:p>
            <a:pPr marL="285750" lvl="0" indent="-285750">
              <a:buFont typeface="Arial" panose="020B0604020202020204" pitchFamily="34" charset="0"/>
              <a:buChar char="•"/>
            </a:pPr>
            <a:r>
              <a:rPr lang="es-ES" dirty="0"/>
              <a:t>Manifestar el compromiso de pasar gradualmente a la autofinanciación de los gastos recurrentes y definir las etapas para alcanzar este objetivo.</a:t>
            </a:r>
            <a:endParaRPr lang="de-DE" dirty="0"/>
          </a:p>
          <a:p>
            <a:pPr marL="285750" lvl="0" indent="-285750">
              <a:buFont typeface="Arial" panose="020B0604020202020204" pitchFamily="34" charset="0"/>
              <a:buChar char="•"/>
            </a:pPr>
            <a:r>
              <a:rPr lang="es-ES" dirty="0"/>
              <a:t>Explorar la disposición de los países de la región CLME+ de contribuir económicamente de forma voluntaria en la ejecución del Mecanismo de Coordinación. </a:t>
            </a:r>
            <a:endParaRPr lang="de-DE" dirty="0"/>
          </a:p>
          <a:p>
            <a:pPr marL="285750" lvl="0" indent="-285750">
              <a:buFont typeface="Arial" panose="020B0604020202020204" pitchFamily="34" charset="0"/>
              <a:buChar char="•"/>
            </a:pPr>
            <a:r>
              <a:rPr lang="es-ES" dirty="0"/>
              <a:t>Explorar la capacidad y la disposición de los países y las organizaciones intergubernamentales de contribuir en especie o con cesión de personal</a:t>
            </a:r>
            <a:endParaRPr lang="de-DE" dirty="0"/>
          </a:p>
          <a:p>
            <a:pPr marL="285750" lvl="0" indent="-285750">
              <a:buFont typeface="Arial" panose="020B0604020202020204" pitchFamily="34" charset="0"/>
              <a:buChar char="•"/>
            </a:pPr>
            <a:r>
              <a:rPr lang="es-ES" dirty="0"/>
              <a:t>Definir una selección de fuentes de financiación principales y complementarias por explorar.</a:t>
            </a:r>
            <a:endParaRPr lang="de-DE" dirty="0"/>
          </a:p>
        </p:txBody>
      </p:sp>
    </p:spTree>
    <p:extLst>
      <p:ext uri="{BB962C8B-B14F-4D97-AF65-F5344CB8AC3E}">
        <p14:creationId xmlns:p14="http://schemas.microsoft.com/office/powerpoint/2010/main" val="253620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33316D5C-FC88-7C4D-A23A-68C91B03096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solidFill>
            <a:srgbClr val="0095D4">
              <a:alpha val="50000"/>
            </a:srgbClr>
          </a:solidFill>
          <a:ln>
            <a:noFill/>
          </a:ln>
        </p:spPr>
        <p:txBody>
          <a:bodyPr/>
          <a:lstStyle/>
          <a:p>
            <a:pPr algn="ctr"/>
            <a:r>
              <a:rPr lang="en-US" sz="1600" b="1" dirty="0">
                <a:latin typeface="Avenir Roman" panose="02000503020000020003" pitchFamily="2" charset="0"/>
              </a:rPr>
              <a:t>Thank you</a:t>
            </a:r>
          </a:p>
          <a:p>
            <a:pPr algn="ctr"/>
            <a:r>
              <a:rPr lang="en-US" sz="1600" b="1" dirty="0">
                <a:latin typeface="Avenir Roman" panose="02000503020000020003" pitchFamily="2" charset="0"/>
              </a:rPr>
              <a:t>Gracias</a:t>
            </a:r>
          </a:p>
          <a:p>
            <a:pPr algn="ctr"/>
            <a:r>
              <a:rPr lang="en-US" sz="1600" b="1" dirty="0">
                <a:latin typeface="Avenir Roman" panose="02000503020000020003" pitchFamily="2" charset="0"/>
              </a:rPr>
              <a:t>Obrigado</a:t>
            </a:r>
          </a:p>
          <a:p>
            <a:pPr algn="ctr"/>
            <a:r>
              <a:rPr lang="en-US" sz="1600" b="1" dirty="0">
                <a:latin typeface="Avenir Roman" panose="02000503020000020003" pitchFamily="2" charset="0"/>
              </a:rPr>
              <a:t>Merci</a:t>
            </a:r>
          </a:p>
          <a:p>
            <a:pPr algn="ctr"/>
            <a:r>
              <a:rPr lang="en-US" sz="1600" b="1" dirty="0">
                <a:latin typeface="Avenir Roman" panose="02000503020000020003" pitchFamily="2" charset="0"/>
              </a:rPr>
              <a:t>Dank u</a:t>
            </a:r>
          </a:p>
        </p:txBody>
      </p:sp>
      <p:sp>
        <p:nvSpPr>
          <p:cNvPr id="7" name="Text Box 10">
            <a:extLst>
              <a:ext uri="{FF2B5EF4-FFF2-40B4-BE49-F238E27FC236}">
                <a16:creationId xmlns:a16="http://schemas.microsoft.com/office/drawing/2014/main" xmlns="" id="{80F87AF4-382C-46FF-BE81-63940FA5C3A8}"/>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92050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Canvas 148"/>
          <p:cNvGrpSpPr/>
          <p:nvPr/>
        </p:nvGrpSpPr>
        <p:grpSpPr>
          <a:xfrm>
            <a:off x="3003296" y="61150"/>
            <a:ext cx="5474969" cy="8239751"/>
            <a:chOff x="0" y="35999"/>
            <a:chExt cx="6798945" cy="9106096"/>
          </a:xfrm>
        </p:grpSpPr>
        <p:sp>
          <p:nvSpPr>
            <p:cNvPr id="6" name="Rechteck 5"/>
            <p:cNvSpPr/>
            <p:nvPr/>
          </p:nvSpPr>
          <p:spPr>
            <a:xfrm>
              <a:off x="800735" y="1334135"/>
              <a:ext cx="5998210" cy="7807960"/>
            </a:xfrm>
            <a:prstGeom prst="rect">
              <a:avLst/>
            </a:prstGeom>
            <a:solidFill>
              <a:srgbClr val="FFFFFF"/>
            </a:solidFill>
            <a:ln>
              <a:noFill/>
            </a:ln>
          </p:spPr>
        </p:sp>
        <p:sp>
          <p:nvSpPr>
            <p:cNvPr id="7" name="Rectangle 151"/>
            <p:cNvSpPr>
              <a:spLocks noChangeArrowheads="1"/>
            </p:cNvSpPr>
            <p:nvPr/>
          </p:nvSpPr>
          <p:spPr bwMode="auto">
            <a:xfrm>
              <a:off x="0" y="35999"/>
              <a:ext cx="5962649" cy="7772400"/>
            </a:xfrm>
            <a:prstGeom prst="rect">
              <a:avLst/>
            </a:prstGeom>
            <a:solidFill>
              <a:sysClr val="window" lastClr="FFFFFF">
                <a:lumMod val="50000"/>
              </a:sys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US" sz="1200" b="1">
                  <a:solidFill>
                    <a:srgbClr val="FFFFFF"/>
                  </a:solidFill>
                  <a:effectLst/>
                  <a:latin typeface="Calibri" panose="020F0502020204030204" pitchFamily="34" charset="0"/>
                  <a:ea typeface="MS Mincho"/>
                  <a:cs typeface="Times New Roman" panose="02020603050405020304" pitchFamily="18" charset="0"/>
                </a:rPr>
                <a:t>RPLANNING AND OPERATIONAL LEVELS</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en-US" sz="1200" b="1">
                  <a:solidFill>
                    <a:srgbClr val="FFFFFF"/>
                  </a:solidFill>
                  <a:effectLst/>
                  <a:latin typeface="Calibri" panose="020F0502020204030204" pitchFamily="34" charset="0"/>
                  <a:ea typeface="MS Mincho"/>
                  <a:cs typeface="Times New Roman" panose="02020603050405020304" pitchFamily="18" charset="0"/>
                </a:rPr>
                <a:t>EGION-WIDE OCEAN POLICY LEVEL</a:t>
              </a:r>
              <a:r>
                <a:rPr lang="en-US" sz="1000" b="1">
                  <a:solidFill>
                    <a:srgbClr val="FFFFFF"/>
                  </a:solidFill>
                  <a:effectLst/>
                  <a:latin typeface="Calibri" panose="020F0502020204030204" pitchFamily="34" charset="0"/>
                  <a:ea typeface="MS Mincho"/>
                  <a:cs typeface="Times New Roman" panose="02020603050405020304" pitchFamily="18" charset="0"/>
                </a:rPr>
                <a:t> </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en-US" sz="1000">
                  <a:solidFill>
                    <a:srgbClr val="FFFFFF"/>
                  </a:solidFill>
                  <a:effectLst/>
                  <a:latin typeface="Calibri" panose="020F0502020204030204" pitchFamily="34" charset="0"/>
                  <a:ea typeface="MS Mincho"/>
                  <a:cs typeface="Times New Roman" panose="02020603050405020304" pitchFamily="18" charset="0"/>
                </a:rPr>
                <a:t>P</a:t>
              </a:r>
              <a:endParaRPr lang="de-DE" sz="1200">
                <a:effectLst/>
                <a:latin typeface="Cambria" panose="02040503050406030204" pitchFamily="18" charset="0"/>
                <a:ea typeface="MS Mincho"/>
                <a:cs typeface="Times New Roman" panose="02020603050405020304" pitchFamily="18" charset="0"/>
              </a:endParaRPr>
            </a:p>
            <a:p>
              <a:pPr>
                <a:spcAft>
                  <a:spcPts val="0"/>
                </a:spcAft>
              </a:pPr>
              <a:r>
                <a:rPr lang="de-DE" sz="1200">
                  <a:effectLst/>
                  <a:latin typeface="Cambria" panose="02040503050406030204" pitchFamily="18" charset="0"/>
                  <a:ea typeface="MS Mincho"/>
                  <a:cs typeface="Times New Roman" panose="02020603050405020304" pitchFamily="18" charset="0"/>
                </a:rPr>
                <a:t> </a:t>
              </a:r>
            </a:p>
            <a:p>
              <a:pPr algn="ctr">
                <a:spcAft>
                  <a:spcPts val="0"/>
                </a:spcAft>
              </a:pPr>
              <a:r>
                <a:rPr lang="en-US" sz="1200" b="1">
                  <a:solidFill>
                    <a:srgbClr val="FFFFFF"/>
                  </a:solidFill>
                  <a:effectLst/>
                  <a:latin typeface="Calibri" panose="020F0502020204030204" pitchFamily="34" charset="0"/>
                  <a:ea typeface="MS Mincho"/>
                  <a:cs typeface="Times New Roman" panose="02020603050405020304" pitchFamily="18" charset="0"/>
                </a:rPr>
                <a:t>PLANNING AND OPERATIONAL LEVELS</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en-US" sz="1000">
                  <a:solidFill>
                    <a:srgbClr val="FFFFFF"/>
                  </a:solidFill>
                  <a:effectLst/>
                  <a:latin typeface="Calibri" panose="020F0502020204030204" pitchFamily="34" charset="0"/>
                  <a:ea typeface="MS Mincho"/>
                  <a:cs typeface="Times New Roman" panose="02020603050405020304" pitchFamily="18" charset="0"/>
                </a:rPr>
                <a:t>manent Coordination Mechanism</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en-US" sz="800">
                  <a:solidFill>
                    <a:srgbClr val="FFFFFF"/>
                  </a:solidFill>
                  <a:effectLst/>
                  <a:latin typeface="Calibri" panose="020F0502020204030204" pitchFamily="34" charset="0"/>
                  <a:ea typeface="MS Mincho"/>
                  <a:cs typeface="Times New Roman" panose="02020603050405020304" pitchFamily="18" charset="0"/>
                </a:rPr>
                <a:t> </a:t>
              </a:r>
              <a:endParaRPr lang="de-DE" sz="1200">
                <a:effectLst/>
                <a:latin typeface="Cambria" panose="02040503050406030204" pitchFamily="18" charset="0"/>
                <a:ea typeface="MS Mincho"/>
                <a:cs typeface="Times New Roman" panose="02020603050405020304" pitchFamily="18" charset="0"/>
              </a:endParaRPr>
            </a:p>
          </p:txBody>
        </p:sp>
        <p:sp>
          <p:nvSpPr>
            <p:cNvPr id="8" name="Rectangle 152"/>
            <p:cNvSpPr>
              <a:spLocks noChangeArrowheads="1"/>
            </p:cNvSpPr>
            <p:nvPr/>
          </p:nvSpPr>
          <p:spPr bwMode="auto">
            <a:xfrm>
              <a:off x="326503" y="521343"/>
              <a:ext cx="5260340" cy="7125131"/>
            </a:xfrm>
            <a:prstGeom prst="rect">
              <a:avLst/>
            </a:prstGeom>
            <a:solidFill>
              <a:sysClr val="window" lastClr="FFFFFF">
                <a:lumMod val="65000"/>
              </a:sysClr>
            </a:solidFill>
            <a:ln w="9525">
              <a:solidFill>
                <a:srgbClr val="000000"/>
              </a:solidFill>
              <a:miter lim="800000"/>
              <a:headEnd/>
              <a:tailEnd/>
            </a:ln>
          </p:spPr>
          <p:txBody>
            <a:bodyPr rot="0" vert="horz" wrap="square" lIns="101718" tIns="50859" rIns="101718" bIns="50859" anchor="t" anchorCtr="0" upright="1">
              <a:noAutofit/>
            </a:bodyPr>
            <a:lstStyle/>
            <a:p>
              <a:pPr algn="ctr">
                <a:spcAft>
                  <a:spcPts val="0"/>
                </a:spcAft>
              </a:pPr>
              <a:r>
                <a:rPr lang="de-DE" sz="1200" b="1" dirty="0">
                  <a:solidFill>
                    <a:srgbClr val="FFFFFF"/>
                  </a:solidFill>
                  <a:effectLst/>
                  <a:latin typeface="Calibri" panose="020F0502020204030204" pitchFamily="34" charset="0"/>
                  <a:ea typeface="MS Mincho"/>
                  <a:cs typeface="Times New Roman" panose="02020603050405020304" pitchFamily="18" charset="0"/>
                </a:rPr>
                <a:t>PLANNING AND OPERATIONAL LEVELS</a:t>
              </a:r>
              <a:endParaRPr lang="de-DE" sz="1200" dirty="0">
                <a:effectLst/>
                <a:latin typeface="Cambria" panose="02040503050406030204" pitchFamily="18" charset="0"/>
                <a:ea typeface="MS Mincho"/>
                <a:cs typeface="Times New Roman" panose="02020603050405020304" pitchFamily="18" charset="0"/>
              </a:endParaRPr>
            </a:p>
          </p:txBody>
        </p:sp>
        <p:sp>
          <p:nvSpPr>
            <p:cNvPr id="9" name="Rectangle 153"/>
            <p:cNvSpPr>
              <a:spLocks noChangeArrowheads="1"/>
            </p:cNvSpPr>
            <p:nvPr/>
          </p:nvSpPr>
          <p:spPr bwMode="auto">
            <a:xfrm>
              <a:off x="493508" y="826144"/>
              <a:ext cx="4924425" cy="2855595"/>
            </a:xfrm>
            <a:prstGeom prst="rect">
              <a:avLst/>
            </a:prstGeom>
            <a:solidFill>
              <a:sysClr val="window" lastClr="FFFFFF">
                <a:lumMod val="75000"/>
              </a:sys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200" b="1">
                  <a:effectLst/>
                  <a:latin typeface="Calibri" panose="020F0502020204030204" pitchFamily="34" charset="0"/>
                  <a:ea typeface="MS Mincho"/>
                  <a:cs typeface="Times New Roman" panose="02020603050405020304" pitchFamily="18" charset="0"/>
                </a:rPr>
                <a:t>Fisheries</a:t>
              </a:r>
              <a:endParaRPr lang="de-DE" sz="1200">
                <a:effectLst/>
                <a:latin typeface="Cambria" panose="02040503050406030204" pitchFamily="18" charset="0"/>
                <a:ea typeface="MS Mincho"/>
                <a:cs typeface="Times New Roman" panose="02020603050405020304" pitchFamily="18" charset="0"/>
              </a:endParaRPr>
            </a:p>
            <a:p>
              <a:pPr>
                <a:spcAft>
                  <a:spcPts val="0"/>
                </a:spcAft>
              </a:pPr>
              <a:r>
                <a:rPr lang="de-DE" sz="1200">
                  <a:effectLst/>
                  <a:latin typeface="Calibri" panose="020F0502020204030204" pitchFamily="34" charset="0"/>
                  <a:ea typeface="MS Mincho"/>
                  <a:cs typeface="Times New Roman" panose="02020603050405020304" pitchFamily="18" charset="0"/>
                </a:rPr>
                <a:t> </a:t>
              </a:r>
              <a:endParaRPr lang="de-DE" sz="1200">
                <a:effectLst/>
                <a:latin typeface="Cambria" panose="02040503050406030204" pitchFamily="18" charset="0"/>
                <a:ea typeface="MS Mincho"/>
                <a:cs typeface="Times New Roman" panose="02020603050405020304" pitchFamily="18" charset="0"/>
              </a:endParaRPr>
            </a:p>
            <a:p>
              <a:pPr>
                <a:spcAft>
                  <a:spcPts val="0"/>
                </a:spcAft>
              </a:pPr>
              <a:r>
                <a:rPr lang="de-DE" sz="1200">
                  <a:effectLst/>
                  <a:latin typeface="Calibri" panose="020F0502020204030204" pitchFamily="34" charset="0"/>
                  <a:ea typeface="MS Mincho"/>
                  <a:cs typeface="Times New Roman" panose="02020603050405020304" pitchFamily="18" charset="0"/>
                </a:rPr>
                <a:t> </a:t>
              </a:r>
              <a:endParaRPr lang="de-DE" sz="1200">
                <a:effectLst/>
                <a:latin typeface="Cambria" panose="02040503050406030204" pitchFamily="18" charset="0"/>
                <a:ea typeface="MS Mincho"/>
                <a:cs typeface="Times New Roman" panose="02020603050405020304" pitchFamily="18" charset="0"/>
              </a:endParaRPr>
            </a:p>
          </p:txBody>
        </p:sp>
        <p:sp>
          <p:nvSpPr>
            <p:cNvPr id="10" name="Rectangle 154"/>
            <p:cNvSpPr>
              <a:spLocks noChangeArrowheads="1"/>
            </p:cNvSpPr>
            <p:nvPr/>
          </p:nvSpPr>
          <p:spPr bwMode="auto">
            <a:xfrm>
              <a:off x="3524998" y="899169"/>
              <a:ext cx="1787525" cy="1469390"/>
            </a:xfrm>
            <a:prstGeom prst="rect">
              <a:avLst/>
            </a:prstGeom>
            <a:solidFill>
              <a:sysClr val="window" lastClr="FFFFFF">
                <a:lumMod val="85000"/>
              </a:sysClr>
            </a:solidFill>
            <a:ln w="9525">
              <a:solidFill>
                <a:srgbClr val="000000"/>
              </a:solidFill>
              <a:miter lim="800000"/>
              <a:headEnd/>
              <a:tailEnd/>
            </a:ln>
          </p:spPr>
          <p:txBody>
            <a:bodyPr rot="0" vert="horz" wrap="square" lIns="91440" tIns="45720" rIns="91440" bIns="45720" anchor="t" anchorCtr="0" upright="1">
              <a:noAutofit/>
            </a:bodyPr>
            <a:lstStyle/>
            <a:p>
              <a:endParaRPr lang="de-DE"/>
            </a:p>
          </p:txBody>
        </p:sp>
        <p:sp>
          <p:nvSpPr>
            <p:cNvPr id="11" name="Rectangle 155"/>
            <p:cNvSpPr>
              <a:spLocks noChangeArrowheads="1"/>
            </p:cNvSpPr>
            <p:nvPr/>
          </p:nvSpPr>
          <p:spPr bwMode="auto">
            <a:xfrm>
              <a:off x="578598" y="902344"/>
              <a:ext cx="1946275" cy="2263140"/>
            </a:xfrm>
            <a:prstGeom prst="rect">
              <a:avLst/>
            </a:prstGeom>
            <a:solidFill>
              <a:sysClr val="window" lastClr="FFFFFF">
                <a:lumMod val="85000"/>
              </a:sysClr>
            </a:solidFill>
            <a:ln w="9525">
              <a:solidFill>
                <a:srgbClr val="000000"/>
              </a:solidFill>
              <a:miter lim="800000"/>
              <a:headEnd/>
              <a:tailEnd/>
            </a:ln>
          </p:spPr>
          <p:txBody>
            <a:bodyPr rot="0" vert="horz" wrap="square" lIns="91440" tIns="45720" rIns="91440" bIns="45720" anchor="t" anchorCtr="0" upright="1">
              <a:noAutofit/>
            </a:bodyPr>
            <a:lstStyle/>
            <a:p>
              <a:endParaRPr lang="de-DE"/>
            </a:p>
          </p:txBody>
        </p:sp>
        <p:sp>
          <p:nvSpPr>
            <p:cNvPr id="12" name="Text Box 156"/>
            <p:cNvSpPr txBox="1">
              <a:spLocks noChangeArrowheads="1"/>
            </p:cNvSpPr>
            <p:nvPr/>
          </p:nvSpPr>
          <p:spPr bwMode="auto">
            <a:xfrm>
              <a:off x="3553573" y="1305569"/>
              <a:ext cx="1724660" cy="608330"/>
            </a:xfrm>
            <a:prstGeom prst="rect">
              <a:avLst/>
            </a:prstGeom>
            <a:solidFill>
              <a:sysClr val="window" lastClr="FFFFFF">
                <a:lumMod val="95000"/>
              </a:sysClr>
            </a:solidFill>
            <a:ln w="9525">
              <a:solidFill>
                <a:srgbClr val="000000"/>
              </a:solidFill>
              <a:miter lim="800000"/>
              <a:headEnd/>
              <a:tailEnd/>
            </a:ln>
          </p:spPr>
          <p:txBody>
            <a:bodyPr rot="0" vert="horz" wrap="square" lIns="0" tIns="0" rIns="0" bIns="0" anchor="t"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Large pelagics</a:t>
              </a:r>
              <a:endParaRPr lang="de-DE" sz="1200">
                <a:effectLst/>
                <a:latin typeface="Cambria" panose="02040503050406030204" pitchFamily="18" charset="0"/>
                <a:ea typeface="MS Mincho"/>
                <a:cs typeface="Times New Roman" panose="02020603050405020304" pitchFamily="18" charset="0"/>
              </a:endParaRPr>
            </a:p>
          </p:txBody>
        </p:sp>
        <p:sp>
          <p:nvSpPr>
            <p:cNvPr id="13" name="Rectangle 157"/>
            <p:cNvSpPr>
              <a:spLocks noChangeArrowheads="1"/>
            </p:cNvSpPr>
            <p:nvPr/>
          </p:nvSpPr>
          <p:spPr bwMode="auto">
            <a:xfrm>
              <a:off x="3143251" y="4175371"/>
              <a:ext cx="2312300" cy="2156652"/>
            </a:xfrm>
            <a:prstGeom prst="rect">
              <a:avLst/>
            </a:prstGeom>
            <a:solidFill>
              <a:sysClr val="window" lastClr="FFFFFF">
                <a:lumMod val="75000"/>
              </a:sysClr>
            </a:solidFill>
            <a:ln w="9525">
              <a:solidFill>
                <a:srgbClr val="000000"/>
              </a:solidFill>
              <a:miter lim="800000"/>
              <a:headEnd/>
              <a:tailEnd/>
            </a:ln>
          </p:spPr>
          <p:txBody>
            <a:bodyPr rot="0" vert="horz" wrap="square" lIns="36126" tIns="14451" rIns="36126" bIns="14451" anchor="t" anchorCtr="0" upright="1">
              <a:noAutofit/>
            </a:bodyPr>
            <a:lstStyle/>
            <a:p>
              <a:pPr algn="ctr">
                <a:spcAft>
                  <a:spcPts val="0"/>
                </a:spcAft>
              </a:pPr>
              <a:r>
                <a:rPr lang="fr-FR" sz="1200" b="1">
                  <a:effectLst/>
                  <a:latin typeface="Calibri" panose="020F0502020204030204" pitchFamily="34" charset="0"/>
                  <a:ea typeface="MS Mincho"/>
                  <a:cs typeface="Times New Roman" panose="02020603050405020304" pitchFamily="18" charset="0"/>
                </a:rPr>
                <a:t>Pollution</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fr-FR" sz="800">
                  <a:effectLst/>
                  <a:latin typeface="Calibri" panose="020F0502020204030204" pitchFamily="34" charset="0"/>
                  <a:ea typeface="MS Mincho"/>
                  <a:cs typeface="Times New Roman" panose="02020603050405020304" pitchFamily="18" charset="0"/>
                </a:rPr>
                <a:t>(UN Environment, IMO, CCAD, CARPHA, CMOU) </a:t>
              </a:r>
              <a:endParaRPr lang="de-DE" sz="1200">
                <a:effectLst/>
                <a:latin typeface="Cambria" panose="02040503050406030204" pitchFamily="18" charset="0"/>
                <a:ea typeface="MS Mincho"/>
                <a:cs typeface="Times New Roman" panose="02020603050405020304" pitchFamily="18" charset="0"/>
              </a:endParaRPr>
            </a:p>
          </p:txBody>
        </p:sp>
        <p:sp>
          <p:nvSpPr>
            <p:cNvPr id="14" name="Rectangle 158"/>
            <p:cNvSpPr>
              <a:spLocks noChangeArrowheads="1"/>
            </p:cNvSpPr>
            <p:nvPr/>
          </p:nvSpPr>
          <p:spPr bwMode="auto">
            <a:xfrm>
              <a:off x="493508" y="4189018"/>
              <a:ext cx="2306842" cy="2143005"/>
            </a:xfrm>
            <a:prstGeom prst="rect">
              <a:avLst/>
            </a:prstGeom>
            <a:solidFill>
              <a:sysClr val="window" lastClr="FFFFFF">
                <a:lumMod val="75000"/>
              </a:sysClr>
            </a:solidFill>
            <a:ln w="9525">
              <a:solidFill>
                <a:srgbClr val="000000"/>
              </a:solidFill>
              <a:miter lim="800000"/>
              <a:headEnd/>
              <a:tailEnd/>
            </a:ln>
          </p:spPr>
          <p:txBody>
            <a:bodyPr rot="0" vert="horz" wrap="square" lIns="36126" tIns="14451" rIns="36126" bIns="14451" anchor="t" anchorCtr="0" upright="1">
              <a:noAutofit/>
            </a:bodyPr>
            <a:lstStyle/>
            <a:p>
              <a:pPr algn="ctr">
                <a:spcAft>
                  <a:spcPts val="0"/>
                </a:spcAft>
              </a:pPr>
              <a:r>
                <a:rPr lang="fr-FR" sz="1200" b="1">
                  <a:effectLst/>
                  <a:latin typeface="Calibri" panose="020F0502020204030204" pitchFamily="34" charset="0"/>
                  <a:ea typeface="MS Mincho"/>
                  <a:cs typeface="Times New Roman" panose="02020603050405020304" pitchFamily="18" charset="0"/>
                </a:rPr>
                <a:t>Habitat degradation/biodiversity</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fr-FR" sz="800">
                  <a:effectLst/>
                  <a:latin typeface="Calibri" panose="020F0502020204030204" pitchFamily="34" charset="0"/>
                  <a:ea typeface="MS Mincho"/>
                  <a:cs typeface="Times New Roman" panose="02020603050405020304" pitchFamily="18" charset="0"/>
                </a:rPr>
                <a:t>(UN Environment, CCAD)</a:t>
              </a:r>
              <a:endParaRPr lang="de-DE" sz="1200">
                <a:effectLst/>
                <a:latin typeface="Cambria" panose="02040503050406030204" pitchFamily="18" charset="0"/>
                <a:ea typeface="MS Mincho"/>
                <a:cs typeface="Times New Roman" panose="02020603050405020304" pitchFamily="18" charset="0"/>
              </a:endParaRPr>
            </a:p>
          </p:txBody>
        </p:sp>
        <p:sp>
          <p:nvSpPr>
            <p:cNvPr id="15" name="Rectangle 159"/>
            <p:cNvSpPr>
              <a:spLocks noChangeArrowheads="1"/>
            </p:cNvSpPr>
            <p:nvPr/>
          </p:nvSpPr>
          <p:spPr bwMode="auto">
            <a:xfrm>
              <a:off x="783068" y="978167"/>
              <a:ext cx="1499869" cy="3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126" tIns="14451" rIns="36126" bIns="14451" anchor="ctr" anchorCtr="0" upright="1">
              <a:noAutofit/>
            </a:bodyPr>
            <a:lstStyle/>
            <a:p>
              <a:pPr algn="ctr">
                <a:spcAft>
                  <a:spcPts val="0"/>
                </a:spcAft>
              </a:pPr>
              <a:r>
                <a:rPr lang="en-US" sz="1000" b="1" dirty="0">
                  <a:effectLst/>
                  <a:latin typeface="Calibri" panose="020F0502020204030204" pitchFamily="34" charset="0"/>
                  <a:ea typeface="MS Mincho"/>
                  <a:cs typeface="Times New Roman" panose="02020603050405020304" pitchFamily="18" charset="0"/>
                </a:rPr>
                <a:t>Reef fisheries ecosystem</a:t>
              </a:r>
              <a:endParaRPr lang="de-DE" sz="1200" dirty="0">
                <a:effectLst/>
                <a:latin typeface="Cambria" panose="02040503050406030204" pitchFamily="18" charset="0"/>
                <a:ea typeface="MS Mincho"/>
                <a:cs typeface="Times New Roman" panose="02020603050405020304" pitchFamily="18" charset="0"/>
              </a:endParaRPr>
            </a:p>
            <a:p>
              <a:pPr algn="ctr">
                <a:spcAft>
                  <a:spcPts val="0"/>
                </a:spcAft>
              </a:pPr>
              <a:r>
                <a:rPr lang="en-US" sz="800" dirty="0">
                  <a:effectLst/>
                  <a:latin typeface="Calibri" panose="020F0502020204030204" pitchFamily="34" charset="0"/>
                  <a:ea typeface="MS Mincho"/>
                  <a:cs typeface="Times New Roman" panose="02020603050405020304" pitchFamily="18" charset="0"/>
                </a:rPr>
                <a:t>(OSPESCA, CRFM, WECAFC, UNEP)</a:t>
              </a:r>
              <a:endParaRPr lang="de-DE" sz="1200" dirty="0">
                <a:effectLst/>
                <a:latin typeface="Cambria" panose="02040503050406030204" pitchFamily="18" charset="0"/>
                <a:ea typeface="MS Mincho"/>
                <a:cs typeface="Times New Roman" panose="02020603050405020304" pitchFamily="18" charset="0"/>
              </a:endParaRPr>
            </a:p>
            <a:p>
              <a:pPr algn="ctr">
                <a:spcAft>
                  <a:spcPts val="0"/>
                </a:spcAft>
              </a:pPr>
              <a:r>
                <a:rPr lang="en-US" sz="1000" b="1" dirty="0">
                  <a:effectLst/>
                  <a:latin typeface="Calibri" panose="020F0502020204030204" pitchFamily="34" charset="0"/>
                  <a:ea typeface="MS Mincho"/>
                  <a:cs typeface="Times New Roman" panose="02020603050405020304" pitchFamily="18" charset="0"/>
                </a:rPr>
                <a:t> </a:t>
              </a:r>
              <a:endParaRPr lang="de-DE" sz="1200" dirty="0">
                <a:effectLst/>
                <a:latin typeface="Cambria" panose="02040503050406030204" pitchFamily="18" charset="0"/>
                <a:ea typeface="MS Mincho"/>
                <a:cs typeface="Times New Roman" panose="02020603050405020304" pitchFamily="18" charset="0"/>
              </a:endParaRPr>
            </a:p>
          </p:txBody>
        </p:sp>
        <p:sp>
          <p:nvSpPr>
            <p:cNvPr id="16" name="Rectangle 160"/>
            <p:cNvSpPr>
              <a:spLocks noChangeArrowheads="1"/>
            </p:cNvSpPr>
            <p:nvPr/>
          </p:nvSpPr>
          <p:spPr bwMode="auto">
            <a:xfrm>
              <a:off x="628764" y="1750499"/>
              <a:ext cx="695212" cy="711551"/>
            </a:xfrm>
            <a:prstGeom prst="rect">
              <a:avLst/>
            </a:prstGeom>
            <a:solidFill>
              <a:sysClr val="window" lastClr="FFFFFF">
                <a:lumMod val="95000"/>
              </a:sysClr>
            </a:solidFill>
            <a:ln w="9525">
              <a:solidFill>
                <a:srgbClr val="000000"/>
              </a:solidFill>
              <a:miter lim="800000"/>
              <a:headEnd/>
              <a:tailEnd/>
            </a:ln>
          </p:spPr>
          <p:txBody>
            <a:bodyPr rot="0" vert="horz" wrap="square" lIns="91440" tIns="45720" rIns="91440" bIns="45720" anchor="ctr"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Lobster</a:t>
              </a:r>
              <a:endParaRPr lang="de-DE" sz="1200">
                <a:effectLst/>
                <a:latin typeface="Cambria" panose="02040503050406030204" pitchFamily="18" charset="0"/>
                <a:ea typeface="MS Mincho"/>
                <a:cs typeface="Times New Roman" panose="02020603050405020304" pitchFamily="18" charset="0"/>
              </a:endParaRPr>
            </a:p>
          </p:txBody>
        </p:sp>
        <p:sp>
          <p:nvSpPr>
            <p:cNvPr id="17" name="Rectangle 165"/>
            <p:cNvSpPr>
              <a:spLocks noChangeArrowheads="1"/>
            </p:cNvSpPr>
            <p:nvPr/>
          </p:nvSpPr>
          <p:spPr bwMode="auto">
            <a:xfrm>
              <a:off x="1838325" y="1270644"/>
              <a:ext cx="626858" cy="699011"/>
            </a:xfrm>
            <a:prstGeom prst="rect">
              <a:avLst/>
            </a:prstGeom>
            <a:solidFill>
              <a:sysClr val="window" lastClr="FFFFFF">
                <a:lumMod val="95000"/>
              </a:sysClr>
            </a:solidFill>
            <a:ln w="9525">
              <a:solidFill>
                <a:srgbClr val="000000"/>
              </a:solidFill>
              <a:miter lim="800000"/>
              <a:headEnd/>
              <a:tailEnd/>
            </a:ln>
          </p:spPr>
          <p:txBody>
            <a:bodyPr rot="0" vert="horz" wrap="square" lIns="36126" tIns="14451" rIns="36126" bIns="14451" anchor="ctr"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Reef fishes</a:t>
              </a:r>
              <a:endParaRPr lang="de-DE" sz="1200">
                <a:effectLst/>
                <a:latin typeface="Cambria" panose="02040503050406030204" pitchFamily="18" charset="0"/>
                <a:ea typeface="MS Mincho"/>
                <a:cs typeface="Times New Roman" panose="02020603050405020304" pitchFamily="18" charset="0"/>
              </a:endParaRPr>
            </a:p>
          </p:txBody>
        </p:sp>
        <p:cxnSp>
          <p:nvCxnSpPr>
            <p:cNvPr id="18" name="AutoShape 167"/>
            <p:cNvCxnSpPr>
              <a:cxnSpLocks noChangeShapeType="1"/>
              <a:stCxn id="17" idx="1"/>
              <a:endCxn id="16" idx="3"/>
            </p:cNvCxnSpPr>
            <p:nvPr/>
          </p:nvCxnSpPr>
          <p:spPr bwMode="auto">
            <a:xfrm flipH="1">
              <a:off x="1323976" y="1620150"/>
              <a:ext cx="514349" cy="4861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AutoShape 168"/>
            <p:cNvCxnSpPr>
              <a:cxnSpLocks noChangeShapeType="1"/>
            </p:cNvCxnSpPr>
            <p:nvPr/>
          </p:nvCxnSpPr>
          <p:spPr bwMode="auto">
            <a:xfrm flipH="1">
              <a:off x="2524873" y="1633864"/>
              <a:ext cx="1000125" cy="4000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AutoShape 169"/>
            <p:cNvCxnSpPr>
              <a:cxnSpLocks noChangeShapeType="1"/>
            </p:cNvCxnSpPr>
            <p:nvPr/>
          </p:nvCxnSpPr>
          <p:spPr bwMode="auto">
            <a:xfrm flipV="1">
              <a:off x="4419078" y="2368559"/>
              <a:ext cx="635" cy="1873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 name="AutoShape 170"/>
            <p:cNvCxnSpPr>
              <a:cxnSpLocks noChangeShapeType="1"/>
              <a:stCxn id="14" idx="3"/>
              <a:endCxn id="13" idx="1"/>
            </p:cNvCxnSpPr>
            <p:nvPr/>
          </p:nvCxnSpPr>
          <p:spPr bwMode="auto">
            <a:xfrm flipV="1">
              <a:off x="2800350" y="5253697"/>
              <a:ext cx="342901" cy="682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2" name="Text Box 172"/>
            <p:cNvSpPr txBox="1">
              <a:spLocks noChangeArrowheads="1"/>
            </p:cNvSpPr>
            <p:nvPr/>
          </p:nvSpPr>
          <p:spPr bwMode="auto">
            <a:xfrm>
              <a:off x="3800588" y="2080904"/>
              <a:ext cx="1224915" cy="252095"/>
            </a:xfrm>
            <a:prstGeom prst="rect">
              <a:avLst/>
            </a:prstGeom>
            <a:solidFill>
              <a:sysClr val="window" lastClr="FFFFFF">
                <a:lumMod val="95000"/>
              </a:sys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Flyingfish</a:t>
              </a:r>
              <a:endParaRPr lang="de-DE" sz="1200">
                <a:effectLst/>
                <a:latin typeface="Cambria" panose="02040503050406030204" pitchFamily="18" charset="0"/>
                <a:ea typeface="MS Mincho"/>
                <a:cs typeface="Times New Roman" panose="02020603050405020304" pitchFamily="18" charset="0"/>
              </a:endParaRPr>
            </a:p>
          </p:txBody>
        </p:sp>
        <p:sp>
          <p:nvSpPr>
            <p:cNvPr id="23" name="Rectangle 173"/>
            <p:cNvSpPr>
              <a:spLocks noChangeArrowheads="1"/>
            </p:cNvSpPr>
            <p:nvPr/>
          </p:nvSpPr>
          <p:spPr bwMode="auto">
            <a:xfrm>
              <a:off x="3586593" y="1502419"/>
              <a:ext cx="655320" cy="354330"/>
            </a:xfrm>
            <a:prstGeom prst="rect">
              <a:avLst/>
            </a:prstGeom>
            <a:solidFill>
              <a:sysClr val="window" lastClr="FFFFFF">
                <a:lumMod val="100000"/>
                <a:lumOff val="0"/>
              </a:sysClr>
            </a:solidFill>
            <a:ln w="9525">
              <a:solidFill>
                <a:srgbClr val="000000"/>
              </a:solidFill>
              <a:miter lim="800000"/>
              <a:headEnd/>
              <a:tailEnd/>
            </a:ln>
          </p:spPr>
          <p:txBody>
            <a:bodyPr rot="0" vert="horz" wrap="square" lIns="0" tIns="0" rIns="0" bIns="0" anchor="ctr"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Ocean- wide</a:t>
              </a:r>
              <a:endParaRPr lang="de-DE" sz="1200">
                <a:effectLst/>
                <a:latin typeface="Cambria" panose="02040503050406030204" pitchFamily="18" charset="0"/>
                <a:ea typeface="MS Mincho"/>
                <a:cs typeface="Times New Roman" panose="02020603050405020304" pitchFamily="18" charset="0"/>
              </a:endParaRPr>
            </a:p>
          </p:txBody>
        </p:sp>
        <p:sp>
          <p:nvSpPr>
            <p:cNvPr id="24" name="Rectangle 174"/>
            <p:cNvSpPr>
              <a:spLocks noChangeArrowheads="1"/>
            </p:cNvSpPr>
            <p:nvPr/>
          </p:nvSpPr>
          <p:spPr bwMode="auto">
            <a:xfrm>
              <a:off x="4561318" y="1558934"/>
              <a:ext cx="655320" cy="236220"/>
            </a:xfrm>
            <a:prstGeom prst="rect">
              <a:avLst/>
            </a:prstGeom>
            <a:solidFill>
              <a:sysClr val="window" lastClr="FFFFFF">
                <a:lumMod val="100000"/>
                <a:lumOff val="0"/>
              </a:sysClr>
            </a:solidFill>
            <a:ln w="9525">
              <a:solidFill>
                <a:srgbClr val="000000"/>
              </a:solidFill>
              <a:miter lim="800000"/>
              <a:headEnd/>
              <a:tailEnd/>
            </a:ln>
          </p:spPr>
          <p:txBody>
            <a:bodyPr rot="0" vert="horz" wrap="square" lIns="36126" tIns="14451" rIns="36126" bIns="14451" anchor="ctr"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Regional</a:t>
              </a:r>
              <a:endParaRPr lang="de-DE" sz="1200">
                <a:effectLst/>
                <a:latin typeface="Cambria" panose="02040503050406030204" pitchFamily="18" charset="0"/>
                <a:ea typeface="MS Mincho"/>
                <a:cs typeface="Times New Roman" panose="02020603050405020304" pitchFamily="18" charset="0"/>
              </a:endParaRPr>
            </a:p>
          </p:txBody>
        </p:sp>
        <p:cxnSp>
          <p:nvCxnSpPr>
            <p:cNvPr id="25" name="AutoShape 175"/>
            <p:cNvCxnSpPr>
              <a:cxnSpLocks noChangeShapeType="1"/>
            </p:cNvCxnSpPr>
            <p:nvPr/>
          </p:nvCxnSpPr>
          <p:spPr bwMode="auto">
            <a:xfrm flipV="1">
              <a:off x="4241913" y="1677044"/>
              <a:ext cx="319405" cy="254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AutoShape 176"/>
            <p:cNvCxnSpPr>
              <a:cxnSpLocks noChangeShapeType="1"/>
            </p:cNvCxnSpPr>
            <p:nvPr/>
          </p:nvCxnSpPr>
          <p:spPr bwMode="auto">
            <a:xfrm flipH="1">
              <a:off x="4413363" y="1913899"/>
              <a:ext cx="2540" cy="16700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7" name="Rectangle 177"/>
            <p:cNvSpPr>
              <a:spLocks noChangeArrowheads="1"/>
            </p:cNvSpPr>
            <p:nvPr/>
          </p:nvSpPr>
          <p:spPr bwMode="auto">
            <a:xfrm>
              <a:off x="3524998" y="2555884"/>
              <a:ext cx="1787525" cy="1050290"/>
            </a:xfrm>
            <a:prstGeom prst="rect">
              <a:avLst/>
            </a:prstGeom>
            <a:solidFill>
              <a:sysClr val="window" lastClr="FFFFFF">
                <a:lumMod val="85000"/>
              </a:sysClr>
            </a:solidFill>
            <a:ln w="9525">
              <a:solidFill>
                <a:srgbClr val="000000"/>
              </a:solidFill>
              <a:miter lim="800000"/>
              <a:headEnd/>
              <a:tailEnd/>
            </a:ln>
          </p:spPr>
          <p:txBody>
            <a:bodyPr rot="0" vert="horz" wrap="square" lIns="91440" tIns="45720" rIns="91440" bIns="45720" anchor="t" anchorCtr="0" upright="1">
              <a:noAutofit/>
            </a:bodyPr>
            <a:lstStyle/>
            <a:p>
              <a:endParaRPr lang="de-DE"/>
            </a:p>
          </p:txBody>
        </p:sp>
        <p:sp>
          <p:nvSpPr>
            <p:cNvPr id="28" name="Text Box 178"/>
            <p:cNvSpPr txBox="1">
              <a:spLocks noChangeArrowheads="1"/>
            </p:cNvSpPr>
            <p:nvPr/>
          </p:nvSpPr>
          <p:spPr bwMode="auto">
            <a:xfrm>
              <a:off x="3586593" y="2585729"/>
              <a:ext cx="1630045" cy="3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en-US" sz="1000" b="1">
                  <a:effectLst/>
                  <a:latin typeface="Calibri" panose="020F0502020204030204" pitchFamily="34" charset="0"/>
                  <a:ea typeface="MS Mincho"/>
                  <a:cs typeface="Times New Roman" panose="02020603050405020304" pitchFamily="18" charset="0"/>
                </a:rPr>
                <a:t>Continental shelf fisheries ecosystem</a:t>
              </a:r>
              <a:r>
                <a:rPr lang="en-US" sz="700">
                  <a:effectLst/>
                  <a:latin typeface="Calibri" panose="020F0502020204030204" pitchFamily="34" charset="0"/>
                  <a:ea typeface="MS Mincho"/>
                  <a:cs typeface="Times New Roman" panose="02020603050405020304" pitchFamily="18" charset="0"/>
                </a:rPr>
                <a:t> </a:t>
              </a:r>
              <a:r>
                <a:rPr lang="en-US" sz="800">
                  <a:effectLst/>
                  <a:latin typeface="Calibri" panose="020F0502020204030204" pitchFamily="34" charset="0"/>
                  <a:ea typeface="MS Mincho"/>
                  <a:cs typeface="Times New Roman" panose="02020603050405020304" pitchFamily="18" charset="0"/>
                </a:rPr>
                <a:t>(CRFM/WECAFC)</a:t>
              </a:r>
              <a:endParaRPr lang="de-DE" sz="1200">
                <a:effectLst/>
                <a:latin typeface="Cambria" panose="02040503050406030204" pitchFamily="18" charset="0"/>
                <a:ea typeface="MS Mincho"/>
                <a:cs typeface="Times New Roman" panose="02020603050405020304" pitchFamily="18" charset="0"/>
              </a:endParaRPr>
            </a:p>
            <a:p>
              <a:pPr>
                <a:spcAft>
                  <a:spcPts val="0"/>
                </a:spcAft>
              </a:pPr>
              <a:r>
                <a:rPr lang="en-US" sz="1200">
                  <a:effectLst/>
                  <a:latin typeface="Calibri" panose="020F0502020204030204" pitchFamily="34" charset="0"/>
                  <a:ea typeface="MS Mincho"/>
                  <a:cs typeface="Times New Roman" panose="02020603050405020304" pitchFamily="18" charset="0"/>
                </a:rPr>
                <a:t> </a:t>
              </a:r>
              <a:endParaRPr lang="de-DE" sz="1200">
                <a:effectLst/>
                <a:latin typeface="Cambria" panose="02040503050406030204" pitchFamily="18" charset="0"/>
                <a:ea typeface="MS Mincho"/>
                <a:cs typeface="Times New Roman" panose="02020603050405020304" pitchFamily="18" charset="0"/>
              </a:endParaRPr>
            </a:p>
          </p:txBody>
        </p:sp>
        <p:sp>
          <p:nvSpPr>
            <p:cNvPr id="29" name="Rectangle 179"/>
            <p:cNvSpPr>
              <a:spLocks noChangeArrowheads="1"/>
            </p:cNvSpPr>
            <p:nvPr/>
          </p:nvSpPr>
          <p:spPr bwMode="auto">
            <a:xfrm>
              <a:off x="4581638" y="2934344"/>
              <a:ext cx="696595" cy="553085"/>
            </a:xfrm>
            <a:prstGeom prst="rect">
              <a:avLst/>
            </a:prstGeom>
            <a:solidFill>
              <a:sysClr val="window" lastClr="FFFFFF">
                <a:lumMod val="95000"/>
              </a:sysClr>
            </a:solidFill>
            <a:ln w="9525">
              <a:solidFill>
                <a:srgbClr val="000000"/>
              </a:solidFill>
              <a:miter lim="800000"/>
              <a:headEnd/>
              <a:tailEnd/>
            </a:ln>
          </p:spPr>
          <p:txBody>
            <a:bodyPr rot="0" vert="horz" wrap="square" lIns="36126" tIns="14451" rIns="36126" bIns="14451" anchor="ctr"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Other continental shelf</a:t>
              </a:r>
              <a:endParaRPr lang="de-DE" sz="1200">
                <a:effectLst/>
                <a:latin typeface="Cambria" panose="02040503050406030204" pitchFamily="18" charset="0"/>
                <a:ea typeface="MS Mincho"/>
                <a:cs typeface="Times New Roman" panose="02020603050405020304" pitchFamily="18" charset="0"/>
              </a:endParaRPr>
            </a:p>
          </p:txBody>
        </p:sp>
        <p:cxnSp>
          <p:nvCxnSpPr>
            <p:cNvPr id="30" name="AutoShape 180"/>
            <p:cNvCxnSpPr>
              <a:cxnSpLocks noChangeShapeType="1"/>
            </p:cNvCxnSpPr>
            <p:nvPr/>
          </p:nvCxnSpPr>
          <p:spPr bwMode="auto">
            <a:xfrm flipV="1">
              <a:off x="4262233" y="3216284"/>
              <a:ext cx="319405" cy="254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1" name="Rectangle 181"/>
            <p:cNvSpPr>
              <a:spLocks noChangeArrowheads="1"/>
            </p:cNvSpPr>
            <p:nvPr/>
          </p:nvSpPr>
          <p:spPr bwMode="auto">
            <a:xfrm>
              <a:off x="3553573" y="885199"/>
              <a:ext cx="1663065" cy="38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spcAft>
                  <a:spcPts val="0"/>
                </a:spcAft>
              </a:pPr>
              <a:r>
                <a:rPr lang="en-US" sz="1000" b="1">
                  <a:effectLst/>
                  <a:latin typeface="Calibri" panose="020F0502020204030204" pitchFamily="34" charset="0"/>
                  <a:ea typeface="MS Mincho"/>
                  <a:cs typeface="Times New Roman" panose="02020603050405020304" pitchFamily="18" charset="0"/>
                </a:rPr>
                <a:t>Pelagic fisheries ecosystem</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en-US" sz="800">
                  <a:effectLst/>
                  <a:latin typeface="Calibri" panose="020F0502020204030204" pitchFamily="34" charset="0"/>
                  <a:ea typeface="MS Mincho"/>
                  <a:cs typeface="Times New Roman" panose="02020603050405020304" pitchFamily="18" charset="0"/>
                </a:rPr>
                <a:t>(CRFM/OSPESCA/WECAFC/ICCAT)</a:t>
              </a:r>
              <a:endParaRPr lang="de-DE" sz="1200">
                <a:effectLst/>
                <a:latin typeface="Cambria" panose="02040503050406030204" pitchFamily="18" charset="0"/>
                <a:ea typeface="MS Mincho"/>
                <a:cs typeface="Times New Roman" panose="02020603050405020304" pitchFamily="18" charset="0"/>
              </a:endParaRPr>
            </a:p>
          </p:txBody>
        </p:sp>
        <p:sp>
          <p:nvSpPr>
            <p:cNvPr id="32" name="Rectangle 182"/>
            <p:cNvSpPr>
              <a:spLocks noChangeArrowheads="1"/>
            </p:cNvSpPr>
            <p:nvPr/>
          </p:nvSpPr>
          <p:spPr bwMode="auto">
            <a:xfrm>
              <a:off x="3596118" y="2934344"/>
              <a:ext cx="666115" cy="553085"/>
            </a:xfrm>
            <a:prstGeom prst="rect">
              <a:avLst/>
            </a:prstGeom>
            <a:solidFill>
              <a:sysClr val="window" lastClr="FFFFFF">
                <a:lumMod val="95000"/>
              </a:sysClr>
            </a:solidFill>
            <a:ln w="9525">
              <a:solidFill>
                <a:srgbClr val="000000"/>
              </a:solidFill>
              <a:miter lim="800000"/>
              <a:headEnd/>
              <a:tailEnd/>
            </a:ln>
          </p:spPr>
          <p:txBody>
            <a:bodyPr rot="0" vert="horz" wrap="square" lIns="0" tIns="0" rIns="0" bIns="0" anchor="ctr" anchorCtr="0" upright="1">
              <a:noAutofit/>
            </a:bodyPr>
            <a:lstStyle/>
            <a:p>
              <a:pPr algn="ctr">
                <a:spcAft>
                  <a:spcPts val="0"/>
                </a:spcAft>
              </a:pPr>
              <a:r>
                <a:rPr lang="de-DE" sz="1000">
                  <a:effectLst/>
                  <a:latin typeface="Calibri" panose="020F0502020204030204" pitchFamily="34" charset="0"/>
                  <a:ea typeface="MS Mincho"/>
                  <a:cs typeface="Times New Roman" panose="02020603050405020304" pitchFamily="18" charset="0"/>
                </a:rPr>
                <a:t>North Brazil Shelf ecosystem</a:t>
              </a:r>
              <a:endParaRPr lang="de-DE" sz="1200">
                <a:effectLst/>
                <a:latin typeface="Cambria" panose="02040503050406030204" pitchFamily="18" charset="0"/>
                <a:ea typeface="MS Mincho"/>
                <a:cs typeface="Times New Roman" panose="02020603050405020304" pitchFamily="18" charset="0"/>
              </a:endParaRPr>
            </a:p>
          </p:txBody>
        </p:sp>
        <p:cxnSp>
          <p:nvCxnSpPr>
            <p:cNvPr id="33" name="AutoShape 183"/>
            <p:cNvCxnSpPr>
              <a:cxnSpLocks noChangeShapeType="1"/>
              <a:stCxn id="14" idx="0"/>
              <a:endCxn id="9" idx="2"/>
            </p:cNvCxnSpPr>
            <p:nvPr/>
          </p:nvCxnSpPr>
          <p:spPr bwMode="auto">
            <a:xfrm flipV="1">
              <a:off x="1646929" y="3681739"/>
              <a:ext cx="1308792" cy="50727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184"/>
            <p:cNvCxnSpPr>
              <a:cxnSpLocks noChangeShapeType="1"/>
              <a:stCxn id="13" idx="0"/>
              <a:endCxn id="9" idx="2"/>
            </p:cNvCxnSpPr>
            <p:nvPr/>
          </p:nvCxnSpPr>
          <p:spPr bwMode="auto">
            <a:xfrm flipH="1" flipV="1">
              <a:off x="2955721" y="3681739"/>
              <a:ext cx="1343680" cy="49363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 name="AutoShape 213"/>
            <p:cNvCxnSpPr>
              <a:cxnSpLocks noChangeShapeType="1"/>
            </p:cNvCxnSpPr>
            <p:nvPr/>
          </p:nvCxnSpPr>
          <p:spPr bwMode="auto">
            <a:xfrm>
              <a:off x="2524873" y="2033914"/>
              <a:ext cx="1000125" cy="104711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6" name="Rectangle 38"/>
            <p:cNvSpPr>
              <a:spLocks noChangeArrowheads="1"/>
            </p:cNvSpPr>
            <p:nvPr/>
          </p:nvSpPr>
          <p:spPr bwMode="auto">
            <a:xfrm>
              <a:off x="493508" y="6750434"/>
              <a:ext cx="4943816" cy="743640"/>
            </a:xfrm>
            <a:prstGeom prst="rect">
              <a:avLst/>
            </a:prstGeom>
            <a:solidFill>
              <a:sysClr val="window" lastClr="FFFFFF">
                <a:lumMod val="75000"/>
              </a:sysClr>
            </a:solidFill>
            <a:ln w="9525">
              <a:solidFill>
                <a:srgbClr val="000000"/>
              </a:solidFill>
              <a:miter lim="800000"/>
              <a:headEnd/>
              <a:tailEnd/>
            </a:ln>
          </p:spPr>
          <p:txBody>
            <a:bodyPr rot="0" vert="horz" wrap="square" lIns="36126" tIns="14451" rIns="36126" bIns="14451" anchor="ctr" anchorCtr="0" upright="1">
              <a:noAutofit/>
            </a:bodyPr>
            <a:lstStyle/>
            <a:p>
              <a:pPr algn="ctr">
                <a:lnSpc>
                  <a:spcPct val="115000"/>
                </a:lnSpc>
                <a:spcAft>
                  <a:spcPts val="0"/>
                </a:spcAft>
              </a:pPr>
              <a:r>
                <a:rPr lang="en-US" sz="1000" b="1">
                  <a:effectLst/>
                  <a:latin typeface="Calibri" panose="020F0502020204030204" pitchFamily="34" charset="0"/>
                  <a:ea typeface="Calibri" panose="020F0502020204030204" pitchFamily="34" charset="0"/>
                </a:rPr>
                <a:t>Other ocean sectors</a:t>
              </a:r>
              <a:endParaRPr lang="de-DE" sz="1000">
                <a:effectLst/>
                <a:latin typeface="Times New Roman" panose="02020603050405020304" pitchFamily="18" charset="0"/>
                <a:ea typeface="MS Mincho"/>
              </a:endParaRPr>
            </a:p>
            <a:p>
              <a:pPr algn="ctr">
                <a:spcAft>
                  <a:spcPts val="0"/>
                </a:spcAft>
              </a:pPr>
              <a:r>
                <a:rPr lang="en-US" sz="1000">
                  <a:effectLst/>
                  <a:latin typeface="Calibri" panose="020F0502020204030204" pitchFamily="34" charset="0"/>
                  <a:ea typeface="MS Mincho"/>
                  <a:cs typeface="Times New Roman" panose="02020603050405020304" pitchFamily="18" charset="0"/>
                </a:rPr>
                <a:t>(Tourism, Oil and Gas, Shipping, Mining, Bioprospecting, Research, Renewable energy)</a:t>
              </a:r>
              <a:endParaRPr lang="de-DE" sz="1200">
                <a:effectLst/>
                <a:latin typeface="Cambria" panose="02040503050406030204" pitchFamily="18" charset="0"/>
                <a:ea typeface="MS Mincho"/>
                <a:cs typeface="Times New Roman" panose="02020603050405020304" pitchFamily="18" charset="0"/>
              </a:endParaRPr>
            </a:p>
          </p:txBody>
        </p:sp>
        <p:sp>
          <p:nvSpPr>
            <p:cNvPr id="37" name="Rectangle 40"/>
            <p:cNvSpPr>
              <a:spLocks noChangeArrowheads="1"/>
            </p:cNvSpPr>
            <p:nvPr/>
          </p:nvSpPr>
          <p:spPr bwMode="auto">
            <a:xfrm>
              <a:off x="3224303" y="4602333"/>
              <a:ext cx="980780" cy="1663016"/>
            </a:xfrm>
            <a:prstGeom prst="rect">
              <a:avLst/>
            </a:prstGeom>
            <a:solidFill>
              <a:sysClr val="window" lastClr="FFFFFF">
                <a:lumMod val="95000"/>
              </a:sysClr>
            </a:solidFill>
            <a:ln w="9525">
              <a:solidFill>
                <a:srgbClr val="000000"/>
              </a:solidFill>
              <a:miter lim="800000"/>
              <a:headEnd/>
              <a:tailEnd/>
            </a:ln>
          </p:spPr>
          <p:txBody>
            <a:bodyPr rot="0" vert="horz" wrap="square" lIns="36126" tIns="14451" rIns="36126" bIns="14451" anchor="t" anchorCtr="0" upright="1">
              <a:noAutofit/>
            </a:bodyPr>
            <a:lstStyle/>
            <a:p>
              <a:pPr algn="ctr">
                <a:spcAft>
                  <a:spcPts val="0"/>
                </a:spcAft>
              </a:pPr>
              <a:r>
                <a:rPr lang="en-US" sz="1000">
                  <a:effectLst/>
                  <a:latin typeface="Calibri" panose="020F0502020204030204" pitchFamily="34" charset="0"/>
                  <a:ea typeface="Calibri" panose="020F0502020204030204" pitchFamily="34" charset="0"/>
                </a:rPr>
                <a:t>Land based sources</a:t>
              </a:r>
              <a:endParaRPr lang="de-DE" sz="1000">
                <a:effectLst/>
                <a:latin typeface="Times New Roman" panose="02020603050405020304" pitchFamily="18" charset="0"/>
                <a:ea typeface="MS Mincho"/>
              </a:endParaRPr>
            </a:p>
          </p:txBody>
        </p:sp>
        <p:sp>
          <p:nvSpPr>
            <p:cNvPr id="38" name="Rectangle 42"/>
            <p:cNvSpPr>
              <a:spLocks noChangeArrowheads="1"/>
            </p:cNvSpPr>
            <p:nvPr/>
          </p:nvSpPr>
          <p:spPr bwMode="auto">
            <a:xfrm>
              <a:off x="4419713" y="4602653"/>
              <a:ext cx="980962" cy="1662696"/>
            </a:xfrm>
            <a:prstGeom prst="rect">
              <a:avLst/>
            </a:prstGeom>
            <a:solidFill>
              <a:sysClr val="window" lastClr="FFFFFF">
                <a:lumMod val="95000"/>
              </a:sysClr>
            </a:solidFill>
            <a:ln w="9525">
              <a:solidFill>
                <a:srgbClr val="000000"/>
              </a:solidFill>
              <a:miter lim="800000"/>
              <a:headEnd/>
              <a:tailEnd/>
            </a:ln>
          </p:spPr>
          <p:txBody>
            <a:bodyPr rot="0" vert="horz" wrap="square" lIns="36126" tIns="14451" rIns="36126" bIns="14451" anchor="t" anchorCtr="0" upright="1">
              <a:noAutofit/>
            </a:bodyPr>
            <a:lstStyle/>
            <a:p>
              <a:pPr algn="ctr">
                <a:spcAft>
                  <a:spcPts val="0"/>
                </a:spcAft>
              </a:pPr>
              <a:r>
                <a:rPr lang="en-US" sz="1000">
                  <a:effectLst/>
                  <a:latin typeface="Calibri" panose="020F0502020204030204" pitchFamily="34" charset="0"/>
                  <a:ea typeface="Calibri" panose="020F0502020204030204" pitchFamily="34" charset="0"/>
                </a:rPr>
                <a:t>Marine based sources</a:t>
              </a:r>
              <a:endParaRPr lang="de-DE" sz="1000">
                <a:effectLst/>
                <a:latin typeface="Times New Roman" panose="02020603050405020304" pitchFamily="18" charset="0"/>
                <a:ea typeface="MS Mincho"/>
              </a:endParaRPr>
            </a:p>
          </p:txBody>
        </p:sp>
        <p:cxnSp>
          <p:nvCxnSpPr>
            <p:cNvPr id="39" name="AutoShape 183"/>
            <p:cNvCxnSpPr>
              <a:cxnSpLocks noChangeShapeType="1"/>
              <a:stCxn id="14" idx="2"/>
              <a:endCxn id="36" idx="0"/>
            </p:cNvCxnSpPr>
            <p:nvPr/>
          </p:nvCxnSpPr>
          <p:spPr bwMode="auto">
            <a:xfrm>
              <a:off x="1646929" y="6332023"/>
              <a:ext cx="1318487" cy="41841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0" name="AutoShape 183"/>
            <p:cNvCxnSpPr>
              <a:cxnSpLocks noChangeShapeType="1"/>
              <a:stCxn id="36" idx="0"/>
              <a:endCxn id="13" idx="2"/>
            </p:cNvCxnSpPr>
            <p:nvPr/>
          </p:nvCxnSpPr>
          <p:spPr bwMode="auto">
            <a:xfrm flipV="1">
              <a:off x="2965416" y="6332023"/>
              <a:ext cx="1333985" cy="41841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1" name="AutoShape 167"/>
            <p:cNvCxnSpPr>
              <a:cxnSpLocks noChangeShapeType="1"/>
              <a:stCxn id="16" idx="3"/>
              <a:endCxn id="44" idx="1"/>
            </p:cNvCxnSpPr>
            <p:nvPr/>
          </p:nvCxnSpPr>
          <p:spPr bwMode="auto">
            <a:xfrm>
              <a:off x="1323976" y="2106275"/>
              <a:ext cx="495299" cy="64923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167"/>
            <p:cNvCxnSpPr>
              <a:cxnSpLocks noChangeShapeType="1"/>
              <a:stCxn id="17" idx="2"/>
              <a:endCxn id="44" idx="0"/>
            </p:cNvCxnSpPr>
            <p:nvPr/>
          </p:nvCxnSpPr>
          <p:spPr bwMode="auto">
            <a:xfrm flipH="1">
              <a:off x="2149441" y="1969655"/>
              <a:ext cx="2313" cy="44784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 name="AutoShape 183"/>
            <p:cNvCxnSpPr>
              <a:cxnSpLocks noChangeShapeType="1"/>
              <a:stCxn id="9" idx="2"/>
              <a:endCxn id="36" idx="0"/>
            </p:cNvCxnSpPr>
            <p:nvPr/>
          </p:nvCxnSpPr>
          <p:spPr bwMode="auto">
            <a:xfrm>
              <a:off x="2955721" y="3681739"/>
              <a:ext cx="9695" cy="306869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4" name="Rectangle 66"/>
            <p:cNvSpPr>
              <a:spLocks noChangeArrowheads="1"/>
            </p:cNvSpPr>
            <p:nvPr/>
          </p:nvSpPr>
          <p:spPr bwMode="auto">
            <a:xfrm>
              <a:off x="1819275" y="2417499"/>
              <a:ext cx="660332" cy="676025"/>
            </a:xfrm>
            <a:prstGeom prst="rect">
              <a:avLst/>
            </a:prstGeom>
            <a:solidFill>
              <a:sysClr val="window" lastClr="FFFFFF">
                <a:lumMod val="95000"/>
              </a:sysClr>
            </a:solidFill>
            <a:ln w="9525">
              <a:solidFill>
                <a:srgbClr val="000000"/>
              </a:solidFill>
              <a:miter lim="800000"/>
              <a:headEnd/>
              <a:tailEnd/>
            </a:ln>
          </p:spPr>
          <p:txBody>
            <a:bodyPr rot="0" vert="horz" wrap="square" lIns="91440" tIns="45720" rIns="91440" bIns="45720" anchor="ctr" anchorCtr="0" upright="1">
              <a:noAutofit/>
            </a:bodyPr>
            <a:lstStyle/>
            <a:p>
              <a:pPr algn="ctr">
                <a:lnSpc>
                  <a:spcPct val="115000"/>
                </a:lnSpc>
                <a:spcAft>
                  <a:spcPts val="0"/>
                </a:spcAft>
              </a:pPr>
              <a:r>
                <a:rPr lang="en-US" sz="1000">
                  <a:effectLst/>
                  <a:latin typeface="Calibri" panose="020F0502020204030204" pitchFamily="34" charset="0"/>
                  <a:ea typeface="Calibri" panose="020F0502020204030204" pitchFamily="34" charset="0"/>
                </a:rPr>
                <a:t>Conch</a:t>
              </a:r>
              <a:endParaRPr lang="de-DE" sz="1000">
                <a:effectLst/>
                <a:latin typeface="Times New Roman" panose="02020603050405020304" pitchFamily="18" charset="0"/>
                <a:ea typeface="MS Mincho"/>
              </a:endParaRPr>
            </a:p>
          </p:txBody>
        </p:sp>
        <p:cxnSp>
          <p:nvCxnSpPr>
            <p:cNvPr id="45" name="AutoShape 170"/>
            <p:cNvCxnSpPr>
              <a:cxnSpLocks noChangeShapeType="1"/>
              <a:stCxn id="37" idx="3"/>
              <a:endCxn id="38" idx="1"/>
            </p:cNvCxnSpPr>
            <p:nvPr/>
          </p:nvCxnSpPr>
          <p:spPr bwMode="auto">
            <a:xfrm>
              <a:off x="4205083" y="5433841"/>
              <a:ext cx="214630" cy="1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6" name="AutoShape 170"/>
            <p:cNvCxnSpPr>
              <a:cxnSpLocks noChangeShapeType="1"/>
            </p:cNvCxnSpPr>
            <p:nvPr/>
          </p:nvCxnSpPr>
          <p:spPr bwMode="auto">
            <a:xfrm flipV="1">
              <a:off x="1514475" y="5433842"/>
              <a:ext cx="238125" cy="15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48" name="Rectangle 4"/>
          <p:cNvSpPr>
            <a:spLocks noChangeArrowheads="1"/>
          </p:cNvSpPr>
          <p:nvPr/>
        </p:nvSpPr>
        <p:spPr bwMode="auto">
          <a:xfrm>
            <a:off x="3398310" y="4331873"/>
            <a:ext cx="785802" cy="1413309"/>
          </a:xfrm>
          <a:prstGeom prst="rect">
            <a:avLst/>
          </a:prstGeom>
          <a:solidFill>
            <a:sysClr val="window" lastClr="FFFFFF">
              <a:lumMod val="95000"/>
            </a:sysClr>
          </a:solidFill>
          <a:ln w="9525">
            <a:solidFill>
              <a:srgbClr val="000000"/>
            </a:solidFill>
            <a:miter lim="800000"/>
            <a:headEnd/>
            <a:tailEnd/>
          </a:ln>
        </p:spPr>
        <p:txBody>
          <a:bodyPr rot="0" vert="horz" wrap="square" lIns="36126" tIns="14451" rIns="36126" bIns="14451" anchor="t" anchorCtr="0" upright="1">
            <a:noAutofit/>
          </a:bodyPr>
          <a:lstStyle/>
          <a:p>
            <a:pPr algn="ctr">
              <a:lnSpc>
                <a:spcPct val="115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Habitats</a:t>
            </a:r>
            <a:endParaRPr lang="de-DE" sz="1000">
              <a:effectLst/>
              <a:latin typeface="Times New Roman" panose="02020603050405020304" pitchFamily="18" charset="0"/>
              <a:ea typeface="MS Mincho"/>
            </a:endParaRPr>
          </a:p>
          <a:p>
            <a:pPr algn="ctr">
              <a:lnSpc>
                <a:spcPct val="115000"/>
              </a:lnSpc>
              <a:spcAft>
                <a:spcPts val="0"/>
              </a:spcAft>
            </a:pPr>
            <a:r>
              <a:rPr lang="en-US" sz="1000">
                <a:effectLst/>
                <a:latin typeface="Times New Roman" panose="02020603050405020304" pitchFamily="18" charset="0"/>
                <a:ea typeface="MS Mincho"/>
              </a:rPr>
              <a:t> </a:t>
            </a:r>
            <a:endParaRPr lang="de-DE" sz="1000">
              <a:effectLst/>
              <a:latin typeface="Times New Roman" panose="02020603050405020304" pitchFamily="18" charset="0"/>
              <a:ea typeface="MS Mincho"/>
            </a:endParaRPr>
          </a:p>
        </p:txBody>
      </p:sp>
      <p:sp>
        <p:nvSpPr>
          <p:cNvPr id="49" name="Rectangle 5"/>
          <p:cNvSpPr>
            <a:spLocks noChangeArrowheads="1"/>
          </p:cNvSpPr>
          <p:nvPr/>
        </p:nvSpPr>
        <p:spPr bwMode="auto">
          <a:xfrm>
            <a:off x="4456590" y="4331873"/>
            <a:ext cx="755415" cy="1413309"/>
          </a:xfrm>
          <a:prstGeom prst="rect">
            <a:avLst/>
          </a:prstGeom>
          <a:solidFill>
            <a:sysClr val="window" lastClr="FFFFFF">
              <a:lumMod val="95000"/>
            </a:sysClr>
          </a:solidFill>
          <a:ln w="9525">
            <a:solidFill>
              <a:srgbClr val="000000"/>
            </a:solidFill>
            <a:miter lim="800000"/>
            <a:headEnd/>
            <a:tailEnd/>
          </a:ln>
        </p:spPr>
        <p:txBody>
          <a:bodyPr rot="0" vert="horz" wrap="square" lIns="36126" tIns="14451" rIns="36126" bIns="14451" anchor="t" anchorCtr="0" upright="1">
            <a:noAutofit/>
          </a:bodyPr>
          <a:lstStyle/>
          <a:p>
            <a:pPr algn="ctr">
              <a:lnSpc>
                <a:spcPct val="115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Biodiversity</a:t>
            </a:r>
            <a:endParaRPr lang="de-DE" sz="1000">
              <a:effectLst/>
              <a:latin typeface="Times New Roman" panose="02020603050405020304" pitchFamily="18" charset="0"/>
              <a:ea typeface="MS Mincho"/>
            </a:endParaRPr>
          </a:p>
        </p:txBody>
      </p:sp>
      <p:sp>
        <p:nvSpPr>
          <p:cNvPr id="50" name="Rectangle 7"/>
          <p:cNvSpPr/>
          <p:nvPr/>
        </p:nvSpPr>
        <p:spPr>
          <a:xfrm>
            <a:off x="3303173" y="5098677"/>
            <a:ext cx="847725" cy="4191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Pelagic systems</a:t>
            </a:r>
            <a:endParaRPr lang="de-DE" sz="1200">
              <a:effectLst/>
              <a:latin typeface="Cambria" panose="02040503050406030204" pitchFamily="18" charset="0"/>
              <a:ea typeface="MS Mincho"/>
              <a:cs typeface="Times New Roman" panose="02020603050405020304" pitchFamily="18" charset="0"/>
            </a:endParaRPr>
          </a:p>
        </p:txBody>
      </p:sp>
      <p:sp>
        <p:nvSpPr>
          <p:cNvPr id="51" name="Rectangle 9"/>
          <p:cNvSpPr/>
          <p:nvPr/>
        </p:nvSpPr>
        <p:spPr>
          <a:xfrm>
            <a:off x="3307618" y="5583817"/>
            <a:ext cx="847725" cy="444178"/>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dirty="0" err="1">
                <a:solidFill>
                  <a:srgbClr val="000000"/>
                </a:solidFill>
                <a:effectLst/>
                <a:latin typeface="Calibri" panose="020F0502020204030204" pitchFamily="34" charset="0"/>
                <a:ea typeface="MS Mincho"/>
                <a:cs typeface="Times New Roman" panose="02020603050405020304" pitchFamily="18" charset="0"/>
              </a:rPr>
              <a:t>Muddy</a:t>
            </a:r>
            <a:r>
              <a:rPr lang="de-DE" sz="900" dirty="0">
                <a:solidFill>
                  <a:srgbClr val="000000"/>
                </a:solidFill>
                <a:effectLst/>
                <a:latin typeface="Calibri" panose="020F0502020204030204" pitchFamily="34" charset="0"/>
                <a:ea typeface="MS Mincho"/>
                <a:cs typeface="Times New Roman" panose="02020603050405020304" pitchFamily="18" charset="0"/>
              </a:rPr>
              <a:t> </a:t>
            </a:r>
            <a:r>
              <a:rPr lang="de-DE" sz="900" dirty="0" err="1">
                <a:solidFill>
                  <a:srgbClr val="000000"/>
                </a:solidFill>
                <a:effectLst/>
                <a:latin typeface="Calibri" panose="020F0502020204030204" pitchFamily="34" charset="0"/>
                <a:ea typeface="MS Mincho"/>
                <a:cs typeface="Times New Roman" panose="02020603050405020304" pitchFamily="18" charset="0"/>
              </a:rPr>
              <a:t>bottom</a:t>
            </a:r>
            <a:r>
              <a:rPr lang="de-DE" sz="900" dirty="0">
                <a:solidFill>
                  <a:srgbClr val="000000"/>
                </a:solidFill>
                <a:effectLst/>
                <a:latin typeface="Calibri" panose="020F0502020204030204" pitchFamily="34" charset="0"/>
                <a:ea typeface="MS Mincho"/>
                <a:cs typeface="Times New Roman" panose="02020603050405020304" pitchFamily="18" charset="0"/>
              </a:rPr>
              <a:t> </a:t>
            </a:r>
            <a:r>
              <a:rPr lang="de-DE" sz="900" dirty="0" err="1">
                <a:solidFill>
                  <a:srgbClr val="000000"/>
                </a:solidFill>
                <a:effectLst/>
                <a:latin typeface="Calibri" panose="020F0502020204030204" pitchFamily="34" charset="0"/>
                <a:ea typeface="MS Mincho"/>
                <a:cs typeface="Times New Roman" panose="02020603050405020304" pitchFamily="18" charset="0"/>
              </a:rPr>
              <a:t>shelf</a:t>
            </a:r>
            <a:r>
              <a:rPr lang="de-DE" sz="900" dirty="0">
                <a:solidFill>
                  <a:srgbClr val="000000"/>
                </a:solidFill>
                <a:effectLst/>
                <a:latin typeface="Calibri" panose="020F0502020204030204" pitchFamily="34" charset="0"/>
                <a:ea typeface="MS Mincho"/>
                <a:cs typeface="Times New Roman" panose="02020603050405020304" pitchFamily="18" charset="0"/>
              </a:rPr>
              <a:t> </a:t>
            </a:r>
            <a:r>
              <a:rPr lang="de-DE" sz="900" dirty="0" err="1">
                <a:solidFill>
                  <a:srgbClr val="000000"/>
                </a:solidFill>
                <a:effectLst/>
                <a:latin typeface="Calibri" panose="020F0502020204030204" pitchFamily="34" charset="0"/>
                <a:ea typeface="MS Mincho"/>
                <a:cs typeface="Times New Roman" panose="02020603050405020304" pitchFamily="18" charset="0"/>
              </a:rPr>
              <a:t>systems</a:t>
            </a:r>
            <a:endParaRPr lang="de-DE" sz="1200" dirty="0">
              <a:effectLst/>
              <a:latin typeface="Cambria" panose="02040503050406030204" pitchFamily="18" charset="0"/>
              <a:ea typeface="MS Mincho"/>
              <a:cs typeface="Times New Roman" panose="02020603050405020304" pitchFamily="18" charset="0"/>
            </a:endParaRPr>
          </a:p>
        </p:txBody>
      </p:sp>
      <p:sp>
        <p:nvSpPr>
          <p:cNvPr id="52" name="Rectangle 10"/>
          <p:cNvSpPr/>
          <p:nvPr/>
        </p:nvSpPr>
        <p:spPr>
          <a:xfrm>
            <a:off x="3303173" y="4593852"/>
            <a:ext cx="847725" cy="4191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Reef</a:t>
            </a:r>
            <a:endParaRPr lang="de-DE" sz="1200">
              <a:effectLst/>
              <a:latin typeface="Cambria" panose="02040503050406030204" pitchFamily="18" charset="0"/>
              <a:ea typeface="MS Mincho"/>
              <a:cs typeface="Times New Roman" panose="02020603050405020304" pitchFamily="18" charset="0"/>
            </a:endParaRPr>
          </a:p>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 systems</a:t>
            </a:r>
            <a:endParaRPr lang="de-DE" sz="1200">
              <a:effectLst/>
              <a:latin typeface="Cambria" panose="02040503050406030204" pitchFamily="18" charset="0"/>
              <a:ea typeface="MS Mincho"/>
              <a:cs typeface="Times New Roman" panose="02020603050405020304" pitchFamily="18" charset="0"/>
            </a:endParaRPr>
          </a:p>
        </p:txBody>
      </p:sp>
      <p:sp>
        <p:nvSpPr>
          <p:cNvPr id="53" name="Rectangle 12"/>
          <p:cNvSpPr/>
          <p:nvPr/>
        </p:nvSpPr>
        <p:spPr>
          <a:xfrm>
            <a:off x="4455698" y="4593217"/>
            <a:ext cx="847725" cy="714375"/>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Threatened and endangered species</a:t>
            </a:r>
            <a:endParaRPr lang="de-DE" sz="1200">
              <a:effectLst/>
              <a:latin typeface="Cambria" panose="02040503050406030204" pitchFamily="18" charset="0"/>
              <a:ea typeface="MS Mincho"/>
              <a:cs typeface="Times New Roman" panose="02020603050405020304" pitchFamily="18" charset="0"/>
            </a:endParaRPr>
          </a:p>
        </p:txBody>
      </p:sp>
      <p:sp>
        <p:nvSpPr>
          <p:cNvPr id="54" name="Rectangle 13"/>
          <p:cNvSpPr/>
          <p:nvPr/>
        </p:nvSpPr>
        <p:spPr>
          <a:xfrm>
            <a:off x="4465223" y="5346327"/>
            <a:ext cx="847725" cy="6096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Critical breeding habitats</a:t>
            </a:r>
            <a:endParaRPr lang="de-DE" sz="1200">
              <a:effectLst/>
              <a:latin typeface="Cambria" panose="02040503050406030204" pitchFamily="18" charset="0"/>
              <a:ea typeface="MS Mincho"/>
              <a:cs typeface="Times New Roman" panose="02020603050405020304" pitchFamily="18" charset="0"/>
            </a:endParaRPr>
          </a:p>
        </p:txBody>
      </p:sp>
      <p:sp>
        <p:nvSpPr>
          <p:cNvPr id="55" name="Rectangle 14"/>
          <p:cNvSpPr/>
          <p:nvPr/>
        </p:nvSpPr>
        <p:spPr>
          <a:xfrm>
            <a:off x="5656167" y="4558603"/>
            <a:ext cx="847725" cy="447675"/>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900" dirty="0" err="1">
                <a:solidFill>
                  <a:srgbClr val="000000"/>
                </a:solidFill>
                <a:effectLst/>
                <a:latin typeface="Calibri" panose="020F0502020204030204" pitchFamily="34" charset="0"/>
                <a:ea typeface="MS Mincho"/>
                <a:cs typeface="Times New Roman" panose="02020603050405020304" pitchFamily="18" charset="0"/>
              </a:rPr>
              <a:t>Waste</a:t>
            </a:r>
            <a:r>
              <a:rPr lang="de-DE" sz="900" dirty="0">
                <a:solidFill>
                  <a:srgbClr val="000000"/>
                </a:solidFill>
                <a:effectLst/>
                <a:latin typeface="Calibri" panose="020F0502020204030204" pitchFamily="34" charset="0"/>
                <a:ea typeface="MS Mincho"/>
                <a:cs typeface="Times New Roman" panose="02020603050405020304" pitchFamily="18" charset="0"/>
              </a:rPr>
              <a:t> </a:t>
            </a:r>
            <a:r>
              <a:rPr lang="de-DE" sz="900" dirty="0" err="1">
                <a:solidFill>
                  <a:srgbClr val="000000"/>
                </a:solidFill>
                <a:effectLst/>
                <a:latin typeface="Calibri" panose="020F0502020204030204" pitchFamily="34" charset="0"/>
                <a:ea typeface="MS Mincho"/>
                <a:cs typeface="Times New Roman" panose="02020603050405020304" pitchFamily="18" charset="0"/>
              </a:rPr>
              <a:t>water</a:t>
            </a:r>
            <a:r>
              <a:rPr lang="de-DE" sz="900" dirty="0">
                <a:solidFill>
                  <a:srgbClr val="000000"/>
                </a:solidFill>
                <a:effectLst/>
                <a:latin typeface="Calibri" panose="020F0502020204030204" pitchFamily="34" charset="0"/>
                <a:ea typeface="MS Mincho"/>
                <a:cs typeface="Times New Roman" panose="02020603050405020304" pitchFamily="18" charset="0"/>
              </a:rPr>
              <a:t> </a:t>
            </a:r>
            <a:r>
              <a:rPr lang="de-DE" sz="900" dirty="0" err="1">
                <a:solidFill>
                  <a:srgbClr val="000000"/>
                </a:solidFill>
                <a:effectLst/>
                <a:latin typeface="Calibri" panose="020F0502020204030204" pitchFamily="34" charset="0"/>
                <a:ea typeface="MS Mincho"/>
                <a:cs typeface="Times New Roman" panose="02020603050405020304" pitchFamily="18" charset="0"/>
              </a:rPr>
              <a:t>discharge</a:t>
            </a:r>
            <a:endParaRPr lang="de-DE" sz="1200" dirty="0">
              <a:effectLst/>
              <a:latin typeface="Cambria" panose="02040503050406030204" pitchFamily="18" charset="0"/>
              <a:ea typeface="MS Mincho"/>
              <a:cs typeface="Times New Roman" panose="02020603050405020304" pitchFamily="18" charset="0"/>
            </a:endParaRPr>
          </a:p>
        </p:txBody>
      </p:sp>
      <p:sp>
        <p:nvSpPr>
          <p:cNvPr id="56" name="Rectangle 15"/>
          <p:cNvSpPr/>
          <p:nvPr/>
        </p:nvSpPr>
        <p:spPr>
          <a:xfrm>
            <a:off x="5679503" y="5102512"/>
            <a:ext cx="847725" cy="409575"/>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Solid waste disposal</a:t>
            </a:r>
            <a:endParaRPr lang="de-DE" sz="1200">
              <a:effectLst/>
              <a:latin typeface="Cambria" panose="02040503050406030204" pitchFamily="18" charset="0"/>
              <a:ea typeface="MS Mincho"/>
              <a:cs typeface="Times New Roman" panose="02020603050405020304" pitchFamily="18" charset="0"/>
            </a:endParaRPr>
          </a:p>
        </p:txBody>
      </p:sp>
      <p:sp>
        <p:nvSpPr>
          <p:cNvPr id="57" name="Rectangle 16"/>
          <p:cNvSpPr/>
          <p:nvPr/>
        </p:nvSpPr>
        <p:spPr>
          <a:xfrm>
            <a:off x="6659611" y="4951423"/>
            <a:ext cx="847725" cy="3810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Other liquids disposal</a:t>
            </a:r>
            <a:endParaRPr lang="de-DE" sz="1200">
              <a:effectLst/>
              <a:latin typeface="Cambria" panose="02040503050406030204" pitchFamily="18" charset="0"/>
              <a:ea typeface="MS Mincho"/>
              <a:cs typeface="Times New Roman" panose="02020603050405020304" pitchFamily="18" charset="0"/>
            </a:endParaRPr>
          </a:p>
        </p:txBody>
      </p:sp>
      <p:sp>
        <p:nvSpPr>
          <p:cNvPr id="58" name="Rectangle 17"/>
          <p:cNvSpPr/>
          <p:nvPr/>
        </p:nvSpPr>
        <p:spPr>
          <a:xfrm>
            <a:off x="6644344" y="5397764"/>
            <a:ext cx="847725" cy="390525"/>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Solid waste disposal</a:t>
            </a:r>
            <a:endParaRPr lang="de-DE" sz="1200">
              <a:effectLst/>
              <a:latin typeface="Cambria" panose="02040503050406030204" pitchFamily="18" charset="0"/>
              <a:ea typeface="MS Mincho"/>
              <a:cs typeface="Times New Roman" panose="02020603050405020304" pitchFamily="18" charset="0"/>
            </a:endParaRPr>
          </a:p>
        </p:txBody>
      </p:sp>
      <p:sp>
        <p:nvSpPr>
          <p:cNvPr id="59" name="Rectangle 18"/>
          <p:cNvSpPr/>
          <p:nvPr/>
        </p:nvSpPr>
        <p:spPr>
          <a:xfrm>
            <a:off x="6617607" y="4567817"/>
            <a:ext cx="847725" cy="30226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900">
                <a:solidFill>
                  <a:srgbClr val="000000"/>
                </a:solidFill>
                <a:effectLst/>
                <a:latin typeface="Calibri" panose="020F0502020204030204" pitchFamily="34" charset="0"/>
                <a:ea typeface="MS Mincho"/>
                <a:cs typeface="Times New Roman" panose="02020603050405020304" pitchFamily="18" charset="0"/>
              </a:rPr>
              <a:t>Oil spills</a:t>
            </a:r>
            <a:endParaRPr lang="de-DE" sz="120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770052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77516" y="914409"/>
            <a:ext cx="8037257" cy="5184842"/>
          </a:xfrm>
        </p:spPr>
        <p:txBody>
          <a:bodyPr/>
          <a:lstStyle/>
          <a:p>
            <a:pPr algn="ctr">
              <a:lnSpc>
                <a:spcPct val="100000"/>
              </a:lnSpc>
            </a:pPr>
            <a:endParaRPr lang="en-US" sz="2000" dirty="0">
              <a:solidFill>
                <a:srgbClr val="0070C0"/>
              </a:solidFill>
            </a:endParaRPr>
          </a:p>
          <a:p>
            <a:pPr algn="ctr">
              <a:lnSpc>
                <a:spcPct val="100000"/>
              </a:lnSpc>
            </a:pPr>
            <a:r>
              <a:rPr lang="en-US" sz="2000" dirty="0">
                <a:solidFill>
                  <a:srgbClr val="0070C0"/>
                </a:solidFill>
              </a:rPr>
              <a:t>OBJETIVOS DE LA CONSULTORÍA</a:t>
            </a:r>
          </a:p>
          <a:p>
            <a:pPr algn="ctr">
              <a:lnSpc>
                <a:spcPct val="100000"/>
              </a:lnSpc>
            </a:pPr>
            <a:r>
              <a:rPr lang="en-US" sz="2000" b="0" dirty="0">
                <a:solidFill>
                  <a:schemeClr val="tx1"/>
                </a:solidFill>
              </a:rPr>
              <a:t> </a:t>
            </a:r>
          </a:p>
          <a:p>
            <a:pPr algn="just">
              <a:lnSpc>
                <a:spcPct val="100000"/>
              </a:lnSpc>
            </a:pPr>
            <a:r>
              <a:rPr lang="es-ES" sz="2000" b="0" dirty="0">
                <a:solidFill>
                  <a:schemeClr val="tx1"/>
                </a:solidFill>
              </a:rPr>
              <a:t>Elaborar opciones para la adopción de la selección por parte de los países del CLME+ para:</a:t>
            </a:r>
          </a:p>
          <a:p>
            <a:pPr algn="just">
              <a:lnSpc>
                <a:spcPct val="100000"/>
              </a:lnSpc>
            </a:pPr>
            <a:endParaRPr lang="en-US" sz="2000" b="0" dirty="0">
              <a:solidFill>
                <a:schemeClr val="tx1"/>
              </a:solidFill>
            </a:endParaRPr>
          </a:p>
          <a:p>
            <a:pPr marL="342900" indent="-342900">
              <a:lnSpc>
                <a:spcPct val="100000"/>
              </a:lnSpc>
              <a:buFont typeface="+mj-lt"/>
              <a:buAutoNum type="arabicPeriod"/>
            </a:pPr>
            <a:r>
              <a:rPr lang="es-ES" sz="2000" b="0" dirty="0">
                <a:solidFill>
                  <a:schemeClr val="tx1"/>
                </a:solidFill>
              </a:rPr>
              <a:t>Un </a:t>
            </a:r>
            <a:r>
              <a:rPr lang="es-ES" sz="2000" dirty="0">
                <a:solidFill>
                  <a:srgbClr val="0057A8"/>
                </a:solidFill>
              </a:rPr>
              <a:t>Mecanismo de Coordinación Permanente, </a:t>
            </a:r>
            <a:r>
              <a:rPr lang="es-ES" sz="2000" b="0" dirty="0">
                <a:solidFill>
                  <a:schemeClr val="tx1"/>
                </a:solidFill>
              </a:rPr>
              <a:t>incluidas las especificaciones del mandato del mecanismo y de sus componentes, con un </a:t>
            </a:r>
            <a:r>
              <a:rPr lang="es-ES" sz="2000" dirty="0">
                <a:solidFill>
                  <a:srgbClr val="0057A8"/>
                </a:solidFill>
              </a:rPr>
              <a:t>Plan de Financiación Sostenible (PFS) </a:t>
            </a:r>
            <a:r>
              <a:rPr lang="es-ES" sz="2000" b="0" dirty="0">
                <a:solidFill>
                  <a:schemeClr val="tx1"/>
                </a:solidFill>
              </a:rPr>
              <a:t>asociado.</a:t>
            </a:r>
          </a:p>
          <a:p>
            <a:pPr marL="342900" indent="-342900">
              <a:lnSpc>
                <a:spcPct val="100000"/>
              </a:lnSpc>
              <a:buFont typeface="+mj-lt"/>
              <a:buAutoNum type="arabicPeriod"/>
            </a:pPr>
            <a:r>
              <a:rPr lang="es-ES" sz="2000" b="0" dirty="0">
                <a:solidFill>
                  <a:schemeClr val="tx1"/>
                </a:solidFill>
              </a:rPr>
              <a:t>Un </a:t>
            </a:r>
            <a:r>
              <a:rPr lang="es-ES" sz="2000" dirty="0">
                <a:solidFill>
                  <a:srgbClr val="0057A8"/>
                </a:solidFill>
              </a:rPr>
              <a:t>Plan de Financiación Sostenible (PFS) </a:t>
            </a:r>
            <a:r>
              <a:rPr lang="es-ES" sz="2000" b="0" dirty="0">
                <a:solidFill>
                  <a:schemeClr val="tx1"/>
                </a:solidFill>
              </a:rPr>
              <a:t>para apoyar y optimizar las operaciones de las diferentes organizaciones y acuerdos (inter)organizativos que conforman el Marco Regional de Gobernanza (MRG) del CLME+, incluyendo el MPCP.</a:t>
            </a:r>
            <a:endParaRPr lang="en-US" sz="1400" b="0" dirty="0"/>
          </a:p>
          <a:p>
            <a:pPr>
              <a:lnSpc>
                <a:spcPct val="100000"/>
              </a:lnSpc>
            </a:pPr>
            <a:endParaRPr lang="en-US" sz="1400" b="0" dirty="0"/>
          </a:p>
          <a:p>
            <a:pPr>
              <a:lnSpc>
                <a:spcPct val="100000"/>
              </a:lnSpc>
            </a:pPr>
            <a:endParaRPr lang="en-US" sz="1400" b="0" dirty="0"/>
          </a:p>
        </p:txBody>
      </p:sp>
    </p:spTree>
    <p:extLst>
      <p:ext uri="{BB962C8B-B14F-4D97-AF65-F5344CB8AC3E}">
        <p14:creationId xmlns:p14="http://schemas.microsoft.com/office/powerpoint/2010/main" val="316595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p:cNvPicPr/>
          <p:nvPr/>
        </p:nvPicPr>
        <p:blipFill>
          <a:blip r:embed="rId3">
            <a:extLst>
              <a:ext uri="{28A0092B-C50C-407E-A947-70E740481C1C}">
                <a14:useLocalDpi xmlns:a14="http://schemas.microsoft.com/office/drawing/2010/main"/>
              </a:ext>
            </a:extLst>
          </a:blip>
          <a:stretch>
            <a:fillRect/>
          </a:stretch>
        </p:blipFill>
        <p:spPr>
          <a:xfrm>
            <a:off x="1083733" y="1253068"/>
            <a:ext cx="6824134" cy="4758266"/>
          </a:xfrm>
          <a:prstGeom prst="rect">
            <a:avLst/>
          </a:prstGeom>
        </p:spPr>
      </p:pic>
    </p:spTree>
    <p:extLst>
      <p:ext uri="{BB962C8B-B14F-4D97-AF65-F5344CB8AC3E}">
        <p14:creationId xmlns:p14="http://schemas.microsoft.com/office/powerpoint/2010/main" val="152385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1"/>
          </p:nvPr>
        </p:nvSpPr>
        <p:spPr>
          <a:xfrm>
            <a:off x="577516" y="1520829"/>
            <a:ext cx="8037257" cy="2389433"/>
          </a:xfrm>
        </p:spPr>
        <p:txBody>
          <a:bodyPr/>
          <a:lstStyle/>
          <a:p>
            <a:pPr algn="just">
              <a:lnSpc>
                <a:spcPct val="100000"/>
              </a:lnSpc>
            </a:pPr>
            <a:r>
              <a:rPr lang="en-US" sz="2000" b="0" dirty="0">
                <a:solidFill>
                  <a:srgbClr val="0070C0"/>
                </a:solidFill>
                <a:latin typeface="Calibri" panose="020F0502020204030204" pitchFamily="34" charset="0"/>
                <a:cs typeface="Calibri" panose="020F0502020204030204" pitchFamily="34" charset="0"/>
              </a:rPr>
              <a:t>                   </a:t>
            </a:r>
          </a:p>
          <a:p>
            <a:pPr marL="342900" indent="-342900" algn="just">
              <a:lnSpc>
                <a:spcPct val="100000"/>
              </a:lnSpc>
              <a:buFont typeface="Arial" panose="020B0604020202020204" pitchFamily="34" charset="0"/>
              <a:buChar char="•"/>
            </a:pPr>
            <a:r>
              <a:rPr lang="de-DE" sz="2000" b="0" dirty="0">
                <a:solidFill>
                  <a:srgbClr val="0070C0"/>
                </a:solidFill>
                <a:latin typeface="Calibri" panose="020F0502020204030204" pitchFamily="34" charset="0"/>
                <a:cs typeface="Calibri" panose="020F0502020204030204" pitchFamily="34" charset="0"/>
              </a:rPr>
              <a:t>Agenda 2030 </a:t>
            </a:r>
            <a:r>
              <a:rPr lang="de-DE" sz="2000" b="0" dirty="0" err="1">
                <a:solidFill>
                  <a:schemeClr val="tx1"/>
                </a:solidFill>
                <a:latin typeface="Calibri" panose="020F0502020204030204" pitchFamily="34" charset="0"/>
                <a:cs typeface="Calibri" panose="020F0502020204030204" pitchFamily="34" charset="0"/>
              </a:rPr>
              <a:t>como</a:t>
            </a:r>
            <a:r>
              <a:rPr lang="de-DE" sz="2000" b="0" dirty="0">
                <a:solidFill>
                  <a:schemeClr val="tx1"/>
                </a:solidFill>
                <a:latin typeface="Calibri" panose="020F0502020204030204" pitchFamily="34" charset="0"/>
                <a:cs typeface="Calibri" panose="020F0502020204030204" pitchFamily="34" charset="0"/>
              </a:rPr>
              <a:t> </a:t>
            </a:r>
            <a:r>
              <a:rPr lang="de-DE" sz="2000" b="0" dirty="0" err="1">
                <a:solidFill>
                  <a:schemeClr val="tx1"/>
                </a:solidFill>
                <a:latin typeface="Calibri" panose="020F0502020204030204" pitchFamily="34" charset="0"/>
                <a:cs typeface="Calibri" panose="020F0502020204030204" pitchFamily="34" charset="0"/>
              </a:rPr>
              <a:t>hito</a:t>
            </a:r>
            <a:r>
              <a:rPr lang="de-DE" sz="2000" b="0" dirty="0">
                <a:solidFill>
                  <a:schemeClr val="tx1"/>
                </a:solidFill>
                <a:latin typeface="Calibri" panose="020F0502020204030204" pitchFamily="34" charset="0"/>
                <a:cs typeface="Calibri" panose="020F0502020204030204" pitchFamily="34" charset="0"/>
              </a:rPr>
              <a:t> </a:t>
            </a:r>
            <a:r>
              <a:rPr lang="de-DE" sz="2000" b="0" dirty="0" err="1">
                <a:solidFill>
                  <a:schemeClr val="tx1"/>
                </a:solidFill>
                <a:latin typeface="Calibri" panose="020F0502020204030204" pitchFamily="34" charset="0"/>
                <a:cs typeface="Calibri" panose="020F0502020204030204" pitchFamily="34" charset="0"/>
              </a:rPr>
              <a:t>importante</a:t>
            </a:r>
            <a:r>
              <a:rPr lang="de-DE" sz="2000" b="0" dirty="0">
                <a:solidFill>
                  <a:schemeClr val="tx1"/>
                </a:solidFill>
                <a:latin typeface="Calibri" panose="020F0502020204030204" pitchFamily="34" charset="0"/>
                <a:cs typeface="Calibri" panose="020F0502020204030204" pitchFamily="34" charset="0"/>
              </a:rPr>
              <a:t> en la </a:t>
            </a:r>
            <a:r>
              <a:rPr lang="de-DE" sz="2000" b="0" dirty="0" err="1">
                <a:solidFill>
                  <a:schemeClr val="tx1"/>
                </a:solidFill>
                <a:latin typeface="Calibri" panose="020F0502020204030204" pitchFamily="34" charset="0"/>
                <a:cs typeface="Calibri" panose="020F0502020204030204" pitchFamily="34" charset="0"/>
              </a:rPr>
              <a:t>región</a:t>
            </a:r>
            <a:r>
              <a:rPr lang="de-DE" sz="2000" b="0" dirty="0">
                <a:solidFill>
                  <a:schemeClr val="tx1"/>
                </a:solidFill>
                <a:latin typeface="Calibri" panose="020F0502020204030204" pitchFamily="34" charset="0"/>
                <a:cs typeface="Calibri" panose="020F0502020204030204" pitchFamily="34" charset="0"/>
              </a:rPr>
              <a:t>.</a:t>
            </a:r>
          </a:p>
          <a:p>
            <a:pPr marL="342900" indent="-342900" algn="just">
              <a:lnSpc>
                <a:spcPct val="100000"/>
              </a:lnSpc>
              <a:buFont typeface="Arial" panose="020B0604020202020204" pitchFamily="34" charset="0"/>
              <a:buChar char="•"/>
            </a:pPr>
            <a:r>
              <a:rPr lang="de-DE" sz="2000" b="0" dirty="0">
                <a:solidFill>
                  <a:srgbClr val="0070C0"/>
                </a:solidFill>
                <a:latin typeface="Calibri" panose="020F0502020204030204" pitchFamily="34" charset="0"/>
                <a:cs typeface="Calibri" panose="020F0502020204030204" pitchFamily="34" charset="0"/>
              </a:rPr>
              <a:t>ODS 14 (</a:t>
            </a:r>
            <a:r>
              <a:rPr lang="es-ES_tradnl" sz="2000" b="0" dirty="0">
                <a:solidFill>
                  <a:srgbClr val="0070C0"/>
                </a:solidFill>
                <a:latin typeface="Calibri" panose="020F0502020204030204" pitchFamily="34" charset="0"/>
                <a:cs typeface="Calibri" panose="020F0502020204030204" pitchFamily="34" charset="0"/>
              </a:rPr>
              <a:t>conservación y uso sostenible de los océanos</a:t>
            </a:r>
            <a:r>
              <a:rPr lang="de-DE" sz="2000" b="0" dirty="0">
                <a:solidFill>
                  <a:srgbClr val="0070C0"/>
                </a:solidFill>
                <a:latin typeface="Calibri" panose="020F0502020204030204" pitchFamily="34" charset="0"/>
                <a:cs typeface="Calibri" panose="020F0502020204030204" pitchFamily="34" charset="0"/>
              </a:rPr>
              <a:t>) </a:t>
            </a:r>
            <a:r>
              <a:rPr lang="de-DE" sz="2000" b="0" dirty="0">
                <a:solidFill>
                  <a:schemeClr val="tx1"/>
                </a:solidFill>
                <a:latin typeface="Calibri" panose="020F0502020204030204" pitchFamily="34" charset="0"/>
                <a:cs typeface="Calibri" panose="020F0502020204030204" pitchFamily="34" charset="0"/>
              </a:rPr>
              <a:t>y</a:t>
            </a:r>
            <a:r>
              <a:rPr lang="de-DE" sz="2000" b="0" dirty="0">
                <a:solidFill>
                  <a:srgbClr val="0070C0"/>
                </a:solidFill>
                <a:latin typeface="Calibri" panose="020F0502020204030204" pitchFamily="34" charset="0"/>
                <a:cs typeface="Calibri" panose="020F0502020204030204" pitchFamily="34" charset="0"/>
              </a:rPr>
              <a:t> 17 (</a:t>
            </a:r>
            <a:r>
              <a:rPr lang="de-DE" sz="2000" b="0" dirty="0" err="1">
                <a:solidFill>
                  <a:srgbClr val="0070C0"/>
                </a:solidFill>
                <a:latin typeface="Calibri" panose="020F0502020204030204" pitchFamily="34" charset="0"/>
                <a:cs typeface="Calibri" panose="020F0502020204030204" pitchFamily="34" charset="0"/>
              </a:rPr>
              <a:t>alianzas</a:t>
            </a:r>
            <a:r>
              <a:rPr lang="de-DE" sz="2000" b="0" dirty="0">
                <a:solidFill>
                  <a:srgbClr val="0070C0"/>
                </a:solidFill>
                <a:latin typeface="Calibri" panose="020F0502020204030204" pitchFamily="34" charset="0"/>
                <a:cs typeface="Calibri" panose="020F0502020204030204" pitchFamily="34" charset="0"/>
              </a:rPr>
              <a:t>) </a:t>
            </a:r>
            <a:r>
              <a:rPr lang="de-DE" sz="2000" b="0" dirty="0" err="1">
                <a:solidFill>
                  <a:schemeClr val="tx1"/>
                </a:solidFill>
                <a:latin typeface="Calibri" panose="020F0502020204030204" pitchFamily="34" charset="0"/>
                <a:cs typeface="Calibri" panose="020F0502020204030204" pitchFamily="34" charset="0"/>
              </a:rPr>
              <a:t>especialmente</a:t>
            </a:r>
            <a:r>
              <a:rPr lang="de-DE" sz="2000" b="0" dirty="0">
                <a:solidFill>
                  <a:schemeClr val="tx1"/>
                </a:solidFill>
                <a:latin typeface="Calibri" panose="020F0502020204030204" pitchFamily="34" charset="0"/>
                <a:cs typeface="Calibri" panose="020F0502020204030204" pitchFamily="34" charset="0"/>
              </a:rPr>
              <a:t> relevante</a:t>
            </a:r>
          </a:p>
          <a:p>
            <a:pPr marL="342900" indent="-342900" algn="just">
              <a:lnSpc>
                <a:spcPct val="100000"/>
              </a:lnSpc>
              <a:buFont typeface="Arial" panose="020B0604020202020204" pitchFamily="34" charset="0"/>
              <a:buChar char="•"/>
            </a:pPr>
            <a:r>
              <a:rPr lang="de-DE" sz="2000" b="0" dirty="0">
                <a:solidFill>
                  <a:schemeClr val="tx1"/>
                </a:solidFill>
                <a:latin typeface="Calibri" panose="020F0502020204030204" pitchFamily="34" charset="0"/>
                <a:cs typeface="Calibri" panose="020F0502020204030204" pitchFamily="34" charset="0"/>
              </a:rPr>
              <a:t>Potencial económico importante para una economía sostenible basada en océanos (hasta 2030</a:t>
            </a:r>
            <a:r>
              <a:rPr lang="de-DE" sz="2000" b="0" dirty="0">
                <a:solidFill>
                  <a:srgbClr val="0070C0"/>
                </a:solidFill>
                <a:latin typeface="Calibri" panose="020F0502020204030204" pitchFamily="34" charset="0"/>
                <a:cs typeface="Calibri" panose="020F0502020204030204" pitchFamily="34" charset="0"/>
              </a:rPr>
              <a:t> </a:t>
            </a:r>
            <a:r>
              <a:rPr lang="en-US" sz="2000" b="0" dirty="0">
                <a:solidFill>
                  <a:srgbClr val="0070C0"/>
                </a:solidFill>
                <a:latin typeface="Calibri" panose="020F0502020204030204" pitchFamily="34" charset="0"/>
                <a:cs typeface="Calibri" panose="020F0502020204030204" pitchFamily="34" charset="0"/>
              </a:rPr>
              <a:t>8.6 millions de </a:t>
            </a:r>
            <a:r>
              <a:rPr lang="en-US" sz="2000" b="0" dirty="0" err="1">
                <a:solidFill>
                  <a:srgbClr val="0070C0"/>
                </a:solidFill>
                <a:latin typeface="Calibri" panose="020F0502020204030204" pitchFamily="34" charset="0"/>
                <a:cs typeface="Calibri" panose="020F0502020204030204" pitchFamily="34" charset="0"/>
              </a:rPr>
              <a:t>empleos</a:t>
            </a:r>
            <a:r>
              <a:rPr lang="en-US" sz="2000" b="0" dirty="0">
                <a:solidFill>
                  <a:srgbClr val="0070C0"/>
                </a:solidFill>
                <a:latin typeface="Calibri" panose="020F0502020204030204" pitchFamily="34" charset="0"/>
                <a:cs typeface="Calibri" panose="020F0502020204030204" pitchFamily="34" charset="0"/>
              </a:rPr>
              <a:t> </a:t>
            </a:r>
            <a:r>
              <a:rPr lang="en-US" sz="2000" b="0" dirty="0">
                <a:solidFill>
                  <a:schemeClr val="tx1"/>
                </a:solidFill>
                <a:latin typeface="Calibri" panose="020F0502020204030204" pitchFamily="34" charset="0"/>
                <a:cs typeface="Calibri" panose="020F0502020204030204" pitchFamily="34" charset="0"/>
              </a:rPr>
              <a:t>and </a:t>
            </a:r>
            <a:r>
              <a:rPr lang="en-US" sz="2000" b="0" dirty="0" err="1">
                <a:solidFill>
                  <a:srgbClr val="0070C0"/>
                </a:solidFill>
                <a:latin typeface="Calibri" panose="020F0502020204030204" pitchFamily="34" charset="0"/>
                <a:cs typeface="Calibri" panose="020F0502020204030204" pitchFamily="34" charset="0"/>
              </a:rPr>
              <a:t>generación</a:t>
            </a:r>
            <a:r>
              <a:rPr lang="en-US" sz="2000" b="0" dirty="0">
                <a:solidFill>
                  <a:srgbClr val="0070C0"/>
                </a:solidFill>
                <a:latin typeface="Calibri" panose="020F0502020204030204" pitchFamily="34" charset="0"/>
                <a:cs typeface="Calibri" panose="020F0502020204030204" pitchFamily="34" charset="0"/>
              </a:rPr>
              <a:t> de valor de 640 bn USD</a:t>
            </a:r>
            <a:r>
              <a:rPr lang="en-US" sz="2000" b="0" dirty="0">
                <a:solidFill>
                  <a:schemeClr val="tx1"/>
                </a:solidFill>
                <a:latin typeface="Calibri" panose="020F0502020204030204" pitchFamily="34" charset="0"/>
                <a:cs typeface="Calibri" panose="020F0502020204030204" pitchFamily="34" charset="0"/>
              </a:rPr>
              <a:t>)</a:t>
            </a:r>
          </a:p>
          <a:p>
            <a:pPr marL="342900" indent="-342900" algn="just">
              <a:lnSpc>
                <a:spcPct val="100000"/>
              </a:lnSpc>
              <a:buFont typeface="Arial" panose="020B0604020202020204" pitchFamily="34" charset="0"/>
              <a:buChar char="•"/>
            </a:pPr>
            <a:r>
              <a:rPr lang="en-US" sz="2000" b="0" dirty="0">
                <a:solidFill>
                  <a:srgbClr val="0070C0"/>
                </a:solidFill>
                <a:latin typeface="Calibri" panose="020F0502020204030204" pitchFamily="34" charset="0"/>
                <a:cs typeface="Calibri" panose="020F0502020204030204" pitchFamily="34" charset="0"/>
              </a:rPr>
              <a:t>Pero: </a:t>
            </a:r>
            <a:r>
              <a:rPr lang="es-ES" sz="2000" b="0" dirty="0">
                <a:solidFill>
                  <a:schemeClr val="tx1"/>
                </a:solidFill>
                <a:latin typeface="Calibri" panose="020F0502020204030204" pitchFamily="34" charset="0"/>
                <a:cs typeface="Calibri" panose="020F0502020204030204" pitchFamily="34" charset="0"/>
              </a:rPr>
              <a:t>en un escenario de agotamiento de los recursos naturales que presenta un riesgo importante para el desarrollo económico sostenible</a:t>
            </a:r>
            <a:endParaRPr lang="en-US" sz="2000" b="0" dirty="0">
              <a:solidFill>
                <a:srgbClr val="0070C0"/>
              </a:solidFill>
              <a:latin typeface="Calibri" panose="020F0502020204030204" pitchFamily="34" charset="0"/>
              <a:cs typeface="Calibri" panose="020F0502020204030204" pitchFamily="34" charset="0"/>
            </a:endParaRPr>
          </a:p>
        </p:txBody>
      </p:sp>
      <p:sp>
        <p:nvSpPr>
          <p:cNvPr id="3" name="Rechteck 2"/>
          <p:cNvSpPr/>
          <p:nvPr/>
        </p:nvSpPr>
        <p:spPr>
          <a:xfrm>
            <a:off x="4324502" y="606595"/>
            <a:ext cx="4548233" cy="769441"/>
          </a:xfrm>
          <a:prstGeom prst="rect">
            <a:avLst/>
          </a:prstGeom>
        </p:spPr>
        <p:txBody>
          <a:bodyPr wrap="none">
            <a:spAutoFit/>
          </a:bodyPr>
          <a:lstStyle/>
          <a:p>
            <a:r>
              <a:rPr lang="es-ES_tradnl" sz="2200" b="1" dirty="0">
                <a:solidFill>
                  <a:srgbClr val="0070C0"/>
                </a:solidFill>
              </a:rPr>
              <a:t>Perspectivas de economía sostenible</a:t>
            </a:r>
          </a:p>
          <a:p>
            <a:r>
              <a:rPr lang="es-ES_tradnl" sz="2200" b="1" dirty="0">
                <a:solidFill>
                  <a:srgbClr val="0070C0"/>
                </a:solidFill>
              </a:rPr>
              <a:t>basada en océanos en el Gran Caribe</a:t>
            </a:r>
            <a:endParaRPr lang="de-DE" sz="2200" b="1" dirty="0">
              <a:solidFill>
                <a:srgbClr val="0070C0"/>
              </a:solidFill>
            </a:endParaRPr>
          </a:p>
        </p:txBody>
      </p:sp>
      <p:sp>
        <p:nvSpPr>
          <p:cNvPr id="5" name="Rechteck 4"/>
          <p:cNvSpPr/>
          <p:nvPr/>
        </p:nvSpPr>
        <p:spPr>
          <a:xfrm>
            <a:off x="490370" y="4769732"/>
            <a:ext cx="8211548"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1" algn="just"/>
            <a:r>
              <a:rPr lang="es-ES" i="1" dirty="0">
                <a:latin typeface="Calibri" panose="020F0502020204030204" pitchFamily="34" charset="0"/>
                <a:cs typeface="Calibri" panose="020F0502020204030204" pitchFamily="34" charset="0"/>
              </a:rPr>
              <a:t>Gobernanza integrada como facilitador para el desarrollo sostenible basada en océanos</a:t>
            </a:r>
          </a:p>
          <a:p>
            <a:pPr lvl="1" algn="just"/>
            <a:r>
              <a:rPr lang="es-ES" i="1" dirty="0">
                <a:latin typeface="Calibri" panose="020F0502020204030204" pitchFamily="34" charset="0"/>
                <a:cs typeface="Calibri" panose="020F0502020204030204" pitchFamily="34" charset="0"/>
              </a:rPr>
              <a:t>Mecanismo de coordinación no solo como una inversión de salvaguardia para evitar pérdidas económicas sino también como una inversión para mejorar el rendimiento económico generado por la economía oceánica</a:t>
            </a:r>
            <a:r>
              <a:rPr lang="en-GB" dirty="0">
                <a:latin typeface="Calibri" panose="020F0502020204030204" pitchFamily="34" charset="0"/>
                <a:cs typeface="Calibri" panose="020F0502020204030204" pitchFamily="34" charset="0"/>
              </a:rPr>
              <a:t>. </a:t>
            </a:r>
            <a:endParaRPr lang="de-DE"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69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35401" y="1942585"/>
            <a:ext cx="8640957" cy="3245852"/>
          </a:xfrm>
        </p:spPr>
        <p:txBody>
          <a:bodyPr/>
          <a:lstStyle/>
          <a:p>
            <a:pPr marL="342900" lvl="0" indent="-342900">
              <a:buFont typeface="Arial" panose="020B0604020202020204" pitchFamily="34" charset="0"/>
              <a:buChar char="•"/>
            </a:pPr>
            <a:r>
              <a:rPr lang="es-ES_tradnl" sz="2000" dirty="0"/>
              <a:t>Gobernanza deficiente</a:t>
            </a:r>
            <a:endParaRPr lang="de-DE" sz="2000" dirty="0"/>
          </a:p>
          <a:p>
            <a:pPr marL="342900" lvl="0" indent="-342900">
              <a:buFont typeface="Arial" panose="020B0604020202020204" pitchFamily="34" charset="0"/>
              <a:buChar char="•"/>
            </a:pPr>
            <a:r>
              <a:rPr lang="es-ES_tradnl" sz="2000" dirty="0"/>
              <a:t>Recursos humanos y financieros limitados</a:t>
            </a:r>
            <a:endParaRPr lang="de-DE" sz="2000" dirty="0"/>
          </a:p>
          <a:p>
            <a:pPr marL="342900" lvl="0" indent="-342900">
              <a:buFont typeface="Arial" panose="020B0604020202020204" pitchFamily="34" charset="0"/>
              <a:buChar char="•"/>
            </a:pPr>
            <a:r>
              <a:rPr lang="es-ES_tradnl" sz="2000" dirty="0"/>
              <a:t>Insuficiente (acceso a) información y datos (conocimiento insuficiente)</a:t>
            </a:r>
            <a:endParaRPr lang="de-DE" sz="2000" dirty="0"/>
          </a:p>
          <a:p>
            <a:pPr marL="342900" lvl="0" indent="-342900">
              <a:buFont typeface="Arial" panose="020B0604020202020204" pitchFamily="34" charset="0"/>
              <a:buChar char="•"/>
            </a:pPr>
            <a:r>
              <a:rPr lang="es-ES_tradnl" sz="2000" dirty="0"/>
              <a:t>Concienciación y participación pública insuficientes</a:t>
            </a:r>
            <a:endParaRPr lang="de-DE" sz="2000" dirty="0"/>
          </a:p>
          <a:p>
            <a:pPr marL="342900" indent="-342900" algn="just">
              <a:lnSpc>
                <a:spcPct val="100000"/>
              </a:lnSpc>
              <a:buFont typeface="Arial" panose="020B0604020202020204" pitchFamily="34" charset="0"/>
              <a:buChar char="•"/>
            </a:pPr>
            <a:r>
              <a:rPr lang="es-ES_tradnl" sz="2000" dirty="0"/>
              <a:t>Insuficiente consideración del valor de los bienes y servicios del ecosistema</a:t>
            </a:r>
            <a:endParaRPr lang="de-DE" sz="2000" b="0" dirty="0">
              <a:solidFill>
                <a:schemeClr val="tx1"/>
              </a:solidFill>
              <a:latin typeface="Calibri" panose="020F0502020204030204" pitchFamily="34" charset="0"/>
              <a:cs typeface="Calibri" panose="020F0502020204030204" pitchFamily="34" charset="0"/>
            </a:endParaRPr>
          </a:p>
          <a:p>
            <a:pPr marL="342900" indent="-342900" algn="just">
              <a:lnSpc>
                <a:spcPct val="100000"/>
              </a:lnSpc>
              <a:buFont typeface="Arial" panose="020B0604020202020204" pitchFamily="34" charset="0"/>
              <a:buChar char="•"/>
            </a:pPr>
            <a:endParaRPr lang="de-DE" sz="2000" b="0" dirty="0">
              <a:solidFill>
                <a:schemeClr val="tx1"/>
              </a:solidFill>
              <a:latin typeface="Calibri" panose="020F0502020204030204" pitchFamily="34" charset="0"/>
              <a:cs typeface="Calibri" panose="020F0502020204030204" pitchFamily="34" charset="0"/>
            </a:endParaRPr>
          </a:p>
        </p:txBody>
      </p:sp>
      <p:sp>
        <p:nvSpPr>
          <p:cNvPr id="3" name="Rechteck 2"/>
          <p:cNvSpPr/>
          <p:nvPr/>
        </p:nvSpPr>
        <p:spPr>
          <a:xfrm>
            <a:off x="4244429" y="606595"/>
            <a:ext cx="4301947" cy="430887"/>
          </a:xfrm>
          <a:prstGeom prst="rect">
            <a:avLst/>
          </a:prstGeom>
        </p:spPr>
        <p:txBody>
          <a:bodyPr wrap="none">
            <a:spAutoFit/>
          </a:bodyPr>
          <a:lstStyle/>
          <a:p>
            <a:r>
              <a:rPr lang="es-ES_tradnl" sz="2200" b="1" dirty="0">
                <a:solidFill>
                  <a:srgbClr val="0070C0"/>
                </a:solidFill>
              </a:rPr>
              <a:t>Principales vacíos en el PAE CLME+ </a:t>
            </a:r>
            <a:endParaRPr lang="en-US" sz="2200" b="1" dirty="0">
              <a:solidFill>
                <a:srgbClr val="0070C0"/>
              </a:solidFill>
            </a:endParaRPr>
          </a:p>
        </p:txBody>
      </p:sp>
    </p:spTree>
    <p:extLst>
      <p:ext uri="{BB962C8B-B14F-4D97-AF65-F5344CB8AC3E}">
        <p14:creationId xmlns:p14="http://schemas.microsoft.com/office/powerpoint/2010/main" val="374631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1239116-A6F1-D246-8199-592EF1AC93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1"/>
          </p:nvPr>
        </p:nvSpPr>
        <p:spPr>
          <a:xfrm>
            <a:off x="-41968" y="1706085"/>
            <a:ext cx="9204232" cy="2120917"/>
          </a:xfrm>
          <a:solidFill>
            <a:srgbClr val="0095D4">
              <a:alpha val="50000"/>
            </a:srgbClr>
          </a:solidFill>
          <a:ln>
            <a:noFill/>
          </a:ln>
        </p:spPr>
        <p:txBody>
          <a:bodyPr/>
          <a:lstStyle/>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marL="622300" lvl="0" algn="ctr">
              <a:lnSpc>
                <a:spcPct val="100000"/>
              </a:lnSpc>
              <a:spcAft>
                <a:spcPts val="0"/>
              </a:spcAft>
              <a:tabLst>
                <a:tab pos="609600" algn="l"/>
              </a:tabLst>
            </a:pPr>
            <a:endParaRPr lang="en-US" sz="2200" dirty="0"/>
          </a:p>
          <a:p>
            <a:pPr lvl="0"/>
            <a:r>
              <a:rPr lang="es-ES_tradnl" sz="2400" dirty="0"/>
              <a:t>Estado actual de la gobernanza de los océanos en la región</a:t>
            </a:r>
            <a:endParaRPr lang="de-DE" sz="2400" dirty="0"/>
          </a:p>
          <a:p>
            <a:pPr marL="622300" lvl="0" algn="ctr">
              <a:lnSpc>
                <a:spcPct val="100000"/>
              </a:lnSpc>
              <a:spcAft>
                <a:spcPts val="0"/>
              </a:spcAft>
              <a:tabLst>
                <a:tab pos="609600" algn="l"/>
              </a:tabLst>
            </a:pPr>
            <a:endParaRPr lang="en-US" sz="2200" dirty="0"/>
          </a:p>
          <a:p>
            <a:endParaRPr lang="en-US" sz="2200" dirty="0"/>
          </a:p>
        </p:txBody>
      </p:sp>
      <p:sp>
        <p:nvSpPr>
          <p:cNvPr id="7" name="Text Box 10">
            <a:extLst>
              <a:ext uri="{FF2B5EF4-FFF2-40B4-BE49-F238E27FC236}">
                <a16:creationId xmlns:a16="http://schemas.microsoft.com/office/drawing/2014/main" xmlns="" id="{C85FA9DB-76C7-CA41-BF50-D828B7314642}"/>
              </a:ext>
            </a:extLst>
          </p:cNvPr>
          <p:cNvSpPr txBox="1"/>
          <p:nvPr/>
        </p:nvSpPr>
        <p:spPr>
          <a:xfrm>
            <a:off x="4560148" y="477837"/>
            <a:ext cx="4457700" cy="4188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wrap="none"/>
          <a:lstStyle/>
          <a:p>
            <a:pPr algn="r"/>
            <a:r>
              <a:rPr lang="en-US" sz="1200" b="1" dirty="0">
                <a:solidFill>
                  <a:schemeClr val="bg1"/>
                </a:solidFill>
              </a:rPr>
              <a:t>Informe 2</a:t>
            </a:r>
            <a:r>
              <a:rPr lang="en-US" sz="1200" baseline="30000" dirty="0">
                <a:solidFill>
                  <a:schemeClr val="bg1"/>
                </a:solidFill>
              </a:rPr>
              <a:t>nd</a:t>
            </a:r>
            <a:r>
              <a:rPr lang="en-US" sz="1200" dirty="0">
                <a:solidFill>
                  <a:schemeClr val="bg1"/>
                </a:solidFill>
              </a:rPr>
              <a:t> </a:t>
            </a:r>
            <a:r>
              <a:rPr lang="en-US" sz="1200" b="1" dirty="0">
                <a:solidFill>
                  <a:schemeClr val="bg1"/>
                </a:solidFill>
              </a:rPr>
              <a:t> </a:t>
            </a:r>
            <a:r>
              <a:rPr lang="en-US" sz="1200" b="1" dirty="0" err="1">
                <a:solidFill>
                  <a:schemeClr val="bg1"/>
                </a:solidFill>
              </a:rPr>
              <a:t>fase</a:t>
            </a:r>
            <a:endParaRPr lang="de-DE" sz="1200" dirty="0">
              <a:solidFill>
                <a:schemeClr val="bg1"/>
              </a:solidFill>
            </a:endParaRPr>
          </a:p>
        </p:txBody>
      </p:sp>
    </p:spTree>
    <p:extLst>
      <p:ext uri="{BB962C8B-B14F-4D97-AF65-F5344CB8AC3E}">
        <p14:creationId xmlns:p14="http://schemas.microsoft.com/office/powerpoint/2010/main" val="9107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77516" y="1981223"/>
            <a:ext cx="8037257" cy="3245852"/>
          </a:xfrm>
        </p:spPr>
        <p:txBody>
          <a:bodyPr/>
          <a:lstStyle/>
          <a:p>
            <a:pPr marL="342900" indent="-342900" algn="just">
              <a:lnSpc>
                <a:spcPct val="100000"/>
              </a:lnSpc>
              <a:buFont typeface="Arial" panose="020B0604020202020204" pitchFamily="34" charset="0"/>
              <a:buChar char="•"/>
            </a:pPr>
            <a:r>
              <a:rPr lang="es-ES" sz="2000" b="0" dirty="0">
                <a:solidFill>
                  <a:schemeClr val="tx1"/>
                </a:solidFill>
                <a:latin typeface="Calibri" panose="020F0502020204030204" pitchFamily="34" charset="0"/>
                <a:cs typeface="Calibri" panose="020F0502020204030204" pitchFamily="34" charset="0"/>
              </a:rPr>
              <a:t>El mecanismo de coordinación propuesto no se construye desde cero, sino que se basa en y fortalece el marco de gobernanza oceánica existente en la región.</a:t>
            </a:r>
          </a:p>
          <a:p>
            <a:pPr marL="342900" indent="-342900" algn="just">
              <a:lnSpc>
                <a:spcPct val="100000"/>
              </a:lnSpc>
              <a:buFont typeface="Arial" panose="020B0604020202020204" pitchFamily="34" charset="0"/>
              <a:buChar char="•"/>
            </a:pPr>
            <a:endParaRPr lang="es-ES" sz="2000" b="0" dirty="0">
              <a:solidFill>
                <a:schemeClr val="tx1"/>
              </a:solidFill>
              <a:latin typeface="Calibri" panose="020F0502020204030204" pitchFamily="34" charset="0"/>
              <a:cs typeface="Calibri" panose="020F0502020204030204" pitchFamily="34" charset="0"/>
            </a:endParaRPr>
          </a:p>
          <a:p>
            <a:pPr marL="342900" indent="-342900" algn="just">
              <a:lnSpc>
                <a:spcPct val="100000"/>
              </a:lnSpc>
              <a:buFont typeface="Arial" panose="020B0604020202020204" pitchFamily="34" charset="0"/>
              <a:buChar char="•"/>
            </a:pPr>
            <a:r>
              <a:rPr lang="es-ES" sz="2000" b="0" dirty="0">
                <a:solidFill>
                  <a:schemeClr val="tx1"/>
                </a:solidFill>
                <a:latin typeface="Calibri" panose="020F0502020204030204" pitchFamily="34" charset="0"/>
                <a:cs typeface="Calibri" panose="020F0502020204030204" pitchFamily="34" charset="0"/>
              </a:rPr>
              <a:t>Se basa en y amplía los acuerdos de cooperación actuales entre los países y entre las OIG.</a:t>
            </a:r>
          </a:p>
          <a:p>
            <a:pPr marL="342900" indent="-342900" algn="just">
              <a:lnSpc>
                <a:spcPct val="100000"/>
              </a:lnSpc>
              <a:buFont typeface="Arial" panose="020B0604020202020204" pitchFamily="34" charset="0"/>
              <a:buChar char="•"/>
            </a:pPr>
            <a:endParaRPr lang="es-ES" sz="2000" b="0" dirty="0">
              <a:solidFill>
                <a:schemeClr val="tx1"/>
              </a:solidFill>
              <a:latin typeface="Calibri" panose="020F0502020204030204" pitchFamily="34" charset="0"/>
              <a:cs typeface="Calibri" panose="020F0502020204030204" pitchFamily="34" charset="0"/>
            </a:endParaRPr>
          </a:p>
          <a:p>
            <a:pPr marL="342900" indent="-342900" algn="just">
              <a:lnSpc>
                <a:spcPct val="100000"/>
              </a:lnSpc>
              <a:buFont typeface="Arial" panose="020B0604020202020204" pitchFamily="34" charset="0"/>
              <a:buChar char="•"/>
            </a:pPr>
            <a:r>
              <a:rPr lang="es-ES" sz="2000" b="0" dirty="0">
                <a:solidFill>
                  <a:schemeClr val="tx1"/>
                </a:solidFill>
                <a:latin typeface="Calibri" panose="020F0502020204030204" pitchFamily="34" charset="0"/>
                <a:cs typeface="Calibri" panose="020F0502020204030204" pitchFamily="34" charset="0"/>
              </a:rPr>
              <a:t>Institucionaliza y da continuidad al enfoque TDA / SAP introducido por los proyectos CLME y CLME +.</a:t>
            </a:r>
            <a:endParaRPr lang="de-DE" sz="2000" b="0" dirty="0">
              <a:solidFill>
                <a:schemeClr val="tx1"/>
              </a:solidFill>
              <a:latin typeface="Calibri" panose="020F0502020204030204" pitchFamily="34" charset="0"/>
              <a:cs typeface="Calibri" panose="020F0502020204030204" pitchFamily="34" charset="0"/>
            </a:endParaRPr>
          </a:p>
        </p:txBody>
      </p:sp>
      <p:sp>
        <p:nvSpPr>
          <p:cNvPr id="3" name="Rechteck 2"/>
          <p:cNvSpPr/>
          <p:nvPr/>
        </p:nvSpPr>
        <p:spPr>
          <a:xfrm>
            <a:off x="4244429" y="606595"/>
            <a:ext cx="4819498" cy="769441"/>
          </a:xfrm>
          <a:prstGeom prst="rect">
            <a:avLst/>
          </a:prstGeom>
        </p:spPr>
        <p:txBody>
          <a:bodyPr wrap="square">
            <a:spAutoFit/>
          </a:bodyPr>
          <a:lstStyle/>
          <a:p>
            <a:pPr>
              <a:lnSpc>
                <a:spcPct val="100000"/>
              </a:lnSpc>
            </a:pPr>
            <a:r>
              <a:rPr lang="en-US" sz="2200" b="1" dirty="0">
                <a:solidFill>
                  <a:srgbClr val="0070C0"/>
                </a:solidFill>
              </a:rPr>
              <a:t>MECANISMO DE COORDINACION PARA EL MARCO DE GOBERNANZA REGIONAL</a:t>
            </a:r>
          </a:p>
        </p:txBody>
      </p:sp>
    </p:spTree>
    <p:extLst>
      <p:ext uri="{BB962C8B-B14F-4D97-AF65-F5344CB8AC3E}">
        <p14:creationId xmlns:p14="http://schemas.microsoft.com/office/powerpoint/2010/main" val="96497457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FM_master" id="{D80379CF-F0F6-B548-9AB6-86A838E74A0C}" vid="{CB510346-05DC-E545-AE27-1382B985F9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6016</Words>
  <Application>Microsoft Office PowerPoint</Application>
  <PresentationFormat>On-screen Show (4:3)</PresentationFormat>
  <Paragraphs>419</Paragraphs>
  <Slides>36</Slides>
  <Notes>35</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MS PGothic</vt:lpstr>
      <vt:lpstr>MS PGothic</vt:lpstr>
      <vt:lpstr>Arial</vt:lpstr>
      <vt:lpstr>ArialUnicodeMS</vt:lpstr>
      <vt:lpstr>Avenir Book</vt:lpstr>
      <vt:lpstr>Avenir Heavy</vt:lpstr>
      <vt:lpstr>Avenir Heavy Oblique</vt:lpstr>
      <vt:lpstr>Avenir Medium</vt:lpstr>
      <vt:lpstr>Avenir Roman</vt:lpstr>
      <vt:lpstr>Calibri</vt:lpstr>
      <vt:lpstr>Cambria</vt:lpstr>
      <vt:lpstr>Gill Sans MT</vt:lpstr>
      <vt:lpstr>LucidaGrande</vt:lpstr>
      <vt:lpstr>MS Mincho</vt:lpstr>
      <vt:lpstr>Times New Roman</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Ventura</dc:creator>
  <cp:lastModifiedBy>RPC CLMEPROJECT</cp:lastModifiedBy>
  <cp:revision>620</cp:revision>
  <dcterms:created xsi:type="dcterms:W3CDTF">2017-09-18T10:20:23Z</dcterms:created>
  <dcterms:modified xsi:type="dcterms:W3CDTF">2019-07-08T22:30:02Z</dcterms:modified>
</cp:coreProperties>
</file>