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819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72CFB5-989F-4438-9FF7-D09BF8926E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5F00723-77C0-4EDD-8B76-306F54F006EE}">
      <dgm:prSet custT="1"/>
      <dgm:spPr/>
      <dgm:t>
        <a:bodyPr/>
        <a:lstStyle/>
        <a:p>
          <a:pPr rtl="0"/>
          <a:r>
            <a:rPr lang="es-NI" sz="1800" dirty="0" smtClean="0"/>
            <a:t>Coordinación programática y monitoreo del progreso </a:t>
          </a:r>
          <a:endParaRPr lang="es-NI" sz="1800" dirty="0"/>
        </a:p>
      </dgm:t>
    </dgm:pt>
    <dgm:pt modelId="{A670EA33-2121-40D9-8A7E-15076D622CF9}" type="parTrans" cxnId="{656D6B04-C770-476A-AC72-7D074A4D8C19}">
      <dgm:prSet/>
      <dgm:spPr/>
      <dgm:t>
        <a:bodyPr/>
        <a:lstStyle/>
        <a:p>
          <a:endParaRPr lang="es-ES"/>
        </a:p>
      </dgm:t>
    </dgm:pt>
    <dgm:pt modelId="{AE4F0684-B935-4877-810F-AB40B389C582}" type="sibTrans" cxnId="{656D6B04-C770-476A-AC72-7D074A4D8C19}">
      <dgm:prSet/>
      <dgm:spPr/>
      <dgm:t>
        <a:bodyPr/>
        <a:lstStyle/>
        <a:p>
          <a:endParaRPr lang="es-ES"/>
        </a:p>
      </dgm:t>
    </dgm:pt>
    <dgm:pt modelId="{87D6D2E9-F162-41C7-A0BD-4DCD21C7205C}">
      <dgm:prSet custT="1"/>
      <dgm:spPr/>
      <dgm:t>
        <a:bodyPr/>
        <a:lstStyle/>
        <a:p>
          <a:pPr rtl="0"/>
          <a:r>
            <a:rPr lang="es-NI" sz="1800" dirty="0" smtClean="0"/>
            <a:t>Comunicación, divulgación y concienciación</a:t>
          </a:r>
          <a:endParaRPr lang="es-NI" sz="1800" dirty="0"/>
        </a:p>
      </dgm:t>
    </dgm:pt>
    <dgm:pt modelId="{8CA38330-CA65-432C-B622-C10C7025CE06}" type="parTrans" cxnId="{62E95F72-B4E4-4BCD-BA01-33F898CD6284}">
      <dgm:prSet/>
      <dgm:spPr/>
      <dgm:t>
        <a:bodyPr/>
        <a:lstStyle/>
        <a:p>
          <a:endParaRPr lang="es-ES"/>
        </a:p>
      </dgm:t>
    </dgm:pt>
    <dgm:pt modelId="{F149840B-C1AE-4AC3-AA8C-64CB03CB29C8}" type="sibTrans" cxnId="{62E95F72-B4E4-4BCD-BA01-33F898CD6284}">
      <dgm:prSet/>
      <dgm:spPr/>
      <dgm:t>
        <a:bodyPr/>
        <a:lstStyle/>
        <a:p>
          <a:endParaRPr lang="es-ES"/>
        </a:p>
      </dgm:t>
    </dgm:pt>
    <dgm:pt modelId="{479AD61D-B938-4873-A492-29D1852C4DB0}">
      <dgm:prSet custT="1"/>
      <dgm:spPr/>
      <dgm:t>
        <a:bodyPr/>
        <a:lstStyle/>
        <a:p>
          <a:pPr rtl="0"/>
          <a:r>
            <a:rPr lang="es-NI" sz="1800" dirty="0" smtClean="0"/>
            <a:t>Coordinación de políticas y consolidación</a:t>
          </a:r>
          <a:endParaRPr lang="es-NI" sz="1800" dirty="0"/>
        </a:p>
      </dgm:t>
    </dgm:pt>
    <dgm:pt modelId="{FD749FD4-DB0D-4DFF-A370-A468DA5B1225}" type="parTrans" cxnId="{D936DB36-93B3-4362-B26C-BE4EF6B0CE08}">
      <dgm:prSet/>
      <dgm:spPr/>
      <dgm:t>
        <a:bodyPr/>
        <a:lstStyle/>
        <a:p>
          <a:endParaRPr lang="es-ES"/>
        </a:p>
      </dgm:t>
    </dgm:pt>
    <dgm:pt modelId="{1EAF5059-97B0-44D7-87FA-E0DCE1A2621F}" type="sibTrans" cxnId="{D936DB36-93B3-4362-B26C-BE4EF6B0CE08}">
      <dgm:prSet/>
      <dgm:spPr/>
      <dgm:t>
        <a:bodyPr/>
        <a:lstStyle/>
        <a:p>
          <a:endParaRPr lang="es-ES"/>
        </a:p>
      </dgm:t>
    </dgm:pt>
    <dgm:pt modelId="{C3587490-AA33-4070-9CDD-D2886423AD36}">
      <dgm:prSet custT="1"/>
      <dgm:spPr/>
      <dgm:t>
        <a:bodyPr/>
        <a:lstStyle/>
        <a:p>
          <a:pPr rtl="0"/>
          <a:r>
            <a:rPr lang="es-NI" sz="1800" dirty="0" smtClean="0"/>
            <a:t>El equipo propone fusionar las funciones “Gestión del Conocimiento e Intercambio de Datos” y “Comunicación, Divulgación y Concienciación”</a:t>
          </a:r>
          <a:endParaRPr lang="es-NI" sz="1800" dirty="0"/>
        </a:p>
      </dgm:t>
    </dgm:pt>
    <dgm:pt modelId="{ACB3E0ED-3E27-4F29-BDD2-80C2F2E51C1F}" type="parTrans" cxnId="{4379F83D-D215-4BD0-8549-8065D60F4F2D}">
      <dgm:prSet/>
      <dgm:spPr/>
      <dgm:t>
        <a:bodyPr/>
        <a:lstStyle/>
        <a:p>
          <a:endParaRPr lang="es-ES"/>
        </a:p>
      </dgm:t>
    </dgm:pt>
    <dgm:pt modelId="{85441E48-23AC-4E80-BC95-6B307F05BDD6}" type="sibTrans" cxnId="{4379F83D-D215-4BD0-8549-8065D60F4F2D}">
      <dgm:prSet/>
      <dgm:spPr/>
      <dgm:t>
        <a:bodyPr/>
        <a:lstStyle/>
        <a:p>
          <a:endParaRPr lang="es-ES"/>
        </a:p>
      </dgm:t>
    </dgm:pt>
    <dgm:pt modelId="{9B623066-7AE3-4B7E-94DE-3533ABA2981C}" type="pres">
      <dgm:prSet presAssocID="{0572CFB5-989F-4438-9FF7-D09BF8926E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E430246-2C55-40AD-81AE-252782B20627}" type="pres">
      <dgm:prSet presAssocID="{E5F00723-77C0-4EDD-8B76-306F54F006EE}" presName="parentText" presStyleLbl="node1" presStyleIdx="0" presStyleCnt="4" custLinFactY="-49980" custLinFactNeighborX="-148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7383E4-27CC-4BC0-A899-F81057DC08C4}" type="pres">
      <dgm:prSet presAssocID="{AE4F0684-B935-4877-810F-AB40B389C582}" presName="spacer" presStyleCnt="0"/>
      <dgm:spPr/>
    </dgm:pt>
    <dgm:pt modelId="{1DAEA564-4E4B-40AC-83CF-2953A9FA80D7}" type="pres">
      <dgm:prSet presAssocID="{87D6D2E9-F162-41C7-A0BD-4DCD21C7205C}" presName="parentText" presStyleLbl="node1" presStyleIdx="1" presStyleCnt="4" custLinFactY="-2534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7765EA-4EA2-480F-BAEA-F7D77ABEFE40}" type="pres">
      <dgm:prSet presAssocID="{F149840B-C1AE-4AC3-AA8C-64CB03CB29C8}" presName="spacer" presStyleCnt="0"/>
      <dgm:spPr/>
    </dgm:pt>
    <dgm:pt modelId="{AC157D79-F363-4758-9267-CF33F105E7FC}" type="pres">
      <dgm:prSet presAssocID="{479AD61D-B938-4873-A492-29D1852C4DB0}" presName="parentText" presStyleLbl="node1" presStyleIdx="2" presStyleCnt="4" custLinFactY="-15509" custLinFactNeighborX="-45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9241F1-3698-4A07-896D-9952192E312F}" type="pres">
      <dgm:prSet presAssocID="{1EAF5059-97B0-44D7-87FA-E0DCE1A2621F}" presName="spacer" presStyleCnt="0"/>
      <dgm:spPr/>
    </dgm:pt>
    <dgm:pt modelId="{8A7DC2F7-51F9-47ED-8BF4-322D6558B6D7}" type="pres">
      <dgm:prSet presAssocID="{C3587490-AA33-4070-9CDD-D2886423AD36}" presName="parentText" presStyleLbl="node1" presStyleIdx="3" presStyleCnt="4" custScaleY="1812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E95F72-B4E4-4BCD-BA01-33F898CD6284}" srcId="{0572CFB5-989F-4438-9FF7-D09BF8926E67}" destId="{87D6D2E9-F162-41C7-A0BD-4DCD21C7205C}" srcOrd="1" destOrd="0" parTransId="{8CA38330-CA65-432C-B622-C10C7025CE06}" sibTransId="{F149840B-C1AE-4AC3-AA8C-64CB03CB29C8}"/>
    <dgm:cxn modelId="{120B95C6-6508-4932-AA90-88ECAE1116AB}" type="presOf" srcId="{E5F00723-77C0-4EDD-8B76-306F54F006EE}" destId="{AE430246-2C55-40AD-81AE-252782B20627}" srcOrd="0" destOrd="0" presId="urn:microsoft.com/office/officeart/2005/8/layout/vList2"/>
    <dgm:cxn modelId="{656D6B04-C770-476A-AC72-7D074A4D8C19}" srcId="{0572CFB5-989F-4438-9FF7-D09BF8926E67}" destId="{E5F00723-77C0-4EDD-8B76-306F54F006EE}" srcOrd="0" destOrd="0" parTransId="{A670EA33-2121-40D9-8A7E-15076D622CF9}" sibTransId="{AE4F0684-B935-4877-810F-AB40B389C582}"/>
    <dgm:cxn modelId="{D936DB36-93B3-4362-B26C-BE4EF6B0CE08}" srcId="{0572CFB5-989F-4438-9FF7-D09BF8926E67}" destId="{479AD61D-B938-4873-A492-29D1852C4DB0}" srcOrd="2" destOrd="0" parTransId="{FD749FD4-DB0D-4DFF-A370-A468DA5B1225}" sibTransId="{1EAF5059-97B0-44D7-87FA-E0DCE1A2621F}"/>
    <dgm:cxn modelId="{9E7ADB57-13D9-4CB1-801E-FE804CF83722}" type="presOf" srcId="{C3587490-AA33-4070-9CDD-D2886423AD36}" destId="{8A7DC2F7-51F9-47ED-8BF4-322D6558B6D7}" srcOrd="0" destOrd="0" presId="urn:microsoft.com/office/officeart/2005/8/layout/vList2"/>
    <dgm:cxn modelId="{8897A9DB-6B2E-40CE-A4BF-10F0A1D55E2A}" type="presOf" srcId="{479AD61D-B938-4873-A492-29D1852C4DB0}" destId="{AC157D79-F363-4758-9267-CF33F105E7FC}" srcOrd="0" destOrd="0" presId="urn:microsoft.com/office/officeart/2005/8/layout/vList2"/>
    <dgm:cxn modelId="{4379F83D-D215-4BD0-8549-8065D60F4F2D}" srcId="{0572CFB5-989F-4438-9FF7-D09BF8926E67}" destId="{C3587490-AA33-4070-9CDD-D2886423AD36}" srcOrd="3" destOrd="0" parTransId="{ACB3E0ED-3E27-4F29-BDD2-80C2F2E51C1F}" sibTransId="{85441E48-23AC-4E80-BC95-6B307F05BDD6}"/>
    <dgm:cxn modelId="{E0351AB6-03E8-49D4-8C9B-1C6615C09E43}" type="presOf" srcId="{87D6D2E9-F162-41C7-A0BD-4DCD21C7205C}" destId="{1DAEA564-4E4B-40AC-83CF-2953A9FA80D7}" srcOrd="0" destOrd="0" presId="urn:microsoft.com/office/officeart/2005/8/layout/vList2"/>
    <dgm:cxn modelId="{DB238AA1-6F47-4AAF-907A-3068E4F97897}" type="presOf" srcId="{0572CFB5-989F-4438-9FF7-D09BF8926E67}" destId="{9B623066-7AE3-4B7E-94DE-3533ABA2981C}" srcOrd="0" destOrd="0" presId="urn:microsoft.com/office/officeart/2005/8/layout/vList2"/>
    <dgm:cxn modelId="{35435AA8-92AC-4A91-9132-BE9D8394E199}" type="presParOf" srcId="{9B623066-7AE3-4B7E-94DE-3533ABA2981C}" destId="{AE430246-2C55-40AD-81AE-252782B20627}" srcOrd="0" destOrd="0" presId="urn:microsoft.com/office/officeart/2005/8/layout/vList2"/>
    <dgm:cxn modelId="{321C94D2-5611-4FA9-B756-9409F003B29D}" type="presParOf" srcId="{9B623066-7AE3-4B7E-94DE-3533ABA2981C}" destId="{997383E4-27CC-4BC0-A899-F81057DC08C4}" srcOrd="1" destOrd="0" presId="urn:microsoft.com/office/officeart/2005/8/layout/vList2"/>
    <dgm:cxn modelId="{8C2C3D03-CF33-4714-A083-5B8093B4DE41}" type="presParOf" srcId="{9B623066-7AE3-4B7E-94DE-3533ABA2981C}" destId="{1DAEA564-4E4B-40AC-83CF-2953A9FA80D7}" srcOrd="2" destOrd="0" presId="urn:microsoft.com/office/officeart/2005/8/layout/vList2"/>
    <dgm:cxn modelId="{FDDFFF56-EECC-4693-8825-B4DAC25D47AB}" type="presParOf" srcId="{9B623066-7AE3-4B7E-94DE-3533ABA2981C}" destId="{3A7765EA-4EA2-480F-BAEA-F7D77ABEFE40}" srcOrd="3" destOrd="0" presId="urn:microsoft.com/office/officeart/2005/8/layout/vList2"/>
    <dgm:cxn modelId="{0AD40AE8-BEA6-49D7-B543-AD8D0220A6BB}" type="presParOf" srcId="{9B623066-7AE3-4B7E-94DE-3533ABA2981C}" destId="{AC157D79-F363-4758-9267-CF33F105E7FC}" srcOrd="4" destOrd="0" presId="urn:microsoft.com/office/officeart/2005/8/layout/vList2"/>
    <dgm:cxn modelId="{B5199F7F-A685-4C69-A9B7-B48270CA09DE}" type="presParOf" srcId="{9B623066-7AE3-4B7E-94DE-3533ABA2981C}" destId="{439241F1-3698-4A07-896D-9952192E312F}" srcOrd="5" destOrd="0" presId="urn:microsoft.com/office/officeart/2005/8/layout/vList2"/>
    <dgm:cxn modelId="{3DB322AA-B425-455A-A7D7-86CA17A7795C}" type="presParOf" srcId="{9B623066-7AE3-4B7E-94DE-3533ABA2981C}" destId="{8A7DC2F7-51F9-47ED-8BF4-322D6558B6D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30246-2C55-40AD-81AE-252782B20627}">
      <dsp:nvSpPr>
        <dsp:cNvPr id="0" name=""/>
        <dsp:cNvSpPr/>
      </dsp:nvSpPr>
      <dsp:spPr>
        <a:xfrm>
          <a:off x="0" y="12967"/>
          <a:ext cx="6579372" cy="447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800" kern="1200" dirty="0" smtClean="0"/>
            <a:t>Coordinación programática y monitoreo del progreso </a:t>
          </a:r>
          <a:endParaRPr lang="es-NI" sz="1800" kern="1200" dirty="0"/>
        </a:p>
      </dsp:txBody>
      <dsp:txXfrm>
        <a:off x="21864" y="34831"/>
        <a:ext cx="6535644" cy="404162"/>
      </dsp:txXfrm>
    </dsp:sp>
    <dsp:sp modelId="{1DAEA564-4E4B-40AC-83CF-2953A9FA80D7}">
      <dsp:nvSpPr>
        <dsp:cNvPr id="0" name=""/>
        <dsp:cNvSpPr/>
      </dsp:nvSpPr>
      <dsp:spPr>
        <a:xfrm>
          <a:off x="0" y="585596"/>
          <a:ext cx="6579372" cy="447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800" kern="1200" dirty="0" smtClean="0"/>
            <a:t>Comunicación, divulgación y concienciación</a:t>
          </a:r>
          <a:endParaRPr lang="es-NI" sz="1800" kern="1200" dirty="0"/>
        </a:p>
      </dsp:txBody>
      <dsp:txXfrm>
        <a:off x="21864" y="607460"/>
        <a:ext cx="6535644" cy="404162"/>
      </dsp:txXfrm>
    </dsp:sp>
    <dsp:sp modelId="{AC157D79-F363-4758-9267-CF33F105E7FC}">
      <dsp:nvSpPr>
        <dsp:cNvPr id="0" name=""/>
        <dsp:cNvSpPr/>
      </dsp:nvSpPr>
      <dsp:spPr>
        <a:xfrm>
          <a:off x="0" y="1091941"/>
          <a:ext cx="6579372" cy="447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800" kern="1200" dirty="0" smtClean="0"/>
            <a:t>Coordinación de políticas y consolidación</a:t>
          </a:r>
          <a:endParaRPr lang="es-NI" sz="1800" kern="1200" dirty="0"/>
        </a:p>
      </dsp:txBody>
      <dsp:txXfrm>
        <a:off x="21864" y="1113805"/>
        <a:ext cx="6535644" cy="404162"/>
      </dsp:txXfrm>
    </dsp:sp>
    <dsp:sp modelId="{8A7DC2F7-51F9-47ED-8BF4-322D6558B6D7}">
      <dsp:nvSpPr>
        <dsp:cNvPr id="0" name=""/>
        <dsp:cNvSpPr/>
      </dsp:nvSpPr>
      <dsp:spPr>
        <a:xfrm>
          <a:off x="0" y="1638095"/>
          <a:ext cx="6579372" cy="8115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800" kern="1200" dirty="0" smtClean="0"/>
            <a:t>El equipo propone fusionar las funciones “Gestión del Conocimiento e Intercambio de Datos” y “Comunicación, Divulgación y Concienciación”</a:t>
          </a:r>
          <a:endParaRPr lang="es-NI" sz="1800" kern="1200" dirty="0"/>
        </a:p>
      </dsp:txBody>
      <dsp:txXfrm>
        <a:off x="39618" y="1677713"/>
        <a:ext cx="6500136" cy="732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61249" y="373333"/>
            <a:ext cx="8791575" cy="2387600"/>
          </a:xfrm>
        </p:spPr>
        <p:txBody>
          <a:bodyPr/>
          <a:lstStyle/>
          <a:p>
            <a:pPr algn="ctr"/>
            <a:r>
              <a:rPr lang="es-N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</a:t>
            </a:r>
            <a:r>
              <a:rPr lang="es-N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br>
              <a:rPr lang="es-N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NI" dirty="0"/>
              <a:t/>
            </a:r>
            <a:br>
              <a:rPr lang="es-NI" dirty="0"/>
            </a:br>
            <a:r>
              <a:rPr lang="es-NI" dirty="0" smtClean="0"/>
              <a:t>MANDATOS Y FUNCIONES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4340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43351" y="109695"/>
            <a:ext cx="8791575" cy="784259"/>
          </a:xfrm>
        </p:spPr>
        <p:txBody>
          <a:bodyPr/>
          <a:lstStyle/>
          <a:p>
            <a:r>
              <a:rPr lang="es-NI" dirty="0" smtClean="0"/>
              <a:t>1. Mandato</a:t>
            </a:r>
            <a:endParaRPr lang="es-NI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0978" y="1345220"/>
            <a:ext cx="8791575" cy="1655762"/>
          </a:xfrm>
        </p:spPr>
        <p:txBody>
          <a:bodyPr>
            <a:normAutofit/>
          </a:bodyPr>
          <a:lstStyle/>
          <a:p>
            <a:pPr algn="just"/>
            <a:r>
              <a:rPr lang="es-NI" dirty="0" smtClean="0"/>
              <a:t>“</a:t>
            </a:r>
            <a:r>
              <a:rPr lang="es-NI" dirty="0">
                <a:solidFill>
                  <a:schemeClr val="tx1"/>
                </a:solidFill>
              </a:rPr>
              <a:t>Promover y facilitar la colaboración y la cooperación a nivel regional, coordinando políticas y programas en la Región del Gran Caribe (RGC) para la conservación, gestión y uso sostenible del medio ambiente marino y de los recursos marinos y costeros.”</a:t>
            </a:r>
          </a:p>
          <a:p>
            <a:endParaRPr lang="es-NI" dirty="0"/>
          </a:p>
        </p:txBody>
      </p:sp>
      <p:sp>
        <p:nvSpPr>
          <p:cNvPr id="4" name="Rectángulo 3"/>
          <p:cNvSpPr/>
          <p:nvPr/>
        </p:nvSpPr>
        <p:spPr>
          <a:xfrm>
            <a:off x="2736715" y="3452248"/>
            <a:ext cx="8125838" cy="246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CONSIDERACIONES DEL GRUPO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es-N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N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mandato es apropiado, pero consideramos que en el ejercicio de sus funciones debe vincularlos a los organismos y no suplantarlos ni sustituirlos</a:t>
            </a: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N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N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 mejorar la traducción del documento en cuanto a la frase “reducción de riesgo de desastres” sustituyéndola por “estrategia de reducción de los riesgos de desastres”.</a:t>
            </a:r>
          </a:p>
        </p:txBody>
      </p:sp>
    </p:spTree>
    <p:extLst>
      <p:ext uri="{BB962C8B-B14F-4D97-AF65-F5344CB8AC3E}">
        <p14:creationId xmlns:p14="http://schemas.microsoft.com/office/powerpoint/2010/main" val="369419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16297" y="177901"/>
            <a:ext cx="8791575" cy="1057512"/>
          </a:xfrm>
        </p:spPr>
        <p:txBody>
          <a:bodyPr>
            <a:normAutofit/>
          </a:bodyPr>
          <a:lstStyle/>
          <a:p>
            <a:pPr lvl="0"/>
            <a:r>
              <a:rPr lang="es-NI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Que </a:t>
            </a:r>
            <a:r>
              <a:rPr lang="es-NI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funciones deberían ser funciones centrales y cuales funciones de apoyo (¿y en que prioridad?)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316297" y="1360801"/>
            <a:ext cx="8125838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FUNCIONES ESENCIALES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N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N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es-N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57027162"/>
              </p:ext>
            </p:extLst>
          </p:nvPr>
        </p:nvGraphicFramePr>
        <p:xfrm>
          <a:off x="2902085" y="1838446"/>
          <a:ext cx="6579372" cy="2700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ángulo 7"/>
          <p:cNvSpPr/>
          <p:nvPr/>
        </p:nvSpPr>
        <p:spPr>
          <a:xfrm>
            <a:off x="2642450" y="5214258"/>
            <a:ext cx="6142322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FUNCIONES DE APOYO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N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equipo propone que se le llame “Funciones Complementarias</a:t>
            </a:r>
            <a:r>
              <a:rPr lang="es-N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N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s-N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642450" y="4600545"/>
            <a:ext cx="7799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000" dirty="0" smtClean="0"/>
              <a:t>Las funciones prioritarias serían las de Coordinación</a:t>
            </a:r>
            <a:endParaRPr lang="es-NI" sz="2000" dirty="0"/>
          </a:p>
        </p:txBody>
      </p:sp>
    </p:spTree>
    <p:extLst>
      <p:ext uri="{BB962C8B-B14F-4D97-AF65-F5344CB8AC3E}">
        <p14:creationId xmlns:p14="http://schemas.microsoft.com/office/powerpoint/2010/main" val="192686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24</TotalTime>
  <Words>191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Tw Cen MT</vt:lpstr>
      <vt:lpstr>Circuito</vt:lpstr>
      <vt:lpstr>GRUPO C  MANDATOS Y FUNCIONES</vt:lpstr>
      <vt:lpstr>1. Mandato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C</dc:title>
  <dc:creator>Roberto Rocha</dc:creator>
  <cp:lastModifiedBy>Roberto Rocha</cp:lastModifiedBy>
  <cp:revision>5</cp:revision>
  <dcterms:created xsi:type="dcterms:W3CDTF">2019-07-31T13:12:51Z</dcterms:created>
  <dcterms:modified xsi:type="dcterms:W3CDTF">2019-07-31T13:54:17Z</dcterms:modified>
</cp:coreProperties>
</file>