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4" r:id="rId2"/>
    <p:sldId id="329" r:id="rId3"/>
    <p:sldId id="338" r:id="rId4"/>
    <p:sldId id="317" r:id="rId5"/>
    <p:sldId id="332" r:id="rId6"/>
    <p:sldId id="328" r:id="rId7"/>
    <p:sldId id="341" r:id="rId8"/>
    <p:sldId id="259" r:id="rId9"/>
    <p:sldId id="318" r:id="rId10"/>
    <p:sldId id="319" r:id="rId11"/>
    <p:sldId id="340" r:id="rId12"/>
    <p:sldId id="343" r:id="rId13"/>
    <p:sldId id="344" r:id="rId14"/>
    <p:sldId id="346" r:id="rId15"/>
    <p:sldId id="345" r:id="rId16"/>
    <p:sldId id="347" r:id="rId17"/>
    <p:sldId id="3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55"/>
    <p:restoredTop sz="79237" autoAdjust="0"/>
  </p:normalViewPr>
  <p:slideViewPr>
    <p:cSldViewPr snapToGrid="0" snapToObjects="1">
      <p:cViewPr varScale="1">
        <p:scale>
          <a:sx n="67" d="100"/>
          <a:sy n="67" d="100"/>
        </p:scale>
        <p:origin x="132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E690D-0BEA-6540-A5AB-506E634FF698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41F1DA-3CB6-6343-9408-F18532A3EFAD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Componente: 1</a:t>
          </a:r>
          <a:endParaRPr lang="en-US" sz="2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A91CC627-999B-1448-878D-0543C34F7826}" type="parTrans" cxnId="{F33FCDEE-7B94-0243-824F-A5AB5D223AA5}">
      <dgm:prSet/>
      <dgm:spPr/>
      <dgm:t>
        <a:bodyPr/>
        <a:lstStyle/>
        <a:p>
          <a:endParaRPr lang="en-US"/>
        </a:p>
      </dgm:t>
    </dgm:pt>
    <dgm:pt modelId="{F9C770AC-3397-3F42-AD35-96B2EC629D77}" type="sibTrans" cxnId="{F33FCDEE-7B94-0243-824F-A5AB5D223AA5}">
      <dgm:prSet/>
      <dgm:spPr/>
      <dgm:t>
        <a:bodyPr/>
        <a:lstStyle/>
        <a:p>
          <a:endParaRPr lang="en-US"/>
        </a:p>
      </dgm:t>
    </dgm:pt>
    <dgm:pt modelId="{06BC01BB-85BD-C145-9FA2-8661745B63D6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 marL="0" lvl="1" indent="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s-ES" dirty="0"/>
            <a:t>Consolidar el marco regional multinivel para la gobernanza interactiva, participativa e integrada de la gobernanza oceánica en [el Gran Caribe][la región del CLME+]</a:t>
          </a:r>
          <a:r>
            <a:rPr lang="en-US" baseline="30000" dirty="0"/>
            <a:t>  </a:t>
          </a:r>
          <a:r>
            <a:rPr lang="es-ES" dirty="0"/>
            <a:t>(“Marco de Gobernanza Regional” (“MGR”))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B549F56D-4B06-F149-B360-74922CBD1199}" type="parTrans" cxnId="{9A38842A-BD22-FE48-BC94-B7A6DB497A72}">
      <dgm:prSet/>
      <dgm:spPr/>
      <dgm:t>
        <a:bodyPr/>
        <a:lstStyle/>
        <a:p>
          <a:endParaRPr lang="en-US"/>
        </a:p>
      </dgm:t>
    </dgm:pt>
    <dgm:pt modelId="{97EBF812-CCE9-124E-BFC8-1C2D132A2CE5}" type="sibTrans" cxnId="{9A38842A-BD22-FE48-BC94-B7A6DB497A72}">
      <dgm:prSet/>
      <dgm:spPr/>
      <dgm:t>
        <a:bodyPr/>
        <a:lstStyle/>
        <a:p>
          <a:endParaRPr lang="en-US"/>
        </a:p>
      </dgm:t>
    </dgm:pt>
    <dgm:pt modelId="{286491D0-CB6F-D64A-A787-E16CC995FACE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Componente: 2</a:t>
          </a:r>
          <a:endParaRPr lang="en-US" sz="2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9783CD5F-1D8B-DF47-B32E-A2C74555FA4E}" type="parTrans" cxnId="{A9332672-B22E-9B41-91EF-E2E4641A9B05}">
      <dgm:prSet/>
      <dgm:spPr/>
      <dgm:t>
        <a:bodyPr/>
        <a:lstStyle/>
        <a:p>
          <a:endParaRPr lang="en-US"/>
        </a:p>
      </dgm:t>
    </dgm:pt>
    <dgm:pt modelId="{4E295AE2-F497-AF40-8FBD-3AB7E342079E}" type="sibTrans" cxnId="{A9332672-B22E-9B41-91EF-E2E4641A9B05}">
      <dgm:prSet/>
      <dgm:spPr/>
      <dgm:t>
        <a:bodyPr/>
        <a:lstStyle/>
        <a:p>
          <a:endParaRPr lang="en-US"/>
        </a:p>
      </dgm:t>
    </dgm:pt>
    <dgm:pt modelId="{4C8317C9-4764-B948-BC2F-795FF1A9ECA5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 marL="0" lvl="1" indent="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s-ES" sz="1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Mejora de la capacidad de los arreglos de gobernanza nacional para la ejecución de un [manejo con enfoque </a:t>
          </a:r>
          <a:r>
            <a:rPr lang="es-ES" sz="18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ecosistémico</a:t>
          </a:r>
          <a:r>
            <a:rPr lang="es-ES" sz="1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(MEE)] [manejo y toma de decisiones basadas en ecosistemas] [y enfoque </a:t>
          </a:r>
          <a:r>
            <a:rPr lang="es-ES" sz="18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ecosistémico</a:t>
          </a:r>
          <a:r>
            <a:rPr lang="es-ES" sz="1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de la pesca (EEP)]</a:t>
          </a:r>
          <a:endParaRPr lang="en-US" sz="18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893490F6-FCF8-4741-996D-6A630C036438}" type="parTrans" cxnId="{594E8F19-B3CB-E342-9819-4B099094EBF4}">
      <dgm:prSet/>
      <dgm:spPr/>
      <dgm:t>
        <a:bodyPr/>
        <a:lstStyle/>
        <a:p>
          <a:endParaRPr lang="en-US"/>
        </a:p>
      </dgm:t>
    </dgm:pt>
    <dgm:pt modelId="{1F03F550-4BCF-AF47-B344-3964E1D432C6}" type="sibTrans" cxnId="{594E8F19-B3CB-E342-9819-4B099094EBF4}">
      <dgm:prSet/>
      <dgm:spPr/>
      <dgm:t>
        <a:bodyPr/>
        <a:lstStyle/>
        <a:p>
          <a:endParaRPr lang="en-US"/>
        </a:p>
      </dgm:t>
    </dgm:pt>
    <dgm:pt modelId="{24D2C197-412C-124E-ABFB-64B6123E3A0B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Componente: 3</a:t>
          </a:r>
          <a:endParaRPr lang="en-US" sz="2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C21345A8-52ED-2B43-A1E1-6DEE1CC10BF8}" type="parTrans" cxnId="{95A6CC15-0B10-A14B-A671-80DAD8F5BFA1}">
      <dgm:prSet/>
      <dgm:spPr/>
      <dgm:t>
        <a:bodyPr/>
        <a:lstStyle/>
        <a:p>
          <a:endParaRPr lang="en-US"/>
        </a:p>
      </dgm:t>
    </dgm:pt>
    <dgm:pt modelId="{5C9C1F01-13B2-A345-B8E2-9C90F0EF0690}" type="sibTrans" cxnId="{95A6CC15-0B10-A14B-A671-80DAD8F5BFA1}">
      <dgm:prSet/>
      <dgm:spPr/>
      <dgm:t>
        <a:bodyPr/>
        <a:lstStyle/>
        <a:p>
          <a:endParaRPr lang="en-US"/>
        </a:p>
      </dgm:t>
    </dgm:pt>
    <dgm:pt modelId="{F012D102-F310-134A-85BF-7BB44A6FE8C7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 marL="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s-ES" sz="1800" kern="1200" dirty="0"/>
            <a:t>Promover oportunidades [de desarrollo socio-</a:t>
          </a:r>
          <a:r>
            <a:rPr lang="es-ES" sz="1800" kern="1200" dirty="0" err="1"/>
            <a:t>economico</a:t>
          </a:r>
          <a:r>
            <a:rPr lang="es-ES" sz="1800" kern="1200" dirty="0"/>
            <a:t>] socioeconómicas sostenibles basadas en el mar, mediante medidas orientadas específicamente a la reducción de tensores [y de construcción de resiliencia] y a través de mejores inversiones.</a:t>
          </a:r>
          <a:endParaRPr lang="en-US" sz="1800" u="none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81C38CB1-88F6-DA43-A8A0-0819FACC560E}" type="parTrans" cxnId="{C86BBFF3-E242-234B-B166-56354D43941F}">
      <dgm:prSet/>
      <dgm:spPr/>
      <dgm:t>
        <a:bodyPr/>
        <a:lstStyle/>
        <a:p>
          <a:endParaRPr lang="en-US"/>
        </a:p>
      </dgm:t>
    </dgm:pt>
    <dgm:pt modelId="{74281D84-2BE8-9342-BEF2-44585BD48395}" type="sibTrans" cxnId="{C86BBFF3-E242-234B-B166-56354D43941F}">
      <dgm:prSet/>
      <dgm:spPr/>
      <dgm:t>
        <a:bodyPr/>
        <a:lstStyle/>
        <a:p>
          <a:endParaRPr lang="en-US"/>
        </a:p>
      </dgm:t>
    </dgm:pt>
    <dgm:pt modelId="{6E7FD803-526F-8642-ABF1-F6F13AF87FE9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Componente: 4</a:t>
          </a:r>
          <a:endParaRPr lang="en-US" sz="2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240F89B8-DE3C-A44B-8269-9DD40C8F48B6}" type="parTrans" cxnId="{A046E4AA-B18E-F941-9EAD-FBE163401345}">
      <dgm:prSet/>
      <dgm:spPr/>
      <dgm:t>
        <a:bodyPr/>
        <a:lstStyle/>
        <a:p>
          <a:endParaRPr lang="en-US"/>
        </a:p>
      </dgm:t>
    </dgm:pt>
    <dgm:pt modelId="{47CB6701-E638-5543-9EC5-2270911D0CC2}" type="sibTrans" cxnId="{A046E4AA-B18E-F941-9EAD-FBE163401345}">
      <dgm:prSet/>
      <dgm:spPr/>
      <dgm:t>
        <a:bodyPr/>
        <a:lstStyle/>
        <a:p>
          <a:endParaRPr lang="en-US"/>
        </a:p>
      </dgm:t>
    </dgm:pt>
    <dgm:pt modelId="{94E46E3D-5BB0-064A-B6C0-62DF16D1828B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 marL="0" indent="0">
            <a:buFontTx/>
            <a:buNone/>
            <a:tabLst/>
          </a:pPr>
          <a:r>
            <a:rPr lang="es-ES" sz="1600" dirty="0"/>
            <a:t>Mecanismos regionales y </a:t>
          </a:r>
          <a:r>
            <a:rPr lang="es-ES" sz="1600" dirty="0" err="1"/>
            <a:t>multi</a:t>
          </a:r>
          <a:r>
            <a:rPr lang="es-ES" sz="1600" dirty="0"/>
            <a:t>-niveles mejorados de  generación, gestión, intercambio, y difusión de conocimientos, para facilitar la concientización y mejorar la toma de decisiones relativas a la gobernanza oceánica integrada, interactiva y participativa, en apoyo al desarrollo socioeconómico azul sostenible, </a:t>
          </a:r>
          <a:r>
            <a:rPr lang="es-ES" sz="1600" dirty="0" err="1"/>
            <a:t>resiliente</a:t>
          </a:r>
          <a:r>
            <a:rPr lang="es-ES" sz="1600" dirty="0"/>
            <a:t> al cambio climático y sensible a las cuestiones de género.</a:t>
          </a:r>
          <a:endParaRPr lang="en-US" sz="1600" u="none" dirty="0"/>
        </a:p>
      </dgm:t>
    </dgm:pt>
    <dgm:pt modelId="{F579BBF9-5A87-424D-9102-06B557103055}" type="parTrans" cxnId="{3ACC4913-5AC5-3441-AE3A-B049730594A5}">
      <dgm:prSet/>
      <dgm:spPr/>
      <dgm:t>
        <a:bodyPr/>
        <a:lstStyle/>
        <a:p>
          <a:endParaRPr lang="en-US"/>
        </a:p>
      </dgm:t>
    </dgm:pt>
    <dgm:pt modelId="{77C456C0-3BB3-3C43-8868-E578A8078060}" type="sibTrans" cxnId="{3ACC4913-5AC5-3441-AE3A-B049730594A5}">
      <dgm:prSet/>
      <dgm:spPr/>
      <dgm:t>
        <a:bodyPr/>
        <a:lstStyle/>
        <a:p>
          <a:endParaRPr lang="en-US"/>
        </a:p>
      </dgm:t>
    </dgm:pt>
    <dgm:pt modelId="{5F0E98BA-6A11-9A45-B4ED-96BD98CF4CD9}" type="pres">
      <dgm:prSet presAssocID="{2EFE690D-0BEA-6540-A5AB-506E634FF698}" presName="Name0" presStyleCnt="0">
        <dgm:presLayoutVars>
          <dgm:dir/>
          <dgm:animLvl val="lvl"/>
          <dgm:resizeHandles val="exact"/>
        </dgm:presLayoutVars>
      </dgm:prSet>
      <dgm:spPr/>
    </dgm:pt>
    <dgm:pt modelId="{9122B89B-705E-D247-8A03-0ED16AB9B439}" type="pres">
      <dgm:prSet presAssocID="{7441F1DA-3CB6-6343-9408-F18532A3EFAD}" presName="composite" presStyleCnt="0"/>
      <dgm:spPr/>
    </dgm:pt>
    <dgm:pt modelId="{EEC1E719-93D2-114D-808B-F6B12BF26F21}" type="pres">
      <dgm:prSet presAssocID="{7441F1DA-3CB6-6343-9408-F18532A3EFA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EBBFFA2-23ED-744E-AD6C-A6E8EF56C1D8}" type="pres">
      <dgm:prSet presAssocID="{7441F1DA-3CB6-6343-9408-F18532A3EFAD}" presName="desTx" presStyleLbl="alignAccFollowNode1" presStyleIdx="0" presStyleCnt="4" custScaleY="94338" custLinFactNeighborY="-3139">
        <dgm:presLayoutVars>
          <dgm:bulletEnabled val="1"/>
        </dgm:presLayoutVars>
      </dgm:prSet>
      <dgm:spPr/>
    </dgm:pt>
    <dgm:pt modelId="{18799713-5A79-5942-BB23-01103CAD40E5}" type="pres">
      <dgm:prSet presAssocID="{F9C770AC-3397-3F42-AD35-96B2EC629D77}" presName="space" presStyleCnt="0"/>
      <dgm:spPr/>
    </dgm:pt>
    <dgm:pt modelId="{39AB0BD9-5A70-FD49-948C-CCD79BDDC319}" type="pres">
      <dgm:prSet presAssocID="{286491D0-CB6F-D64A-A787-E16CC995FACE}" presName="composite" presStyleCnt="0"/>
      <dgm:spPr/>
    </dgm:pt>
    <dgm:pt modelId="{67FA330B-C173-704F-86A6-78725B98EB5F}" type="pres">
      <dgm:prSet presAssocID="{286491D0-CB6F-D64A-A787-E16CC995FAC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10671E5-9662-A543-A4EF-497BE69596A7}" type="pres">
      <dgm:prSet presAssocID="{286491D0-CB6F-D64A-A787-E16CC995FACE}" presName="desTx" presStyleLbl="alignAccFollowNode1" presStyleIdx="1" presStyleCnt="4" custScaleY="94338" custLinFactNeighborY="-2862">
        <dgm:presLayoutVars>
          <dgm:bulletEnabled val="1"/>
        </dgm:presLayoutVars>
      </dgm:prSet>
      <dgm:spPr/>
    </dgm:pt>
    <dgm:pt modelId="{D2C7C70C-2883-6040-BC87-ED471EA3264B}" type="pres">
      <dgm:prSet presAssocID="{4E295AE2-F497-AF40-8FBD-3AB7E342079E}" presName="space" presStyleCnt="0"/>
      <dgm:spPr/>
    </dgm:pt>
    <dgm:pt modelId="{68E442BB-E4D1-1443-8EA9-CDB33E6701DA}" type="pres">
      <dgm:prSet presAssocID="{24D2C197-412C-124E-ABFB-64B6123E3A0B}" presName="composite" presStyleCnt="0"/>
      <dgm:spPr/>
    </dgm:pt>
    <dgm:pt modelId="{8AE169FF-56FD-EC4D-9F76-9A1CB2DCCDD2}" type="pres">
      <dgm:prSet presAssocID="{24D2C197-412C-124E-ABFB-64B6123E3A0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1FB8C1D-91B0-1043-859F-EFB23F71304A}" type="pres">
      <dgm:prSet presAssocID="{24D2C197-412C-124E-ABFB-64B6123E3A0B}" presName="desTx" presStyleLbl="alignAccFollowNode1" presStyleIdx="2" presStyleCnt="4" custScaleY="94338" custLinFactNeighborY="-3132">
        <dgm:presLayoutVars>
          <dgm:bulletEnabled val="1"/>
        </dgm:presLayoutVars>
      </dgm:prSet>
      <dgm:spPr/>
    </dgm:pt>
    <dgm:pt modelId="{3FB61DEA-E3DA-CE42-957D-ECBF38E6A989}" type="pres">
      <dgm:prSet presAssocID="{5C9C1F01-13B2-A345-B8E2-9C90F0EF0690}" presName="space" presStyleCnt="0"/>
      <dgm:spPr/>
    </dgm:pt>
    <dgm:pt modelId="{C5ECB427-0758-E343-80B4-2A4951DA8DE0}" type="pres">
      <dgm:prSet presAssocID="{6E7FD803-526F-8642-ABF1-F6F13AF87FE9}" presName="composite" presStyleCnt="0"/>
      <dgm:spPr/>
    </dgm:pt>
    <dgm:pt modelId="{BEA9B765-E6D2-AB4A-B788-CAB7FC2EB7DE}" type="pres">
      <dgm:prSet presAssocID="{6E7FD803-526F-8642-ABF1-F6F13AF87FE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BC6E944-6CD3-8D48-A499-028A7A328B19}" type="pres">
      <dgm:prSet presAssocID="{6E7FD803-526F-8642-ABF1-F6F13AF87FE9}" presName="desTx" presStyleLbl="alignAccFollowNode1" presStyleIdx="3" presStyleCnt="4" custScaleY="96983" custLinFactNeighborY="-1620">
        <dgm:presLayoutVars>
          <dgm:bulletEnabled val="1"/>
        </dgm:presLayoutVars>
      </dgm:prSet>
      <dgm:spPr/>
    </dgm:pt>
  </dgm:ptLst>
  <dgm:cxnLst>
    <dgm:cxn modelId="{3ACC4913-5AC5-3441-AE3A-B049730594A5}" srcId="{6E7FD803-526F-8642-ABF1-F6F13AF87FE9}" destId="{94E46E3D-5BB0-064A-B6C0-62DF16D1828B}" srcOrd="0" destOrd="0" parTransId="{F579BBF9-5A87-424D-9102-06B557103055}" sibTransId="{77C456C0-3BB3-3C43-8868-E578A8078060}"/>
    <dgm:cxn modelId="{95A6CC15-0B10-A14B-A671-80DAD8F5BFA1}" srcId="{2EFE690D-0BEA-6540-A5AB-506E634FF698}" destId="{24D2C197-412C-124E-ABFB-64B6123E3A0B}" srcOrd="2" destOrd="0" parTransId="{C21345A8-52ED-2B43-A1E1-6DEE1CC10BF8}" sibTransId="{5C9C1F01-13B2-A345-B8E2-9C90F0EF0690}"/>
    <dgm:cxn modelId="{594E8F19-B3CB-E342-9819-4B099094EBF4}" srcId="{286491D0-CB6F-D64A-A787-E16CC995FACE}" destId="{4C8317C9-4764-B948-BC2F-795FF1A9ECA5}" srcOrd="0" destOrd="0" parTransId="{893490F6-FCF8-4741-996D-6A630C036438}" sibTransId="{1F03F550-4BCF-AF47-B344-3964E1D432C6}"/>
    <dgm:cxn modelId="{5C74351C-7C1E-6845-8FA4-CB5D57CC68D0}" type="presOf" srcId="{F012D102-F310-134A-85BF-7BB44A6FE8C7}" destId="{31FB8C1D-91B0-1043-859F-EFB23F71304A}" srcOrd="0" destOrd="0" presId="urn:microsoft.com/office/officeart/2005/8/layout/hList1"/>
    <dgm:cxn modelId="{8350E125-B623-B343-8929-11C04B7E9BB8}" type="presOf" srcId="{2EFE690D-0BEA-6540-A5AB-506E634FF698}" destId="{5F0E98BA-6A11-9A45-B4ED-96BD98CF4CD9}" srcOrd="0" destOrd="0" presId="urn:microsoft.com/office/officeart/2005/8/layout/hList1"/>
    <dgm:cxn modelId="{9A38842A-BD22-FE48-BC94-B7A6DB497A72}" srcId="{7441F1DA-3CB6-6343-9408-F18532A3EFAD}" destId="{06BC01BB-85BD-C145-9FA2-8661745B63D6}" srcOrd="0" destOrd="0" parTransId="{B549F56D-4B06-F149-B360-74922CBD1199}" sibTransId="{97EBF812-CCE9-124E-BFC8-1C2D132A2CE5}"/>
    <dgm:cxn modelId="{55E79A34-82CB-0E40-9FED-B0A473218599}" type="presOf" srcId="{94E46E3D-5BB0-064A-B6C0-62DF16D1828B}" destId="{7BC6E944-6CD3-8D48-A499-028A7A328B19}" srcOrd="0" destOrd="0" presId="urn:microsoft.com/office/officeart/2005/8/layout/hList1"/>
    <dgm:cxn modelId="{A9332672-B22E-9B41-91EF-E2E4641A9B05}" srcId="{2EFE690D-0BEA-6540-A5AB-506E634FF698}" destId="{286491D0-CB6F-D64A-A787-E16CC995FACE}" srcOrd="1" destOrd="0" parTransId="{9783CD5F-1D8B-DF47-B32E-A2C74555FA4E}" sibTransId="{4E295AE2-F497-AF40-8FBD-3AB7E342079E}"/>
    <dgm:cxn modelId="{A7B59A53-EB75-B24E-8919-A739E78494A8}" type="presOf" srcId="{24D2C197-412C-124E-ABFB-64B6123E3A0B}" destId="{8AE169FF-56FD-EC4D-9F76-9A1CB2DCCDD2}" srcOrd="0" destOrd="0" presId="urn:microsoft.com/office/officeart/2005/8/layout/hList1"/>
    <dgm:cxn modelId="{4815B785-79AE-B646-A77C-135BED78A3B3}" type="presOf" srcId="{4C8317C9-4764-B948-BC2F-795FF1A9ECA5}" destId="{310671E5-9662-A543-A4EF-497BE69596A7}" srcOrd="0" destOrd="0" presId="urn:microsoft.com/office/officeart/2005/8/layout/hList1"/>
    <dgm:cxn modelId="{EB80569C-C1C4-4049-BA20-9EAB67DCD752}" type="presOf" srcId="{286491D0-CB6F-D64A-A787-E16CC995FACE}" destId="{67FA330B-C173-704F-86A6-78725B98EB5F}" srcOrd="0" destOrd="0" presId="urn:microsoft.com/office/officeart/2005/8/layout/hList1"/>
    <dgm:cxn modelId="{A046E4AA-B18E-F941-9EAD-FBE163401345}" srcId="{2EFE690D-0BEA-6540-A5AB-506E634FF698}" destId="{6E7FD803-526F-8642-ABF1-F6F13AF87FE9}" srcOrd="3" destOrd="0" parTransId="{240F89B8-DE3C-A44B-8269-9DD40C8F48B6}" sibTransId="{47CB6701-E638-5543-9EC5-2270911D0CC2}"/>
    <dgm:cxn modelId="{9CC4A6B5-520F-D04A-BE12-11A4A0B1DC77}" type="presOf" srcId="{06BC01BB-85BD-C145-9FA2-8661745B63D6}" destId="{7EBBFFA2-23ED-744E-AD6C-A6E8EF56C1D8}" srcOrd="0" destOrd="0" presId="urn:microsoft.com/office/officeart/2005/8/layout/hList1"/>
    <dgm:cxn modelId="{855323C5-537F-8F49-9CE2-79B8FE8CFC20}" type="presOf" srcId="{6E7FD803-526F-8642-ABF1-F6F13AF87FE9}" destId="{BEA9B765-E6D2-AB4A-B788-CAB7FC2EB7DE}" srcOrd="0" destOrd="0" presId="urn:microsoft.com/office/officeart/2005/8/layout/hList1"/>
    <dgm:cxn modelId="{F33FCDEE-7B94-0243-824F-A5AB5D223AA5}" srcId="{2EFE690D-0BEA-6540-A5AB-506E634FF698}" destId="{7441F1DA-3CB6-6343-9408-F18532A3EFAD}" srcOrd="0" destOrd="0" parTransId="{A91CC627-999B-1448-878D-0543C34F7826}" sibTransId="{F9C770AC-3397-3F42-AD35-96B2EC629D77}"/>
    <dgm:cxn modelId="{03B631F0-F4A4-B44C-A4FA-86C5CFD6CDC0}" type="presOf" srcId="{7441F1DA-3CB6-6343-9408-F18532A3EFAD}" destId="{EEC1E719-93D2-114D-808B-F6B12BF26F21}" srcOrd="0" destOrd="0" presId="urn:microsoft.com/office/officeart/2005/8/layout/hList1"/>
    <dgm:cxn modelId="{C86BBFF3-E242-234B-B166-56354D43941F}" srcId="{24D2C197-412C-124E-ABFB-64B6123E3A0B}" destId="{F012D102-F310-134A-85BF-7BB44A6FE8C7}" srcOrd="0" destOrd="0" parTransId="{81C38CB1-88F6-DA43-A8A0-0819FACC560E}" sibTransId="{74281D84-2BE8-9342-BEF2-44585BD48395}"/>
    <dgm:cxn modelId="{54083BB3-29A4-0B41-AB60-DD58AF7F57F8}" type="presParOf" srcId="{5F0E98BA-6A11-9A45-B4ED-96BD98CF4CD9}" destId="{9122B89B-705E-D247-8A03-0ED16AB9B439}" srcOrd="0" destOrd="0" presId="urn:microsoft.com/office/officeart/2005/8/layout/hList1"/>
    <dgm:cxn modelId="{5C1027EC-C28D-CF47-9CE3-28CBF8497257}" type="presParOf" srcId="{9122B89B-705E-D247-8A03-0ED16AB9B439}" destId="{EEC1E719-93D2-114D-808B-F6B12BF26F21}" srcOrd="0" destOrd="0" presId="urn:microsoft.com/office/officeart/2005/8/layout/hList1"/>
    <dgm:cxn modelId="{EBCF1F7C-1547-C04C-BF72-20F34F70A2E7}" type="presParOf" srcId="{9122B89B-705E-D247-8A03-0ED16AB9B439}" destId="{7EBBFFA2-23ED-744E-AD6C-A6E8EF56C1D8}" srcOrd="1" destOrd="0" presId="urn:microsoft.com/office/officeart/2005/8/layout/hList1"/>
    <dgm:cxn modelId="{C112ED9B-3D9F-0644-816D-39480323B3FD}" type="presParOf" srcId="{5F0E98BA-6A11-9A45-B4ED-96BD98CF4CD9}" destId="{18799713-5A79-5942-BB23-01103CAD40E5}" srcOrd="1" destOrd="0" presId="urn:microsoft.com/office/officeart/2005/8/layout/hList1"/>
    <dgm:cxn modelId="{DE6AC239-434F-324A-B2CB-FEAC9E7FD888}" type="presParOf" srcId="{5F0E98BA-6A11-9A45-B4ED-96BD98CF4CD9}" destId="{39AB0BD9-5A70-FD49-948C-CCD79BDDC319}" srcOrd="2" destOrd="0" presId="urn:microsoft.com/office/officeart/2005/8/layout/hList1"/>
    <dgm:cxn modelId="{4F02F92F-FEB4-4344-985F-985CDEF02AE8}" type="presParOf" srcId="{39AB0BD9-5A70-FD49-948C-CCD79BDDC319}" destId="{67FA330B-C173-704F-86A6-78725B98EB5F}" srcOrd="0" destOrd="0" presId="urn:microsoft.com/office/officeart/2005/8/layout/hList1"/>
    <dgm:cxn modelId="{CD20C5E9-91E8-674F-8051-C5EF487E1038}" type="presParOf" srcId="{39AB0BD9-5A70-FD49-948C-CCD79BDDC319}" destId="{310671E5-9662-A543-A4EF-497BE69596A7}" srcOrd="1" destOrd="0" presId="urn:microsoft.com/office/officeart/2005/8/layout/hList1"/>
    <dgm:cxn modelId="{89BE2493-4752-AD46-B10C-CCF61091654B}" type="presParOf" srcId="{5F0E98BA-6A11-9A45-B4ED-96BD98CF4CD9}" destId="{D2C7C70C-2883-6040-BC87-ED471EA3264B}" srcOrd="3" destOrd="0" presId="urn:microsoft.com/office/officeart/2005/8/layout/hList1"/>
    <dgm:cxn modelId="{5B932F47-9F17-434A-9E93-7D7E60E65FA9}" type="presParOf" srcId="{5F0E98BA-6A11-9A45-B4ED-96BD98CF4CD9}" destId="{68E442BB-E4D1-1443-8EA9-CDB33E6701DA}" srcOrd="4" destOrd="0" presId="urn:microsoft.com/office/officeart/2005/8/layout/hList1"/>
    <dgm:cxn modelId="{877B2BE6-BD5F-1549-98DA-4BC6A1B5CEE3}" type="presParOf" srcId="{68E442BB-E4D1-1443-8EA9-CDB33E6701DA}" destId="{8AE169FF-56FD-EC4D-9F76-9A1CB2DCCDD2}" srcOrd="0" destOrd="0" presId="urn:microsoft.com/office/officeart/2005/8/layout/hList1"/>
    <dgm:cxn modelId="{CC23E400-E8D3-264A-A291-C61BEC3A4D96}" type="presParOf" srcId="{68E442BB-E4D1-1443-8EA9-CDB33E6701DA}" destId="{31FB8C1D-91B0-1043-859F-EFB23F71304A}" srcOrd="1" destOrd="0" presId="urn:microsoft.com/office/officeart/2005/8/layout/hList1"/>
    <dgm:cxn modelId="{2C950DDC-8E97-9249-AD58-7E7ED0602C39}" type="presParOf" srcId="{5F0E98BA-6A11-9A45-B4ED-96BD98CF4CD9}" destId="{3FB61DEA-E3DA-CE42-957D-ECBF38E6A989}" srcOrd="5" destOrd="0" presId="urn:microsoft.com/office/officeart/2005/8/layout/hList1"/>
    <dgm:cxn modelId="{5051B5F7-5F7F-5D41-94BC-E28B18580FB9}" type="presParOf" srcId="{5F0E98BA-6A11-9A45-B4ED-96BD98CF4CD9}" destId="{C5ECB427-0758-E343-80B4-2A4951DA8DE0}" srcOrd="6" destOrd="0" presId="urn:microsoft.com/office/officeart/2005/8/layout/hList1"/>
    <dgm:cxn modelId="{9F1B3AF6-FC4F-D54D-8DA2-0407E984A16D}" type="presParOf" srcId="{C5ECB427-0758-E343-80B4-2A4951DA8DE0}" destId="{BEA9B765-E6D2-AB4A-B788-CAB7FC2EB7DE}" srcOrd="0" destOrd="0" presId="urn:microsoft.com/office/officeart/2005/8/layout/hList1"/>
    <dgm:cxn modelId="{661CC2A9-37B0-A346-BD48-D6AF90F33973}" type="presParOf" srcId="{C5ECB427-0758-E343-80B4-2A4951DA8DE0}" destId="{7BC6E944-6CD3-8D48-A499-028A7A328B1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1E719-93D2-114D-808B-F6B12BF26F21}">
      <dsp:nvSpPr>
        <dsp:cNvPr id="0" name=""/>
        <dsp:cNvSpPr/>
      </dsp:nvSpPr>
      <dsp:spPr>
        <a:xfrm>
          <a:off x="4004" y="232574"/>
          <a:ext cx="2408132" cy="96325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Componente: 1</a:t>
          </a:r>
          <a:endParaRPr lang="en-US" sz="2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>
        <a:off x="4004" y="232574"/>
        <a:ext cx="2408132" cy="963253"/>
      </dsp:txXfrm>
    </dsp:sp>
    <dsp:sp modelId="{7EBBFFA2-23ED-744E-AD6C-A6E8EF56C1D8}">
      <dsp:nvSpPr>
        <dsp:cNvPr id="0" name=""/>
        <dsp:cNvSpPr/>
      </dsp:nvSpPr>
      <dsp:spPr>
        <a:xfrm>
          <a:off x="4004" y="1183179"/>
          <a:ext cx="2408132" cy="3874008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0" lvl="1" indent="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s-ES" dirty="0"/>
            <a:t>Consolidar el marco regional multinivel para la gobernanza interactiva, participativa e integrada de la gobernanza oceánica en [el Gran Caribe][la región del CLME+]</a:t>
          </a:r>
          <a:r>
            <a:rPr lang="en-US" baseline="30000" dirty="0"/>
            <a:t>  </a:t>
          </a:r>
          <a:r>
            <a:rPr lang="es-ES" dirty="0"/>
            <a:t>(“Marco de Gobernanza Regional” (“MGR”))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04" y="1183179"/>
        <a:ext cx="2408132" cy="3874008"/>
      </dsp:txXfrm>
    </dsp:sp>
    <dsp:sp modelId="{67FA330B-C173-704F-86A6-78725B98EB5F}">
      <dsp:nvSpPr>
        <dsp:cNvPr id="0" name=""/>
        <dsp:cNvSpPr/>
      </dsp:nvSpPr>
      <dsp:spPr>
        <a:xfrm>
          <a:off x="2749276" y="232574"/>
          <a:ext cx="2408132" cy="96325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Componente: 2</a:t>
          </a:r>
          <a:endParaRPr lang="en-US" sz="2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>
        <a:off x="2749276" y="232574"/>
        <a:ext cx="2408132" cy="963253"/>
      </dsp:txXfrm>
    </dsp:sp>
    <dsp:sp modelId="{310671E5-9662-A543-A4EF-497BE69596A7}">
      <dsp:nvSpPr>
        <dsp:cNvPr id="0" name=""/>
        <dsp:cNvSpPr/>
      </dsp:nvSpPr>
      <dsp:spPr>
        <a:xfrm>
          <a:off x="2749276" y="1194554"/>
          <a:ext cx="2408132" cy="3874008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lvl="1" indent="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s-E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Mejora de la capacidad de los arreglos de gobernanza nacional para la ejecución de un [manejo con enfoque </a:t>
          </a:r>
          <a:r>
            <a:rPr lang="es-ES" sz="18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ecosistémico</a:t>
          </a:r>
          <a:r>
            <a:rPr lang="es-E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(MEE)] [manejo y toma de decisiones basadas en ecosistemas] [y enfoque </a:t>
          </a:r>
          <a:r>
            <a:rPr lang="es-ES" sz="18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ecosistémico</a:t>
          </a:r>
          <a:r>
            <a:rPr lang="es-E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de la pesca (EEP)]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49276" y="1194554"/>
        <a:ext cx="2408132" cy="3874008"/>
      </dsp:txXfrm>
    </dsp:sp>
    <dsp:sp modelId="{8AE169FF-56FD-EC4D-9F76-9A1CB2DCCDD2}">
      <dsp:nvSpPr>
        <dsp:cNvPr id="0" name=""/>
        <dsp:cNvSpPr/>
      </dsp:nvSpPr>
      <dsp:spPr>
        <a:xfrm>
          <a:off x="5494547" y="232574"/>
          <a:ext cx="2408132" cy="96325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Componente: 3</a:t>
          </a:r>
          <a:endParaRPr lang="en-US" sz="2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>
        <a:off x="5494547" y="232574"/>
        <a:ext cx="2408132" cy="963253"/>
      </dsp:txXfrm>
    </dsp:sp>
    <dsp:sp modelId="{31FB8C1D-91B0-1043-859F-EFB23F71304A}">
      <dsp:nvSpPr>
        <dsp:cNvPr id="0" name=""/>
        <dsp:cNvSpPr/>
      </dsp:nvSpPr>
      <dsp:spPr>
        <a:xfrm>
          <a:off x="5494547" y="1183467"/>
          <a:ext cx="2408132" cy="3874008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s-ES" sz="1800" kern="1200" dirty="0"/>
            <a:t>Promover oportunidades [de desarrollo socio-</a:t>
          </a:r>
          <a:r>
            <a:rPr lang="es-ES" sz="1800" kern="1200" dirty="0" err="1"/>
            <a:t>economico</a:t>
          </a:r>
          <a:r>
            <a:rPr lang="es-ES" sz="1800" kern="1200" dirty="0"/>
            <a:t>] socioeconómicas sostenibles basadas en el mar, mediante medidas orientadas específicamente a la reducción de tensores [y de construcción de resiliencia] y a través de mejores inversiones.</a:t>
          </a:r>
          <a:endParaRPr lang="en-US" sz="1800" u="none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5494547" y="1183467"/>
        <a:ext cx="2408132" cy="3874008"/>
      </dsp:txXfrm>
    </dsp:sp>
    <dsp:sp modelId="{BEA9B765-E6D2-AB4A-B788-CAB7FC2EB7DE}">
      <dsp:nvSpPr>
        <dsp:cNvPr id="0" name=""/>
        <dsp:cNvSpPr/>
      </dsp:nvSpPr>
      <dsp:spPr>
        <a:xfrm>
          <a:off x="8239819" y="205420"/>
          <a:ext cx="2408132" cy="96325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Componente: 4</a:t>
          </a:r>
          <a:endParaRPr lang="en-US" sz="2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>
        <a:off x="8239819" y="205420"/>
        <a:ext cx="2408132" cy="963253"/>
      </dsp:txXfrm>
    </dsp:sp>
    <dsp:sp modelId="{7BC6E944-6CD3-8D48-A499-028A7A328B19}">
      <dsp:nvSpPr>
        <dsp:cNvPr id="0" name=""/>
        <dsp:cNvSpPr/>
      </dsp:nvSpPr>
      <dsp:spPr>
        <a:xfrm>
          <a:off x="8239819" y="1164094"/>
          <a:ext cx="2408132" cy="3982626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s-ES" sz="1600" kern="1200" dirty="0"/>
            <a:t>Mecanismos regionales y </a:t>
          </a:r>
          <a:r>
            <a:rPr lang="es-ES" sz="1600" kern="1200" dirty="0" err="1"/>
            <a:t>multi</a:t>
          </a:r>
          <a:r>
            <a:rPr lang="es-ES" sz="1600" kern="1200" dirty="0"/>
            <a:t>-niveles mejorados de  generación, gestión, intercambio, y difusión de conocimientos, para facilitar la concientización y mejorar la toma de decisiones relativas a la gobernanza oceánica integrada, interactiva y participativa, en apoyo al desarrollo socioeconómico azul sostenible, </a:t>
          </a:r>
          <a:r>
            <a:rPr lang="es-ES" sz="1600" kern="1200" dirty="0" err="1"/>
            <a:t>resiliente</a:t>
          </a:r>
          <a:r>
            <a:rPr lang="es-ES" sz="1600" kern="1200" dirty="0"/>
            <a:t> al cambio climático y sensible a las cuestiones de género.</a:t>
          </a:r>
          <a:endParaRPr lang="en-US" sz="1600" u="none" kern="1200" dirty="0"/>
        </a:p>
      </dsp:txBody>
      <dsp:txXfrm>
        <a:off x="8239819" y="1164094"/>
        <a:ext cx="2408132" cy="3982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BA41C-5911-8747-ADD3-3C39F333F4D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D62DE-2D88-3047-8933-D87104C5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7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65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6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7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5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33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25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12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03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AC602DEB-9CC8-5D45-85C5-639DF9CC27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5551A6-2758-2049-90CE-5DBFAE8B72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48502" y="409827"/>
            <a:ext cx="3154131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E3FDDA-83A2-B54B-A98A-61C39373C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6C17B4-2058-494D-AF94-8DA3141E35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BCF0DD-D92F-314C-9402-DA51066BBE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66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82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DEE5-2488-ED44-B529-534FDDD4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73"/>
            <a:ext cx="3420000" cy="6840000"/>
          </a:xfrm>
          <a:solidFill>
            <a:srgbClr val="84CFC5"/>
          </a:solidFill>
          <a:ln>
            <a:noFill/>
          </a:ln>
        </p:spPr>
        <p:txBody>
          <a:bodyPr>
            <a:normAutofit/>
          </a:bodyPr>
          <a:lstStyle>
            <a:lvl1pPr>
              <a:defRPr sz="3400">
                <a:solidFill>
                  <a:srgbClr val="2972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A11D5-2E68-0E46-B7D9-B4B305816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55" y="811709"/>
            <a:ext cx="7931333" cy="5243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stem Font"/>
              <a:buChar char="⁃"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Half Frame 3">
            <a:extLst>
              <a:ext uri="{FF2B5EF4-FFF2-40B4-BE49-F238E27FC236}">
                <a16:creationId xmlns:a16="http://schemas.microsoft.com/office/drawing/2014/main" id="{25D0A553-D1C1-654A-A3E9-893FDF1A2E6F}"/>
              </a:ext>
            </a:extLst>
          </p:cNvPr>
          <p:cNvSpPr/>
          <p:nvPr userDrawn="1"/>
        </p:nvSpPr>
        <p:spPr>
          <a:xfrm>
            <a:off x="3738983" y="712854"/>
            <a:ext cx="1767016" cy="1890583"/>
          </a:xfrm>
          <a:prstGeom prst="halfFrame">
            <a:avLst>
              <a:gd name="adj1" fmla="val 1823"/>
              <a:gd name="adj2" fmla="val 2241"/>
            </a:avLst>
          </a:prstGeom>
          <a:solidFill>
            <a:srgbClr val="84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2F57E9B1-25BF-E74B-8110-7F1C373776C3}"/>
              </a:ext>
            </a:extLst>
          </p:cNvPr>
          <p:cNvSpPr/>
          <p:nvPr userDrawn="1"/>
        </p:nvSpPr>
        <p:spPr>
          <a:xfrm rot="10800000">
            <a:off x="10114644" y="4295888"/>
            <a:ext cx="1767016" cy="1890583"/>
          </a:xfrm>
          <a:prstGeom prst="halfFrame">
            <a:avLst>
              <a:gd name="adj1" fmla="val 1823"/>
              <a:gd name="adj2" fmla="val 2241"/>
            </a:avLst>
          </a:prstGeom>
          <a:solidFill>
            <a:srgbClr val="84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6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C1F51635-BDEA-024A-9083-2E0437B37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D137E3-D553-1245-9977-646C5658D4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7869" y="409827"/>
            <a:ext cx="3154131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7442B84-D72E-9C4A-8E0A-778CBAB23B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F1546-E935-FC4A-B6E1-D1FA72472E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61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9CBD09B8-0E04-2D4C-AF5E-7593EDA56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071E60-4C9E-FF4B-AE10-6A8B1F7F4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761F084-529B-F144-BE27-EED2755A64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0566BC-9E89-2F40-92C0-1345360C5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1B05A2-4491-8A4B-91FB-40DF2AAEC7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597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385C374-2E71-BC41-A6AF-AEFCBFD86D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B86034-8B18-C148-886D-F32A68B8B6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66CA00D-16FC-0442-9DCE-EB907842F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76DE6D-056C-164A-8717-8954B41789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83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CBD2D3EE-1DAD-994F-97D7-AB40473DF1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EFA82D-F940-A847-AC6A-84C1FD381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990008D3-DA4C-3D47-BF73-36C2EE2513E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744891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AA1732C-4F4F-574E-AB8E-9BD2B87748F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DB13C757-DF61-4240-A524-4C771E5A7A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7" name="Text Placeholder 38">
            <a:extLst>
              <a:ext uri="{FF2B5EF4-FFF2-40B4-BE49-F238E27FC236}">
                <a16:creationId xmlns:a16="http://schemas.microsoft.com/office/drawing/2014/main" id="{68D7EA10-FFBD-7E43-91B3-3CC3DF43FA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38">
            <a:extLst>
              <a:ext uri="{FF2B5EF4-FFF2-40B4-BE49-F238E27FC236}">
                <a16:creationId xmlns:a16="http://schemas.microsoft.com/office/drawing/2014/main" id="{17855AAF-CBA8-1348-AF44-F0613FEACD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4A440714-ED1F-A046-B4B8-6749C6C571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3ED083-063F-0B4E-B5A5-3595A16A7B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07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21FB76F-F9F6-FD43-A7D5-40B52F8BF8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2BB2B-4FF7-E749-A20B-E57DCC04F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18EDE6-4F32-7E4D-A534-D403E65C59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Table Placeholder 3">
            <a:extLst>
              <a:ext uri="{FF2B5EF4-FFF2-40B4-BE49-F238E27FC236}">
                <a16:creationId xmlns:a16="http://schemas.microsoft.com/office/drawing/2014/main" id="{824CDB4F-3207-BF46-9B70-B0B64C7BBB1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88029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33E9ADC-65DF-0B45-B5D5-55E466834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748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42182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4420C5-C61C-B648-9166-EB69114614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48502" y="409827"/>
            <a:ext cx="3154131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34C6F4-08B4-3040-8D27-AB6119CB8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C7F3B2-1D80-0846-9F7A-526DA3AB2B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AE51546B-160A-6A40-B1A1-CEFF98D78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AE0ABD9-949C-9A47-827E-5D2BD41DD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731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CD12BD-6C12-B646-806B-44573EEFE0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48502" y="409827"/>
            <a:ext cx="3154131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E4499-F299-024B-B31A-C732C4BEF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CFC9E928-8794-E647-8917-1C7CBD95D0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0ED4DD-995C-184E-B2DB-8BE2571F8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619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5840629" y="279185"/>
            <a:ext cx="6351371" cy="5284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sz="1800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3C3A9F-3574-4492-8495-CADEAB44E3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9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6D60AEB0-4AB7-4BAC-9EE6-E022AA24E1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1" b="21951"/>
          <a:stretch>
            <a:fillRect/>
          </a:stretch>
        </p:blipFill>
        <p:spPr>
          <a:xfrm>
            <a:off x="0" y="1587790"/>
            <a:ext cx="12192000" cy="4570413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EAE77A-C8BD-4139-80B5-84708EF4A3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607347"/>
            <a:ext cx="12192001" cy="994690"/>
          </a:xfrm>
          <a:prstGeom prst="rect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txBody>
          <a:bodyPr>
            <a:normAutofit fontScale="92500" lnSpcReduction="10000"/>
          </a:bodyPr>
          <a:lstStyle>
            <a:lvl1pPr marL="0" indent="0" algn="ctr">
              <a:buNone/>
              <a:defRPr lang="en-US" sz="3200" kern="1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algn="ctr"/>
            <a:r>
              <a:rPr lang="en-US" dirty="0"/>
              <a:t>Double tap to add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E0A338C-A4C7-43F4-8805-13A7A71C7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7"/>
            <a:ext cx="12192000" cy="681253"/>
          </a:xfrm>
          <a:prstGeom prst="rect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</p:spPr>
        <p:txBody>
          <a:bodyPr/>
          <a:lstStyle>
            <a:lvl1pPr marL="0" indent="0" algn="ctr">
              <a:buNone/>
              <a:defRPr lang="es-CO" sz="2400" kern="1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0752ED-1401-44E6-A3B7-B586FD175D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7850" y="4702289"/>
            <a:ext cx="3056948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“author 1”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AE06697-3339-4025-B890-8D9E4A7350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57851" y="5006534"/>
            <a:ext cx="3056947" cy="5273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2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title</a:t>
            </a:r>
          </a:p>
          <a:p>
            <a:pPr lvl="0"/>
            <a:r>
              <a:rPr lang="en-US" dirty="0"/>
              <a:t>Double tap to add email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D768DA9-2405-4C87-A73C-A6525C238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5262" y="4702289"/>
            <a:ext cx="3056948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“author 3”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6BF6B03-4457-48F1-91AA-EFF45527F9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85263" y="5006534"/>
            <a:ext cx="3056947" cy="5273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2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title</a:t>
            </a:r>
          </a:p>
          <a:p>
            <a:pPr lvl="0"/>
            <a:r>
              <a:rPr lang="en-US" dirty="0"/>
              <a:t>Double tap to add email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AC17CB7-ED1F-473F-985E-9AEB3E327B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790" y="4702289"/>
            <a:ext cx="3056948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“author 2”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1927141-0AC1-4E5B-AAD5-DDE0080B32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1" y="5006534"/>
            <a:ext cx="3056947" cy="5273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2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title</a:t>
            </a:r>
          </a:p>
          <a:p>
            <a:pPr lvl="0"/>
            <a:r>
              <a:rPr lang="en-US" dirty="0"/>
              <a:t>Double tap to add email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8331FBC-4D52-485D-A6D6-1D568F2562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65235" y="541448"/>
            <a:ext cx="6302158" cy="28941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Double tap to add meeting location and date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4B50B843-FC37-42DB-81D1-CDFFC0212A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65234" y="283234"/>
            <a:ext cx="6302159" cy="29295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Double tap to add meeting name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86871" y="6181461"/>
            <a:ext cx="6264091" cy="454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C3A7D9-FBD7-4C41-8F8F-3C46F481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18754" y="982359"/>
            <a:ext cx="7366508" cy="1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8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78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47028" y="1958273"/>
            <a:ext cx="10487278" cy="1861168"/>
          </a:xfrm>
        </p:spPr>
        <p:txBody>
          <a:bodyPr>
            <a:normAutofit/>
          </a:bodyPr>
          <a:lstStyle/>
          <a:p>
            <a:r>
              <a:rPr lang="en-US" sz="5400" dirty="0" err="1"/>
              <a:t>Borrador</a:t>
            </a:r>
            <a:r>
              <a:rPr lang="en-US" sz="5400" dirty="0"/>
              <a:t> del </a:t>
            </a:r>
            <a:r>
              <a:rPr lang="en-US" sz="5400" dirty="0" err="1"/>
              <a:t>Concepto</a:t>
            </a:r>
            <a:r>
              <a:rPr lang="en-US" sz="5400" dirty="0"/>
              <a:t> del FIP para la </a:t>
            </a:r>
            <a:r>
              <a:rPr lang="en-US" sz="5400" dirty="0" err="1"/>
              <a:t>Continuidad</a:t>
            </a:r>
            <a:r>
              <a:rPr lang="en-US" sz="5400" dirty="0"/>
              <a:t> de la </a:t>
            </a:r>
            <a:r>
              <a:rPr lang="en-US" sz="5400" dirty="0" err="1"/>
              <a:t>Iniciativa</a:t>
            </a:r>
            <a:r>
              <a:rPr lang="en-US" sz="5400" dirty="0"/>
              <a:t> CLME+</a:t>
            </a:r>
            <a:endParaRPr lang="en-US" sz="8800" b="1" dirty="0">
              <a:latin typeface="Century Gothic" panose="020B0502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5860534" y="274320"/>
            <a:ext cx="6331466" cy="515389"/>
          </a:xfrm>
        </p:spPr>
        <p:txBody>
          <a:bodyPr lIns="90000"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Century Gothic" panose="020B0502020202020204" pitchFamily="34" charset="0"/>
              </a:rPr>
              <a:t>CLME+ Project Steering Committee Meeting, 16-18 June 2020</a:t>
            </a:r>
          </a:p>
        </p:txBody>
      </p:sp>
      <p:pic>
        <p:nvPicPr>
          <p:cNvPr id="6" name="A837BBAA-2C01-43FF-AEA3-EB1A83B8C84E" descr="cid:4316D5AE-A3CB-43C8-95D6-9B78E8C27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3" y="6261970"/>
            <a:ext cx="2302800" cy="46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05509" y="5172897"/>
            <a:ext cx="4389492" cy="344716"/>
          </a:xfrm>
        </p:spPr>
        <p:txBody>
          <a:bodyPr>
            <a:no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j.roberts@blueresources.co.uk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5306" y="4164157"/>
            <a:ext cx="36869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Julian Roberts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Blue Resources Ltd</a:t>
            </a:r>
          </a:p>
        </p:txBody>
      </p:sp>
    </p:spTree>
    <p:extLst>
      <p:ext uri="{BB962C8B-B14F-4D97-AF65-F5344CB8AC3E}">
        <p14:creationId xmlns:p14="http://schemas.microsoft.com/office/powerpoint/2010/main" val="1008159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DD64C8-EB1A-B746-9B29-023034213E9D}"/>
              </a:ext>
            </a:extLst>
          </p:cNvPr>
          <p:cNvGrpSpPr/>
          <p:nvPr/>
        </p:nvGrpSpPr>
        <p:grpSpPr>
          <a:xfrm>
            <a:off x="98746" y="1178170"/>
            <a:ext cx="11970665" cy="3964707"/>
            <a:chOff x="98746" y="1178170"/>
            <a:chExt cx="11970665" cy="396470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BD2DFBF-6B93-7C48-8E44-BAE66EFE34FB}"/>
                </a:ext>
              </a:extLst>
            </p:cNvPr>
            <p:cNvSpPr/>
            <p:nvPr/>
          </p:nvSpPr>
          <p:spPr>
            <a:xfrm>
              <a:off x="6203452" y="1180523"/>
              <a:ext cx="2808312" cy="39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560DDC5-F788-2B4F-A819-D97BE0B1928A}"/>
                </a:ext>
              </a:extLst>
            </p:cNvPr>
            <p:cNvSpPr/>
            <p:nvPr/>
          </p:nvSpPr>
          <p:spPr>
            <a:xfrm>
              <a:off x="3152956" y="1182877"/>
              <a:ext cx="2808312" cy="39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78A684A-B630-1E4C-B6D7-C75AEC099FB2}"/>
                </a:ext>
              </a:extLst>
            </p:cNvPr>
            <p:cNvSpPr/>
            <p:nvPr/>
          </p:nvSpPr>
          <p:spPr>
            <a:xfrm>
              <a:off x="98746" y="1182877"/>
              <a:ext cx="2808312" cy="39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4650127-6026-8549-AF0B-C2549A9A7784}"/>
                </a:ext>
              </a:extLst>
            </p:cNvPr>
            <p:cNvSpPr txBox="1"/>
            <p:nvPr/>
          </p:nvSpPr>
          <p:spPr>
            <a:xfrm>
              <a:off x="98747" y="1182877"/>
              <a:ext cx="2808000" cy="4616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COMPONENTE 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B05652-4074-6646-B9C5-3730FDA4B72A}"/>
                </a:ext>
              </a:extLst>
            </p:cNvPr>
            <p:cNvSpPr txBox="1"/>
            <p:nvPr/>
          </p:nvSpPr>
          <p:spPr>
            <a:xfrm>
              <a:off x="553944" y="1948117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1.1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37F2D1-6371-6046-B609-C7463CE3C1F6}"/>
                </a:ext>
              </a:extLst>
            </p:cNvPr>
            <p:cNvSpPr txBox="1"/>
            <p:nvPr/>
          </p:nvSpPr>
          <p:spPr>
            <a:xfrm>
              <a:off x="3608096" y="1942104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2.1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F59572-A66B-F641-8340-4F80C725D23D}"/>
                </a:ext>
              </a:extLst>
            </p:cNvPr>
            <p:cNvSpPr txBox="1"/>
            <p:nvPr/>
          </p:nvSpPr>
          <p:spPr>
            <a:xfrm>
              <a:off x="6665952" y="1947033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3.1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8EF520-045F-2243-9C90-7FCE66AD3E3D}"/>
                </a:ext>
              </a:extLst>
            </p:cNvPr>
            <p:cNvSpPr txBox="1"/>
            <p:nvPr/>
          </p:nvSpPr>
          <p:spPr>
            <a:xfrm>
              <a:off x="7822299" y="1947033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3.2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510C64-F23E-674B-B78D-942A41C634FF}"/>
                </a:ext>
              </a:extLst>
            </p:cNvPr>
            <p:cNvSpPr txBox="1"/>
            <p:nvPr/>
          </p:nvSpPr>
          <p:spPr>
            <a:xfrm>
              <a:off x="800422" y="2840141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1.1.1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EB466C-D39F-424E-AB51-DB0827E0D51A}"/>
                </a:ext>
              </a:extLst>
            </p:cNvPr>
            <p:cNvSpPr txBox="1"/>
            <p:nvPr/>
          </p:nvSpPr>
          <p:spPr>
            <a:xfrm>
              <a:off x="792558" y="3964454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1.1.3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7EFCBB1-2B8A-724C-8EB4-21D88079A80A}"/>
                </a:ext>
              </a:extLst>
            </p:cNvPr>
            <p:cNvSpPr txBox="1"/>
            <p:nvPr/>
          </p:nvSpPr>
          <p:spPr>
            <a:xfrm>
              <a:off x="3848048" y="2848449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2.1.1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DAF5AF-F56A-454C-96D9-A5D0E4A2CA11}"/>
                </a:ext>
              </a:extLst>
            </p:cNvPr>
            <p:cNvSpPr txBox="1"/>
            <p:nvPr/>
          </p:nvSpPr>
          <p:spPr>
            <a:xfrm>
              <a:off x="3845246" y="3402893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2.1.2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0B9E71A-B792-6C4C-89B7-C5F5830337AE}"/>
                </a:ext>
              </a:extLst>
            </p:cNvPr>
            <p:cNvSpPr txBox="1"/>
            <p:nvPr/>
          </p:nvSpPr>
          <p:spPr>
            <a:xfrm>
              <a:off x="6895127" y="2840562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3.1.1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9F1E4EA-76DB-FD4F-A2D0-0576211F8726}"/>
                </a:ext>
              </a:extLst>
            </p:cNvPr>
            <p:cNvSpPr txBox="1"/>
            <p:nvPr/>
          </p:nvSpPr>
          <p:spPr>
            <a:xfrm>
              <a:off x="6895127" y="3401852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3.1.2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6602C0-3B69-9E44-9363-FF0104EE40D7}"/>
                </a:ext>
              </a:extLst>
            </p:cNvPr>
            <p:cNvSpPr txBox="1"/>
            <p:nvPr/>
          </p:nvSpPr>
          <p:spPr>
            <a:xfrm>
              <a:off x="8059491" y="2837791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3.2.1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0334D1-CE33-1A4B-BBC2-54AF0E71D73A}"/>
                </a:ext>
              </a:extLst>
            </p:cNvPr>
            <p:cNvSpPr txBox="1"/>
            <p:nvPr/>
          </p:nvSpPr>
          <p:spPr>
            <a:xfrm>
              <a:off x="8061953" y="3399612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3.2.2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29C540F-0795-2240-B791-99C481CF4ED7}"/>
                </a:ext>
              </a:extLst>
            </p:cNvPr>
            <p:cNvSpPr txBox="1"/>
            <p:nvPr/>
          </p:nvSpPr>
          <p:spPr>
            <a:xfrm>
              <a:off x="8055333" y="3957955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3.2.3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07808F-1412-ED49-B791-94DAE6210286}"/>
                </a:ext>
              </a:extLst>
            </p:cNvPr>
            <p:cNvSpPr txBox="1"/>
            <p:nvPr/>
          </p:nvSpPr>
          <p:spPr>
            <a:xfrm>
              <a:off x="795733" y="3401852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1.1.2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0E7711-7A08-1846-9C82-C41B9EBBE567}"/>
                </a:ext>
              </a:extLst>
            </p:cNvPr>
            <p:cNvSpPr txBox="1"/>
            <p:nvPr/>
          </p:nvSpPr>
          <p:spPr>
            <a:xfrm>
              <a:off x="790230" y="4522259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1.1.4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532D071-04C1-CA45-B152-5C0AA093173E}"/>
                </a:ext>
              </a:extLst>
            </p:cNvPr>
            <p:cNvSpPr txBox="1"/>
            <p:nvPr/>
          </p:nvSpPr>
          <p:spPr>
            <a:xfrm>
              <a:off x="3843915" y="3964454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2.1.3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FBEA57D-F88E-3E44-89E6-0B3EEB5FA5BC}"/>
                </a:ext>
              </a:extLst>
            </p:cNvPr>
            <p:cNvCxnSpPr>
              <a:cxnSpLocks/>
            </p:cNvCxnSpPr>
            <p:nvPr/>
          </p:nvCxnSpPr>
          <p:spPr>
            <a:xfrm>
              <a:off x="554150" y="2471064"/>
              <a:ext cx="0" cy="22889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D5E450-AF0C-F545-9558-8A4232DE7AA8}"/>
                </a:ext>
              </a:extLst>
            </p:cNvPr>
            <p:cNvCxnSpPr/>
            <p:nvPr/>
          </p:nvCxnSpPr>
          <p:spPr>
            <a:xfrm>
              <a:off x="563681" y="4758111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6D62232-EDB7-D04B-B160-38BCAE7F6688}"/>
                </a:ext>
              </a:extLst>
            </p:cNvPr>
            <p:cNvCxnSpPr/>
            <p:nvPr/>
          </p:nvCxnSpPr>
          <p:spPr>
            <a:xfrm>
              <a:off x="563681" y="3597310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E00ABF3-81E1-BF4D-98A1-B68718DC7251}"/>
                </a:ext>
              </a:extLst>
            </p:cNvPr>
            <p:cNvCxnSpPr/>
            <p:nvPr/>
          </p:nvCxnSpPr>
          <p:spPr>
            <a:xfrm>
              <a:off x="553944" y="4158651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45B21C8-64C9-E840-B6D0-B5A2ACA41236}"/>
                </a:ext>
              </a:extLst>
            </p:cNvPr>
            <p:cNvCxnSpPr/>
            <p:nvPr/>
          </p:nvCxnSpPr>
          <p:spPr>
            <a:xfrm>
              <a:off x="564432" y="3036930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194F99B-FCC8-1A45-BD02-3CDFFDE31D5C}"/>
                </a:ext>
              </a:extLst>
            </p:cNvPr>
            <p:cNvSpPr txBox="1"/>
            <p:nvPr/>
          </p:nvSpPr>
          <p:spPr>
            <a:xfrm>
              <a:off x="3157273" y="1186941"/>
              <a:ext cx="2808000" cy="4616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COMPONENTE 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B3A4E4-D84E-374B-9C03-90B30E41A7E0}"/>
                </a:ext>
              </a:extLst>
            </p:cNvPr>
            <p:cNvSpPr txBox="1"/>
            <p:nvPr/>
          </p:nvSpPr>
          <p:spPr>
            <a:xfrm>
              <a:off x="6203755" y="1178170"/>
              <a:ext cx="2808000" cy="4616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COMPONENTE 3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C675321-C626-1F4E-975E-0218C09FF375}"/>
                </a:ext>
              </a:extLst>
            </p:cNvPr>
            <p:cNvCxnSpPr>
              <a:cxnSpLocks/>
            </p:cNvCxnSpPr>
            <p:nvPr/>
          </p:nvCxnSpPr>
          <p:spPr>
            <a:xfrm>
              <a:off x="3605735" y="2466010"/>
              <a:ext cx="2361" cy="1692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563585D-41FB-B749-B9EC-3D08A3BE39EB}"/>
                </a:ext>
              </a:extLst>
            </p:cNvPr>
            <p:cNvCxnSpPr/>
            <p:nvPr/>
          </p:nvCxnSpPr>
          <p:spPr>
            <a:xfrm>
              <a:off x="3613551" y="3594817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1FFB7B0-F40A-BC4A-A220-278C47AF938D}"/>
                </a:ext>
              </a:extLst>
            </p:cNvPr>
            <p:cNvCxnSpPr/>
            <p:nvPr/>
          </p:nvCxnSpPr>
          <p:spPr>
            <a:xfrm>
              <a:off x="3607764" y="4154431"/>
              <a:ext cx="234000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696B950-A587-6745-B41C-116AE61E6A6F}"/>
                </a:ext>
              </a:extLst>
            </p:cNvPr>
            <p:cNvCxnSpPr/>
            <p:nvPr/>
          </p:nvCxnSpPr>
          <p:spPr>
            <a:xfrm>
              <a:off x="3613551" y="3052191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550FC8F-23C0-E049-9B1D-3D327D38082E}"/>
                </a:ext>
              </a:extLst>
            </p:cNvPr>
            <p:cNvCxnSpPr>
              <a:cxnSpLocks/>
            </p:cNvCxnSpPr>
            <p:nvPr/>
          </p:nvCxnSpPr>
          <p:spPr>
            <a:xfrm>
              <a:off x="6667559" y="2470457"/>
              <a:ext cx="0" cy="1134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F695107-5E3C-4644-A9FA-09F510198BFC}"/>
                </a:ext>
              </a:extLst>
            </p:cNvPr>
            <p:cNvCxnSpPr>
              <a:cxnSpLocks/>
            </p:cNvCxnSpPr>
            <p:nvPr/>
          </p:nvCxnSpPr>
          <p:spPr>
            <a:xfrm>
              <a:off x="7829430" y="2457355"/>
              <a:ext cx="0" cy="225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45235B3-5313-B24E-9045-8A375F6202C3}"/>
                </a:ext>
              </a:extLst>
            </p:cNvPr>
            <p:cNvSpPr/>
            <p:nvPr/>
          </p:nvSpPr>
          <p:spPr>
            <a:xfrm>
              <a:off x="9261099" y="1182450"/>
              <a:ext cx="2808312" cy="39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76EDDF7-B918-0E4C-8FA2-D51839E68AB0}"/>
                </a:ext>
              </a:extLst>
            </p:cNvPr>
            <p:cNvSpPr txBox="1"/>
            <p:nvPr/>
          </p:nvSpPr>
          <p:spPr>
            <a:xfrm>
              <a:off x="9702767" y="1942104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4.1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6C43155-A44E-AE4E-9D35-D12A74475E42}"/>
                </a:ext>
              </a:extLst>
            </p:cNvPr>
            <p:cNvSpPr txBox="1"/>
            <p:nvPr/>
          </p:nvSpPr>
          <p:spPr>
            <a:xfrm>
              <a:off x="10858272" y="1939839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4.2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88B8D1F-C3C0-A249-BC26-989E9B7A8FE9}"/>
                </a:ext>
              </a:extLst>
            </p:cNvPr>
            <p:cNvSpPr txBox="1"/>
            <p:nvPr/>
          </p:nvSpPr>
          <p:spPr>
            <a:xfrm>
              <a:off x="9943627" y="2848449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4.1.1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E535C83-3718-154B-8312-87A9DC72C3C7}"/>
                </a:ext>
              </a:extLst>
            </p:cNvPr>
            <p:cNvSpPr txBox="1"/>
            <p:nvPr/>
          </p:nvSpPr>
          <p:spPr>
            <a:xfrm>
              <a:off x="9943627" y="3401852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4.1.2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EE53E3F-B19D-7044-AC95-6758E5AD1F3A}"/>
                </a:ext>
              </a:extLst>
            </p:cNvPr>
            <p:cNvSpPr txBox="1"/>
            <p:nvPr/>
          </p:nvSpPr>
          <p:spPr>
            <a:xfrm>
              <a:off x="11092181" y="2844975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4.2.1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2C0DB06-B4AD-5544-9097-A6107A13EA26}"/>
                </a:ext>
              </a:extLst>
            </p:cNvPr>
            <p:cNvSpPr txBox="1"/>
            <p:nvPr/>
          </p:nvSpPr>
          <p:spPr>
            <a:xfrm>
              <a:off x="11092181" y="3393874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4.2.2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A92CB48-10F7-B742-9A47-8A935B967276}"/>
                </a:ext>
              </a:extLst>
            </p:cNvPr>
            <p:cNvSpPr txBox="1"/>
            <p:nvPr/>
          </p:nvSpPr>
          <p:spPr>
            <a:xfrm>
              <a:off x="9261402" y="1180097"/>
              <a:ext cx="2808000" cy="4616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COMPONENTE 4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A21E4FB-C7C8-F442-92A2-F1B07FFAFE5F}"/>
                </a:ext>
              </a:extLst>
            </p:cNvPr>
            <p:cNvCxnSpPr>
              <a:cxnSpLocks/>
            </p:cNvCxnSpPr>
            <p:nvPr/>
          </p:nvCxnSpPr>
          <p:spPr>
            <a:xfrm>
              <a:off x="9710815" y="2473822"/>
              <a:ext cx="0" cy="1692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B5C7776-527E-9347-87B0-22C611BE5342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099" y="2468199"/>
              <a:ext cx="0" cy="1137462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9B22C2E-5F69-F844-967C-C6A4B648DAC9}"/>
                </a:ext>
              </a:extLst>
            </p:cNvPr>
            <p:cNvSpPr txBox="1"/>
            <p:nvPr/>
          </p:nvSpPr>
          <p:spPr>
            <a:xfrm>
              <a:off x="9943627" y="3957801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4.1.3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F48BE79-99E3-C946-B93A-535379CAB094}"/>
                </a:ext>
              </a:extLst>
            </p:cNvPr>
            <p:cNvSpPr txBox="1"/>
            <p:nvPr/>
          </p:nvSpPr>
          <p:spPr>
            <a:xfrm>
              <a:off x="8055333" y="4516407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3.2.4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8068181-EF8C-AB4C-B84C-5201B2C0DB4B}"/>
                </a:ext>
              </a:extLst>
            </p:cNvPr>
            <p:cNvCxnSpPr/>
            <p:nvPr/>
          </p:nvCxnSpPr>
          <p:spPr>
            <a:xfrm>
              <a:off x="6662785" y="3036930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55D579-4419-FC46-915C-D9C1E5E554F0}"/>
                </a:ext>
              </a:extLst>
            </p:cNvPr>
            <p:cNvCxnSpPr/>
            <p:nvPr/>
          </p:nvCxnSpPr>
          <p:spPr>
            <a:xfrm>
              <a:off x="6662785" y="3606374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62012B3-CFB9-444F-BE43-1A089AAA1727}"/>
                </a:ext>
              </a:extLst>
            </p:cNvPr>
            <p:cNvCxnSpPr/>
            <p:nvPr/>
          </p:nvCxnSpPr>
          <p:spPr>
            <a:xfrm>
              <a:off x="7829430" y="3036930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AEA0EF2-8E6E-D743-A43E-DA1BDA01DBAE}"/>
                </a:ext>
              </a:extLst>
            </p:cNvPr>
            <p:cNvCxnSpPr/>
            <p:nvPr/>
          </p:nvCxnSpPr>
          <p:spPr>
            <a:xfrm>
              <a:off x="7829430" y="3598299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53B6070-4F48-E04F-A35E-A07CB273DA1C}"/>
                </a:ext>
              </a:extLst>
            </p:cNvPr>
            <p:cNvCxnSpPr/>
            <p:nvPr/>
          </p:nvCxnSpPr>
          <p:spPr>
            <a:xfrm>
              <a:off x="7822547" y="4161156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F5037D7-2A11-1043-B1D7-7B3962DD006A}"/>
                </a:ext>
              </a:extLst>
            </p:cNvPr>
            <p:cNvCxnSpPr/>
            <p:nvPr/>
          </p:nvCxnSpPr>
          <p:spPr>
            <a:xfrm>
              <a:off x="7822547" y="4705829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EE387D5-0FA8-1840-BFDC-CE300ABE5038}"/>
                </a:ext>
              </a:extLst>
            </p:cNvPr>
            <p:cNvCxnSpPr/>
            <p:nvPr/>
          </p:nvCxnSpPr>
          <p:spPr>
            <a:xfrm>
              <a:off x="9710815" y="3048871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72C6478-EBC7-AD42-AE2C-BBECA313F4A3}"/>
                </a:ext>
              </a:extLst>
            </p:cNvPr>
            <p:cNvCxnSpPr/>
            <p:nvPr/>
          </p:nvCxnSpPr>
          <p:spPr>
            <a:xfrm>
              <a:off x="9710815" y="3604453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0D669A8-683D-264F-95EC-3812D1FAFA1A}"/>
                </a:ext>
              </a:extLst>
            </p:cNvPr>
            <p:cNvCxnSpPr/>
            <p:nvPr/>
          </p:nvCxnSpPr>
          <p:spPr>
            <a:xfrm>
              <a:off x="9703932" y="4172156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B8D00EA-7602-1C4E-9217-224309030989}"/>
                </a:ext>
              </a:extLst>
            </p:cNvPr>
            <p:cNvCxnSpPr/>
            <p:nvPr/>
          </p:nvCxnSpPr>
          <p:spPr>
            <a:xfrm>
              <a:off x="10858099" y="3042717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8DD35D0-EF64-1F4D-9F01-B61D72F3639D}"/>
                </a:ext>
              </a:extLst>
            </p:cNvPr>
            <p:cNvCxnSpPr/>
            <p:nvPr/>
          </p:nvCxnSpPr>
          <p:spPr>
            <a:xfrm>
              <a:off x="10858099" y="3598299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7DD8E6F9-B8A6-D140-A707-CA7DE7985BC3}"/>
              </a:ext>
            </a:extLst>
          </p:cNvPr>
          <p:cNvSpPr txBox="1"/>
          <p:nvPr/>
        </p:nvSpPr>
        <p:spPr>
          <a:xfrm>
            <a:off x="0" y="5197354"/>
            <a:ext cx="12191999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Se </a:t>
            </a:r>
            <a:r>
              <a:rPr lang="en-GB" sz="2800" dirty="0" err="1"/>
              <a:t>apunta</a:t>
            </a:r>
            <a:r>
              <a:rPr lang="en-GB" sz="2800" dirty="0"/>
              <a:t> a </a:t>
            </a:r>
            <a:r>
              <a:rPr lang="en-GB" sz="2800" dirty="0" err="1"/>
              <a:t>lograr</a:t>
            </a:r>
            <a:r>
              <a:rPr lang="en-GB" sz="2800" dirty="0"/>
              <a:t> </a:t>
            </a:r>
            <a:r>
              <a:rPr lang="en-GB" sz="2800" dirty="0" err="1"/>
              <a:t>una</a:t>
            </a:r>
            <a:r>
              <a:rPr lang="en-GB" sz="2800" dirty="0"/>
              <a:t> </a:t>
            </a:r>
            <a:r>
              <a:rPr lang="en-GB" sz="2800" dirty="0" err="1"/>
              <a:t>división</a:t>
            </a:r>
            <a:r>
              <a:rPr lang="en-GB" sz="2800" dirty="0"/>
              <a:t> 50/50 entre </a:t>
            </a:r>
            <a:r>
              <a:rPr lang="en-GB" sz="2800" dirty="0" err="1"/>
              <a:t>los</a:t>
            </a:r>
            <a:r>
              <a:rPr lang="en-GB" sz="2800" dirty="0"/>
              <a:t> </a:t>
            </a:r>
            <a:r>
              <a:rPr lang="en-GB" sz="2800" dirty="0" err="1"/>
              <a:t>resultados</a:t>
            </a:r>
            <a:r>
              <a:rPr lang="en-GB" sz="2800" dirty="0"/>
              <a:t> de “</a:t>
            </a:r>
            <a:r>
              <a:rPr lang="en-GB" sz="2800" dirty="0" err="1"/>
              <a:t>Proceso</a:t>
            </a:r>
            <a:r>
              <a:rPr lang="en-GB" sz="2800" dirty="0"/>
              <a:t>” y “</a:t>
            </a:r>
            <a:r>
              <a:rPr lang="en-GB" sz="2800" dirty="0" err="1"/>
              <a:t>Reducción</a:t>
            </a:r>
            <a:r>
              <a:rPr lang="en-GB" sz="2800" dirty="0"/>
              <a:t> de </a:t>
            </a:r>
            <a:r>
              <a:rPr lang="en-GB" sz="2800" dirty="0" err="1"/>
              <a:t>estrés</a:t>
            </a:r>
            <a:r>
              <a:rPr lang="en-GB" sz="2800" dirty="0"/>
              <a:t>”</a:t>
            </a:r>
          </a:p>
          <a:p>
            <a:pPr marL="285750" indent="-285750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4324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4D360A-82EC-A340-BB48-90A18105B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02189" y="584790"/>
            <a:ext cx="2989811" cy="983645"/>
          </a:xfrm>
        </p:spPr>
        <p:txBody>
          <a:bodyPr>
            <a:noAutofit/>
          </a:bodyPr>
          <a:lstStyle/>
          <a:p>
            <a:pPr algn="r"/>
            <a:r>
              <a:rPr lang="en-US" dirty="0" err="1"/>
              <a:t>Componente</a:t>
            </a:r>
            <a:r>
              <a:rPr lang="en-US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94A86-7D30-8340-A7E0-6EF1588F1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920"/>
            <a:ext cx="8280000" cy="444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40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4D360A-82EC-A340-BB48-90A18105B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2436" y="584790"/>
            <a:ext cx="3089564" cy="983645"/>
          </a:xfrm>
        </p:spPr>
        <p:txBody>
          <a:bodyPr>
            <a:noAutofit/>
          </a:bodyPr>
          <a:lstStyle/>
          <a:p>
            <a:pPr algn="r"/>
            <a:r>
              <a:rPr lang="en-US" dirty="0" err="1"/>
              <a:t>Componente</a:t>
            </a:r>
            <a:r>
              <a:rPr lang="en-US" dirty="0"/>
              <a:t>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A568CF-8839-6F4F-BFF7-030FA445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920"/>
            <a:ext cx="8280000" cy="358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27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4D360A-82EC-A340-BB48-90A18105B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69433" y="584790"/>
            <a:ext cx="3222567" cy="983645"/>
          </a:xfrm>
        </p:spPr>
        <p:txBody>
          <a:bodyPr>
            <a:noAutofit/>
          </a:bodyPr>
          <a:lstStyle/>
          <a:p>
            <a:pPr algn="r"/>
            <a:r>
              <a:rPr lang="en-US" dirty="0" err="1"/>
              <a:t>Componente</a:t>
            </a:r>
            <a:r>
              <a:rPr lang="en-US" dirty="0"/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05478-B6F9-654C-ADB8-B53ADB120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920"/>
            <a:ext cx="8280000" cy="45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01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4D360A-82EC-A340-BB48-90A18105B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18815" y="584790"/>
            <a:ext cx="2973185" cy="983645"/>
          </a:xfrm>
        </p:spPr>
        <p:txBody>
          <a:bodyPr>
            <a:noAutofit/>
          </a:bodyPr>
          <a:lstStyle/>
          <a:p>
            <a:pPr algn="r"/>
            <a:r>
              <a:rPr lang="en-US" dirty="0" err="1"/>
              <a:t>Componente</a:t>
            </a:r>
            <a:r>
              <a:rPr lang="en-US" dirty="0"/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47179-379C-0748-8892-806A06ED6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920"/>
            <a:ext cx="8280000" cy="48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07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4D360A-82EC-A340-BB48-90A18105B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95368" y="593102"/>
            <a:ext cx="2896631" cy="983645"/>
          </a:xfrm>
        </p:spPr>
        <p:txBody>
          <a:bodyPr>
            <a:noAutofit/>
          </a:bodyPr>
          <a:lstStyle/>
          <a:p>
            <a:pPr algn="r"/>
            <a:r>
              <a:rPr lang="en-US" dirty="0" err="1"/>
              <a:t>Componente</a:t>
            </a:r>
            <a:r>
              <a:rPr lang="en-US" dirty="0"/>
              <a:t>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D28C0B-71B7-6242-8A15-461BFF7CE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920"/>
            <a:ext cx="8280000" cy="39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D7431A-E5C4-4071-832A-22515963DF55}"/>
              </a:ext>
            </a:extLst>
          </p:cNvPr>
          <p:cNvSpPr txBox="1"/>
          <p:nvPr/>
        </p:nvSpPr>
        <p:spPr>
          <a:xfrm>
            <a:off x="1238595" y="1552579"/>
            <a:ext cx="82669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Revisión y aportes a la nota conceptual PROCARIBE+</a:t>
            </a:r>
            <a:endParaRPr lang="en-GB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 err="1"/>
              <a:t>Presentación</a:t>
            </a:r>
            <a:r>
              <a:rPr lang="en-GB" sz="2800" dirty="0"/>
              <a:t> de las cartas de </a:t>
            </a:r>
            <a:r>
              <a:rPr lang="en-GB" sz="2800" dirty="0" err="1"/>
              <a:t>endoso</a:t>
            </a:r>
            <a:r>
              <a:rPr lang="en-GB" sz="2800" dirty="0"/>
              <a:t> del CEO (de </a:t>
            </a:r>
            <a:r>
              <a:rPr lang="en-GB" sz="2800" dirty="0" err="1"/>
              <a:t>los</a:t>
            </a:r>
            <a:r>
              <a:rPr lang="en-GB" sz="2800" dirty="0"/>
              <a:t> </a:t>
            </a:r>
            <a:r>
              <a:rPr lang="en-GB" sz="2800" dirty="0" err="1"/>
              <a:t>puntos</a:t>
            </a:r>
            <a:r>
              <a:rPr lang="en-GB" sz="2800" dirty="0"/>
              <a:t> </a:t>
            </a:r>
            <a:r>
              <a:rPr lang="en-GB" sz="2800" dirty="0" err="1"/>
              <a:t>focales</a:t>
            </a:r>
            <a:r>
              <a:rPr lang="en-GB" sz="2800" dirty="0"/>
              <a:t> </a:t>
            </a:r>
            <a:r>
              <a:rPr lang="en-GB" sz="2800" dirty="0" err="1"/>
              <a:t>operacionales</a:t>
            </a:r>
            <a:r>
              <a:rPr lang="en-GB" sz="2800" dirty="0"/>
              <a:t> del FMAM)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 err="1"/>
              <a:t>Cofinanciación</a:t>
            </a:r>
            <a:r>
              <a:rPr lang="en-GB" sz="2800" dirty="0"/>
              <a:t> </a:t>
            </a:r>
            <a:r>
              <a:rPr lang="en-GB" sz="2800" dirty="0" err="1"/>
              <a:t>indicativa</a:t>
            </a:r>
            <a:endParaRPr lang="en-GB" sz="280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57771E7-3B9E-0249-AFD9-200237C3A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0679" y="584790"/>
            <a:ext cx="5961322" cy="983645"/>
          </a:xfrm>
        </p:spPr>
        <p:txBody>
          <a:bodyPr>
            <a:noAutofit/>
          </a:bodyPr>
          <a:lstStyle/>
          <a:p>
            <a:pPr algn="r"/>
            <a:r>
              <a:rPr lang="en-US" sz="3200" dirty="0" err="1"/>
              <a:t>Requerimientos</a:t>
            </a:r>
            <a:r>
              <a:rPr lang="en-US" sz="3200" dirty="0"/>
              <a:t> a </a:t>
            </a:r>
            <a:r>
              <a:rPr lang="en-US" sz="3200" dirty="0" err="1"/>
              <a:t>los</a:t>
            </a:r>
            <a:r>
              <a:rPr lang="en-US" sz="3200" dirty="0"/>
              <a:t> </a:t>
            </a:r>
            <a:r>
              <a:rPr lang="en-US" sz="3200" dirty="0" err="1"/>
              <a:t>países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27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8E2D9-D6EB-EF42-97AB-F48636212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7126" y="584790"/>
            <a:ext cx="5684874" cy="983645"/>
          </a:xfrm>
        </p:spPr>
        <p:txBody>
          <a:bodyPr>
            <a:noAutofit/>
          </a:bodyPr>
          <a:lstStyle/>
          <a:p>
            <a:pPr algn="r"/>
            <a:r>
              <a:rPr lang="en-US" sz="2800" dirty="0" err="1"/>
              <a:t>Requerimientos</a:t>
            </a:r>
            <a:r>
              <a:rPr lang="en-US" sz="2800" dirty="0"/>
              <a:t> a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países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568435"/>
            <a:ext cx="9137939" cy="336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D7431A-E5C4-4071-832A-22515963DF55}"/>
              </a:ext>
            </a:extLst>
          </p:cNvPr>
          <p:cNvSpPr txBox="1"/>
          <p:nvPr/>
        </p:nvSpPr>
        <p:spPr>
          <a:xfrm>
            <a:off x="5643906" y="1827883"/>
            <a:ext cx="639238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 err="1"/>
              <a:t>Obtener</a:t>
            </a:r>
            <a:r>
              <a:rPr lang="en-GB" sz="2800" dirty="0"/>
              <a:t> </a:t>
            </a:r>
            <a:r>
              <a:rPr lang="en-GB" sz="2800" dirty="0" err="1"/>
              <a:t>consenso</a:t>
            </a:r>
            <a:r>
              <a:rPr lang="en-GB" sz="2800" dirty="0"/>
              <a:t> </a:t>
            </a:r>
            <a:r>
              <a:rPr lang="en-GB" sz="2800" dirty="0" err="1"/>
              <a:t>como</a:t>
            </a:r>
            <a:r>
              <a:rPr lang="en-GB" sz="2800" dirty="0"/>
              <a:t> CDP </a:t>
            </a:r>
            <a:r>
              <a:rPr lang="en-GB" sz="2800" dirty="0" err="1"/>
              <a:t>sobre</a:t>
            </a:r>
            <a:r>
              <a:rPr lang="en-GB" sz="2800" dirty="0"/>
              <a:t> </a:t>
            </a:r>
            <a:r>
              <a:rPr lang="en-GB" sz="2800" dirty="0" err="1"/>
              <a:t>los</a:t>
            </a:r>
            <a:r>
              <a:rPr lang="en-GB" sz="2800" dirty="0"/>
              <a:t> </a:t>
            </a:r>
            <a:r>
              <a:rPr lang="en-GB" sz="2800" u="sng" dirty="0" err="1"/>
              <a:t>Componentes</a:t>
            </a:r>
            <a:r>
              <a:rPr lang="en-GB" sz="2800" dirty="0"/>
              <a:t>, </a:t>
            </a:r>
            <a:r>
              <a:rPr lang="en-GB" sz="2800" u="sng" dirty="0" err="1"/>
              <a:t>Resultados</a:t>
            </a:r>
            <a:r>
              <a:rPr lang="en-GB" sz="2800" dirty="0"/>
              <a:t> y </a:t>
            </a:r>
            <a:r>
              <a:rPr lang="en-GB" sz="2800" u="sng" dirty="0" err="1"/>
              <a:t>Productos</a:t>
            </a:r>
            <a:r>
              <a:rPr lang="en-GB" sz="2800" dirty="0"/>
              <a:t> </a:t>
            </a:r>
            <a:r>
              <a:rPr lang="en-GB" sz="2800" dirty="0" err="1"/>
              <a:t>específicos</a:t>
            </a:r>
            <a:r>
              <a:rPr lang="en-GB" sz="2800" dirty="0"/>
              <a:t> del Marco de </a:t>
            </a:r>
            <a:r>
              <a:rPr lang="en-GB" sz="2800" dirty="0" err="1"/>
              <a:t>Resultados</a:t>
            </a:r>
            <a:endParaRPr lang="en-GB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Discutir y confirmar elementos específicos del FIP que requieren aportes del país</a:t>
            </a:r>
            <a:endParaRPr lang="en-GB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D8218-0A46-4E25-8C3F-C8AD0679C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2" y="386340"/>
            <a:ext cx="4649473" cy="552930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D2D2EE7-7A3A-7640-B851-6D439CF2E2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7126" y="584790"/>
            <a:ext cx="5684874" cy="983645"/>
          </a:xfrm>
        </p:spPr>
        <p:txBody>
          <a:bodyPr>
            <a:noAutofit/>
          </a:bodyPr>
          <a:lstStyle/>
          <a:p>
            <a:pPr algn="r"/>
            <a:r>
              <a:rPr lang="en-US" sz="3200" dirty="0" err="1"/>
              <a:t>Objetivos</a:t>
            </a:r>
            <a:r>
              <a:rPr lang="en-US" sz="3200" dirty="0"/>
              <a:t> de </a:t>
            </a:r>
            <a:r>
              <a:rPr lang="en-US" sz="3200" dirty="0" err="1"/>
              <a:t>esta</a:t>
            </a:r>
            <a:r>
              <a:rPr lang="en-US" sz="3200" dirty="0"/>
              <a:t> </a:t>
            </a:r>
            <a:r>
              <a:rPr lang="en-US" sz="3200" dirty="0" err="1"/>
              <a:t>sesión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17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D7431A-E5C4-4071-832A-22515963DF55}"/>
              </a:ext>
            </a:extLst>
          </p:cNvPr>
          <p:cNvSpPr txBox="1"/>
          <p:nvPr/>
        </p:nvSpPr>
        <p:spPr>
          <a:xfrm>
            <a:off x="1238596" y="1552579"/>
            <a:ext cx="78292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Breve </a:t>
            </a:r>
            <a:r>
              <a:rPr lang="en-GB" sz="2800" dirty="0" err="1"/>
              <a:t>introducción</a:t>
            </a:r>
            <a:r>
              <a:rPr lang="en-GB" sz="2800" dirty="0"/>
              <a:t> y </a:t>
            </a:r>
            <a:r>
              <a:rPr lang="en-GB" sz="2800" dirty="0" err="1"/>
              <a:t>contexto</a:t>
            </a:r>
            <a:r>
              <a:rPr lang="en-GB" sz="2800" dirty="0"/>
              <a:t> para el FIP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/>
              <a:t>Presentación general del borrador del concepto del FIP para la continuidad del proyecto CLME + - Borrador del Marco de Resultados</a:t>
            </a:r>
            <a:endParaRPr lang="en-GB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 err="1"/>
              <a:t>Aportes</a:t>
            </a:r>
            <a:r>
              <a:rPr lang="en-GB" sz="2800" dirty="0"/>
              <a:t> </a:t>
            </a:r>
            <a:r>
              <a:rPr lang="en-GB" sz="2800" dirty="0" err="1"/>
              <a:t>específicos</a:t>
            </a:r>
            <a:r>
              <a:rPr lang="en-GB" sz="2800" dirty="0"/>
              <a:t> y </a:t>
            </a:r>
            <a:r>
              <a:rPr lang="en-GB" sz="2800" dirty="0" err="1"/>
              <a:t>necesidades</a:t>
            </a:r>
            <a:r>
              <a:rPr lang="en-GB" sz="2800" dirty="0"/>
              <a:t> de </a:t>
            </a:r>
            <a:r>
              <a:rPr lang="en-GB" sz="2800" dirty="0" err="1"/>
              <a:t>los</a:t>
            </a:r>
            <a:r>
              <a:rPr lang="en-GB" sz="2800" dirty="0"/>
              <a:t> </a:t>
            </a:r>
            <a:r>
              <a:rPr lang="en-GB" sz="2800" dirty="0" err="1"/>
              <a:t>países</a:t>
            </a:r>
            <a:r>
              <a:rPr lang="en-GB" sz="2800" dirty="0"/>
              <a:t> </a:t>
            </a:r>
            <a:r>
              <a:rPr lang="en-GB" sz="2800" dirty="0" err="1"/>
              <a:t>participantes</a:t>
            </a:r>
            <a:endParaRPr lang="en-GB" sz="280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57771E7-3B9E-0249-AFD9-200237C3A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40772" y="584790"/>
            <a:ext cx="4951228" cy="983645"/>
          </a:xfrm>
        </p:spPr>
        <p:txBody>
          <a:bodyPr>
            <a:noAutofit/>
          </a:bodyPr>
          <a:lstStyle/>
          <a:p>
            <a:pPr algn="r"/>
            <a:r>
              <a:rPr lang="en-US" sz="3200" dirty="0" err="1"/>
              <a:t>Esquema</a:t>
            </a:r>
            <a:r>
              <a:rPr lang="en-US" sz="3200" dirty="0"/>
              <a:t> de la </a:t>
            </a:r>
            <a:r>
              <a:rPr lang="en-US" sz="3200" dirty="0" err="1"/>
              <a:t>sesión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0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FAC7D66-31B7-AE4F-8FBE-879ED66869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44" b="2334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6C0FB-3F1A-8148-BCE5-8F86F78AA7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Introducción</a:t>
            </a:r>
            <a:r>
              <a:rPr lang="en-US" dirty="0"/>
              <a:t> y </a:t>
            </a:r>
            <a:r>
              <a:rPr lang="en-US" dirty="0" err="1"/>
              <a:t>Contexto</a:t>
            </a:r>
            <a:r>
              <a:rPr lang="en-US" dirty="0"/>
              <a:t> para el </a:t>
            </a:r>
            <a:r>
              <a:rPr lang="en-US" dirty="0" err="1"/>
              <a:t>Formulario</a:t>
            </a:r>
            <a:r>
              <a:rPr lang="en-US" dirty="0"/>
              <a:t> de </a:t>
            </a:r>
            <a:r>
              <a:rPr lang="en-US" dirty="0" err="1"/>
              <a:t>Identificación</a:t>
            </a:r>
            <a:r>
              <a:rPr lang="en-US" dirty="0"/>
              <a:t> del Proyecto (FIP)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FFB48-FECD-5040-9F73-8EAB3822CC0A}"/>
              </a:ext>
            </a:extLst>
          </p:cNvPr>
          <p:cNvSpPr txBox="1"/>
          <p:nvPr/>
        </p:nvSpPr>
        <p:spPr bwMode="auto">
          <a:xfrm>
            <a:off x="3022464" y="650683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the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(2015-2020)</a:t>
            </a:r>
            <a:endParaRPr lang="en-US" sz="925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85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D7431A-E5C4-4071-832A-22515963DF55}"/>
              </a:ext>
            </a:extLst>
          </p:cNvPr>
          <p:cNvSpPr txBox="1"/>
          <p:nvPr/>
        </p:nvSpPr>
        <p:spPr>
          <a:xfrm>
            <a:off x="5427596" y="1435616"/>
            <a:ext cx="6392381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60º </a:t>
            </a:r>
            <a:r>
              <a:rPr lang="en-GB" sz="2400" dirty="0" err="1"/>
              <a:t>Consejo</a:t>
            </a:r>
            <a:r>
              <a:rPr lang="en-GB" sz="2400" dirty="0"/>
              <a:t> del FMAM – </a:t>
            </a:r>
            <a:r>
              <a:rPr lang="en-GB" sz="2400" dirty="0" err="1"/>
              <a:t>Junio</a:t>
            </a:r>
            <a:r>
              <a:rPr lang="en-GB" sz="2400" dirty="0"/>
              <a:t> 2021</a:t>
            </a:r>
          </a:p>
          <a:p>
            <a:pPr marL="285750" indent="-285750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/>
              <a:t>Presentación</a:t>
            </a:r>
            <a:r>
              <a:rPr lang="en-GB" sz="2400" dirty="0"/>
              <a:t> formal 10 </a:t>
            </a:r>
            <a:r>
              <a:rPr lang="en-GB" sz="2400" dirty="0" err="1"/>
              <a:t>semanas</a:t>
            </a:r>
            <a:r>
              <a:rPr lang="en-GB" sz="2400" dirty="0"/>
              <a:t> antes del </a:t>
            </a:r>
            <a:r>
              <a:rPr lang="en-GB" sz="2400" dirty="0" err="1"/>
              <a:t>Consejo</a:t>
            </a:r>
            <a:r>
              <a:rPr lang="en-GB" sz="2400" dirty="0"/>
              <a:t> del FMAM – </a:t>
            </a:r>
            <a:r>
              <a:rPr lang="en-GB" sz="2400" dirty="0" err="1"/>
              <a:t>Marzo</a:t>
            </a:r>
            <a:r>
              <a:rPr lang="en-GB" sz="2400" dirty="0"/>
              <a:t> 2021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⁃"/>
            </a:pPr>
            <a:r>
              <a:rPr lang="en-US" sz="2400" dirty="0"/>
              <a:t>FIP final PIF </a:t>
            </a:r>
            <a:r>
              <a:rPr lang="en-US" sz="2400" dirty="0" err="1"/>
              <a:t>basado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comentarios</a:t>
            </a:r>
            <a:r>
              <a:rPr lang="en-US" sz="2400" dirty="0"/>
              <a:t> del FMAM + </a:t>
            </a:r>
            <a:r>
              <a:rPr lang="en-US" sz="2400" dirty="0" err="1"/>
              <a:t>Matriz</a:t>
            </a:r>
            <a:r>
              <a:rPr lang="en-US" sz="2400" dirty="0"/>
              <a:t> de </a:t>
            </a:r>
            <a:r>
              <a:rPr lang="en-US" sz="2400" dirty="0" err="1"/>
              <a:t>respuesta</a:t>
            </a:r>
            <a:r>
              <a:rPr lang="en-US" sz="2400" dirty="0"/>
              <a:t> + Plan de </a:t>
            </a:r>
            <a:r>
              <a:rPr lang="en-US" sz="2400" dirty="0" err="1"/>
              <a:t>iniciación</a:t>
            </a:r>
            <a:r>
              <a:rPr lang="en-US" sz="2400" dirty="0"/>
              <a:t> – Mayo 2020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/>
              <a:t>Borrador</a:t>
            </a:r>
            <a:r>
              <a:rPr lang="en-GB" sz="2400" dirty="0"/>
              <a:t> </a:t>
            </a:r>
            <a:r>
              <a:rPr lang="en-GB" sz="2400" dirty="0" err="1"/>
              <a:t>completo</a:t>
            </a:r>
            <a:r>
              <a:rPr lang="en-GB" sz="2400" dirty="0"/>
              <a:t> del FIP </a:t>
            </a:r>
            <a:r>
              <a:rPr lang="en-GB" sz="2400" dirty="0" err="1"/>
              <a:t>presentado</a:t>
            </a:r>
            <a:r>
              <a:rPr lang="en-GB" sz="2400" dirty="0"/>
              <a:t> para </a:t>
            </a:r>
            <a:r>
              <a:rPr lang="en-GB" sz="2400" dirty="0" err="1"/>
              <a:t>retroalimentación</a:t>
            </a:r>
            <a:r>
              <a:rPr lang="en-GB" sz="2400" dirty="0"/>
              <a:t> “informal” del FMAM – </a:t>
            </a:r>
            <a:r>
              <a:rPr lang="en-GB" sz="2400" dirty="0" err="1"/>
              <a:t>Noviembre</a:t>
            </a:r>
            <a:r>
              <a:rPr lang="en-GB" sz="2400" dirty="0"/>
              <a:t> 2020</a:t>
            </a:r>
          </a:p>
          <a:p>
            <a:pPr marL="285750" indent="-285750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/>
              <a:t>Versión</a:t>
            </a:r>
            <a:r>
              <a:rPr lang="en-GB" sz="2400" dirty="0"/>
              <a:t> </a:t>
            </a:r>
            <a:r>
              <a:rPr lang="en-GB" sz="2400" dirty="0" err="1"/>
              <a:t>endosable</a:t>
            </a:r>
            <a:r>
              <a:rPr lang="en-GB" sz="2400" dirty="0"/>
              <a:t> del FIP </a:t>
            </a:r>
            <a:r>
              <a:rPr lang="en-GB" sz="2400" dirty="0" err="1"/>
              <a:t>acordado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Octubre</a:t>
            </a:r>
            <a:r>
              <a:rPr lang="en-GB" sz="2400" dirty="0"/>
              <a:t> del 2020 (??)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D8218-0A46-4E25-8C3F-C8AD0679C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2" y="386340"/>
            <a:ext cx="4649473" cy="552930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A5354BB-2D21-2544-A127-7E2F5B0F42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7276" y="584790"/>
            <a:ext cx="5584723" cy="983645"/>
          </a:xfrm>
        </p:spPr>
        <p:txBody>
          <a:bodyPr>
            <a:noAutofit/>
          </a:bodyPr>
          <a:lstStyle/>
          <a:p>
            <a:pPr algn="r"/>
            <a:r>
              <a:rPr lang="en-US" sz="2800" dirty="0" err="1"/>
              <a:t>Cronología</a:t>
            </a:r>
            <a:r>
              <a:rPr lang="en-US" sz="2800" dirty="0"/>
              <a:t> para el </a:t>
            </a:r>
            <a:r>
              <a:rPr lang="en-US" sz="2800" dirty="0" err="1"/>
              <a:t>desarrollo</a:t>
            </a:r>
            <a:r>
              <a:rPr lang="en-US" sz="2800" dirty="0"/>
              <a:t> del FIP</a:t>
            </a:r>
          </a:p>
        </p:txBody>
      </p:sp>
    </p:spTree>
    <p:extLst>
      <p:ext uri="{BB962C8B-B14F-4D97-AF65-F5344CB8AC3E}">
        <p14:creationId xmlns:p14="http://schemas.microsoft.com/office/powerpoint/2010/main" val="284828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700ECE-982B-8C44-AF5B-F01F1640D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9571"/>
            <a:ext cx="3840000" cy="28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7431A-E5C4-4071-832A-22515963DF55}"/>
              </a:ext>
            </a:extLst>
          </p:cNvPr>
          <p:cNvSpPr txBox="1"/>
          <p:nvPr/>
        </p:nvSpPr>
        <p:spPr>
          <a:xfrm>
            <a:off x="5791390" y="1552579"/>
            <a:ext cx="639238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 err="1"/>
              <a:t>Enfoque</a:t>
            </a:r>
            <a:r>
              <a:rPr lang="en-GB" sz="2600" dirty="0"/>
              <a:t> principal </a:t>
            </a:r>
            <a:r>
              <a:rPr lang="en-GB" sz="2600" dirty="0" err="1"/>
              <a:t>en</a:t>
            </a:r>
            <a:r>
              <a:rPr lang="en-GB" sz="2600" dirty="0"/>
              <a:t> </a:t>
            </a:r>
            <a:r>
              <a:rPr lang="en-GB" sz="2600" dirty="0" err="1"/>
              <a:t>conseguir</a:t>
            </a:r>
            <a:r>
              <a:rPr lang="en-GB" sz="2600" dirty="0"/>
              <a:t> el Marco de </a:t>
            </a:r>
            <a:r>
              <a:rPr lang="en-GB" sz="2600" dirty="0" err="1"/>
              <a:t>Resultados</a:t>
            </a:r>
            <a:r>
              <a:rPr lang="en-GB" sz="2600" dirty="0"/>
              <a:t> </a:t>
            </a:r>
            <a:r>
              <a:rPr lang="en-GB" sz="2600" dirty="0" err="1"/>
              <a:t>correcto</a:t>
            </a:r>
            <a:endParaRPr lang="en-US" sz="26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/>
              <a:t>Síntesis</a:t>
            </a:r>
            <a:r>
              <a:rPr lang="en-US" sz="2600" dirty="0"/>
              <a:t> de </a:t>
            </a:r>
            <a:r>
              <a:rPr lang="en-US" sz="2600" dirty="0" err="1"/>
              <a:t>los</a:t>
            </a:r>
            <a:r>
              <a:rPr lang="en-US" sz="2600" dirty="0"/>
              <a:t> </a:t>
            </a:r>
            <a:r>
              <a:rPr lang="en-US" sz="2600" dirty="0" err="1"/>
              <a:t>resultados</a:t>
            </a:r>
            <a:r>
              <a:rPr lang="en-US" sz="2600" dirty="0"/>
              <a:t> del PAE del MIC (</a:t>
            </a:r>
            <a:r>
              <a:rPr lang="en-US" sz="2600" dirty="0" err="1"/>
              <a:t>Septiembre</a:t>
            </a:r>
            <a:r>
              <a:rPr lang="en-US" sz="2600" dirty="0"/>
              <a:t> de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4 </a:t>
            </a:r>
            <a:r>
              <a:rPr lang="en-US" sz="2600" dirty="0" err="1"/>
              <a:t>áreas</a:t>
            </a:r>
            <a:r>
              <a:rPr lang="en-US" sz="2600" dirty="0"/>
              <a:t> </a:t>
            </a:r>
            <a:r>
              <a:rPr lang="en-US" sz="2600" dirty="0" err="1"/>
              <a:t>prioritarias</a:t>
            </a:r>
            <a:r>
              <a:rPr lang="en-US" sz="2600" dirty="0"/>
              <a:t> = 4 </a:t>
            </a:r>
            <a:r>
              <a:rPr lang="en-US" sz="2600" dirty="0" err="1"/>
              <a:t>Componentes</a:t>
            </a:r>
            <a:r>
              <a:rPr lang="en-US" sz="2600" dirty="0"/>
              <a:t> del FIP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/>
              <a:t>Revisado</a:t>
            </a:r>
            <a:r>
              <a:rPr lang="en-US" sz="2600" dirty="0"/>
              <a:t> </a:t>
            </a:r>
            <a:r>
              <a:rPr lang="en-US" sz="2600" dirty="0" err="1"/>
              <a:t>por</a:t>
            </a:r>
            <a:r>
              <a:rPr lang="en-US" sz="2600" dirty="0"/>
              <a:t> la </a:t>
            </a:r>
            <a:r>
              <a:rPr lang="en-US" sz="2600" dirty="0" err="1"/>
              <a:t>reunión</a:t>
            </a:r>
            <a:r>
              <a:rPr lang="en-US" sz="2600" dirty="0"/>
              <a:t> MIC/GEP (</a:t>
            </a:r>
            <a:r>
              <a:rPr lang="en-US" sz="2600" dirty="0" err="1"/>
              <a:t>Marzo</a:t>
            </a:r>
            <a:r>
              <a:rPr lang="en-US" sz="2600" dirty="0"/>
              <a:t> 2020)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/>
              <a:t>Discusiones</a:t>
            </a:r>
            <a:r>
              <a:rPr lang="en-US" sz="2600" dirty="0"/>
              <a:t> </a:t>
            </a:r>
            <a:r>
              <a:rPr lang="en-US" sz="2600" dirty="0" err="1"/>
              <a:t>preliminares</a:t>
            </a:r>
            <a:r>
              <a:rPr lang="en-US" sz="2600" dirty="0"/>
              <a:t> con la </a:t>
            </a:r>
            <a:r>
              <a:rPr lang="en-US" sz="2600" dirty="0" err="1"/>
              <a:t>Secretaría</a:t>
            </a:r>
            <a:r>
              <a:rPr lang="en-US" sz="2600" dirty="0"/>
              <a:t> del FMAM (Abril 2020)</a:t>
            </a:r>
            <a:endParaRPr lang="en-GB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0AD73-BBB1-EE4F-8C81-A747B83B4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40" y="252723"/>
            <a:ext cx="3840000" cy="28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E62A3-E715-3E41-9054-37D4B90C9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366" y="1692723"/>
            <a:ext cx="3840000" cy="2880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08A04A-F382-3040-856D-251499FB4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7126" y="584790"/>
            <a:ext cx="5684874" cy="983645"/>
          </a:xfrm>
        </p:spPr>
        <p:txBody>
          <a:bodyPr>
            <a:noAutofit/>
          </a:bodyPr>
          <a:lstStyle/>
          <a:p>
            <a:pPr algn="r"/>
            <a:r>
              <a:rPr lang="en-US" dirty="0" err="1"/>
              <a:t>Desarrollo</a:t>
            </a:r>
            <a:r>
              <a:rPr lang="en-US" dirty="0"/>
              <a:t> del FIP</a:t>
            </a:r>
          </a:p>
        </p:txBody>
      </p:sp>
    </p:spTree>
    <p:extLst>
      <p:ext uri="{BB962C8B-B14F-4D97-AF65-F5344CB8AC3E}">
        <p14:creationId xmlns:p14="http://schemas.microsoft.com/office/powerpoint/2010/main" val="376198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FAC7D66-31B7-AE4F-8FBE-879ED66869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44" b="2334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6C0FB-3F1A-8148-BCE5-8F86F78AA7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Borrador</a:t>
            </a:r>
            <a:r>
              <a:rPr lang="en-US" dirty="0"/>
              <a:t> del Marco de </a:t>
            </a:r>
            <a:r>
              <a:rPr lang="en-US" dirty="0" err="1"/>
              <a:t>Resultados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FFB48-FECD-5040-9F73-8EAB3822CC0A}"/>
              </a:ext>
            </a:extLst>
          </p:cNvPr>
          <p:cNvSpPr txBox="1"/>
          <p:nvPr/>
        </p:nvSpPr>
        <p:spPr bwMode="auto">
          <a:xfrm>
            <a:off x="3022464" y="650683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the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(2015-2020)</a:t>
            </a:r>
            <a:endParaRPr lang="en-US" sz="925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729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A23034-6E80-4F4D-BC79-7B0C0FD48D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305709"/>
            <a:ext cx="1866969" cy="481528"/>
          </a:xfrm>
        </p:spPr>
        <p:txBody>
          <a:bodyPr/>
          <a:lstStyle/>
          <a:p>
            <a:r>
              <a:rPr lang="en-US" sz="3000" dirty="0" err="1">
                <a:solidFill>
                  <a:srgbClr val="FF0000"/>
                </a:solidFill>
              </a:rPr>
              <a:t>Título</a:t>
            </a:r>
            <a:r>
              <a:rPr lang="en-US" sz="3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FA1113-FEBB-3746-898C-0509F606D9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1" y="2955098"/>
            <a:ext cx="2035277" cy="575148"/>
          </a:xfrm>
        </p:spPr>
        <p:txBody>
          <a:bodyPr/>
          <a:lstStyle/>
          <a:p>
            <a:r>
              <a:rPr lang="en-US" sz="2400" dirty="0" err="1"/>
              <a:t>Objetivo</a:t>
            </a:r>
            <a:r>
              <a:rPr lang="en-US" sz="2400" dirty="0"/>
              <a:t> del  Proyecto: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33686-05B0-7442-9495-CCD4C9943C93}"/>
              </a:ext>
            </a:extLst>
          </p:cNvPr>
          <p:cNvSpPr txBox="1"/>
          <p:nvPr/>
        </p:nvSpPr>
        <p:spPr>
          <a:xfrm>
            <a:off x="4924926" y="1636295"/>
            <a:ext cx="5951621" cy="81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96C7D-7470-4149-B2E6-37B4714E2AAA}"/>
              </a:ext>
            </a:extLst>
          </p:cNvPr>
          <p:cNvSpPr txBox="1"/>
          <p:nvPr/>
        </p:nvSpPr>
        <p:spPr>
          <a:xfrm>
            <a:off x="2173565" y="1145963"/>
            <a:ext cx="9615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Gobernanza Oceánica Regional Participativa en el Gran Caribe en apoyo al Desarrollo Socioeconómico Azul Sostenible </a:t>
            </a:r>
            <a:r>
              <a:rPr lang="en-GB" sz="2800" dirty="0"/>
              <a:t>(PROCARIBE+)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0AEE1-CD52-D649-A087-5FD371435639}"/>
              </a:ext>
            </a:extLst>
          </p:cNvPr>
          <p:cNvSpPr txBox="1"/>
          <p:nvPr/>
        </p:nvSpPr>
        <p:spPr>
          <a:xfrm>
            <a:off x="2173565" y="2775215"/>
            <a:ext cx="9615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[Proteger y Restaurar]</a:t>
            </a:r>
            <a:r>
              <a:rPr lang="es-ES" sz="2800" dirty="0"/>
              <a:t> </a:t>
            </a:r>
            <a:r>
              <a:rPr lang="es-ES" sz="2800" dirty="0">
                <a:solidFill>
                  <a:schemeClr val="accent1"/>
                </a:solidFill>
              </a:rPr>
              <a:t>[Proteger, Restaurar y Aprovechar] </a:t>
            </a:r>
            <a:r>
              <a:rPr lang="es-ES" sz="2800" dirty="0"/>
              <a:t>El Capital Natural </a:t>
            </a:r>
            <a:r>
              <a:rPr lang="es-ES" sz="2800" dirty="0">
                <a:solidFill>
                  <a:schemeClr val="accent1"/>
                </a:solidFill>
              </a:rPr>
              <a:t>[Costero y Marino] </a:t>
            </a:r>
            <a:r>
              <a:rPr lang="es-ES" sz="2800" dirty="0"/>
              <a:t>Del Gran Caribe Para Catalizar Inversiones En </a:t>
            </a:r>
            <a:r>
              <a:rPr lang="es-ES" sz="2800" dirty="0">
                <a:solidFill>
                  <a:schemeClr val="accent1"/>
                </a:solidFill>
              </a:rPr>
              <a:t>[Una Economía Azul Sostenible] </a:t>
            </a:r>
            <a:r>
              <a:rPr lang="es-ES" sz="2800" dirty="0"/>
              <a:t>Un Desarrollo Socio-</a:t>
            </a:r>
            <a:r>
              <a:rPr lang="es-ES" sz="2800" dirty="0" err="1"/>
              <a:t>Economico</a:t>
            </a:r>
            <a:r>
              <a:rPr lang="es-ES" sz="2800" dirty="0"/>
              <a:t> Azul Sostenible 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[y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</a:rPr>
              <a:t>Resiliente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 Al Cambio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</a:rPr>
              <a:t>Climatico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]</a:t>
            </a:r>
            <a:r>
              <a:rPr lang="es-ES" sz="2800" dirty="0"/>
              <a:t>, Mediante Un Marco De Gobernanza Oceánica Regional Fortalecido y [La </a:t>
            </a:r>
            <a:r>
              <a:rPr lang="es-ES" sz="2800" dirty="0" err="1"/>
              <a:t>Creacion</a:t>
            </a:r>
            <a:r>
              <a:rPr lang="es-ES" sz="2800" dirty="0"/>
              <a:t> De] Una Alianza Amplia</a:t>
            </a:r>
            <a:r>
              <a:rPr lang="en-GB" sz="2800" dirty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727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E229A03-246C-6B4B-8001-3F70580BD1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487288"/>
              </p:ext>
            </p:extLst>
          </p:nvPr>
        </p:nvGraphicFramePr>
        <p:xfrm>
          <a:off x="790271" y="599746"/>
          <a:ext cx="106519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4852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16123</TotalTime>
  <Words>669</Words>
  <Application>Microsoft Office PowerPoint</Application>
  <PresentationFormat>Widescreen</PresentationFormat>
  <Paragraphs>89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ArialUnicodeMS</vt:lpstr>
      <vt:lpstr>Avenir Book</vt:lpstr>
      <vt:lpstr>Avenir Heavy</vt:lpstr>
      <vt:lpstr>Avenir Heavy Oblique</vt:lpstr>
      <vt:lpstr>Avenir Medium</vt:lpstr>
      <vt:lpstr>Calibri</vt:lpstr>
      <vt:lpstr>Calibri Light</vt:lpstr>
      <vt:lpstr>Century Gothic</vt:lpstr>
      <vt:lpstr>LucidaGrande</vt:lpstr>
      <vt:lpstr>System Font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John Knowles</cp:lastModifiedBy>
  <cp:revision>80</cp:revision>
  <dcterms:created xsi:type="dcterms:W3CDTF">2018-04-14T02:05:29Z</dcterms:created>
  <dcterms:modified xsi:type="dcterms:W3CDTF">2020-06-14T23:13:16Z</dcterms:modified>
</cp:coreProperties>
</file>