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Garamond"/>
      <p:regular r:id="rId30"/>
      <p:bold r:id="rId31"/>
      <p:italic r:id="rId32"/>
      <p:boldItalic r:id="rId33"/>
    </p:embeddedFont>
    <p:embeddedFont>
      <p:font typeface="Palatino Linotyp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aramond-bold.fntdata"/><Relationship Id="rId30" Type="http://schemas.openxmlformats.org/officeDocument/2006/relationships/font" Target="fonts/Garamond-regular.fntdata"/><Relationship Id="rId11" Type="http://schemas.openxmlformats.org/officeDocument/2006/relationships/slide" Target="slides/slide5.xml"/><Relationship Id="rId33" Type="http://schemas.openxmlformats.org/officeDocument/2006/relationships/font" Target="fonts/Garamond-boldItalic.fntdata"/><Relationship Id="rId10" Type="http://schemas.openxmlformats.org/officeDocument/2006/relationships/slide" Target="slides/slide4.xml"/><Relationship Id="rId32" Type="http://schemas.openxmlformats.org/officeDocument/2006/relationships/font" Target="fonts/Garamond-italic.fntdata"/><Relationship Id="rId13" Type="http://schemas.openxmlformats.org/officeDocument/2006/relationships/slide" Target="slides/slide7.xml"/><Relationship Id="rId35" Type="http://schemas.openxmlformats.org/officeDocument/2006/relationships/font" Target="fonts/PalatinoLinotype-bold.fntdata"/><Relationship Id="rId12" Type="http://schemas.openxmlformats.org/officeDocument/2006/relationships/slide" Target="slides/slide6.xml"/><Relationship Id="rId34" Type="http://schemas.openxmlformats.org/officeDocument/2006/relationships/font" Target="fonts/PalatinoLinotype-regular.fntdata"/><Relationship Id="rId15" Type="http://schemas.openxmlformats.org/officeDocument/2006/relationships/slide" Target="slides/slide9.xml"/><Relationship Id="rId37" Type="http://schemas.openxmlformats.org/officeDocument/2006/relationships/font" Target="fonts/PalatinoLinotype-boldItalic.fntdata"/><Relationship Id="rId14" Type="http://schemas.openxmlformats.org/officeDocument/2006/relationships/slide" Target="slides/slide8.xml"/><Relationship Id="rId36" Type="http://schemas.openxmlformats.org/officeDocument/2006/relationships/font" Target="fonts/PalatinoLinotype-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d0a3947fb_1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9d0a3947fb_13_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17cc9438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17cc9438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cfc973bd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cfc973bd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17cc9438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17cc9438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a17cc9438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a17cc9438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d0a3947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d0a3947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1eada15d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a1eada15dc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first chart shows the current project disbursements/expenditure levels up to September 2020 (11 MM) compared to the total GEF grant and the figures of previous implementation analysis (September 2019 and April 2020).</a:t>
            </a:r>
            <a:r>
              <a:rPr lang="en">
                <a:solidFill>
                  <a:srgbClr val="980000"/>
                </a:solidFill>
              </a:rPr>
              <a:t> </a:t>
            </a:r>
            <a:r>
              <a:rPr lang="en"/>
              <a:t>A substantial financial implementation progress in the last twelve months (from 72% to 88% of budget disbursed) is observed. </a:t>
            </a:r>
            <a:endParaRPr/>
          </a:p>
          <a:p>
            <a:pPr indent="0" lvl="0" marL="0" rtl="0" algn="l">
              <a:spcBef>
                <a:spcPts val="0"/>
              </a:spcBef>
              <a:spcAft>
                <a:spcPts val="0"/>
              </a:spcAft>
              <a:buNone/>
            </a:pPr>
            <a:r>
              <a:rPr lang="en"/>
              <a:t>The second chart shows that the time elapsed under the current duration of the project represents 87% of the total duration. The June PSCM-pre-approved, modified end date for the project is July 2021 (incl. March as end date for technical work).</a:t>
            </a:r>
            <a:endParaRPr/>
          </a:p>
        </p:txBody>
      </p:sp>
      <p:sp>
        <p:nvSpPr>
          <p:cNvPr id="247" name="Google Shape;247;ga1eada15dc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1eada15dc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a1eada15dc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 first chart shows the evolution of the Expenditure over Budget ratio for each co-executing partner, including the Project Coordination Unit (PCU). The spent over budget ratio should be understood as an indicator for partner’s grant effective expenditure and may not reflect how its implementation was planned over time. Being aware of that caveat, it can be observed that all the partners achieved improvement in terms of financial execution, including the ones with major budget like FAO and UNEP. However, these last two will have to spent around 15% of theirs respective budgets in the upcoming 3 months.   OSPESCA, OECS, CANARI and GCFI has finalized its financial implementation. </a:t>
            </a:r>
            <a:endParaRPr/>
          </a:p>
          <a:p>
            <a:pPr indent="0" lvl="0" marL="0" rtl="0" algn="l">
              <a:spcBef>
                <a:spcPts val="0"/>
              </a:spcBef>
              <a:spcAft>
                <a:spcPts val="0"/>
              </a:spcAft>
              <a:buNone/>
            </a:pPr>
            <a:r>
              <a:rPr lang="en"/>
              <a:t>The second graph represents how the cumulative percentage of budget disbursement (Spent/Total Budget) has growth along project timeline. The blue line represents the disbursement ratio related to co-executing agreements (all partners consolidated) and the orange one, the PCU’s ratio over the budget which is exclusively its responsibility.</a:t>
            </a:r>
            <a:r>
              <a:rPr lang="en">
                <a:solidFill>
                  <a:srgbClr val="980000"/>
                </a:solidFill>
              </a:rPr>
              <a:t> </a:t>
            </a:r>
            <a:r>
              <a:rPr lang="en">
                <a:solidFill>
                  <a:srgbClr val="000000"/>
                </a:solidFill>
              </a:rPr>
              <a:t>From the figure, it can be observed how a very steep implementation curve will be needed for the final project period.</a:t>
            </a:r>
            <a:r>
              <a:rPr lang="en"/>
              <a:t> By now, the PCU requires to disburse 21% of its budget and, meanwhile, partners need to allocate 11% of their corresponding budget. </a:t>
            </a:r>
            <a:endParaRPr/>
          </a:p>
        </p:txBody>
      </p:sp>
      <p:sp>
        <p:nvSpPr>
          <p:cNvPr id="266" name="Google Shape;266;ga1eada15dc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1eada15dc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a1eada15dc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slide shows additional detail on co-executing agreements and PCU budget performance to date, indicating expenditure to date, original budget comparison, and percentage of spent over total budget per item. It is observed that FAO and UNEP need to disburse more than 400K in the upcoming few months.</a:t>
            </a:r>
            <a:endParaRPr/>
          </a:p>
          <a:p>
            <a:pPr indent="0" lvl="0" marL="0" rtl="0" algn="l">
              <a:spcBef>
                <a:spcPts val="0"/>
              </a:spcBef>
              <a:spcAft>
                <a:spcPts val="0"/>
              </a:spcAft>
              <a:buNone/>
            </a:pPr>
            <a:r>
              <a:t/>
            </a:r>
            <a:endParaRPr/>
          </a:p>
        </p:txBody>
      </p:sp>
      <p:sp>
        <p:nvSpPr>
          <p:cNvPr id="278" name="Google Shape;278;ga1eada15dc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a1eada15dc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a1eada15dc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This slide summaries the conclusions from the CLME+ Project financial implementation status.</a:t>
            </a:r>
            <a:endParaRPr/>
          </a:p>
        </p:txBody>
      </p:sp>
      <p:sp>
        <p:nvSpPr>
          <p:cNvPr id="291" name="Google Shape;291;ga1eada15dc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a1eada15dc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a1eada15dc_0_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the implementation pace without the extension (dotted lines) and with the extension. It is observed that without the extension, the disbursements must be made more speedily, which involves a high implementation risk</a:t>
            </a:r>
            <a:endParaRPr/>
          </a:p>
          <a:p>
            <a:pPr indent="0" lvl="0" marL="0" rtl="0" algn="l">
              <a:spcBef>
                <a:spcPts val="0"/>
              </a:spcBef>
              <a:spcAft>
                <a:spcPts val="0"/>
              </a:spcAft>
              <a:buNone/>
            </a:pPr>
            <a:r>
              <a:t/>
            </a:r>
            <a:endParaRPr/>
          </a:p>
        </p:txBody>
      </p:sp>
      <p:sp>
        <p:nvSpPr>
          <p:cNvPr id="298" name="Google Shape;298;ga1eada15dc_0_6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0cf98bbb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0cf98bbb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a1eada15dc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a1eada15dc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This slide summarizes conclusions of the financial implementation status of the CLME + Project in relation to the proposed extension.</a:t>
            </a:r>
            <a:endParaRPr/>
          </a:p>
        </p:txBody>
      </p:sp>
      <p:sp>
        <p:nvSpPr>
          <p:cNvPr id="305" name="Google Shape;305;ga1eada15dc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a1eada15dc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a1eada15dc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This slide summarizes the proposed budget re-allocations for the period 2020-2021, which accomodates for implementation delays and risks, optimizes budget allocation in support of delivery of pending outputs, and includes the proposed 3 months project extension until October 2021. The arrows in the slide represent:</a:t>
            </a:r>
            <a:endParaRPr/>
          </a:p>
          <a:p>
            <a:pPr indent="0" lvl="0" marL="0" marR="0" rtl="0" algn="l">
              <a:lnSpc>
                <a:spcPct val="100000"/>
              </a:lnSpc>
              <a:spcBef>
                <a:spcPts val="0"/>
              </a:spcBef>
              <a:spcAft>
                <a:spcPts val="0"/>
              </a:spcAft>
              <a:buClr>
                <a:schemeClr val="dk1"/>
              </a:buClr>
              <a:buSzPts val="1200"/>
              <a:buFont typeface="Calibri"/>
              <a:buNone/>
            </a:pPr>
            <a:r>
              <a:rPr lang="en"/>
              <a:t>1: Unspent funds from the PSC-approved budget for 2020 (mainly due to delay in Human Resources recruitments) which will be reallocated to 2021</a:t>
            </a:r>
            <a:endParaRPr/>
          </a:p>
          <a:p>
            <a:pPr indent="0" lvl="0" marL="0" marR="0" rtl="0" algn="l">
              <a:lnSpc>
                <a:spcPct val="100000"/>
              </a:lnSpc>
              <a:spcBef>
                <a:spcPts val="0"/>
              </a:spcBef>
              <a:spcAft>
                <a:spcPts val="0"/>
              </a:spcAft>
              <a:buClr>
                <a:schemeClr val="dk1"/>
              </a:buClr>
              <a:buSzPts val="1200"/>
              <a:buFont typeface="Calibri"/>
              <a:buNone/>
            </a:pPr>
            <a:r>
              <a:rPr lang="en"/>
              <a:t>2: Proposed reduction of meetings &amp; travel budget due to covid-19 outbreak and related travel risks and restrictions. </a:t>
            </a:r>
            <a:endParaRPr/>
          </a:p>
          <a:p>
            <a:pPr indent="0" lvl="0" marL="0" marR="0" rtl="0" algn="l">
              <a:lnSpc>
                <a:spcPct val="100000"/>
              </a:lnSpc>
              <a:spcBef>
                <a:spcPts val="0"/>
              </a:spcBef>
              <a:spcAft>
                <a:spcPts val="0"/>
              </a:spcAft>
              <a:buClr>
                <a:schemeClr val="dk1"/>
              </a:buClr>
              <a:buSzPts val="1200"/>
              <a:buFont typeface="Calibri"/>
              <a:buNone/>
            </a:pPr>
            <a:r>
              <a:rPr lang="en"/>
              <a:t>3: Proposed reduction of contractual services for 2020 (due to delays in the ToRs development) which will be reallocated to 2021</a:t>
            </a:r>
            <a:endParaRPr/>
          </a:p>
          <a:p>
            <a:pPr indent="0" lvl="0" marL="0" marR="0" rtl="0" algn="l">
              <a:lnSpc>
                <a:spcPct val="100000"/>
              </a:lnSpc>
              <a:spcBef>
                <a:spcPts val="0"/>
              </a:spcBef>
              <a:spcAft>
                <a:spcPts val="0"/>
              </a:spcAft>
              <a:buClr>
                <a:schemeClr val="dk1"/>
              </a:buClr>
              <a:buSzPts val="1200"/>
              <a:buFont typeface="Calibri"/>
              <a:buNone/>
            </a:pPr>
            <a:r>
              <a:rPr lang="en"/>
              <a:t>4: Proposed re-allocation of resources from esp. the unspent 2020 budget and from the 2020 travel budget, to fund project activities during 2021 including the additional 3 months project extension.</a:t>
            </a:r>
            <a:endParaRPr/>
          </a:p>
          <a:p>
            <a:pPr indent="0" lvl="0" marL="0" marR="0" rtl="0" algn="l">
              <a:lnSpc>
                <a:spcPct val="100000"/>
              </a:lnSpc>
              <a:spcBef>
                <a:spcPts val="0"/>
              </a:spcBef>
              <a:spcAft>
                <a:spcPts val="0"/>
              </a:spcAft>
              <a:buClr>
                <a:schemeClr val="dk1"/>
              </a:buClr>
              <a:buSzPts val="1200"/>
              <a:buFont typeface="Calibri"/>
              <a:buNone/>
            </a:pPr>
            <a:r>
              <a:rPr lang="en"/>
              <a:t>5: Proposed remaining funds to support virtual meetings in 2021</a:t>
            </a:r>
            <a:endParaRPr/>
          </a:p>
          <a:p>
            <a:pPr indent="0" lvl="0" marL="0" marR="0" rtl="0" algn="l">
              <a:lnSpc>
                <a:spcPct val="100000"/>
              </a:lnSpc>
              <a:spcBef>
                <a:spcPts val="0"/>
              </a:spcBef>
              <a:spcAft>
                <a:spcPts val="0"/>
              </a:spcAft>
              <a:buClr>
                <a:schemeClr val="dk1"/>
              </a:buClr>
              <a:buSzPts val="1200"/>
              <a:buFont typeface="Calibri"/>
              <a:buNone/>
            </a:pPr>
            <a:r>
              <a:rPr lang="en"/>
              <a:t>6: Proposed re-allocation of resources from the unspent 2020 budget</a:t>
            </a:r>
            <a:endParaRPr/>
          </a:p>
          <a:p>
            <a:pPr indent="0" lvl="0" marL="0" marR="0" rtl="0" algn="l">
              <a:lnSpc>
                <a:spcPct val="100000"/>
              </a:lnSpc>
              <a:spcBef>
                <a:spcPts val="0"/>
              </a:spcBef>
              <a:spcAft>
                <a:spcPts val="0"/>
              </a:spcAft>
              <a:buClr>
                <a:schemeClr val="dk1"/>
              </a:buClr>
              <a:buSzPts val="1200"/>
              <a:buFont typeface="Calibri"/>
              <a:buNone/>
            </a:pPr>
            <a:r>
              <a:rPr lang="en"/>
              <a:t>7: Proposed re-allocation of resources from the unspent 2020 budget and a budget increase (3K) due to identification of further translation requirements</a:t>
            </a:r>
            <a:endParaRPr/>
          </a:p>
          <a:p>
            <a:pPr indent="0" lvl="0" marL="0" marR="0" rtl="0" algn="l">
              <a:lnSpc>
                <a:spcPct val="100000"/>
              </a:lnSpc>
              <a:spcBef>
                <a:spcPts val="0"/>
              </a:spcBef>
              <a:spcAft>
                <a:spcPts val="0"/>
              </a:spcAft>
              <a:buClr>
                <a:schemeClr val="dk1"/>
              </a:buClr>
              <a:buSzPts val="1200"/>
              <a:buFont typeface="Calibri"/>
              <a:buNone/>
            </a:pPr>
            <a:r>
              <a:rPr lang="en"/>
              <a:t>8: Proposed additional office costs for the project extension</a:t>
            </a:r>
            <a:endParaRPr/>
          </a:p>
          <a:p>
            <a:pPr indent="0" lvl="0" marL="0" marR="0" rtl="0" algn="l">
              <a:lnSpc>
                <a:spcPct val="100000"/>
              </a:lnSpc>
              <a:spcBef>
                <a:spcPts val="0"/>
              </a:spcBef>
              <a:spcAft>
                <a:spcPts val="0"/>
              </a:spcAft>
              <a:buClr>
                <a:schemeClr val="dk1"/>
              </a:buClr>
              <a:buSzPts val="1200"/>
              <a:buFont typeface="Calibri"/>
              <a:buNone/>
            </a:pPr>
            <a:r>
              <a:rPr lang="en"/>
              <a:t>9: Additional project management cost</a:t>
            </a:r>
            <a:endParaRPr/>
          </a:p>
          <a:p>
            <a:pPr indent="0" lvl="0" marL="0" marR="0" rtl="0" algn="l">
              <a:lnSpc>
                <a:spcPct val="100000"/>
              </a:lnSpc>
              <a:spcBef>
                <a:spcPts val="0"/>
              </a:spcBef>
              <a:spcAft>
                <a:spcPts val="0"/>
              </a:spcAft>
              <a:buClr>
                <a:schemeClr val="dk1"/>
              </a:buClr>
              <a:buSzPts val="1200"/>
              <a:buFont typeface="Calibri"/>
              <a:buNone/>
            </a:pPr>
            <a:r>
              <a:rPr lang="en"/>
              <a:t>10: Proposed total HR budget increase </a:t>
            </a:r>
            <a:endParaRPr/>
          </a:p>
          <a:p>
            <a:pPr indent="0" lvl="0" marL="0" marR="0" rtl="0" algn="l">
              <a:lnSpc>
                <a:spcPct val="100000"/>
              </a:lnSpc>
              <a:spcBef>
                <a:spcPts val="0"/>
              </a:spcBef>
              <a:spcAft>
                <a:spcPts val="0"/>
              </a:spcAft>
              <a:buClr>
                <a:schemeClr val="dk1"/>
              </a:buClr>
              <a:buSzPts val="1200"/>
              <a:buFont typeface="Calibri"/>
              <a:buNone/>
            </a:pPr>
            <a:r>
              <a:rPr lang="en"/>
              <a:t>11: Proposed total travel budget reduction</a:t>
            </a:r>
            <a:endParaRPr/>
          </a:p>
        </p:txBody>
      </p:sp>
      <p:sp>
        <p:nvSpPr>
          <p:cNvPr id="314" name="Google Shape;314;ga1eada15dc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a1eada15dc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a1eada15dc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t>This slide outlines the total Project Budget for the full project implementation period, including the revised Budget Proposal for the period 2020-2021 taking into consideration 2020 implementation delays and transfer of the corresponding share of the June PSCM-approved 2020 budget to 2021. Funds from the PSC-approved 2020 Budget that will not be implemented by year end have now been reallocated to 2021 as explained in slide titled “Re-allocation of funds”.</a:t>
            </a:r>
            <a:endParaRPr/>
          </a:p>
        </p:txBody>
      </p:sp>
      <p:sp>
        <p:nvSpPr>
          <p:cNvPr id="333" name="Google Shape;333;ga1eada15dc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9d0a3947fb_13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9d0a3947fb_13_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17cc943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17cc943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bd3ced30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bd3ced30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bd3ced30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bd3ced30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cfc973bd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cfc973bd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bd3ced30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bd3ced30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bd3ced30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bd3ced30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17cc9438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17cc9438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2" name="Shape 52"/>
        <p:cNvGrpSpPr/>
        <p:nvPr/>
      </p:nvGrpSpPr>
      <p:grpSpPr>
        <a:xfrm>
          <a:off x="0" y="0"/>
          <a:ext cx="0" cy="0"/>
          <a:chOff x="0" y="0"/>
          <a:chExt cx="0" cy="0"/>
        </a:xfrm>
      </p:grpSpPr>
      <p:sp>
        <p:nvSpPr>
          <p:cNvPr id="53" name="Google Shape;53;p15"/>
          <p:cNvSpPr/>
          <p:nvPr>
            <p:ph idx="2" type="pic"/>
          </p:nvPr>
        </p:nvSpPr>
        <p:spPr>
          <a:xfrm>
            <a:off x="-18980" y="1121569"/>
            <a:ext cx="9162981" cy="3664211"/>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2100"/>
              <a:buFont typeface="Arial"/>
              <a:buNone/>
              <a:defRPr b="0" i="0" sz="21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5"/>
          <p:cNvSpPr/>
          <p:nvPr/>
        </p:nvSpPr>
        <p:spPr>
          <a:xfrm>
            <a:off x="6786377" y="307370"/>
            <a:ext cx="2365598" cy="303259"/>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55" name="Google Shape;55;p15"/>
          <p:cNvSpPr txBox="1"/>
          <p:nvPr>
            <p:ph idx="1" type="body"/>
          </p:nvPr>
        </p:nvSpPr>
        <p:spPr>
          <a:xfrm>
            <a:off x="-30975" y="1674000"/>
            <a:ext cx="9174976" cy="1109663"/>
          </a:xfrm>
          <a:prstGeom prst="rect">
            <a:avLst/>
          </a:prstGeom>
          <a:solidFill>
            <a:srgbClr val="7F7F7F"/>
          </a:solidFill>
          <a:ln cap="flat" cmpd="sng" w="9525">
            <a:solidFill>
              <a:srgbClr val="7F7F7F"/>
            </a:solidFill>
            <a:prstDash val="solid"/>
            <a:round/>
            <a:headEnd len="sm" w="sm" type="none"/>
            <a:tailEnd len="sm" w="sm" type="none"/>
          </a:ln>
        </p:spPr>
        <p:txBody>
          <a:bodyPr anchorCtr="0" anchor="ctr" bIns="34275" lIns="68575" spcFirstLastPara="1" rIns="68575" wrap="square" tIns="34275">
            <a:noAutofit/>
          </a:bodyPr>
          <a:lstStyle>
            <a:lvl1pPr indent="-228600" lvl="0" marL="457200" marR="0" rtl="0" algn="l">
              <a:lnSpc>
                <a:spcPct val="90000"/>
              </a:lnSpc>
              <a:spcBef>
                <a:spcPts val="0"/>
              </a:spcBef>
              <a:spcAft>
                <a:spcPts val="0"/>
              </a:spcAft>
              <a:buClr>
                <a:schemeClr val="lt1"/>
              </a:buClr>
              <a:buSzPts val="2100"/>
              <a:buFont typeface="Arial"/>
              <a:buNone/>
              <a:defRPr b="1" i="0" sz="2100" u="none" cap="none" strike="noStrike">
                <a:solidFill>
                  <a:schemeClr val="lt1"/>
                </a:solidFill>
                <a:latin typeface="Avenir"/>
                <a:ea typeface="Avenir"/>
                <a:cs typeface="Avenir"/>
                <a:sym typeface="Avenir"/>
              </a:defRPr>
            </a:lvl1pPr>
            <a:lvl2pPr indent="-228600" lvl="1" marL="914400" marR="0" rtl="0" algn="l">
              <a:lnSpc>
                <a:spcPct val="90000"/>
              </a:lnSpc>
              <a:spcBef>
                <a:spcPts val="0"/>
              </a:spcBef>
              <a:spcAft>
                <a:spcPts val="0"/>
              </a:spcAft>
              <a:buClr>
                <a:schemeClr val="lt1"/>
              </a:buClr>
              <a:buSzPts val="1500"/>
              <a:buFont typeface="Arial"/>
              <a:buNone/>
              <a:defRPr b="0" i="0" sz="1500" u="none" cap="none" strike="noStrike">
                <a:solidFill>
                  <a:schemeClr val="lt1"/>
                </a:solidFill>
                <a:latin typeface="Avenir"/>
                <a:ea typeface="Avenir"/>
                <a:cs typeface="Avenir"/>
                <a:sym typeface="Avenir"/>
              </a:defRPr>
            </a:lvl2pPr>
            <a:lvl3pPr indent="-228600" lvl="2" marL="13716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3pPr>
            <a:lvl4pPr indent="-228600" lvl="3" marL="18288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4pPr>
            <a:lvl5pPr indent="-228600" lvl="4" marL="22860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56" name="Google Shape;56;p15"/>
          <p:cNvPicPr preferRelativeResize="0"/>
          <p:nvPr/>
        </p:nvPicPr>
        <p:blipFill rotWithShape="1">
          <a:blip r:embed="rId2">
            <a:alphaModFix/>
          </a:blip>
          <a:srcRect b="0" l="0" r="0" t="0"/>
          <a:stretch/>
        </p:blipFill>
        <p:spPr>
          <a:xfrm>
            <a:off x="1304925" y="720328"/>
            <a:ext cx="5509022" cy="133350"/>
          </a:xfrm>
          <a:prstGeom prst="rect">
            <a:avLst/>
          </a:prstGeom>
          <a:noFill/>
          <a:ln>
            <a:noFill/>
          </a:ln>
        </p:spPr>
      </p:pic>
      <p:pic>
        <p:nvPicPr>
          <p:cNvPr id="57" name="Google Shape;57;p15"/>
          <p:cNvPicPr preferRelativeResize="0"/>
          <p:nvPr/>
        </p:nvPicPr>
        <p:blipFill rotWithShape="1">
          <a:blip r:embed="rId3">
            <a:alphaModFix/>
          </a:blip>
          <a:srcRect b="0" l="0" r="0" t="0"/>
          <a:stretch/>
        </p:blipFill>
        <p:spPr>
          <a:xfrm>
            <a:off x="117205" y="209550"/>
            <a:ext cx="3165662" cy="53816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8" name="Shape 58"/>
        <p:cNvGrpSpPr/>
        <p:nvPr/>
      </p:nvGrpSpPr>
      <p:grpSpPr>
        <a:xfrm>
          <a:off x="0" y="0"/>
          <a:ext cx="0" cy="0"/>
          <a:chOff x="0" y="0"/>
          <a:chExt cx="0" cy="0"/>
        </a:xfrm>
      </p:grpSpPr>
      <p:sp>
        <p:nvSpPr>
          <p:cNvPr id="59" name="Google Shape;59;p16"/>
          <p:cNvSpPr/>
          <p:nvPr>
            <p:ph idx="2" type="pic"/>
          </p:nvPr>
        </p:nvSpPr>
        <p:spPr>
          <a:xfrm>
            <a:off x="-18980" y="1121569"/>
            <a:ext cx="9165388" cy="3664211"/>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2100"/>
              <a:buFont typeface="Arial"/>
              <a:buNone/>
              <a:defRPr b="0" i="0" sz="21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6"/>
          <p:cNvSpPr/>
          <p:nvPr/>
        </p:nvSpPr>
        <p:spPr>
          <a:xfrm>
            <a:off x="6778402" y="307370"/>
            <a:ext cx="2365598" cy="303259"/>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61" name="Google Shape;61;p16"/>
          <p:cNvSpPr txBox="1"/>
          <p:nvPr>
            <p:ph idx="1" type="body"/>
          </p:nvPr>
        </p:nvSpPr>
        <p:spPr>
          <a:xfrm>
            <a:off x="-30975" y="1674000"/>
            <a:ext cx="9174976" cy="1109663"/>
          </a:xfrm>
          <a:prstGeom prst="rect">
            <a:avLst/>
          </a:prstGeom>
          <a:solidFill>
            <a:srgbClr val="7F7F7F"/>
          </a:solidFill>
          <a:ln cap="flat" cmpd="sng" w="9525">
            <a:solidFill>
              <a:srgbClr val="7F7F7F"/>
            </a:solidFill>
            <a:prstDash val="solid"/>
            <a:round/>
            <a:headEnd len="sm" w="sm" type="none"/>
            <a:tailEnd len="sm" w="sm" type="none"/>
          </a:ln>
        </p:spPr>
        <p:txBody>
          <a:bodyPr anchorCtr="0" anchor="ctr" bIns="34275" lIns="68575" spcFirstLastPara="1" rIns="68575" wrap="square" tIns="34275">
            <a:noAutofit/>
          </a:bodyPr>
          <a:lstStyle>
            <a:lvl1pPr indent="-228600" lvl="0" marL="457200" marR="0" rtl="0" algn="l">
              <a:lnSpc>
                <a:spcPct val="90000"/>
              </a:lnSpc>
              <a:spcBef>
                <a:spcPts val="0"/>
              </a:spcBef>
              <a:spcAft>
                <a:spcPts val="0"/>
              </a:spcAft>
              <a:buClr>
                <a:schemeClr val="lt1"/>
              </a:buClr>
              <a:buSzPts val="2100"/>
              <a:buFont typeface="Arial"/>
              <a:buNone/>
              <a:defRPr b="1" i="0" sz="2100" u="none" cap="none" strike="noStrike">
                <a:solidFill>
                  <a:schemeClr val="lt1"/>
                </a:solidFill>
                <a:latin typeface="Avenir"/>
                <a:ea typeface="Avenir"/>
                <a:cs typeface="Avenir"/>
                <a:sym typeface="Avenir"/>
              </a:defRPr>
            </a:lvl1pPr>
            <a:lvl2pPr indent="-228600" lvl="1" marL="914400" marR="0" rtl="0" algn="l">
              <a:lnSpc>
                <a:spcPct val="90000"/>
              </a:lnSpc>
              <a:spcBef>
                <a:spcPts val="0"/>
              </a:spcBef>
              <a:spcAft>
                <a:spcPts val="0"/>
              </a:spcAft>
              <a:buClr>
                <a:schemeClr val="lt1"/>
              </a:buClr>
              <a:buSzPts val="1500"/>
              <a:buFont typeface="Arial"/>
              <a:buNone/>
              <a:defRPr b="0" i="0" sz="1500" u="none" cap="none" strike="noStrike">
                <a:solidFill>
                  <a:schemeClr val="lt1"/>
                </a:solidFill>
                <a:latin typeface="Avenir"/>
                <a:ea typeface="Avenir"/>
                <a:cs typeface="Avenir"/>
                <a:sym typeface="Avenir"/>
              </a:defRPr>
            </a:lvl2pPr>
            <a:lvl3pPr indent="-228600" lvl="2" marL="13716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3pPr>
            <a:lvl4pPr indent="-228600" lvl="3" marL="18288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4pPr>
            <a:lvl5pPr indent="-228600" lvl="4" marL="2286000" marR="0" rtl="0" algn="l">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62" name="Google Shape;62;p16"/>
          <p:cNvPicPr preferRelativeResize="0"/>
          <p:nvPr/>
        </p:nvPicPr>
        <p:blipFill rotWithShape="1">
          <a:blip r:embed="rId2">
            <a:alphaModFix/>
          </a:blip>
          <a:srcRect b="0" l="0" r="0" t="0"/>
          <a:stretch/>
        </p:blipFill>
        <p:spPr>
          <a:xfrm>
            <a:off x="117205" y="209550"/>
            <a:ext cx="3165662" cy="53816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3" name="Shape 63"/>
        <p:cNvGrpSpPr/>
        <p:nvPr/>
      </p:nvGrpSpPr>
      <p:grpSpPr>
        <a:xfrm>
          <a:off x="0" y="0"/>
          <a:ext cx="0" cy="0"/>
          <a:chOff x="0" y="0"/>
          <a:chExt cx="0" cy="0"/>
        </a:xfrm>
      </p:grpSpPr>
      <p:sp>
        <p:nvSpPr>
          <p:cNvPr id="64" name="Google Shape;64;p17"/>
          <p:cNvSpPr/>
          <p:nvPr>
            <p:ph idx="2" type="pic"/>
          </p:nvPr>
        </p:nvSpPr>
        <p:spPr>
          <a:xfrm>
            <a:off x="1550211" y="1398984"/>
            <a:ext cx="2433024" cy="2434389"/>
          </a:xfrm>
          <a:prstGeom prst="ellipse">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A5A5A5"/>
              </a:buClr>
              <a:buSzPts val="1100"/>
              <a:buFont typeface="Arial"/>
              <a:buNone/>
              <a:defRPr b="0" i="0" sz="1100" u="none" cap="none" strike="noStrike">
                <a:solidFill>
                  <a:srgbClr val="A5A5A5"/>
                </a:solidFill>
                <a:latin typeface="Avenir"/>
                <a:ea typeface="Avenir"/>
                <a:cs typeface="Avenir"/>
                <a:sym typeface="Avenir"/>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5" name="Google Shape;65;p17"/>
          <p:cNvSpPr txBox="1"/>
          <p:nvPr>
            <p:ph idx="1" type="body"/>
          </p:nvPr>
        </p:nvSpPr>
        <p:spPr>
          <a:xfrm>
            <a:off x="4256207" y="1398984"/>
            <a:ext cx="3388519" cy="2434389"/>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33333"/>
              </a:lnSpc>
              <a:spcBef>
                <a:spcPts val="0"/>
              </a:spcBef>
              <a:spcAft>
                <a:spcPts val="0"/>
              </a:spcAft>
              <a:buClr>
                <a:srgbClr val="595959"/>
              </a:buClr>
              <a:buSzPts val="2300"/>
              <a:buFont typeface="Arial"/>
              <a:buNone/>
              <a:defRPr b="1" i="0" sz="2300" u="none" cap="none" strike="noStrike">
                <a:solidFill>
                  <a:srgbClr val="595959"/>
                </a:solidFill>
                <a:latin typeface="Avenir"/>
                <a:ea typeface="Avenir"/>
                <a:cs typeface="Avenir"/>
                <a:sym typeface="Avenir"/>
              </a:defRPr>
            </a:lvl1pPr>
            <a:lvl2pPr indent="-228600" lvl="1" marL="914400" marR="0" rtl="0" algn="l">
              <a:lnSpc>
                <a:spcPct val="83333"/>
              </a:lnSpc>
              <a:spcBef>
                <a:spcPts val="300"/>
              </a:spcBef>
              <a:spcAft>
                <a:spcPts val="0"/>
              </a:spcAft>
              <a:buClr>
                <a:srgbClr val="595959"/>
              </a:buClr>
              <a:buSzPts val="1800"/>
              <a:buFont typeface="Arial"/>
              <a:buNone/>
              <a:defRPr b="1" i="1" sz="1800" u="none" cap="none" strike="noStrike">
                <a:solidFill>
                  <a:srgbClr val="595959"/>
                </a:solidFill>
                <a:latin typeface="Avenir"/>
                <a:ea typeface="Avenir"/>
                <a:cs typeface="Avenir"/>
                <a:sym typeface="Avenir"/>
              </a:defRPr>
            </a:lvl2pPr>
            <a:lvl3pPr indent="-228600" lvl="2" marL="1371600" marR="0" rtl="0" algn="l">
              <a:lnSpc>
                <a:spcPct val="90000"/>
              </a:lnSpc>
              <a:spcBef>
                <a:spcPts val="300"/>
              </a:spcBef>
              <a:spcAft>
                <a:spcPts val="0"/>
              </a:spcAft>
              <a:buClr>
                <a:srgbClr val="595959"/>
              </a:buClr>
              <a:buSzPts val="1600"/>
              <a:buFont typeface="Arial"/>
              <a:buNone/>
              <a:defRPr b="0" i="0" sz="1600" u="none" cap="none" strike="noStrike">
                <a:solidFill>
                  <a:srgbClr val="595959"/>
                </a:solidFill>
                <a:latin typeface="Avenir"/>
                <a:ea typeface="Avenir"/>
                <a:cs typeface="Avenir"/>
                <a:sym typeface="Avenir"/>
              </a:defRPr>
            </a:lvl3pPr>
            <a:lvl4pPr indent="-317500" lvl="3" marL="1828800" marR="0" rtl="0" algn="l">
              <a:lnSpc>
                <a:spcPct val="90000"/>
              </a:lnSpc>
              <a:spcBef>
                <a:spcPts val="400"/>
              </a:spcBef>
              <a:spcAft>
                <a:spcPts val="0"/>
              </a:spcAft>
              <a:buClr>
                <a:srgbClr val="15C6D9"/>
              </a:buClr>
              <a:buSzPts val="1400"/>
              <a:buFont typeface="Noto Sans Symbols"/>
              <a:buChar char="▪"/>
              <a:defRPr b="0" i="0" sz="1400" u="none" cap="none" strike="noStrike">
                <a:solidFill>
                  <a:srgbClr val="595959"/>
                </a:solidFill>
                <a:latin typeface="Avenir"/>
                <a:ea typeface="Avenir"/>
                <a:cs typeface="Avenir"/>
                <a:sym typeface="Avenir"/>
              </a:defRPr>
            </a:lvl4pPr>
            <a:lvl5pPr indent="-330200" lvl="4" marL="2286000" marR="0" rtl="0" algn="l">
              <a:lnSpc>
                <a:spcPct val="90000"/>
              </a:lnSpc>
              <a:spcBef>
                <a:spcPts val="400"/>
              </a:spcBef>
              <a:spcAft>
                <a:spcPts val="0"/>
              </a:spcAft>
              <a:buClr>
                <a:srgbClr val="15C6D9"/>
              </a:buClr>
              <a:buSzPts val="1600"/>
              <a:buFont typeface="Arimo"/>
              <a:buChar char="▸"/>
              <a:defRPr b="0" i="0" sz="1100" u="none" cap="none" strike="noStrike">
                <a:solidFill>
                  <a:srgbClr val="595959"/>
                </a:solidFill>
                <a:latin typeface="Avenir"/>
                <a:ea typeface="Avenir"/>
                <a:cs typeface="Avenir"/>
                <a:sym typeface="Avenir"/>
              </a:defRPr>
            </a:lvl5pPr>
            <a:lvl6pPr indent="-228600" lvl="5" marL="2743200" marR="0" rtl="0" algn="ctr">
              <a:lnSpc>
                <a:spcPct val="90000"/>
              </a:lnSpc>
              <a:spcBef>
                <a:spcPts val="400"/>
              </a:spcBef>
              <a:spcAft>
                <a:spcPts val="0"/>
              </a:spcAft>
              <a:buClr>
                <a:srgbClr val="15C6D9"/>
              </a:buClr>
              <a:buSzPts val="1700"/>
              <a:buFont typeface="Arial"/>
              <a:buNone/>
              <a:defRPr b="1" i="1" sz="1700" u="none" cap="none" strike="noStrike">
                <a:solidFill>
                  <a:srgbClr val="15C6D9"/>
                </a:solidFill>
                <a:latin typeface="Avenir"/>
                <a:ea typeface="Avenir"/>
                <a:cs typeface="Avenir"/>
                <a:sym typeface="Avenir"/>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6" name="Google Shape;66;p17"/>
          <p:cNvSpPr/>
          <p:nvPr/>
        </p:nvSpPr>
        <p:spPr>
          <a:xfrm>
            <a:off x="-15479" y="4223152"/>
            <a:ext cx="9159479" cy="92035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67" name="Google Shape;67;p17"/>
          <p:cNvPicPr preferRelativeResize="0"/>
          <p:nvPr/>
        </p:nvPicPr>
        <p:blipFill rotWithShape="1">
          <a:blip r:embed="rId2">
            <a:alphaModFix/>
          </a:blip>
          <a:srcRect b="0" l="0" r="0" t="0"/>
          <a:stretch/>
        </p:blipFill>
        <p:spPr>
          <a:xfrm>
            <a:off x="7644726" y="4488909"/>
            <a:ext cx="1322784" cy="547191"/>
          </a:xfrm>
          <a:prstGeom prst="rect">
            <a:avLst/>
          </a:prstGeom>
          <a:noFill/>
          <a:ln>
            <a:noFill/>
          </a:ln>
        </p:spPr>
      </p:pic>
      <p:sp>
        <p:nvSpPr>
          <p:cNvPr id="68" name="Google Shape;68;p17"/>
          <p:cNvSpPr/>
          <p:nvPr/>
        </p:nvSpPr>
        <p:spPr>
          <a:xfrm>
            <a:off x="5442559" y="307372"/>
            <a:ext cx="3701441" cy="135891"/>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9" name="Shape 69"/>
        <p:cNvGrpSpPr/>
        <p:nvPr/>
      </p:nvGrpSpPr>
      <p:grpSpPr>
        <a:xfrm>
          <a:off x="0" y="0"/>
          <a:ext cx="0" cy="0"/>
          <a:chOff x="0" y="0"/>
          <a:chExt cx="0" cy="0"/>
        </a:xfrm>
      </p:grpSpPr>
      <p:sp>
        <p:nvSpPr>
          <p:cNvPr id="70" name="Google Shape;70;p18"/>
          <p:cNvSpPr/>
          <p:nvPr/>
        </p:nvSpPr>
        <p:spPr>
          <a:xfrm>
            <a:off x="-15479" y="4223152"/>
            <a:ext cx="9159479" cy="92035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1" name="Google Shape;71;p18"/>
          <p:cNvSpPr txBox="1"/>
          <p:nvPr>
            <p:ph idx="1" type="body"/>
          </p:nvPr>
        </p:nvSpPr>
        <p:spPr>
          <a:xfrm>
            <a:off x="1616783" y="1398984"/>
            <a:ext cx="6027943" cy="2434389"/>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33333"/>
              </a:lnSpc>
              <a:spcBef>
                <a:spcPts val="0"/>
              </a:spcBef>
              <a:spcAft>
                <a:spcPts val="0"/>
              </a:spcAft>
              <a:buClr>
                <a:srgbClr val="595959"/>
              </a:buClr>
              <a:buSzPts val="2300"/>
              <a:buFont typeface="Arial"/>
              <a:buNone/>
              <a:defRPr b="1" i="0" sz="2300" u="none" cap="none" strike="noStrike">
                <a:solidFill>
                  <a:srgbClr val="595959"/>
                </a:solidFill>
                <a:latin typeface="Avenir"/>
                <a:ea typeface="Avenir"/>
                <a:cs typeface="Avenir"/>
                <a:sym typeface="Avenir"/>
              </a:defRPr>
            </a:lvl1pPr>
            <a:lvl2pPr indent="-228600" lvl="1" marL="914400" marR="0" rtl="0" algn="l">
              <a:lnSpc>
                <a:spcPct val="83333"/>
              </a:lnSpc>
              <a:spcBef>
                <a:spcPts val="300"/>
              </a:spcBef>
              <a:spcAft>
                <a:spcPts val="0"/>
              </a:spcAft>
              <a:buClr>
                <a:srgbClr val="595959"/>
              </a:buClr>
              <a:buSzPts val="1800"/>
              <a:buFont typeface="Arial"/>
              <a:buNone/>
              <a:defRPr b="1" i="1" sz="1800" u="none" cap="none" strike="noStrike">
                <a:solidFill>
                  <a:srgbClr val="595959"/>
                </a:solidFill>
                <a:latin typeface="Avenir"/>
                <a:ea typeface="Avenir"/>
                <a:cs typeface="Avenir"/>
                <a:sym typeface="Avenir"/>
              </a:defRPr>
            </a:lvl2pPr>
            <a:lvl3pPr indent="-228600" lvl="2" marL="1371600" marR="0" rtl="0" algn="l">
              <a:lnSpc>
                <a:spcPct val="90000"/>
              </a:lnSpc>
              <a:spcBef>
                <a:spcPts val="300"/>
              </a:spcBef>
              <a:spcAft>
                <a:spcPts val="0"/>
              </a:spcAft>
              <a:buClr>
                <a:srgbClr val="595959"/>
              </a:buClr>
              <a:buSzPts val="1600"/>
              <a:buFont typeface="Arial"/>
              <a:buNone/>
              <a:defRPr b="0" i="0" sz="1600" u="none" cap="none" strike="noStrike">
                <a:solidFill>
                  <a:srgbClr val="595959"/>
                </a:solidFill>
                <a:latin typeface="Avenir"/>
                <a:ea typeface="Avenir"/>
                <a:cs typeface="Avenir"/>
                <a:sym typeface="Avenir"/>
              </a:defRPr>
            </a:lvl3pPr>
            <a:lvl4pPr indent="-317500" lvl="3" marL="1828800" marR="0" rtl="0" algn="l">
              <a:lnSpc>
                <a:spcPct val="90000"/>
              </a:lnSpc>
              <a:spcBef>
                <a:spcPts val="400"/>
              </a:spcBef>
              <a:spcAft>
                <a:spcPts val="0"/>
              </a:spcAft>
              <a:buClr>
                <a:srgbClr val="15C6D9"/>
              </a:buClr>
              <a:buSzPts val="1400"/>
              <a:buFont typeface="Noto Sans Symbols"/>
              <a:buChar char="▪"/>
              <a:defRPr b="0" i="0" sz="1400" u="none" cap="none" strike="noStrike">
                <a:solidFill>
                  <a:srgbClr val="595959"/>
                </a:solidFill>
                <a:latin typeface="Avenir"/>
                <a:ea typeface="Avenir"/>
                <a:cs typeface="Avenir"/>
                <a:sym typeface="Avenir"/>
              </a:defRPr>
            </a:lvl4pPr>
            <a:lvl5pPr indent="-330200" lvl="4" marL="2286000" marR="0" rtl="0" algn="l">
              <a:lnSpc>
                <a:spcPct val="90000"/>
              </a:lnSpc>
              <a:spcBef>
                <a:spcPts val="400"/>
              </a:spcBef>
              <a:spcAft>
                <a:spcPts val="0"/>
              </a:spcAft>
              <a:buClr>
                <a:srgbClr val="15C6D9"/>
              </a:buClr>
              <a:buSzPts val="1600"/>
              <a:buFont typeface="Arimo"/>
              <a:buChar char="▸"/>
              <a:defRPr b="0" i="0" sz="1100" u="none" cap="none" strike="noStrike">
                <a:solidFill>
                  <a:srgbClr val="595959"/>
                </a:solidFill>
                <a:latin typeface="Avenir"/>
                <a:ea typeface="Avenir"/>
                <a:cs typeface="Avenir"/>
                <a:sym typeface="Avenir"/>
              </a:defRPr>
            </a:lvl5pPr>
            <a:lvl6pPr indent="-228600" lvl="5" marL="2743200" marR="0" rtl="0" algn="ctr">
              <a:lnSpc>
                <a:spcPct val="90000"/>
              </a:lnSpc>
              <a:spcBef>
                <a:spcPts val="400"/>
              </a:spcBef>
              <a:spcAft>
                <a:spcPts val="0"/>
              </a:spcAft>
              <a:buClr>
                <a:srgbClr val="15C6D9"/>
              </a:buClr>
              <a:buSzPts val="1700"/>
              <a:buFont typeface="Arial"/>
              <a:buNone/>
              <a:defRPr b="1" i="1" sz="1700" u="none" cap="none" strike="noStrike">
                <a:solidFill>
                  <a:srgbClr val="15C6D9"/>
                </a:solidFill>
                <a:latin typeface="Avenir"/>
                <a:ea typeface="Avenir"/>
                <a:cs typeface="Avenir"/>
                <a:sym typeface="Avenir"/>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2" name="Google Shape;72;p18"/>
          <p:cNvSpPr/>
          <p:nvPr/>
        </p:nvSpPr>
        <p:spPr>
          <a:xfrm>
            <a:off x="5442559" y="307372"/>
            <a:ext cx="3701441" cy="135891"/>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73" name="Google Shape;73;p18"/>
          <p:cNvPicPr preferRelativeResize="0"/>
          <p:nvPr/>
        </p:nvPicPr>
        <p:blipFill rotWithShape="1">
          <a:blip r:embed="rId2">
            <a:alphaModFix/>
          </a:blip>
          <a:srcRect b="0" l="0" r="0" t="0"/>
          <a:stretch/>
        </p:blipFill>
        <p:spPr>
          <a:xfrm>
            <a:off x="7644726" y="4488909"/>
            <a:ext cx="1322784" cy="54719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4" name="Shape 74"/>
        <p:cNvGrpSpPr/>
        <p:nvPr/>
      </p:nvGrpSpPr>
      <p:grpSpPr>
        <a:xfrm>
          <a:off x="0" y="0"/>
          <a:ext cx="0" cy="0"/>
          <a:chOff x="0" y="0"/>
          <a:chExt cx="0" cy="0"/>
        </a:xfrm>
      </p:grpSpPr>
      <p:sp>
        <p:nvSpPr>
          <p:cNvPr id="75" name="Google Shape;75;p19"/>
          <p:cNvSpPr/>
          <p:nvPr/>
        </p:nvSpPr>
        <p:spPr>
          <a:xfrm>
            <a:off x="-15479" y="4223152"/>
            <a:ext cx="9159479" cy="92035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6" name="Google Shape;76;p19"/>
          <p:cNvSpPr/>
          <p:nvPr>
            <p:ph idx="2" type="pic"/>
          </p:nvPr>
        </p:nvSpPr>
        <p:spPr>
          <a:xfrm>
            <a:off x="1198594" y="1308668"/>
            <a:ext cx="2025000" cy="2026136"/>
          </a:xfrm>
          <a:prstGeom prst="ellipse">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9"/>
          <p:cNvSpPr/>
          <p:nvPr>
            <p:ph idx="3" type="pic"/>
          </p:nvPr>
        </p:nvSpPr>
        <p:spPr>
          <a:xfrm>
            <a:off x="3409160" y="1308668"/>
            <a:ext cx="2025000" cy="2025000"/>
          </a:xfrm>
          <a:prstGeom prst="ellipse">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Google Shape;78;p19"/>
          <p:cNvSpPr/>
          <p:nvPr>
            <p:ph idx="4" type="pic"/>
          </p:nvPr>
        </p:nvSpPr>
        <p:spPr>
          <a:xfrm>
            <a:off x="5619726" y="1308668"/>
            <a:ext cx="2025000" cy="2025000"/>
          </a:xfrm>
          <a:prstGeom prst="ellipse">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9" name="Google Shape;79;p19"/>
          <p:cNvSpPr txBox="1"/>
          <p:nvPr>
            <p:ph idx="1" type="body"/>
          </p:nvPr>
        </p:nvSpPr>
        <p:spPr>
          <a:xfrm>
            <a:off x="1198594" y="3387775"/>
            <a:ext cx="2025000" cy="892516"/>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1111"/>
              </a:lnSpc>
              <a:spcBef>
                <a:spcPts val="0"/>
              </a:spcBef>
              <a:spcAft>
                <a:spcPts val="0"/>
              </a:spcAft>
              <a:buClr>
                <a:srgbClr val="7F7F7F"/>
              </a:buClr>
              <a:buSzPts val="1400"/>
              <a:buFont typeface="Arial"/>
              <a:buNone/>
              <a:defRPr b="1" i="0" sz="1400" u="none" cap="none" strike="noStrike">
                <a:solidFill>
                  <a:srgbClr val="7F7F7F"/>
                </a:solidFill>
                <a:latin typeface="Avenir"/>
                <a:ea typeface="Avenir"/>
                <a:cs typeface="Avenir"/>
                <a:sym typeface="Avenir"/>
              </a:defRPr>
            </a:lvl1pPr>
            <a:lvl2pPr indent="-228600" lvl="1" marL="914400" marR="0" rtl="0" algn="l">
              <a:lnSpc>
                <a:spcPct val="100000"/>
              </a:lnSpc>
              <a:spcBef>
                <a:spcPts val="0"/>
              </a:spcBef>
              <a:spcAft>
                <a:spcPts val="0"/>
              </a:spcAft>
              <a:buClr>
                <a:srgbClr val="7F7F7F"/>
              </a:buClr>
              <a:buSzPts val="1200"/>
              <a:buFont typeface="Arial"/>
              <a:buNone/>
              <a:defRPr b="0" i="0" sz="1200" u="none" cap="none" strike="noStrike">
                <a:solidFill>
                  <a:srgbClr val="7F7F7F"/>
                </a:solidFill>
                <a:latin typeface="Avenir"/>
                <a:ea typeface="Avenir"/>
                <a:cs typeface="Avenir"/>
                <a:sym typeface="Avenir"/>
              </a:defRPr>
            </a:lvl2pPr>
            <a:lvl3pPr indent="-228600" lvl="2" marL="13716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3pPr>
            <a:lvl4pPr indent="-228600" lvl="3" marL="18288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4pPr>
            <a:lvl5pPr indent="-292100" lvl="4" marL="2286000" marR="0" rtl="0" algn="l">
              <a:lnSpc>
                <a:spcPct val="133333"/>
              </a:lnSpc>
              <a:spcBef>
                <a:spcPts val="0"/>
              </a:spcBef>
              <a:spcAft>
                <a:spcPts val="0"/>
              </a:spcAft>
              <a:buClr>
                <a:srgbClr val="7F7F7F"/>
              </a:buClr>
              <a:buSzPts val="1000"/>
              <a:buFont typeface="Merriweather Sans"/>
              <a:buChar char="▸"/>
              <a:defRPr b="0" i="0" sz="900" u="none" cap="none" strike="noStrike">
                <a:solidFill>
                  <a:srgbClr val="7F7F7F"/>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0" name="Google Shape;80;p19"/>
          <p:cNvSpPr txBox="1"/>
          <p:nvPr>
            <p:ph idx="5" type="body"/>
          </p:nvPr>
        </p:nvSpPr>
        <p:spPr>
          <a:xfrm>
            <a:off x="3409160" y="3387775"/>
            <a:ext cx="2025000" cy="892516"/>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1111"/>
              </a:lnSpc>
              <a:spcBef>
                <a:spcPts val="0"/>
              </a:spcBef>
              <a:spcAft>
                <a:spcPts val="0"/>
              </a:spcAft>
              <a:buClr>
                <a:srgbClr val="7F7F7F"/>
              </a:buClr>
              <a:buSzPts val="1400"/>
              <a:buFont typeface="Arial"/>
              <a:buNone/>
              <a:defRPr b="1" i="0" sz="1400" u="none" cap="none" strike="noStrike">
                <a:solidFill>
                  <a:srgbClr val="7F7F7F"/>
                </a:solidFill>
                <a:latin typeface="Avenir"/>
                <a:ea typeface="Avenir"/>
                <a:cs typeface="Avenir"/>
                <a:sym typeface="Avenir"/>
              </a:defRPr>
            </a:lvl1pPr>
            <a:lvl2pPr indent="-228600" lvl="1" marL="914400" marR="0" rtl="0" algn="l">
              <a:lnSpc>
                <a:spcPct val="100000"/>
              </a:lnSpc>
              <a:spcBef>
                <a:spcPts val="0"/>
              </a:spcBef>
              <a:spcAft>
                <a:spcPts val="0"/>
              </a:spcAft>
              <a:buClr>
                <a:srgbClr val="7F7F7F"/>
              </a:buClr>
              <a:buSzPts val="1200"/>
              <a:buFont typeface="Arial"/>
              <a:buNone/>
              <a:defRPr b="0" i="0" sz="1200" u="none" cap="none" strike="noStrike">
                <a:solidFill>
                  <a:srgbClr val="7F7F7F"/>
                </a:solidFill>
                <a:latin typeface="Avenir"/>
                <a:ea typeface="Avenir"/>
                <a:cs typeface="Avenir"/>
                <a:sym typeface="Avenir"/>
              </a:defRPr>
            </a:lvl2pPr>
            <a:lvl3pPr indent="-228600" lvl="2" marL="13716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3pPr>
            <a:lvl4pPr indent="-228600" lvl="3" marL="18288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4pPr>
            <a:lvl5pPr indent="-292100" lvl="4" marL="2286000" marR="0" rtl="0" algn="l">
              <a:lnSpc>
                <a:spcPct val="133333"/>
              </a:lnSpc>
              <a:spcBef>
                <a:spcPts val="0"/>
              </a:spcBef>
              <a:spcAft>
                <a:spcPts val="0"/>
              </a:spcAft>
              <a:buClr>
                <a:srgbClr val="7F7F7F"/>
              </a:buClr>
              <a:buSzPts val="1000"/>
              <a:buFont typeface="Merriweather Sans"/>
              <a:buChar char="▸"/>
              <a:defRPr b="0" i="0" sz="900" u="none" cap="none" strike="noStrike">
                <a:solidFill>
                  <a:srgbClr val="7F7F7F"/>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1" name="Google Shape;81;p19"/>
          <p:cNvSpPr txBox="1"/>
          <p:nvPr>
            <p:ph idx="6" type="body"/>
          </p:nvPr>
        </p:nvSpPr>
        <p:spPr>
          <a:xfrm>
            <a:off x="5619726" y="3387775"/>
            <a:ext cx="2025000" cy="892516"/>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1111"/>
              </a:lnSpc>
              <a:spcBef>
                <a:spcPts val="0"/>
              </a:spcBef>
              <a:spcAft>
                <a:spcPts val="0"/>
              </a:spcAft>
              <a:buClr>
                <a:srgbClr val="7F7F7F"/>
              </a:buClr>
              <a:buSzPts val="1400"/>
              <a:buFont typeface="Arial"/>
              <a:buNone/>
              <a:defRPr b="1" i="0" sz="1400" u="none" cap="none" strike="noStrike">
                <a:solidFill>
                  <a:srgbClr val="7F7F7F"/>
                </a:solidFill>
                <a:latin typeface="Avenir"/>
                <a:ea typeface="Avenir"/>
                <a:cs typeface="Avenir"/>
                <a:sym typeface="Avenir"/>
              </a:defRPr>
            </a:lvl1pPr>
            <a:lvl2pPr indent="-228600" lvl="1" marL="914400" marR="0" rtl="0" algn="l">
              <a:lnSpc>
                <a:spcPct val="100000"/>
              </a:lnSpc>
              <a:spcBef>
                <a:spcPts val="0"/>
              </a:spcBef>
              <a:spcAft>
                <a:spcPts val="0"/>
              </a:spcAft>
              <a:buClr>
                <a:srgbClr val="7F7F7F"/>
              </a:buClr>
              <a:buSzPts val="1200"/>
              <a:buFont typeface="Arial"/>
              <a:buNone/>
              <a:defRPr b="0" i="0" sz="1200" u="none" cap="none" strike="noStrike">
                <a:solidFill>
                  <a:srgbClr val="7F7F7F"/>
                </a:solidFill>
                <a:latin typeface="Avenir"/>
                <a:ea typeface="Avenir"/>
                <a:cs typeface="Avenir"/>
                <a:sym typeface="Avenir"/>
              </a:defRPr>
            </a:lvl2pPr>
            <a:lvl3pPr indent="-228600" lvl="2" marL="13716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3pPr>
            <a:lvl4pPr indent="-228600" lvl="3" marL="1828800" marR="0" rtl="0" algn="l">
              <a:lnSpc>
                <a:spcPct val="114285"/>
              </a:lnSpc>
              <a:spcBef>
                <a:spcPts val="0"/>
              </a:spcBef>
              <a:spcAft>
                <a:spcPts val="0"/>
              </a:spcAft>
              <a:buClr>
                <a:srgbClr val="7F7F7F"/>
              </a:buClr>
              <a:buSzPts val="1100"/>
              <a:buFont typeface="Arial"/>
              <a:buNone/>
              <a:defRPr b="0" i="0" sz="1100" u="none" cap="none" strike="noStrike">
                <a:solidFill>
                  <a:srgbClr val="7F7F7F"/>
                </a:solidFill>
                <a:latin typeface="Avenir"/>
                <a:ea typeface="Avenir"/>
                <a:cs typeface="Avenir"/>
                <a:sym typeface="Avenir"/>
              </a:defRPr>
            </a:lvl4pPr>
            <a:lvl5pPr indent="-292100" lvl="4" marL="2286000" marR="0" rtl="0" algn="l">
              <a:lnSpc>
                <a:spcPct val="133333"/>
              </a:lnSpc>
              <a:spcBef>
                <a:spcPts val="0"/>
              </a:spcBef>
              <a:spcAft>
                <a:spcPts val="0"/>
              </a:spcAft>
              <a:buClr>
                <a:srgbClr val="7F7F7F"/>
              </a:buClr>
              <a:buSzPts val="1000"/>
              <a:buFont typeface="Merriweather Sans"/>
              <a:buChar char="▸"/>
              <a:defRPr b="0" i="0" sz="900" u="none" cap="none" strike="noStrike">
                <a:solidFill>
                  <a:srgbClr val="7F7F7F"/>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2" name="Google Shape;82;p19"/>
          <p:cNvSpPr/>
          <p:nvPr/>
        </p:nvSpPr>
        <p:spPr>
          <a:xfrm>
            <a:off x="5442559" y="307372"/>
            <a:ext cx="3701441" cy="135891"/>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83" name="Google Shape;83;p19"/>
          <p:cNvPicPr preferRelativeResize="0"/>
          <p:nvPr/>
        </p:nvPicPr>
        <p:blipFill rotWithShape="1">
          <a:blip r:embed="rId2">
            <a:alphaModFix/>
          </a:blip>
          <a:srcRect b="0" l="0" r="0" t="0"/>
          <a:stretch/>
        </p:blipFill>
        <p:spPr>
          <a:xfrm>
            <a:off x="7644726" y="4488909"/>
            <a:ext cx="1322784" cy="5471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4" name="Shape 84"/>
        <p:cNvGrpSpPr/>
        <p:nvPr/>
      </p:nvGrpSpPr>
      <p:grpSpPr>
        <a:xfrm>
          <a:off x="0" y="0"/>
          <a:ext cx="0" cy="0"/>
          <a:chOff x="0" y="0"/>
          <a:chExt cx="0" cy="0"/>
        </a:xfrm>
      </p:grpSpPr>
      <p:sp>
        <p:nvSpPr>
          <p:cNvPr id="85" name="Google Shape;85;p20"/>
          <p:cNvSpPr/>
          <p:nvPr/>
        </p:nvSpPr>
        <p:spPr>
          <a:xfrm>
            <a:off x="-15479" y="4223152"/>
            <a:ext cx="9159479" cy="92035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86" name="Google Shape;86;p20"/>
          <p:cNvSpPr/>
          <p:nvPr/>
        </p:nvSpPr>
        <p:spPr>
          <a:xfrm>
            <a:off x="5442559" y="307372"/>
            <a:ext cx="3701441" cy="135891"/>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87" name="Google Shape;87;p20"/>
          <p:cNvSpPr/>
          <p:nvPr>
            <p:ph idx="2" type="tbl"/>
          </p:nvPr>
        </p:nvSpPr>
        <p:spPr>
          <a:xfrm>
            <a:off x="366022" y="1398984"/>
            <a:ext cx="2620818" cy="2434389"/>
          </a:xfrm>
          <a:prstGeom prst="rect">
            <a:avLst/>
          </a:prstGeom>
          <a:solidFill>
            <a:schemeClr val="lt1"/>
          </a:solidFill>
          <a:ln>
            <a:noFill/>
          </a:ln>
        </p:spPr>
        <p:txBody>
          <a:bodyPr anchorCtr="0" anchor="t" bIns="34275" lIns="68575" spcFirstLastPara="1" rIns="68575" wrap="square" tIns="34275">
            <a:noAutofit/>
          </a:bodyPr>
          <a:lstStyle>
            <a:lvl1pPr lvl="0" marR="0" rtl="0" algn="ctr">
              <a:spcBef>
                <a:spcPts val="0"/>
              </a:spcBef>
              <a:spcAft>
                <a:spcPts val="0"/>
              </a:spcAft>
              <a:buClr>
                <a:srgbClr val="7F7F7F"/>
              </a:buClr>
              <a:buSzPts val="1500"/>
              <a:buFont typeface="Avenir"/>
              <a:buNone/>
              <a:defRPr b="0" i="0" sz="1500" u="none" cap="none" strike="noStrike">
                <a:solidFill>
                  <a:srgbClr val="7F7F7F"/>
                </a:solidFill>
                <a:latin typeface="Avenir"/>
                <a:ea typeface="Avenir"/>
                <a:cs typeface="Avenir"/>
                <a:sym typeface="Avenir"/>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20"/>
          <p:cNvSpPr txBox="1"/>
          <p:nvPr>
            <p:ph idx="1" type="body"/>
          </p:nvPr>
        </p:nvSpPr>
        <p:spPr>
          <a:xfrm>
            <a:off x="3072561" y="1398984"/>
            <a:ext cx="3388519" cy="2434389"/>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33333"/>
              </a:lnSpc>
              <a:spcBef>
                <a:spcPts val="0"/>
              </a:spcBef>
              <a:spcAft>
                <a:spcPts val="0"/>
              </a:spcAft>
              <a:buClr>
                <a:srgbClr val="595959"/>
              </a:buClr>
              <a:buSzPts val="2300"/>
              <a:buFont typeface="Arial"/>
              <a:buNone/>
              <a:defRPr b="1" i="0" sz="2300" u="none" cap="none" strike="noStrike">
                <a:solidFill>
                  <a:srgbClr val="595959"/>
                </a:solidFill>
                <a:latin typeface="Avenir"/>
                <a:ea typeface="Avenir"/>
                <a:cs typeface="Avenir"/>
                <a:sym typeface="Avenir"/>
              </a:defRPr>
            </a:lvl1pPr>
            <a:lvl2pPr indent="-228600" lvl="1" marL="914400" marR="0" rtl="0" algn="l">
              <a:lnSpc>
                <a:spcPct val="83333"/>
              </a:lnSpc>
              <a:spcBef>
                <a:spcPts val="300"/>
              </a:spcBef>
              <a:spcAft>
                <a:spcPts val="0"/>
              </a:spcAft>
              <a:buClr>
                <a:srgbClr val="595959"/>
              </a:buClr>
              <a:buSzPts val="1800"/>
              <a:buFont typeface="Arial"/>
              <a:buNone/>
              <a:defRPr b="1" i="1" sz="1800" u="none" cap="none" strike="noStrike">
                <a:solidFill>
                  <a:srgbClr val="595959"/>
                </a:solidFill>
                <a:latin typeface="Avenir"/>
                <a:ea typeface="Avenir"/>
                <a:cs typeface="Avenir"/>
                <a:sym typeface="Avenir"/>
              </a:defRPr>
            </a:lvl2pPr>
            <a:lvl3pPr indent="-228600" lvl="2" marL="1371600" marR="0" rtl="0" algn="l">
              <a:lnSpc>
                <a:spcPct val="90000"/>
              </a:lnSpc>
              <a:spcBef>
                <a:spcPts val="300"/>
              </a:spcBef>
              <a:spcAft>
                <a:spcPts val="0"/>
              </a:spcAft>
              <a:buClr>
                <a:srgbClr val="595959"/>
              </a:buClr>
              <a:buSzPts val="1600"/>
              <a:buFont typeface="Arial"/>
              <a:buNone/>
              <a:defRPr b="0" i="0" sz="1600" u="none" cap="none" strike="noStrike">
                <a:solidFill>
                  <a:srgbClr val="595959"/>
                </a:solidFill>
                <a:latin typeface="Avenir"/>
                <a:ea typeface="Avenir"/>
                <a:cs typeface="Avenir"/>
                <a:sym typeface="Avenir"/>
              </a:defRPr>
            </a:lvl3pPr>
            <a:lvl4pPr indent="-317500" lvl="3" marL="1828800" marR="0" rtl="0" algn="l">
              <a:lnSpc>
                <a:spcPct val="90000"/>
              </a:lnSpc>
              <a:spcBef>
                <a:spcPts val="400"/>
              </a:spcBef>
              <a:spcAft>
                <a:spcPts val="0"/>
              </a:spcAft>
              <a:buClr>
                <a:srgbClr val="15C6D9"/>
              </a:buClr>
              <a:buSzPts val="1400"/>
              <a:buFont typeface="Noto Sans Symbols"/>
              <a:buChar char="▪"/>
              <a:defRPr b="0" i="0" sz="1400" u="none" cap="none" strike="noStrike">
                <a:solidFill>
                  <a:srgbClr val="595959"/>
                </a:solidFill>
                <a:latin typeface="Avenir"/>
                <a:ea typeface="Avenir"/>
                <a:cs typeface="Avenir"/>
                <a:sym typeface="Avenir"/>
              </a:defRPr>
            </a:lvl4pPr>
            <a:lvl5pPr indent="-330200" lvl="4" marL="2286000" marR="0" rtl="0" algn="l">
              <a:lnSpc>
                <a:spcPct val="90000"/>
              </a:lnSpc>
              <a:spcBef>
                <a:spcPts val="400"/>
              </a:spcBef>
              <a:spcAft>
                <a:spcPts val="0"/>
              </a:spcAft>
              <a:buClr>
                <a:srgbClr val="15C6D9"/>
              </a:buClr>
              <a:buSzPts val="1600"/>
              <a:buFont typeface="Arimo"/>
              <a:buChar char="▸"/>
              <a:defRPr b="0" i="0" sz="1100" u="none" cap="none" strike="noStrike">
                <a:solidFill>
                  <a:srgbClr val="595959"/>
                </a:solidFill>
                <a:latin typeface="Avenir"/>
                <a:ea typeface="Avenir"/>
                <a:cs typeface="Avenir"/>
                <a:sym typeface="Avenir"/>
              </a:defRPr>
            </a:lvl5pPr>
            <a:lvl6pPr indent="-228600" lvl="5" marL="2743200" marR="0" rtl="0" algn="ctr">
              <a:lnSpc>
                <a:spcPct val="90000"/>
              </a:lnSpc>
              <a:spcBef>
                <a:spcPts val="400"/>
              </a:spcBef>
              <a:spcAft>
                <a:spcPts val="0"/>
              </a:spcAft>
              <a:buClr>
                <a:srgbClr val="15C6D9"/>
              </a:buClr>
              <a:buSzPts val="1700"/>
              <a:buFont typeface="Arial"/>
              <a:buNone/>
              <a:defRPr b="1" i="1" sz="1700" u="none" cap="none" strike="noStrike">
                <a:solidFill>
                  <a:srgbClr val="15C6D9"/>
                </a:solidFill>
                <a:latin typeface="Avenir"/>
                <a:ea typeface="Avenir"/>
                <a:cs typeface="Avenir"/>
                <a:sym typeface="Avenir"/>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89" name="Google Shape;89;p20"/>
          <p:cNvPicPr preferRelativeResize="0"/>
          <p:nvPr/>
        </p:nvPicPr>
        <p:blipFill rotWithShape="1">
          <a:blip r:embed="rId2">
            <a:alphaModFix/>
          </a:blip>
          <a:srcRect b="0" l="0" r="0" t="0"/>
          <a:stretch/>
        </p:blipFill>
        <p:spPr>
          <a:xfrm>
            <a:off x="7644726" y="4488909"/>
            <a:ext cx="1322784" cy="54719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0" name="Shape 90"/>
        <p:cNvGrpSpPr/>
        <p:nvPr/>
      </p:nvGrpSpPr>
      <p:grpSpPr>
        <a:xfrm>
          <a:off x="0" y="0"/>
          <a:ext cx="0" cy="0"/>
          <a:chOff x="0" y="0"/>
          <a:chExt cx="0" cy="0"/>
        </a:xfrm>
      </p:grpSpPr>
      <p:sp>
        <p:nvSpPr>
          <p:cNvPr id="91" name="Google Shape;91;p21"/>
          <p:cNvSpPr/>
          <p:nvPr/>
        </p:nvSpPr>
        <p:spPr>
          <a:xfrm>
            <a:off x="6786377" y="307370"/>
            <a:ext cx="2365598" cy="303259"/>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92" name="Google Shape;92;p21"/>
          <p:cNvPicPr preferRelativeResize="0"/>
          <p:nvPr/>
        </p:nvPicPr>
        <p:blipFill rotWithShape="1">
          <a:blip r:embed="rId2">
            <a:alphaModFix/>
          </a:blip>
          <a:srcRect b="0" l="0" r="0" t="0"/>
          <a:stretch/>
        </p:blipFill>
        <p:spPr>
          <a:xfrm>
            <a:off x="1304925" y="720328"/>
            <a:ext cx="5509022" cy="133350"/>
          </a:xfrm>
          <a:prstGeom prst="rect">
            <a:avLst/>
          </a:prstGeom>
          <a:noFill/>
          <a:ln>
            <a:noFill/>
          </a:ln>
        </p:spPr>
      </p:pic>
      <p:sp>
        <p:nvSpPr>
          <p:cNvPr id="93" name="Google Shape;93;p21"/>
          <p:cNvSpPr/>
          <p:nvPr>
            <p:ph idx="2" type="pic"/>
          </p:nvPr>
        </p:nvSpPr>
        <p:spPr>
          <a:xfrm>
            <a:off x="-18980" y="1121569"/>
            <a:ext cx="9165388" cy="3664211"/>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2100"/>
              <a:buFont typeface="Arial"/>
              <a:buNone/>
              <a:defRPr b="0" i="0" sz="21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4" name="Google Shape;94;p21"/>
          <p:cNvSpPr txBox="1"/>
          <p:nvPr>
            <p:ph idx="1" type="body"/>
          </p:nvPr>
        </p:nvSpPr>
        <p:spPr>
          <a:xfrm>
            <a:off x="-30975" y="1674000"/>
            <a:ext cx="9174976" cy="1109663"/>
          </a:xfrm>
          <a:prstGeom prst="rect">
            <a:avLst/>
          </a:prstGeom>
          <a:solidFill>
            <a:srgbClr val="7F7F7F"/>
          </a:solidFill>
          <a:ln cap="flat" cmpd="sng" w="9525">
            <a:solidFill>
              <a:srgbClr val="7F7F7F"/>
            </a:solidFill>
            <a:prstDash val="solid"/>
            <a:round/>
            <a:headEnd len="sm" w="sm" type="none"/>
            <a:tailEnd len="sm" w="sm" type="none"/>
          </a:ln>
        </p:spPr>
        <p:txBody>
          <a:bodyPr anchorCtr="1" anchor="ctr" bIns="34275" lIns="68575" spcFirstLastPara="1" rIns="68575" wrap="square" tIns="34275">
            <a:noAutofit/>
          </a:bodyPr>
          <a:lstStyle>
            <a:lvl1pPr indent="-228600" lvl="0" marL="4572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1pPr>
            <a:lvl2pPr indent="-228600" lvl="1" marL="9144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2pPr>
            <a:lvl3pPr indent="-228600" lvl="2" marL="13716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3pPr>
            <a:lvl4pPr indent="-228600" lvl="3" marL="18288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4pPr>
            <a:lvl5pPr indent="-228600" lvl="4" marL="22860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95" name="Google Shape;95;p21"/>
          <p:cNvPicPr preferRelativeResize="0"/>
          <p:nvPr/>
        </p:nvPicPr>
        <p:blipFill rotWithShape="1">
          <a:blip r:embed="rId3">
            <a:alphaModFix/>
          </a:blip>
          <a:srcRect b="0" l="0" r="0" t="0"/>
          <a:stretch/>
        </p:blipFill>
        <p:spPr>
          <a:xfrm>
            <a:off x="117205" y="209550"/>
            <a:ext cx="3165662" cy="5381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6" name="Shape 96"/>
        <p:cNvGrpSpPr/>
        <p:nvPr/>
      </p:nvGrpSpPr>
      <p:grpSpPr>
        <a:xfrm>
          <a:off x="0" y="0"/>
          <a:ext cx="0" cy="0"/>
          <a:chOff x="0" y="0"/>
          <a:chExt cx="0" cy="0"/>
        </a:xfrm>
      </p:grpSpPr>
      <p:sp>
        <p:nvSpPr>
          <p:cNvPr id="97" name="Google Shape;97;p22"/>
          <p:cNvSpPr/>
          <p:nvPr/>
        </p:nvSpPr>
        <p:spPr>
          <a:xfrm>
            <a:off x="6786377" y="307370"/>
            <a:ext cx="2365598" cy="303259"/>
          </a:xfrm>
          <a:prstGeom prst="rect">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98" name="Google Shape;98;p22"/>
          <p:cNvPicPr preferRelativeResize="0"/>
          <p:nvPr/>
        </p:nvPicPr>
        <p:blipFill rotWithShape="1">
          <a:blip r:embed="rId2">
            <a:alphaModFix/>
          </a:blip>
          <a:srcRect b="0" l="0" r="0" t="0"/>
          <a:stretch/>
        </p:blipFill>
        <p:spPr>
          <a:xfrm>
            <a:off x="117205" y="209550"/>
            <a:ext cx="3165662" cy="538163"/>
          </a:xfrm>
          <a:prstGeom prst="rect">
            <a:avLst/>
          </a:prstGeom>
          <a:noFill/>
          <a:ln>
            <a:noFill/>
          </a:ln>
        </p:spPr>
      </p:pic>
      <p:sp>
        <p:nvSpPr>
          <p:cNvPr id="99" name="Google Shape;99;p22"/>
          <p:cNvSpPr/>
          <p:nvPr>
            <p:ph idx="2" type="pic"/>
          </p:nvPr>
        </p:nvSpPr>
        <p:spPr>
          <a:xfrm>
            <a:off x="-18980" y="1121569"/>
            <a:ext cx="9165388" cy="3664211"/>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rgbClr val="7F7F7F"/>
              </a:buClr>
              <a:buSzPts val="2100"/>
              <a:buFont typeface="Arial"/>
              <a:buNone/>
              <a:defRPr b="0" i="0" sz="2100" u="none" cap="none" strike="noStrike">
                <a:solidFill>
                  <a:srgbClr val="7F7F7F"/>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0" name="Google Shape;100;p22"/>
          <p:cNvSpPr txBox="1"/>
          <p:nvPr>
            <p:ph idx="1" type="body"/>
          </p:nvPr>
        </p:nvSpPr>
        <p:spPr>
          <a:xfrm>
            <a:off x="-30975" y="1674000"/>
            <a:ext cx="9174976" cy="1109663"/>
          </a:xfrm>
          <a:prstGeom prst="rect">
            <a:avLst/>
          </a:prstGeom>
          <a:solidFill>
            <a:srgbClr val="7F7F7F"/>
          </a:solidFill>
          <a:ln cap="flat" cmpd="sng" w="9525">
            <a:solidFill>
              <a:srgbClr val="7F7F7F"/>
            </a:solidFill>
            <a:prstDash val="solid"/>
            <a:round/>
            <a:headEnd len="sm" w="sm" type="none"/>
            <a:tailEnd len="sm" w="sm" type="none"/>
          </a:ln>
        </p:spPr>
        <p:txBody>
          <a:bodyPr anchorCtr="1" anchor="ctr" bIns="34275" lIns="68575" spcFirstLastPara="1" rIns="68575" wrap="square" tIns="34275">
            <a:noAutofit/>
          </a:bodyPr>
          <a:lstStyle>
            <a:lvl1pPr indent="-228600" lvl="0" marL="4572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1pPr>
            <a:lvl2pPr indent="-228600" lvl="1" marL="9144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2pPr>
            <a:lvl3pPr indent="-228600" lvl="2" marL="13716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3pPr>
            <a:lvl4pPr indent="-228600" lvl="3" marL="18288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4pPr>
            <a:lvl5pPr indent="-228600" lvl="4" marL="2286000" marR="0" rtl="0" algn="ctr">
              <a:lnSpc>
                <a:spcPct val="90000"/>
              </a:lnSpc>
              <a:spcBef>
                <a:spcPts val="0"/>
              </a:spcBef>
              <a:spcAft>
                <a:spcPts val="0"/>
              </a:spcAft>
              <a:buClr>
                <a:schemeClr val="lt1"/>
              </a:buClr>
              <a:buSzPts val="1100"/>
              <a:buFont typeface="Arial"/>
              <a:buNone/>
              <a:defRPr b="0" i="0" sz="1100" u="none" cap="none" strike="noStrike">
                <a:solidFill>
                  <a:schemeClr val="lt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hyperlink" Target="https://drive.google.com/file/d/1HJw1BAlm1Cix0RNdA0asi4sA6agYutxq/view?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3"/>
          <p:cNvSpPr txBox="1"/>
          <p:nvPr/>
        </p:nvSpPr>
        <p:spPr>
          <a:xfrm>
            <a:off x="6776575" y="352350"/>
            <a:ext cx="2280900" cy="206100"/>
          </a:xfrm>
          <a:prstGeom prst="rect">
            <a:avLst/>
          </a:prstGeom>
          <a:noFill/>
          <a:ln>
            <a:noFill/>
          </a:ln>
        </p:spPr>
        <p:txBody>
          <a:bodyPr anchorCtr="0" anchor="t" bIns="34275" lIns="68575" spcFirstLastPara="1" rIns="68575" wrap="square" tIns="34275">
            <a:noAutofit/>
          </a:bodyPr>
          <a:lstStyle/>
          <a:p>
            <a:pPr indent="0" lvl="0" marL="0" marR="0" rtl="0" algn="r">
              <a:lnSpc>
                <a:spcPct val="114000"/>
              </a:lnSpc>
              <a:spcBef>
                <a:spcPts val="0"/>
              </a:spcBef>
              <a:spcAft>
                <a:spcPts val="0"/>
              </a:spcAft>
              <a:buNone/>
            </a:pPr>
            <a:r>
              <a:rPr b="0" i="0" lang="en" sz="800" u="none" cap="none" strike="noStrike">
                <a:solidFill>
                  <a:srgbClr val="FFFFFF"/>
                </a:solidFill>
                <a:latin typeface="Avenir"/>
                <a:ea typeface="Avenir"/>
                <a:cs typeface="Avenir"/>
                <a:sym typeface="Avenir"/>
              </a:rPr>
              <a:t>Project Steering Committee Meeting Oct 2020</a:t>
            </a:r>
            <a:endParaRPr b="0" i="0" sz="800" u="none" cap="none" strike="noStrike">
              <a:solidFill>
                <a:schemeClr val="dk1"/>
              </a:solidFill>
              <a:latin typeface="Calibri"/>
              <a:ea typeface="Calibri"/>
              <a:cs typeface="Calibri"/>
              <a:sym typeface="Calibri"/>
            </a:endParaRPr>
          </a:p>
        </p:txBody>
      </p:sp>
      <p:pic>
        <p:nvPicPr>
          <p:cNvPr id="106" name="Google Shape;106;p23"/>
          <p:cNvPicPr preferRelativeResize="0"/>
          <p:nvPr>
            <p:ph idx="2" type="pic"/>
          </p:nvPr>
        </p:nvPicPr>
        <p:blipFill rotWithShape="1">
          <a:blip r:embed="rId3">
            <a:alphaModFix/>
          </a:blip>
          <a:srcRect b="20015" l="0" r="0" t="20015"/>
          <a:stretch/>
        </p:blipFill>
        <p:spPr>
          <a:xfrm>
            <a:off x="2300" y="1121575"/>
            <a:ext cx="9144000" cy="3664800"/>
          </a:xfrm>
          <a:prstGeom prst="rect">
            <a:avLst/>
          </a:prstGeom>
          <a:noFill/>
          <a:ln>
            <a:noFill/>
          </a:ln>
        </p:spPr>
      </p:pic>
      <p:sp>
        <p:nvSpPr>
          <p:cNvPr id="107" name="Google Shape;107;p23"/>
          <p:cNvSpPr txBox="1"/>
          <p:nvPr>
            <p:ph idx="1" type="body"/>
          </p:nvPr>
        </p:nvSpPr>
        <p:spPr>
          <a:xfrm>
            <a:off x="0" y="1844275"/>
            <a:ext cx="9144000" cy="1109700"/>
          </a:xfrm>
          <a:prstGeom prst="rect">
            <a:avLst/>
          </a:prstGeom>
          <a:solidFill>
            <a:srgbClr val="7F7F7F"/>
          </a:solidFill>
          <a:ln cap="flat" cmpd="sng" w="9525">
            <a:solidFill>
              <a:srgbClr val="7F7F7F"/>
            </a:solidFill>
            <a:prstDash val="solid"/>
            <a:round/>
            <a:headEnd len="sm" w="sm" type="none"/>
            <a:tailEnd len="sm" w="sm" type="none"/>
          </a:ln>
        </p:spPr>
        <p:txBody>
          <a:bodyPr anchorCtr="0" anchor="ctr" bIns="34275" lIns="68575" spcFirstLastPara="1" rIns="68575" wrap="square" tIns="34275">
            <a:noAutofit/>
          </a:bodyPr>
          <a:lstStyle/>
          <a:p>
            <a:pPr indent="0" lvl="0" marL="469900" rtl="0" algn="ctr">
              <a:lnSpc>
                <a:spcPct val="90000"/>
              </a:lnSpc>
              <a:spcBef>
                <a:spcPts val="0"/>
              </a:spcBef>
              <a:spcAft>
                <a:spcPts val="0"/>
              </a:spcAft>
              <a:buClr>
                <a:schemeClr val="lt1"/>
              </a:buClr>
              <a:buSzPts val="1800"/>
              <a:buNone/>
            </a:pPr>
            <a:r>
              <a:t/>
            </a:r>
            <a:endParaRPr sz="2000">
              <a:solidFill>
                <a:srgbClr val="FFFFFF"/>
              </a:solidFill>
              <a:latin typeface="Arial"/>
              <a:ea typeface="Arial"/>
              <a:cs typeface="Arial"/>
              <a:sym typeface="Arial"/>
            </a:endParaRPr>
          </a:p>
          <a:p>
            <a:pPr indent="0" lvl="0" marL="469900" rtl="0" algn="ctr">
              <a:lnSpc>
                <a:spcPct val="90000"/>
              </a:lnSpc>
              <a:spcBef>
                <a:spcPts val="0"/>
              </a:spcBef>
              <a:spcAft>
                <a:spcPts val="0"/>
              </a:spcAft>
              <a:buClr>
                <a:schemeClr val="lt1"/>
              </a:buClr>
              <a:buSzPts val="1800"/>
              <a:buNone/>
            </a:pPr>
            <a:r>
              <a:rPr lang="en" sz="2000">
                <a:solidFill>
                  <a:srgbClr val="FFFFFF"/>
                </a:solidFill>
                <a:latin typeface="Arial"/>
                <a:ea typeface="Arial"/>
                <a:cs typeface="Arial"/>
                <a:sym typeface="Arial"/>
              </a:rPr>
              <a:t>Agenda Item 8: CLME+ PROJECT REVISED WORKPLAN (extension)</a:t>
            </a:r>
            <a:endParaRPr sz="2000">
              <a:solidFill>
                <a:srgbClr val="FFFFFF"/>
              </a:solidFill>
              <a:latin typeface="Arial"/>
              <a:ea typeface="Arial"/>
              <a:cs typeface="Arial"/>
              <a:sym typeface="Arial"/>
            </a:endParaRPr>
          </a:p>
          <a:p>
            <a:pPr indent="0" lvl="0" marL="469900" rtl="0" algn="ctr">
              <a:lnSpc>
                <a:spcPct val="90000"/>
              </a:lnSpc>
              <a:spcBef>
                <a:spcPts val="0"/>
              </a:spcBef>
              <a:spcAft>
                <a:spcPts val="0"/>
              </a:spcAft>
              <a:buClr>
                <a:schemeClr val="lt1"/>
              </a:buClr>
              <a:buSzPts val="1800"/>
              <a:buNone/>
            </a:pPr>
            <a:r>
              <a:t/>
            </a:r>
            <a:endParaRPr sz="1800"/>
          </a:p>
        </p:txBody>
      </p:sp>
      <p:sp>
        <p:nvSpPr>
          <p:cNvPr id="108" name="Google Shape;108;p23"/>
          <p:cNvSpPr/>
          <p:nvPr/>
        </p:nvSpPr>
        <p:spPr>
          <a:xfrm>
            <a:off x="1208554" y="658703"/>
            <a:ext cx="5637679" cy="26596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109" name="Google Shape;109;p23"/>
          <p:cNvPicPr preferRelativeResize="0"/>
          <p:nvPr/>
        </p:nvPicPr>
        <p:blipFill rotWithShape="1">
          <a:blip r:embed="rId4">
            <a:alphaModFix/>
          </a:blip>
          <a:srcRect b="0" l="0" r="0" t="0"/>
          <a:stretch/>
        </p:blipFill>
        <p:spPr>
          <a:xfrm>
            <a:off x="1356472" y="686022"/>
            <a:ext cx="7466479" cy="223994"/>
          </a:xfrm>
          <a:prstGeom prst="rect">
            <a:avLst/>
          </a:prstGeom>
          <a:noFill/>
          <a:ln>
            <a:noFill/>
          </a:ln>
        </p:spPr>
      </p:pic>
      <p:sp>
        <p:nvSpPr>
          <p:cNvPr id="110" name="Google Shape;110;p23"/>
          <p:cNvSpPr/>
          <p:nvPr/>
        </p:nvSpPr>
        <p:spPr>
          <a:xfrm>
            <a:off x="-10662" y="3873575"/>
            <a:ext cx="9165307" cy="122712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11" name="Google Shape;111;p23"/>
          <p:cNvPicPr preferRelativeResize="0"/>
          <p:nvPr/>
        </p:nvPicPr>
        <p:blipFill rotWithShape="1">
          <a:blip r:embed="rId5">
            <a:alphaModFix/>
          </a:blip>
          <a:srcRect b="0" l="0" r="0" t="0"/>
          <a:stretch/>
        </p:blipFill>
        <p:spPr>
          <a:xfrm>
            <a:off x="4251117" y="4737150"/>
            <a:ext cx="4783177" cy="347050"/>
          </a:xfrm>
          <a:prstGeom prst="rect">
            <a:avLst/>
          </a:prstGeom>
          <a:noFill/>
          <a:ln>
            <a:noFill/>
          </a:ln>
        </p:spPr>
      </p:pic>
      <p:sp>
        <p:nvSpPr>
          <p:cNvPr id="112" name="Google Shape;112;p23"/>
          <p:cNvSpPr txBox="1"/>
          <p:nvPr/>
        </p:nvSpPr>
        <p:spPr>
          <a:xfrm>
            <a:off x="138300" y="4786375"/>
            <a:ext cx="4083300" cy="4155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i="1" lang="en" sz="600">
                <a:solidFill>
                  <a:srgbClr val="7F7F7F"/>
                </a:solidFill>
                <a:latin typeface="Avenir"/>
                <a:ea typeface="Avenir"/>
                <a:cs typeface="Avenir"/>
                <a:sym typeface="Avenir"/>
              </a:rPr>
              <a:t>Catalyzing implementation of the Strategic Action Programme for the Caribbean and North Brazil Shelf LME’s</a:t>
            </a:r>
            <a:endParaRPr i="1" sz="600">
              <a:solidFill>
                <a:srgbClr val="7F7F7F"/>
              </a:solidFill>
              <a:latin typeface="Avenir"/>
              <a:ea typeface="Avenir"/>
              <a:cs typeface="Avenir"/>
              <a:sym typeface="Avenir"/>
            </a:endParaRPr>
          </a:p>
          <a:p>
            <a:pPr indent="0" lvl="0" marL="0" marR="0" rtl="0" algn="ctr">
              <a:spcBef>
                <a:spcPts val="0"/>
              </a:spcBef>
              <a:spcAft>
                <a:spcPts val="0"/>
              </a:spcAft>
              <a:buNone/>
            </a:pPr>
            <a:r>
              <a:t/>
            </a:r>
            <a:endParaRPr b="1" i="1" sz="600">
              <a:solidFill>
                <a:srgbClr val="7F7F7F"/>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nvSpPr>
        <p:spPr>
          <a:xfrm>
            <a:off x="194200" y="-93300"/>
            <a:ext cx="8839200" cy="3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u="sng"/>
              <a:t>Lessons learnt </a:t>
            </a:r>
            <a:endParaRPr b="1" sz="2700" u="sng"/>
          </a:p>
          <a:p>
            <a:pPr indent="0" lvl="0" marL="0" rtl="0" algn="ctr">
              <a:spcBef>
                <a:spcPts val="0"/>
              </a:spcBef>
              <a:spcAft>
                <a:spcPts val="0"/>
              </a:spcAft>
              <a:buNone/>
            </a:pPr>
            <a:r>
              <a:rPr b="1" lang="en" sz="2700" u="sng"/>
              <a:t>from many LME initiatives around the World</a:t>
            </a:r>
            <a:endParaRPr b="1" sz="2700" u="sng"/>
          </a:p>
          <a:p>
            <a:pPr indent="0" lvl="0" marL="0" rtl="0" algn="ctr">
              <a:spcBef>
                <a:spcPts val="0"/>
              </a:spcBef>
              <a:spcAft>
                <a:spcPts val="0"/>
              </a:spcAft>
              <a:buNone/>
            </a:pPr>
            <a:r>
              <a:t/>
            </a:r>
            <a:endParaRPr b="1" sz="2700" u="sng"/>
          </a:p>
          <a:p>
            <a:pPr indent="0" lvl="0" marL="0" rtl="0" algn="ctr">
              <a:spcBef>
                <a:spcPts val="0"/>
              </a:spcBef>
              <a:spcAft>
                <a:spcPts val="0"/>
              </a:spcAft>
              <a:buNone/>
            </a:pPr>
            <a:r>
              <a:rPr lang="en" sz="1700"/>
              <a:t>CLME  - CLME+ have been unique in their seamless transition from SAP development to SAP implementation</a:t>
            </a:r>
            <a:endParaRPr sz="1700"/>
          </a:p>
          <a:p>
            <a:pPr indent="0" lvl="0" marL="0" rtl="0" algn="ctr">
              <a:spcBef>
                <a:spcPts val="0"/>
              </a:spcBef>
              <a:spcAft>
                <a:spcPts val="0"/>
              </a:spcAft>
              <a:buNone/>
            </a:pPr>
            <a:r>
              <a:t/>
            </a:r>
            <a:endParaRPr sz="1200"/>
          </a:p>
          <a:p>
            <a:pPr indent="0" lvl="0" marL="0" rtl="0" algn="ctr">
              <a:spcBef>
                <a:spcPts val="0"/>
              </a:spcBef>
              <a:spcAft>
                <a:spcPts val="0"/>
              </a:spcAft>
              <a:buNone/>
            </a:pPr>
            <a:r>
              <a:rPr lang="en" sz="1700"/>
              <a:t>The above is a (very) rare feature in the LME World: </a:t>
            </a:r>
            <a:endParaRPr sz="1700"/>
          </a:p>
          <a:p>
            <a:pPr indent="0" lvl="0" marL="0" rtl="0" algn="ctr">
              <a:spcBef>
                <a:spcPts val="0"/>
              </a:spcBef>
              <a:spcAft>
                <a:spcPts val="0"/>
              </a:spcAft>
              <a:buNone/>
            </a:pPr>
            <a:r>
              <a:rPr lang="en" sz="1700"/>
              <a:t>TOO many examples out there of prolonged (severe) gaps between one phase to the next, leading to discontinuity, loss of momentum/investments,...</a:t>
            </a:r>
            <a:endParaRPr sz="1700"/>
          </a:p>
          <a:p>
            <a:pPr indent="0" lvl="0" marL="0" rtl="0" algn="ctr">
              <a:spcBef>
                <a:spcPts val="0"/>
              </a:spcBef>
              <a:spcAft>
                <a:spcPts val="0"/>
              </a:spcAft>
              <a:buNone/>
            </a:pPr>
            <a:r>
              <a:t/>
            </a:r>
            <a:endParaRPr sz="1200"/>
          </a:p>
          <a:p>
            <a:pPr indent="0" lvl="0" marL="0" rtl="0" algn="ctr">
              <a:spcBef>
                <a:spcPts val="0"/>
              </a:spcBef>
              <a:spcAft>
                <a:spcPts val="0"/>
              </a:spcAft>
              <a:buNone/>
            </a:pPr>
            <a:r>
              <a:rPr lang="en" sz="1700" u="sng">
                <a:solidFill>
                  <a:srgbClr val="0000FF"/>
                </a:solidFill>
              </a:rPr>
              <a:t>PCU proposal:</a:t>
            </a:r>
            <a:r>
              <a:rPr lang="en" sz="1700">
                <a:solidFill>
                  <a:srgbClr val="0000FF"/>
                </a:solidFill>
              </a:rPr>
              <a:t> strategically plan the transition, do what we can to minimize risks of discontinuity</a:t>
            </a:r>
            <a:endParaRPr sz="1700">
              <a:solidFill>
                <a:srgbClr val="0000FF"/>
              </a:solidFill>
            </a:endParaRPr>
          </a:p>
          <a:p>
            <a:pPr indent="0" lvl="0" marL="0" rtl="0" algn="ctr">
              <a:spcBef>
                <a:spcPts val="0"/>
              </a:spcBef>
              <a:spcAft>
                <a:spcPts val="0"/>
              </a:spcAft>
              <a:buNone/>
            </a:pPr>
            <a:r>
              <a:t/>
            </a:r>
            <a:endParaRPr sz="1900"/>
          </a:p>
          <a:p>
            <a:pPr indent="0" lvl="0" marL="0" rtl="0" algn="ctr">
              <a:spcBef>
                <a:spcPts val="0"/>
              </a:spcBef>
              <a:spcAft>
                <a:spcPts val="0"/>
              </a:spcAft>
              <a:buNone/>
            </a:pPr>
            <a:r>
              <a:rPr lang="en" sz="1900">
                <a:solidFill>
                  <a:srgbClr val="38761D"/>
                </a:solidFill>
              </a:rPr>
              <a:t>3 extra months can seem like a small amount, but it could have a disproportionate impact</a:t>
            </a:r>
            <a:r>
              <a:rPr lang="en" sz="2300">
                <a:solidFill>
                  <a:srgbClr val="38761D"/>
                </a:solidFill>
              </a:rPr>
              <a:t> </a:t>
            </a:r>
            <a:endParaRPr sz="2300">
              <a:solidFill>
                <a:srgbClr val="38761D"/>
              </a:solidFill>
            </a:endParaRPr>
          </a:p>
          <a:p>
            <a:pPr indent="0" lvl="0" marL="0" rtl="0" algn="ctr">
              <a:spcBef>
                <a:spcPts val="0"/>
              </a:spcBef>
              <a:spcAft>
                <a:spcPts val="0"/>
              </a:spcAft>
              <a:buNone/>
            </a:pPr>
            <a:r>
              <a:t/>
            </a:r>
            <a:endParaRPr b="1" sz="1500"/>
          </a:p>
          <a:p>
            <a:pPr indent="0" lvl="0" marL="0" marR="0" rtl="0" algn="ctr">
              <a:lnSpc>
                <a:spcPct val="115000"/>
              </a:lnSpc>
              <a:spcBef>
                <a:spcPts val="600"/>
              </a:spcBef>
              <a:spcAft>
                <a:spcPts val="0"/>
              </a:spcAft>
              <a:buClr>
                <a:schemeClr val="dk1"/>
              </a:buClr>
              <a:buSzPts val="1100"/>
              <a:buFont typeface="Arial"/>
              <a:buNone/>
            </a:pPr>
            <a:r>
              <a:t/>
            </a:r>
            <a:endParaRPr b="1" sz="1200">
              <a:solidFill>
                <a:srgbClr val="980000"/>
              </a:solidFill>
              <a:highlight>
                <a:schemeClr val="lt1"/>
              </a:highlight>
              <a:latin typeface="Verdana"/>
              <a:ea typeface="Verdana"/>
              <a:cs typeface="Verdana"/>
              <a:sym typeface="Verdana"/>
            </a:endParaRPr>
          </a:p>
          <a:p>
            <a:pPr indent="0" lvl="0" marL="0" rtl="0" algn="ctr">
              <a:spcBef>
                <a:spcPts val="3000"/>
              </a:spcBef>
              <a:spcAft>
                <a:spcPts val="0"/>
              </a:spcAft>
              <a:buNone/>
            </a:pPr>
            <a:r>
              <a:t/>
            </a:r>
            <a:endParaRPr b="1" sz="1500"/>
          </a:p>
          <a:p>
            <a:pPr indent="0" lvl="0" marL="0" rtl="0" algn="l">
              <a:spcBef>
                <a:spcPts val="0"/>
              </a:spcBef>
              <a:spcAft>
                <a:spcPts val="0"/>
              </a:spcAft>
              <a:buNone/>
            </a:pPr>
            <a:r>
              <a:t/>
            </a:r>
            <a:endParaRPr sz="1200"/>
          </a:p>
        </p:txBody>
      </p:sp>
      <p:sp>
        <p:nvSpPr>
          <p:cNvPr id="203" name="Google Shape;203;p32"/>
          <p:cNvSpPr txBox="1"/>
          <p:nvPr/>
        </p:nvSpPr>
        <p:spPr>
          <a:xfrm>
            <a:off x="2680400" y="4529450"/>
            <a:ext cx="3739800" cy="55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3000"/>
              </a:spcAft>
              <a:buClr>
                <a:schemeClr val="dk1"/>
              </a:buClr>
              <a:buSzPts val="1100"/>
              <a:buFont typeface="Arial"/>
              <a:buNone/>
            </a:pPr>
            <a:r>
              <a:rPr b="1" lang="en" sz="1200">
                <a:solidFill>
                  <a:srgbClr val="980000"/>
                </a:solidFill>
                <a:highlight>
                  <a:schemeClr val="lt1"/>
                </a:highlight>
                <a:latin typeface="Verdana"/>
                <a:ea typeface="Verdana"/>
                <a:cs typeface="Verdana"/>
                <a:sym typeface="Verdana"/>
              </a:rPr>
              <a:t>‘Success without successor is failure’</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3"/>
          <p:cNvPicPr preferRelativeResize="0"/>
          <p:nvPr/>
        </p:nvPicPr>
        <p:blipFill>
          <a:blip r:embed="rId3">
            <a:alphaModFix/>
          </a:blip>
          <a:stretch>
            <a:fillRect/>
          </a:stretch>
        </p:blipFill>
        <p:spPr>
          <a:xfrm>
            <a:off x="443025" y="115425"/>
            <a:ext cx="8361949" cy="3928125"/>
          </a:xfrm>
          <a:prstGeom prst="rect">
            <a:avLst/>
          </a:prstGeom>
          <a:noFill/>
          <a:ln>
            <a:noFill/>
          </a:ln>
        </p:spPr>
      </p:pic>
      <p:sp>
        <p:nvSpPr>
          <p:cNvPr id="209" name="Google Shape;209;p33"/>
          <p:cNvSpPr txBox="1"/>
          <p:nvPr/>
        </p:nvSpPr>
        <p:spPr>
          <a:xfrm>
            <a:off x="691000" y="4183575"/>
            <a:ext cx="7589100" cy="58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We reiterate the </a:t>
            </a:r>
            <a:r>
              <a:rPr b="1" lang="en"/>
              <a:t>critical importance of continuity</a:t>
            </a:r>
            <a:r>
              <a:rPr lang="en"/>
              <a:t>/the next phase for cont’ed SAP implementation and</a:t>
            </a:r>
            <a:r>
              <a:rPr lang="en"/>
              <a:t> for </a:t>
            </a:r>
            <a:r>
              <a:rPr b="1" lang="en">
                <a:solidFill>
                  <a:srgbClr val="0000FF"/>
                </a:solidFill>
              </a:rPr>
              <a:t>securing the value for the region </a:t>
            </a:r>
            <a:endParaRPr b="1">
              <a:solidFill>
                <a:srgbClr val="0000FF"/>
              </a:solidFill>
            </a:endParaRPr>
          </a:p>
          <a:p>
            <a:pPr indent="0" lvl="0" marL="0" rtl="0" algn="ctr">
              <a:spcBef>
                <a:spcPts val="0"/>
              </a:spcBef>
              <a:spcAft>
                <a:spcPts val="0"/>
              </a:spcAft>
              <a:buNone/>
            </a:pPr>
            <a:r>
              <a:rPr lang="en"/>
              <a:t>of the </a:t>
            </a:r>
            <a:r>
              <a:rPr b="1" lang="en">
                <a:solidFill>
                  <a:srgbClr val="38761D"/>
                </a:solidFill>
              </a:rPr>
              <a:t>investments made through the GEF-funded CLME and CLME+ Projects </a:t>
            </a:r>
            <a:endParaRPr b="1">
              <a:solidFill>
                <a:srgbClr val="38761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ph idx="1" type="subTitle"/>
          </p:nvPr>
        </p:nvSpPr>
        <p:spPr>
          <a:xfrm>
            <a:off x="311700" y="-9075"/>
            <a:ext cx="8520600" cy="46944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 sz="2000" u="sng"/>
              <a:t>HOW TO MAKE IT WORK?</a:t>
            </a:r>
            <a:endParaRPr sz="2000"/>
          </a:p>
          <a:p>
            <a:pPr indent="0" lvl="0" marL="457200" rtl="0" algn="ctr">
              <a:spcBef>
                <a:spcPts val="0"/>
              </a:spcBef>
              <a:spcAft>
                <a:spcPts val="0"/>
              </a:spcAft>
              <a:buNone/>
            </a:pPr>
            <a:r>
              <a:t/>
            </a:r>
            <a:endParaRPr sz="1600"/>
          </a:p>
          <a:p>
            <a:pPr indent="0" lvl="0" marL="457200" rtl="0" algn="ctr">
              <a:spcBef>
                <a:spcPts val="0"/>
              </a:spcBef>
              <a:spcAft>
                <a:spcPts val="0"/>
              </a:spcAft>
              <a:buNone/>
            </a:pPr>
            <a:r>
              <a:rPr lang="en" sz="1600"/>
              <a:t>DYNAMIC, STRATEGIC PCU STAFFING ARRANGEMENTS</a:t>
            </a:r>
            <a:endParaRPr sz="1700"/>
          </a:p>
          <a:p>
            <a:pPr indent="0" lvl="0" marL="0" rtl="0" algn="ctr">
              <a:spcBef>
                <a:spcPts val="0"/>
              </a:spcBef>
              <a:spcAft>
                <a:spcPts val="0"/>
              </a:spcAft>
              <a:buNone/>
            </a:pPr>
            <a:r>
              <a:t/>
            </a:r>
            <a:endParaRPr sz="2000"/>
          </a:p>
        </p:txBody>
      </p:sp>
      <p:sp>
        <p:nvSpPr>
          <p:cNvPr id="215" name="Google Shape;215;p34"/>
          <p:cNvSpPr/>
          <p:nvPr/>
        </p:nvSpPr>
        <p:spPr>
          <a:xfrm>
            <a:off x="842125" y="1266400"/>
            <a:ext cx="2460300" cy="1494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4"/>
          <p:cNvSpPr/>
          <p:nvPr/>
        </p:nvSpPr>
        <p:spPr>
          <a:xfrm>
            <a:off x="3280525" y="1267082"/>
            <a:ext cx="1258500" cy="11640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4"/>
          <p:cNvSpPr/>
          <p:nvPr/>
        </p:nvSpPr>
        <p:spPr>
          <a:xfrm>
            <a:off x="4538925" y="1274119"/>
            <a:ext cx="1258500" cy="792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4"/>
          <p:cNvSpPr/>
          <p:nvPr/>
        </p:nvSpPr>
        <p:spPr>
          <a:xfrm>
            <a:off x="5797425" y="1284932"/>
            <a:ext cx="2070600" cy="5367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 name="Google Shape;219;p34"/>
          <p:cNvCxnSpPr/>
          <p:nvPr/>
        </p:nvCxnSpPr>
        <p:spPr>
          <a:xfrm>
            <a:off x="3280650" y="2958900"/>
            <a:ext cx="17700" cy="1562700"/>
          </a:xfrm>
          <a:prstGeom prst="straightConnector1">
            <a:avLst/>
          </a:prstGeom>
          <a:noFill/>
          <a:ln cap="flat" cmpd="sng" w="38100">
            <a:solidFill>
              <a:schemeClr val="dk2"/>
            </a:solidFill>
            <a:prstDash val="solid"/>
            <a:round/>
            <a:headEnd len="med" w="med" type="none"/>
            <a:tailEnd len="med" w="med" type="none"/>
          </a:ln>
        </p:spPr>
      </p:cxnSp>
      <p:cxnSp>
        <p:nvCxnSpPr>
          <p:cNvPr id="220" name="Google Shape;220;p34"/>
          <p:cNvCxnSpPr/>
          <p:nvPr/>
        </p:nvCxnSpPr>
        <p:spPr>
          <a:xfrm>
            <a:off x="5795725" y="2179600"/>
            <a:ext cx="12300" cy="2342100"/>
          </a:xfrm>
          <a:prstGeom prst="straightConnector1">
            <a:avLst/>
          </a:prstGeom>
          <a:noFill/>
          <a:ln cap="flat" cmpd="sng" w="38100">
            <a:solidFill>
              <a:schemeClr val="dk2"/>
            </a:solidFill>
            <a:prstDash val="solid"/>
            <a:round/>
            <a:headEnd len="med" w="med" type="none"/>
            <a:tailEnd len="med" w="med" type="none"/>
          </a:ln>
        </p:spPr>
      </p:cxnSp>
      <p:cxnSp>
        <p:nvCxnSpPr>
          <p:cNvPr id="221" name="Google Shape;221;p34"/>
          <p:cNvCxnSpPr/>
          <p:nvPr/>
        </p:nvCxnSpPr>
        <p:spPr>
          <a:xfrm flipH="1">
            <a:off x="7865450" y="1956675"/>
            <a:ext cx="10800" cy="2554800"/>
          </a:xfrm>
          <a:prstGeom prst="straightConnector1">
            <a:avLst/>
          </a:prstGeom>
          <a:noFill/>
          <a:ln cap="flat" cmpd="sng" w="38100">
            <a:solidFill>
              <a:schemeClr val="dk2"/>
            </a:solidFill>
            <a:prstDash val="solid"/>
            <a:round/>
            <a:headEnd len="med" w="med" type="none"/>
            <a:tailEnd len="med" w="med" type="none"/>
          </a:ln>
        </p:spPr>
      </p:cxnSp>
      <p:sp>
        <p:nvSpPr>
          <p:cNvPr id="222" name="Google Shape;222;p34"/>
          <p:cNvSpPr txBox="1"/>
          <p:nvPr/>
        </p:nvSpPr>
        <p:spPr>
          <a:xfrm>
            <a:off x="7398825" y="4740175"/>
            <a:ext cx="933000" cy="2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Oct21</a:t>
            </a:r>
            <a:endParaRPr/>
          </a:p>
        </p:txBody>
      </p:sp>
      <p:sp>
        <p:nvSpPr>
          <p:cNvPr id="223" name="Google Shape;223;p34"/>
          <p:cNvSpPr txBox="1"/>
          <p:nvPr/>
        </p:nvSpPr>
        <p:spPr>
          <a:xfrm>
            <a:off x="5341425" y="4750200"/>
            <a:ext cx="933000" cy="2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June</a:t>
            </a:r>
            <a:r>
              <a:rPr lang="en"/>
              <a:t>21</a:t>
            </a:r>
            <a:endParaRPr/>
          </a:p>
        </p:txBody>
      </p:sp>
      <p:sp>
        <p:nvSpPr>
          <p:cNvPr id="224" name="Google Shape;224;p34"/>
          <p:cNvSpPr txBox="1"/>
          <p:nvPr/>
        </p:nvSpPr>
        <p:spPr>
          <a:xfrm>
            <a:off x="2831850" y="4750200"/>
            <a:ext cx="933000" cy="2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Mar</a:t>
            </a:r>
            <a:r>
              <a:rPr lang="en"/>
              <a:t>21</a:t>
            </a:r>
            <a:endParaRPr/>
          </a:p>
        </p:txBody>
      </p:sp>
      <p:sp>
        <p:nvSpPr>
          <p:cNvPr id="225" name="Google Shape;225;p34"/>
          <p:cNvSpPr txBox="1"/>
          <p:nvPr/>
        </p:nvSpPr>
        <p:spPr>
          <a:xfrm>
            <a:off x="800825" y="2874450"/>
            <a:ext cx="2303700" cy="70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-deliver most outputs</a:t>
            </a:r>
            <a:endParaRPr/>
          </a:p>
          <a:p>
            <a:pPr indent="0" lvl="0" marL="0" rtl="0" algn="r">
              <a:spcBef>
                <a:spcPts val="0"/>
              </a:spcBef>
              <a:spcAft>
                <a:spcPts val="0"/>
              </a:spcAft>
              <a:buNone/>
            </a:pPr>
            <a:r>
              <a:rPr lang="en"/>
              <a:t>-”final” regular PSCM</a:t>
            </a:r>
            <a:endParaRPr/>
          </a:p>
          <a:p>
            <a:pPr indent="0" lvl="0" marL="0" rtl="0" algn="r">
              <a:spcBef>
                <a:spcPts val="0"/>
              </a:spcBef>
              <a:spcAft>
                <a:spcPts val="0"/>
              </a:spcAft>
              <a:buNone/>
            </a:pPr>
            <a:r>
              <a:rPr lang="en"/>
              <a:t>-MOU technically cleared </a:t>
            </a:r>
            <a:r>
              <a:rPr lang="en">
                <a:solidFill>
                  <a:srgbClr val="980000"/>
                </a:solidFill>
              </a:rPr>
              <a:t>(legally cleared if possible)</a:t>
            </a:r>
            <a:endParaRPr>
              <a:solidFill>
                <a:srgbClr val="980000"/>
              </a:solidFill>
            </a:endParaRPr>
          </a:p>
          <a:p>
            <a:pPr indent="0" lvl="0" marL="0" rtl="0" algn="r">
              <a:spcBef>
                <a:spcPts val="0"/>
              </a:spcBef>
              <a:spcAft>
                <a:spcPts val="0"/>
              </a:spcAft>
              <a:buNone/>
            </a:pPr>
            <a:r>
              <a:rPr lang="en"/>
              <a:t>-TE</a:t>
            </a:r>
            <a:endParaRPr/>
          </a:p>
          <a:p>
            <a:pPr indent="0" lvl="0" marL="0" rtl="0" algn="r">
              <a:spcBef>
                <a:spcPts val="0"/>
              </a:spcBef>
              <a:spcAft>
                <a:spcPts val="0"/>
              </a:spcAft>
              <a:buNone/>
            </a:pPr>
            <a:r>
              <a:rPr lang="en"/>
              <a:t>-PIF submission</a:t>
            </a:r>
            <a:endParaRPr/>
          </a:p>
        </p:txBody>
      </p:sp>
      <p:sp>
        <p:nvSpPr>
          <p:cNvPr id="226" name="Google Shape;226;p34"/>
          <p:cNvSpPr txBox="1"/>
          <p:nvPr/>
        </p:nvSpPr>
        <p:spPr>
          <a:xfrm>
            <a:off x="3162838" y="2866200"/>
            <a:ext cx="2583600" cy="70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-limited # of outputs </a:t>
            </a:r>
            <a:endParaRPr/>
          </a:p>
          <a:p>
            <a:pPr indent="0" lvl="0" marL="0" rtl="0" algn="r">
              <a:spcBef>
                <a:spcPts val="0"/>
              </a:spcBef>
              <a:spcAft>
                <a:spcPts val="0"/>
              </a:spcAft>
              <a:buNone/>
            </a:pPr>
            <a:r>
              <a:rPr lang="en"/>
              <a:t>(see Excel)</a:t>
            </a:r>
            <a:endParaRPr/>
          </a:p>
          <a:p>
            <a:pPr indent="0" lvl="0" marL="0" rtl="0" algn="r">
              <a:spcBef>
                <a:spcPts val="0"/>
              </a:spcBef>
              <a:spcAft>
                <a:spcPts val="0"/>
              </a:spcAft>
              <a:buNone/>
            </a:pPr>
            <a:r>
              <a:rPr lang="en"/>
              <a:t>-legal MOU review </a:t>
            </a:r>
            <a:endParaRPr/>
          </a:p>
          <a:p>
            <a:pPr indent="0" lvl="0" marL="0" rtl="0" algn="r">
              <a:spcBef>
                <a:spcPts val="0"/>
              </a:spcBef>
              <a:spcAft>
                <a:spcPts val="0"/>
              </a:spcAft>
              <a:buNone/>
            </a:pPr>
            <a:r>
              <a:rPr lang="en"/>
              <a:t>(“ad hoc PSCM), </a:t>
            </a:r>
            <a:endParaRPr/>
          </a:p>
          <a:p>
            <a:pPr indent="0" lvl="0" marL="0" rtl="0" algn="r">
              <a:spcBef>
                <a:spcPts val="0"/>
              </a:spcBef>
              <a:spcAft>
                <a:spcPts val="0"/>
              </a:spcAft>
              <a:buNone/>
            </a:pPr>
            <a:r>
              <a:rPr lang="en">
                <a:solidFill>
                  <a:srgbClr val="980000"/>
                </a:solidFill>
              </a:rPr>
              <a:t>or support for signing if already legally cleared</a:t>
            </a:r>
            <a:r>
              <a:rPr lang="en"/>
              <a:t>*</a:t>
            </a:r>
            <a:endParaRPr/>
          </a:p>
          <a:p>
            <a:pPr indent="0" lvl="0" marL="0" rtl="0" algn="r">
              <a:spcBef>
                <a:spcPts val="0"/>
              </a:spcBef>
              <a:spcAft>
                <a:spcPts val="0"/>
              </a:spcAft>
              <a:buNone/>
            </a:pPr>
            <a:r>
              <a:rPr lang="en"/>
              <a:t>-support functions for I(F)CM</a:t>
            </a:r>
            <a:endParaRPr/>
          </a:p>
        </p:txBody>
      </p:sp>
      <p:sp>
        <p:nvSpPr>
          <p:cNvPr id="227" name="Google Shape;227;p34"/>
          <p:cNvSpPr txBox="1"/>
          <p:nvPr/>
        </p:nvSpPr>
        <p:spPr>
          <a:xfrm>
            <a:off x="5451300" y="1941525"/>
            <a:ext cx="2345100" cy="70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-admin, financial and logistical closure</a:t>
            </a:r>
            <a:endParaRPr/>
          </a:p>
          <a:p>
            <a:pPr indent="0" lvl="0" marL="0" rtl="0" algn="r">
              <a:spcBef>
                <a:spcPts val="0"/>
              </a:spcBef>
              <a:spcAft>
                <a:spcPts val="0"/>
              </a:spcAft>
              <a:buNone/>
            </a:pPr>
            <a:r>
              <a:rPr lang="en">
                <a:solidFill>
                  <a:schemeClr val="dk1"/>
                </a:solidFill>
              </a:rPr>
              <a:t>-support for </a:t>
            </a:r>
            <a:endParaRPr>
              <a:solidFill>
                <a:schemeClr val="dk1"/>
              </a:solidFill>
            </a:endParaRPr>
          </a:p>
          <a:p>
            <a:pPr indent="0" lvl="0" marL="0" rtl="0" algn="r">
              <a:spcBef>
                <a:spcPts val="0"/>
              </a:spcBef>
              <a:spcAft>
                <a:spcPts val="0"/>
              </a:spcAft>
              <a:buClr>
                <a:schemeClr val="dk1"/>
              </a:buClr>
              <a:buSzPts val="1100"/>
              <a:buFont typeface="Arial"/>
              <a:buNone/>
            </a:pPr>
            <a:r>
              <a:rPr lang="en">
                <a:solidFill>
                  <a:schemeClr val="dk1"/>
                </a:solidFill>
              </a:rPr>
              <a:t>legal MOU review, </a:t>
            </a:r>
            <a:endParaRPr>
              <a:solidFill>
                <a:schemeClr val="dk1"/>
              </a:solidFill>
            </a:endParaRPr>
          </a:p>
          <a:p>
            <a:pPr indent="0" lvl="0" marL="0" rtl="0" algn="r">
              <a:spcBef>
                <a:spcPts val="0"/>
              </a:spcBef>
              <a:spcAft>
                <a:spcPts val="0"/>
              </a:spcAft>
              <a:buClr>
                <a:schemeClr val="dk1"/>
              </a:buClr>
              <a:buSzPts val="1100"/>
              <a:buFont typeface="Arial"/>
              <a:buNone/>
            </a:pPr>
            <a:r>
              <a:rPr lang="en">
                <a:solidFill>
                  <a:schemeClr val="dk1"/>
                </a:solidFill>
              </a:rPr>
              <a:t>or for signing*</a:t>
            </a:r>
            <a:endParaRPr/>
          </a:p>
          <a:p>
            <a:pPr indent="0" lvl="0" marL="0" rtl="0" algn="r">
              <a:spcBef>
                <a:spcPts val="0"/>
              </a:spcBef>
              <a:spcAft>
                <a:spcPts val="0"/>
              </a:spcAft>
              <a:buNone/>
            </a:pPr>
            <a:r>
              <a:rPr lang="en"/>
              <a:t>-(lower intensity) </a:t>
            </a:r>
            <a:endParaRPr/>
          </a:p>
          <a:p>
            <a:pPr indent="0" lvl="0" marL="0" rtl="0" algn="r">
              <a:spcBef>
                <a:spcPts val="0"/>
              </a:spcBef>
              <a:spcAft>
                <a:spcPts val="0"/>
              </a:spcAft>
              <a:buNone/>
            </a:pPr>
            <a:r>
              <a:rPr lang="en"/>
              <a:t>support for I(F)CM</a:t>
            </a:r>
            <a:endParaRPr/>
          </a:p>
          <a:p>
            <a:pPr indent="0" lvl="0" marL="0" rtl="0" algn="r">
              <a:spcBef>
                <a:spcPts val="0"/>
              </a:spcBef>
              <a:spcAft>
                <a:spcPts val="0"/>
              </a:spcAft>
              <a:buNone/>
            </a:pPr>
            <a:r>
              <a:rPr lang="en"/>
              <a:t>-preservation </a:t>
            </a:r>
            <a:endParaRPr/>
          </a:p>
          <a:p>
            <a:pPr indent="0" lvl="0" marL="0" rtl="0" algn="r">
              <a:spcBef>
                <a:spcPts val="0"/>
              </a:spcBef>
              <a:spcAft>
                <a:spcPts val="0"/>
              </a:spcAft>
              <a:buNone/>
            </a:pPr>
            <a:r>
              <a:rPr lang="en"/>
              <a:t>&amp; transfer of </a:t>
            </a:r>
            <a:endParaRPr/>
          </a:p>
          <a:p>
            <a:pPr indent="0" lvl="0" marL="0" rtl="0" algn="r">
              <a:spcBef>
                <a:spcPts val="0"/>
              </a:spcBef>
              <a:spcAft>
                <a:spcPts val="0"/>
              </a:spcAft>
              <a:buNone/>
            </a:pPr>
            <a:r>
              <a:rPr lang="en"/>
              <a:t>institutional memory</a:t>
            </a:r>
            <a:endParaRPr/>
          </a:p>
        </p:txBody>
      </p:sp>
      <p:sp>
        <p:nvSpPr>
          <p:cNvPr id="228" name="Google Shape;228;p34"/>
          <p:cNvSpPr/>
          <p:nvPr/>
        </p:nvSpPr>
        <p:spPr>
          <a:xfrm>
            <a:off x="247675" y="1256150"/>
            <a:ext cx="553200" cy="15261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4"/>
          <p:cNvSpPr txBox="1"/>
          <p:nvPr/>
        </p:nvSpPr>
        <p:spPr>
          <a:xfrm>
            <a:off x="41275" y="718150"/>
            <a:ext cx="11970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Anticipated staffing (person-months/costs)</a:t>
            </a:r>
            <a:endParaRPr sz="800"/>
          </a:p>
        </p:txBody>
      </p:sp>
      <p:cxnSp>
        <p:nvCxnSpPr>
          <p:cNvPr id="230" name="Google Shape;230;p34"/>
          <p:cNvCxnSpPr/>
          <p:nvPr/>
        </p:nvCxnSpPr>
        <p:spPr>
          <a:xfrm flipH="1">
            <a:off x="6200425" y="1007225"/>
            <a:ext cx="8100" cy="561600"/>
          </a:xfrm>
          <a:prstGeom prst="straightConnector1">
            <a:avLst/>
          </a:prstGeom>
          <a:noFill/>
          <a:ln cap="flat" cmpd="sng" w="38100">
            <a:solidFill>
              <a:schemeClr val="dk2"/>
            </a:solidFill>
            <a:prstDash val="solid"/>
            <a:round/>
            <a:headEnd len="med" w="med" type="none"/>
            <a:tailEnd len="med" w="med" type="none"/>
          </a:ln>
        </p:spPr>
      </p:cxnSp>
      <p:sp>
        <p:nvSpPr>
          <p:cNvPr id="231" name="Google Shape;231;p34"/>
          <p:cNvSpPr txBox="1"/>
          <p:nvPr/>
        </p:nvSpPr>
        <p:spPr>
          <a:xfrm>
            <a:off x="6274425" y="906700"/>
            <a:ext cx="2419200" cy="2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July21 </a:t>
            </a:r>
            <a:r>
              <a:rPr i="1" lang="en" sz="900">
                <a:solidFill>
                  <a:srgbClr val="980000"/>
                </a:solidFill>
              </a:rPr>
              <a:t>- current approved end date</a:t>
            </a:r>
            <a:endParaRPr i="1" sz="900">
              <a:solidFill>
                <a:srgbClr val="98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5"/>
          <p:cNvPicPr preferRelativeResize="0"/>
          <p:nvPr/>
        </p:nvPicPr>
        <p:blipFill>
          <a:blip r:embed="rId3">
            <a:alphaModFix/>
          </a:blip>
          <a:stretch>
            <a:fillRect/>
          </a:stretch>
        </p:blipFill>
        <p:spPr>
          <a:xfrm>
            <a:off x="1277949" y="1503625"/>
            <a:ext cx="6651625" cy="3576174"/>
          </a:xfrm>
          <a:prstGeom prst="rect">
            <a:avLst/>
          </a:prstGeom>
          <a:noFill/>
          <a:ln>
            <a:noFill/>
          </a:ln>
        </p:spPr>
      </p:pic>
      <p:sp>
        <p:nvSpPr>
          <p:cNvPr id="237" name="Google Shape;237;p35"/>
          <p:cNvSpPr txBox="1"/>
          <p:nvPr/>
        </p:nvSpPr>
        <p:spPr>
          <a:xfrm>
            <a:off x="396300" y="4475"/>
            <a:ext cx="8528400" cy="38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ORIGINAL VERSUS PROPOSED REVISED CLME+ PROJECT TIMELINE FOR KEY ACTIVITIES AND OUTPUTS (FOR PSC APPROVAL)</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sz="1200">
                <a:solidFill>
                  <a:schemeClr val="dk1"/>
                </a:solidFill>
              </a:rPr>
              <a:t>Note: the below is only a screenshot for illustrative purposes.</a:t>
            </a:r>
            <a:r>
              <a:rPr b="1" lang="en">
                <a:solidFill>
                  <a:schemeClr val="dk1"/>
                </a:solidFill>
              </a:rPr>
              <a:t> </a:t>
            </a:r>
            <a:endParaRPr b="1">
              <a:solidFill>
                <a:schemeClr val="dk1"/>
              </a:solidFill>
            </a:endParaRPr>
          </a:p>
          <a:p>
            <a:pPr indent="0" lvl="0" marL="0" rtl="0" algn="ctr">
              <a:spcBef>
                <a:spcPts val="0"/>
              </a:spcBef>
              <a:spcAft>
                <a:spcPts val="0"/>
              </a:spcAft>
              <a:buNone/>
            </a:pPr>
            <a:r>
              <a:t/>
            </a:r>
            <a:endParaRPr b="1" sz="500">
              <a:solidFill>
                <a:schemeClr val="dk1"/>
              </a:solidFill>
            </a:endParaRPr>
          </a:p>
          <a:p>
            <a:pPr indent="0" lvl="0" marL="0" rtl="0" algn="ctr">
              <a:spcBef>
                <a:spcPts val="0"/>
              </a:spcBef>
              <a:spcAft>
                <a:spcPts val="0"/>
              </a:spcAft>
              <a:buNone/>
            </a:pPr>
            <a:r>
              <a:rPr b="1" lang="en">
                <a:solidFill>
                  <a:schemeClr val="dk1"/>
                </a:solidFill>
              </a:rPr>
              <a:t>For the purpose of analyzing and approving (or commenting on) the proposal, </a:t>
            </a:r>
            <a:endParaRPr b="1">
              <a:solidFill>
                <a:schemeClr val="dk1"/>
              </a:solidFill>
            </a:endParaRPr>
          </a:p>
          <a:p>
            <a:pPr indent="0" lvl="0" marL="0" rtl="0" algn="ctr">
              <a:spcBef>
                <a:spcPts val="0"/>
              </a:spcBef>
              <a:spcAft>
                <a:spcPts val="0"/>
              </a:spcAft>
              <a:buClr>
                <a:schemeClr val="dk1"/>
              </a:buClr>
              <a:buSzPts val="1100"/>
              <a:buFont typeface="Arial"/>
              <a:buNone/>
            </a:pPr>
            <a:r>
              <a:rPr b="1" lang="en">
                <a:solidFill>
                  <a:schemeClr val="dk1"/>
                </a:solidFill>
              </a:rPr>
              <a:t>please visit the original </a:t>
            </a:r>
            <a:r>
              <a:rPr b="1" lang="en" u="sng">
                <a:solidFill>
                  <a:schemeClr val="hlink"/>
                </a:solidFill>
                <a:hlinkClick r:id="rId4"/>
              </a:rPr>
              <a:t>“Gantt Chart” document by clicking here</a:t>
            </a:r>
            <a:endParaRPr b="1"/>
          </a:p>
        </p:txBody>
      </p:sp>
      <p:sp>
        <p:nvSpPr>
          <p:cNvPr id="238" name="Google Shape;238;p35"/>
          <p:cNvSpPr/>
          <p:nvPr/>
        </p:nvSpPr>
        <p:spPr>
          <a:xfrm>
            <a:off x="4118950" y="1501025"/>
            <a:ext cx="996000" cy="3285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nvSpPr>
        <p:spPr>
          <a:xfrm>
            <a:off x="230400" y="24475"/>
            <a:ext cx="87297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t>SUMMARY - WAY FORWARD</a:t>
            </a:r>
            <a:endParaRPr b="1" sz="2100"/>
          </a:p>
          <a:p>
            <a:pPr indent="0" lvl="0" marL="0" rtl="0" algn="ctr">
              <a:spcBef>
                <a:spcPts val="0"/>
              </a:spcBef>
              <a:spcAft>
                <a:spcPts val="0"/>
              </a:spcAft>
              <a:buNone/>
            </a:pPr>
            <a:r>
              <a:rPr b="1" lang="en" sz="1600"/>
              <a:t>(PCU recommendation, </a:t>
            </a:r>
            <a:r>
              <a:rPr b="1" lang="en" sz="1600" u="sng">
                <a:solidFill>
                  <a:srgbClr val="0000FF"/>
                </a:solidFill>
                <a:highlight>
                  <a:srgbClr val="FFFF00"/>
                </a:highlight>
              </a:rPr>
              <a:t>for PSC approval</a:t>
            </a:r>
            <a:r>
              <a:rPr b="1" lang="en" sz="1600"/>
              <a:t>)</a:t>
            </a:r>
            <a:endParaRPr b="1" sz="1600"/>
          </a:p>
          <a:p>
            <a:pPr indent="0" lvl="0" marL="0" rtl="0" algn="ctr">
              <a:spcBef>
                <a:spcPts val="0"/>
              </a:spcBef>
              <a:spcAft>
                <a:spcPts val="0"/>
              </a:spcAft>
              <a:buNone/>
            </a:pPr>
            <a:r>
              <a:t/>
            </a:r>
            <a:endParaRPr b="1" sz="1000"/>
          </a:p>
          <a:p>
            <a:pPr indent="-317500" lvl="0" marL="457200" rtl="0" algn="l">
              <a:spcBef>
                <a:spcPts val="0"/>
              </a:spcBef>
              <a:spcAft>
                <a:spcPts val="0"/>
              </a:spcAft>
              <a:buSzPts val="1400"/>
              <a:buChar char="●"/>
            </a:pPr>
            <a:r>
              <a:rPr b="1" lang="en">
                <a:solidFill>
                  <a:srgbClr val="0000FF"/>
                </a:solidFill>
              </a:rPr>
              <a:t>By end of March 2021</a:t>
            </a:r>
            <a:r>
              <a:rPr lang="en"/>
              <a:t>: </a:t>
            </a:r>
            <a:endParaRPr/>
          </a:p>
          <a:p>
            <a:pPr indent="-317500" lvl="2" marL="1371600" rtl="0" algn="l">
              <a:spcBef>
                <a:spcPts val="0"/>
              </a:spcBef>
              <a:spcAft>
                <a:spcPts val="0"/>
              </a:spcAft>
              <a:buSzPts val="1400"/>
              <a:buChar char="■"/>
            </a:pPr>
            <a:r>
              <a:rPr lang="en"/>
              <a:t>Majority of CLME+ Project Outputs delivered, in </a:t>
            </a:r>
            <a:r>
              <a:rPr i="1" lang="en"/>
              <a:t>basic</a:t>
            </a:r>
            <a:r>
              <a:rPr lang="en"/>
              <a:t> compliance with Project Results Framework </a:t>
            </a:r>
            <a:endParaRPr i="1"/>
          </a:p>
          <a:p>
            <a:pPr indent="-317500" lvl="2" marL="1371600" rtl="0" algn="l">
              <a:spcBef>
                <a:spcPts val="0"/>
              </a:spcBef>
              <a:spcAft>
                <a:spcPts val="0"/>
              </a:spcAft>
              <a:buSzPts val="1400"/>
              <a:buChar char="■"/>
            </a:pPr>
            <a:r>
              <a:rPr lang="en"/>
              <a:t>“Final” regular PSC meeting</a:t>
            </a:r>
            <a:endParaRPr/>
          </a:p>
          <a:p>
            <a:pPr indent="-317500" lvl="2" marL="1371600" rtl="0" algn="l">
              <a:spcBef>
                <a:spcPts val="0"/>
              </a:spcBef>
              <a:spcAft>
                <a:spcPts val="0"/>
              </a:spcAft>
              <a:buSzPts val="1400"/>
              <a:buChar char="■"/>
            </a:pPr>
            <a:r>
              <a:rPr lang="en">
                <a:solidFill>
                  <a:schemeClr val="dk1"/>
                </a:solidFill>
              </a:rPr>
              <a:t>Terminal Evaluation (near-final or final draft)</a:t>
            </a:r>
            <a:endParaRPr/>
          </a:p>
          <a:p>
            <a:pPr indent="-317500" lvl="2" marL="1371600" rtl="0" algn="l">
              <a:spcBef>
                <a:spcPts val="0"/>
              </a:spcBef>
              <a:spcAft>
                <a:spcPts val="0"/>
              </a:spcAft>
              <a:buSzPts val="1400"/>
              <a:buChar char="■"/>
            </a:pPr>
            <a:r>
              <a:rPr lang="en"/>
              <a:t>Country GEF OFP PIF endorsement letters (→ UNDP submits PIF to GEF Secretariat)</a:t>
            </a:r>
            <a:endParaRPr/>
          </a:p>
          <a:p>
            <a:pPr indent="-317500" lvl="0" marL="457200" rtl="0" algn="l">
              <a:spcBef>
                <a:spcPts val="0"/>
              </a:spcBef>
              <a:spcAft>
                <a:spcPts val="0"/>
              </a:spcAft>
              <a:buSzPts val="1400"/>
              <a:buChar char="●"/>
            </a:pPr>
            <a:r>
              <a:rPr b="1" lang="en">
                <a:solidFill>
                  <a:srgbClr val="0000FF"/>
                </a:solidFill>
              </a:rPr>
              <a:t>April - June 2021:</a:t>
            </a:r>
            <a:r>
              <a:rPr lang="en">
                <a:solidFill>
                  <a:schemeClr val="dk1"/>
                </a:solidFill>
              </a:rPr>
              <a:t> </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Trim down PCU operational costs as a function of needs &amp; resources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Optimal use of remaining resources to address/incorporate stakeholder feedback &amp; “upgrade” outputs </a:t>
            </a:r>
            <a:r>
              <a:rPr i="1" lang="en"/>
              <a:t>+ few remaining outputs further completed; </a:t>
            </a:r>
            <a:r>
              <a:rPr b="1" i="1" lang="en"/>
              <a:t>COVID-19 contingency</a:t>
            </a:r>
            <a:r>
              <a:rPr i="1" lang="en"/>
              <a:t> </a:t>
            </a:r>
            <a:endParaRPr i="1"/>
          </a:p>
          <a:p>
            <a:pPr indent="-317500" lvl="2" marL="1371600" rtl="0" algn="l">
              <a:spcBef>
                <a:spcPts val="0"/>
              </a:spcBef>
              <a:spcAft>
                <a:spcPts val="0"/>
              </a:spcAft>
              <a:buClr>
                <a:schemeClr val="dk1"/>
              </a:buClr>
              <a:buSzPts val="1400"/>
              <a:buChar char="■"/>
            </a:pPr>
            <a:r>
              <a:rPr lang="en">
                <a:solidFill>
                  <a:schemeClr val="dk1"/>
                </a:solidFill>
              </a:rPr>
              <a:t>Continue supporting the I(F)CM + the region’s progress towards creating the Coordination Mechanism </a:t>
            </a:r>
            <a:r>
              <a:rPr i="1" lang="en">
                <a:solidFill>
                  <a:schemeClr val="dk1"/>
                </a:solidFill>
              </a:rPr>
              <a:t>(possible additional “ad hoc” PSC meeting on the CM, if required)</a:t>
            </a:r>
            <a:endParaRPr i="1">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By end of April (“before mid-May”): final Terminal Evaluation to GEF Secretariat</a:t>
            </a:r>
            <a:endParaRPr>
              <a:solidFill>
                <a:schemeClr val="dk1"/>
              </a:solidFill>
            </a:endParaRPr>
          </a:p>
          <a:p>
            <a:pPr indent="-317500" lvl="0" marL="457200" rtl="0" algn="l">
              <a:spcBef>
                <a:spcPts val="0"/>
              </a:spcBef>
              <a:spcAft>
                <a:spcPts val="0"/>
              </a:spcAft>
              <a:buSzPts val="1400"/>
              <a:buChar char="●"/>
            </a:pPr>
            <a:r>
              <a:rPr b="1" lang="en">
                <a:solidFill>
                  <a:srgbClr val="0000FF"/>
                </a:solidFill>
              </a:rPr>
              <a:t>July-October 2021:</a:t>
            </a:r>
            <a:r>
              <a:rPr lang="en"/>
              <a:t> </a:t>
            </a:r>
            <a:r>
              <a:rPr b="1" lang="en"/>
              <a:t>Operational Closure Period </a:t>
            </a:r>
            <a:r>
              <a:rPr lang="en"/>
              <a:t>(trim down PCU costs further)</a:t>
            </a:r>
            <a:endParaRPr/>
          </a:p>
          <a:p>
            <a:pPr indent="-317500" lvl="4" marL="2286000" rtl="0" algn="l">
              <a:spcBef>
                <a:spcPts val="0"/>
              </a:spcBef>
              <a:spcAft>
                <a:spcPts val="0"/>
              </a:spcAft>
              <a:buSzPts val="1400"/>
              <a:buChar char="○"/>
            </a:pPr>
            <a:r>
              <a:rPr lang="en" u="sng"/>
              <a:t>Primary focus</a:t>
            </a:r>
            <a:r>
              <a:rPr lang="en"/>
              <a:t>: preps for financial, admin and logistical close-down, final report</a:t>
            </a:r>
            <a:endParaRPr/>
          </a:p>
          <a:p>
            <a:pPr indent="-317500" lvl="4" marL="2286000" rtl="0" algn="l">
              <a:spcBef>
                <a:spcPts val="0"/>
              </a:spcBef>
              <a:spcAft>
                <a:spcPts val="0"/>
              </a:spcAft>
              <a:buSzPts val="1400"/>
              <a:buChar char="○"/>
            </a:pPr>
            <a:r>
              <a:rPr lang="en" u="sng"/>
              <a:t>Secondary focus</a:t>
            </a:r>
            <a:r>
              <a:rPr lang="en"/>
              <a:t>: PCU support function - ICM Secretariat, further advances towards CM creation, institutional memory for PROCARIBE+</a:t>
            </a:r>
            <a:endParaRPr/>
          </a:p>
          <a:p>
            <a:pPr indent="-317500" lvl="0" marL="457200" rtl="0" algn="l">
              <a:spcBef>
                <a:spcPts val="0"/>
              </a:spcBef>
              <a:spcAft>
                <a:spcPts val="0"/>
              </a:spcAft>
              <a:buClr>
                <a:srgbClr val="980000"/>
              </a:buClr>
              <a:buSzPts val="1400"/>
              <a:buChar char="●"/>
            </a:pPr>
            <a:r>
              <a:rPr b="1" lang="en">
                <a:solidFill>
                  <a:srgbClr val="980000"/>
                </a:solidFill>
              </a:rPr>
              <a:t>31 October 2021: CLME+ Project Operationally closed:</a:t>
            </a:r>
            <a:endParaRPr b="1">
              <a:solidFill>
                <a:srgbClr val="980000"/>
              </a:solidFill>
            </a:endParaRPr>
          </a:p>
          <a:p>
            <a:pPr indent="0" lvl="0" marL="1371600" rtl="0" algn="l">
              <a:spcBef>
                <a:spcPts val="0"/>
              </a:spcBef>
              <a:spcAft>
                <a:spcPts val="0"/>
              </a:spcAft>
              <a:buNone/>
            </a:pPr>
            <a:r>
              <a:t/>
            </a:r>
            <a:endParaRPr b="1" sz="900">
              <a:solidFill>
                <a:srgbClr val="980000"/>
              </a:solidFill>
            </a:endParaRPr>
          </a:p>
          <a:p>
            <a:pPr indent="0" lvl="0" marL="457200" rtl="0" algn="l">
              <a:spcBef>
                <a:spcPts val="0"/>
              </a:spcBef>
              <a:spcAft>
                <a:spcPts val="0"/>
              </a:spcAft>
              <a:buNone/>
            </a:pPr>
            <a:r>
              <a:rPr b="1" lang="en" sz="1100">
                <a:solidFill>
                  <a:srgbClr val="980000"/>
                </a:solidFill>
              </a:rPr>
              <a:t>→ all outputs DELIVERED, budget optimally USED, full administrative COMPLIANCE + SUSTAINABILITY &amp; CONTINUITY!</a:t>
            </a:r>
            <a:endParaRPr b="1" sz="1100">
              <a:solidFill>
                <a:srgbClr val="98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nvSpPr>
        <p:spPr>
          <a:xfrm>
            <a:off x="0" y="0"/>
            <a:ext cx="6786900" cy="39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1500" u="none" cap="none" strike="noStrike">
                <a:solidFill>
                  <a:srgbClr val="3C78D8"/>
                </a:solidFill>
                <a:latin typeface="Palatino Linotype"/>
                <a:ea typeface="Palatino Linotype"/>
                <a:cs typeface="Palatino Linotype"/>
                <a:sym typeface="Palatino Linotype"/>
              </a:rPr>
              <a:t>Financial implementation over total GEF CLME+ Project budget</a:t>
            </a:r>
            <a:br>
              <a:rPr b="1" i="0" lang="en" sz="1800" u="none" cap="none" strike="noStrike">
                <a:solidFill>
                  <a:srgbClr val="3C78D8"/>
                </a:solidFill>
                <a:latin typeface="Garamond"/>
                <a:ea typeface="Garamond"/>
                <a:cs typeface="Garamond"/>
                <a:sym typeface="Garamond"/>
              </a:rPr>
            </a:br>
            <a:br>
              <a:rPr b="1" i="0" lang="en" sz="1800" u="none" cap="none" strike="noStrike">
                <a:solidFill>
                  <a:srgbClr val="2E75B5"/>
                </a:solidFill>
                <a:latin typeface="Garamond"/>
                <a:ea typeface="Garamond"/>
                <a:cs typeface="Garamond"/>
                <a:sym typeface="Garamond"/>
              </a:rPr>
            </a:br>
            <a:endParaRPr b="1" i="0" sz="1800" u="none" cap="none" strike="noStrike">
              <a:solidFill>
                <a:srgbClr val="2E75B5"/>
              </a:solidFill>
              <a:latin typeface="Garamond"/>
              <a:ea typeface="Garamond"/>
              <a:cs typeface="Garamond"/>
              <a:sym typeface="Garamond"/>
            </a:endParaRPr>
          </a:p>
        </p:txBody>
      </p:sp>
      <p:sp>
        <p:nvSpPr>
          <p:cNvPr id="250" name="Google Shape;250;p37"/>
          <p:cNvSpPr txBox="1"/>
          <p:nvPr/>
        </p:nvSpPr>
        <p:spPr>
          <a:xfrm>
            <a:off x="0" y="322275"/>
            <a:ext cx="8754600" cy="537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1100" u="none" cap="none" strike="noStrike">
                <a:solidFill>
                  <a:schemeClr val="dk1"/>
                </a:solidFill>
                <a:latin typeface="Palatino Linotype"/>
                <a:ea typeface="Palatino Linotype"/>
                <a:cs typeface="Palatino Linotype"/>
                <a:sym typeface="Palatino Linotype"/>
              </a:rPr>
              <a:t>As of September 2020, the PCU has disbursed 88% (US$ 11 MM) of the whole GEF CLME+ grant (US$ 12.5MM). Significant progress has been achieved since the last Budget Implementation Review in April 2020. Notwithstanding, </a:t>
            </a:r>
            <a:r>
              <a:rPr b="1" lang="en" sz="1100">
                <a:solidFill>
                  <a:schemeClr val="dk1"/>
                </a:solidFill>
                <a:latin typeface="Palatino Linotype"/>
                <a:ea typeface="Palatino Linotype"/>
                <a:cs typeface="Palatino Linotype"/>
                <a:sym typeface="Palatino Linotype"/>
              </a:rPr>
              <a:t>the</a:t>
            </a:r>
            <a:r>
              <a:rPr b="1" i="0" lang="en" sz="1100" u="none" cap="none" strike="noStrike">
                <a:solidFill>
                  <a:schemeClr val="dk1"/>
                </a:solidFill>
                <a:latin typeface="Palatino Linotype"/>
                <a:ea typeface="Palatino Linotype"/>
                <a:cs typeface="Palatino Linotype"/>
                <a:sym typeface="Palatino Linotype"/>
              </a:rPr>
              <a:t> s</a:t>
            </a:r>
            <a:r>
              <a:rPr b="1" lang="en" sz="1100">
                <a:solidFill>
                  <a:schemeClr val="dk1"/>
                </a:solidFill>
                <a:latin typeface="Palatino Linotype"/>
                <a:ea typeface="Palatino Linotype"/>
                <a:cs typeface="Palatino Linotype"/>
                <a:sym typeface="Palatino Linotype"/>
              </a:rPr>
              <a:t>ubstantial remaining budget amount is indicative of an important amount of work/tasks still to be executed and finalized to secure successful project completion.</a:t>
            </a:r>
            <a:br>
              <a:rPr b="1" i="0" lang="en" sz="1800" u="none" cap="none" strike="noStrike">
                <a:solidFill>
                  <a:srgbClr val="2E75B5"/>
                </a:solidFill>
                <a:latin typeface="Garamond"/>
                <a:ea typeface="Garamond"/>
                <a:cs typeface="Garamond"/>
                <a:sym typeface="Garamond"/>
              </a:rPr>
            </a:br>
            <a:br>
              <a:rPr b="1" i="0" lang="en" sz="1800" u="none" cap="none" strike="noStrike">
                <a:solidFill>
                  <a:srgbClr val="2E75B5"/>
                </a:solidFill>
                <a:latin typeface="Garamond"/>
                <a:ea typeface="Garamond"/>
                <a:cs typeface="Garamond"/>
                <a:sym typeface="Garamond"/>
              </a:rPr>
            </a:br>
            <a:endParaRPr b="1" i="0" sz="1800" u="none" cap="none" strike="noStrike">
              <a:solidFill>
                <a:srgbClr val="2E75B5"/>
              </a:solidFill>
              <a:latin typeface="Garamond"/>
              <a:ea typeface="Garamond"/>
              <a:cs typeface="Garamond"/>
              <a:sym typeface="Garamond"/>
            </a:endParaRPr>
          </a:p>
        </p:txBody>
      </p:sp>
      <p:sp>
        <p:nvSpPr>
          <p:cNvPr id="251" name="Google Shape;251;p37"/>
          <p:cNvSpPr/>
          <p:nvPr/>
        </p:nvSpPr>
        <p:spPr>
          <a:xfrm>
            <a:off x="3397988" y="2313275"/>
            <a:ext cx="706200" cy="2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1200" u="none" cap="none" strike="noStrike">
                <a:solidFill>
                  <a:schemeClr val="lt1"/>
                </a:solidFill>
                <a:latin typeface="Calibri"/>
                <a:ea typeface="Calibri"/>
                <a:cs typeface="Calibri"/>
                <a:sym typeface="Calibri"/>
              </a:rPr>
              <a:t>57%  </a:t>
            </a:r>
            <a:endParaRPr b="1" sz="1200">
              <a:solidFill>
                <a:schemeClr val="lt1"/>
              </a:solidFill>
              <a:latin typeface="Calibri"/>
              <a:ea typeface="Calibri"/>
              <a:cs typeface="Calibri"/>
              <a:sym typeface="Calibri"/>
            </a:endParaRPr>
          </a:p>
        </p:txBody>
      </p:sp>
      <p:sp>
        <p:nvSpPr>
          <p:cNvPr id="252" name="Google Shape;252;p37"/>
          <p:cNvSpPr/>
          <p:nvPr/>
        </p:nvSpPr>
        <p:spPr>
          <a:xfrm>
            <a:off x="4456098" y="1920065"/>
            <a:ext cx="706200" cy="2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lt1"/>
                </a:solidFill>
                <a:latin typeface="Calibri"/>
                <a:ea typeface="Calibri"/>
                <a:cs typeface="Calibri"/>
                <a:sym typeface="Calibri"/>
              </a:rPr>
              <a:t>71%  </a:t>
            </a:r>
            <a:endParaRPr b="1" sz="1200">
              <a:solidFill>
                <a:schemeClr val="lt1"/>
              </a:solidFill>
              <a:latin typeface="Calibri"/>
              <a:ea typeface="Calibri"/>
              <a:cs typeface="Calibri"/>
              <a:sym typeface="Calibri"/>
            </a:endParaRPr>
          </a:p>
        </p:txBody>
      </p:sp>
      <p:sp>
        <p:nvSpPr>
          <p:cNvPr id="253" name="Google Shape;253;p37"/>
          <p:cNvSpPr/>
          <p:nvPr/>
        </p:nvSpPr>
        <p:spPr>
          <a:xfrm>
            <a:off x="3482578" y="2129348"/>
            <a:ext cx="706200" cy="2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lt1"/>
                </a:solidFill>
                <a:latin typeface="Calibri"/>
                <a:ea typeface="Calibri"/>
                <a:cs typeface="Calibri"/>
                <a:sym typeface="Calibri"/>
              </a:rPr>
              <a:t>51%  </a:t>
            </a:r>
            <a:endParaRPr b="1" sz="1200">
              <a:solidFill>
                <a:schemeClr val="lt1"/>
              </a:solidFill>
              <a:latin typeface="Calibri"/>
              <a:ea typeface="Calibri"/>
              <a:cs typeface="Calibri"/>
              <a:sym typeface="Calibri"/>
            </a:endParaRPr>
          </a:p>
        </p:txBody>
      </p:sp>
      <p:cxnSp>
        <p:nvCxnSpPr>
          <p:cNvPr id="254" name="Google Shape;254;p37"/>
          <p:cNvCxnSpPr/>
          <p:nvPr/>
        </p:nvCxnSpPr>
        <p:spPr>
          <a:xfrm>
            <a:off x="6413258" y="3652859"/>
            <a:ext cx="0" cy="752100"/>
          </a:xfrm>
          <a:prstGeom prst="straightConnector1">
            <a:avLst/>
          </a:prstGeom>
          <a:noFill/>
          <a:ln cap="flat" cmpd="sng" w="28575">
            <a:solidFill>
              <a:srgbClr val="C4E0B2"/>
            </a:solidFill>
            <a:prstDash val="solid"/>
            <a:miter lim="800000"/>
            <a:headEnd len="sm" w="sm" type="none"/>
            <a:tailEnd len="sm" w="sm" type="none"/>
          </a:ln>
        </p:spPr>
      </p:cxnSp>
      <p:sp>
        <p:nvSpPr>
          <p:cNvPr id="255" name="Google Shape;255;p37"/>
          <p:cNvSpPr txBox="1"/>
          <p:nvPr/>
        </p:nvSpPr>
        <p:spPr>
          <a:xfrm>
            <a:off x="396882" y="4151426"/>
            <a:ext cx="3998700" cy="159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u="none">
                <a:solidFill>
                  <a:schemeClr val="dk1"/>
                </a:solidFill>
                <a:latin typeface="Palatino Linotype"/>
                <a:ea typeface="Palatino Linotype"/>
                <a:cs typeface="Palatino Linotype"/>
                <a:sym typeface="Palatino Linotype"/>
              </a:rPr>
              <a:t>Project elapsed period</a:t>
            </a:r>
            <a:br>
              <a:rPr b="1" lang="en" sz="1800" u="none">
                <a:solidFill>
                  <a:srgbClr val="2E75B5"/>
                </a:solidFill>
                <a:latin typeface="Garamond"/>
                <a:ea typeface="Garamond"/>
                <a:cs typeface="Garamond"/>
                <a:sym typeface="Garamond"/>
              </a:rPr>
            </a:br>
            <a:br>
              <a:rPr b="1" lang="en" sz="1800" u="none">
                <a:solidFill>
                  <a:srgbClr val="2E75B5"/>
                </a:solidFill>
                <a:latin typeface="Garamond"/>
                <a:ea typeface="Garamond"/>
                <a:cs typeface="Garamond"/>
                <a:sym typeface="Garamond"/>
              </a:rPr>
            </a:br>
            <a:endParaRPr b="1" sz="1800" u="none">
              <a:solidFill>
                <a:srgbClr val="2E75B5"/>
              </a:solidFill>
              <a:latin typeface="Garamond"/>
              <a:ea typeface="Garamond"/>
              <a:cs typeface="Garamond"/>
              <a:sym typeface="Garamond"/>
            </a:endParaRPr>
          </a:p>
        </p:txBody>
      </p:sp>
      <p:sp>
        <p:nvSpPr>
          <p:cNvPr id="256" name="Google Shape;256;p37"/>
          <p:cNvSpPr txBox="1"/>
          <p:nvPr/>
        </p:nvSpPr>
        <p:spPr>
          <a:xfrm>
            <a:off x="3273265" y="2521630"/>
            <a:ext cx="418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57</a:t>
            </a:r>
            <a:r>
              <a:rPr lang="en" sz="1400">
                <a:solidFill>
                  <a:schemeClr val="dk1"/>
                </a:solidFill>
                <a:latin typeface="Calibri"/>
                <a:ea typeface="Calibri"/>
                <a:cs typeface="Calibri"/>
                <a:sym typeface="Calibri"/>
              </a:rPr>
              <a:t>%</a:t>
            </a:r>
            <a:endParaRPr sz="1100"/>
          </a:p>
        </p:txBody>
      </p:sp>
      <p:sp>
        <p:nvSpPr>
          <p:cNvPr id="257" name="Google Shape;257;p37"/>
          <p:cNvSpPr txBox="1"/>
          <p:nvPr/>
        </p:nvSpPr>
        <p:spPr>
          <a:xfrm>
            <a:off x="4112125" y="2320775"/>
            <a:ext cx="418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72</a:t>
            </a:r>
            <a:r>
              <a:rPr lang="en" sz="1400">
                <a:solidFill>
                  <a:schemeClr val="dk1"/>
                </a:solidFill>
                <a:latin typeface="Calibri"/>
                <a:ea typeface="Calibri"/>
                <a:cs typeface="Calibri"/>
                <a:sym typeface="Calibri"/>
              </a:rPr>
              <a:t>%</a:t>
            </a:r>
            <a:endParaRPr sz="1100"/>
          </a:p>
        </p:txBody>
      </p:sp>
      <p:sp>
        <p:nvSpPr>
          <p:cNvPr id="258" name="Google Shape;258;p37"/>
          <p:cNvSpPr txBox="1"/>
          <p:nvPr/>
        </p:nvSpPr>
        <p:spPr>
          <a:xfrm>
            <a:off x="5020933" y="2104266"/>
            <a:ext cx="418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81</a:t>
            </a:r>
            <a:r>
              <a:rPr lang="en" sz="1400">
                <a:solidFill>
                  <a:schemeClr val="dk1"/>
                </a:solidFill>
                <a:latin typeface="Calibri"/>
                <a:ea typeface="Calibri"/>
                <a:cs typeface="Calibri"/>
                <a:sym typeface="Calibri"/>
              </a:rPr>
              <a:t>%</a:t>
            </a:r>
            <a:endParaRPr sz="1100"/>
          </a:p>
        </p:txBody>
      </p:sp>
      <p:sp>
        <p:nvSpPr>
          <p:cNvPr id="259" name="Google Shape;259;p37"/>
          <p:cNvSpPr txBox="1"/>
          <p:nvPr/>
        </p:nvSpPr>
        <p:spPr>
          <a:xfrm>
            <a:off x="5795079" y="1827267"/>
            <a:ext cx="418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88</a:t>
            </a:r>
            <a:r>
              <a:rPr lang="en" sz="1400">
                <a:solidFill>
                  <a:schemeClr val="dk1"/>
                </a:solidFill>
                <a:latin typeface="Calibri"/>
                <a:ea typeface="Calibri"/>
                <a:cs typeface="Calibri"/>
                <a:sym typeface="Calibri"/>
              </a:rPr>
              <a:t>%</a:t>
            </a:r>
            <a:endParaRPr sz="1100"/>
          </a:p>
        </p:txBody>
      </p:sp>
      <p:pic>
        <p:nvPicPr>
          <p:cNvPr id="260" name="Google Shape;260;p37"/>
          <p:cNvPicPr preferRelativeResize="0"/>
          <p:nvPr/>
        </p:nvPicPr>
        <p:blipFill rotWithShape="1">
          <a:blip r:embed="rId3">
            <a:alphaModFix/>
          </a:blip>
          <a:srcRect b="0" l="0" r="0" t="0"/>
          <a:stretch/>
        </p:blipFill>
        <p:spPr>
          <a:xfrm>
            <a:off x="2526158" y="1128728"/>
            <a:ext cx="4442700" cy="2057400"/>
          </a:xfrm>
          <a:prstGeom prst="rect">
            <a:avLst/>
          </a:prstGeom>
          <a:noFill/>
          <a:ln>
            <a:noFill/>
          </a:ln>
        </p:spPr>
      </p:pic>
      <p:pic>
        <p:nvPicPr>
          <p:cNvPr id="261" name="Google Shape;261;p37"/>
          <p:cNvPicPr preferRelativeResize="0"/>
          <p:nvPr/>
        </p:nvPicPr>
        <p:blipFill rotWithShape="1">
          <a:blip r:embed="rId4">
            <a:alphaModFix/>
          </a:blip>
          <a:srcRect b="0" l="0" r="0" t="0"/>
          <a:stretch/>
        </p:blipFill>
        <p:spPr>
          <a:xfrm>
            <a:off x="2903893" y="3652859"/>
            <a:ext cx="4178100" cy="1230900"/>
          </a:xfrm>
          <a:prstGeom prst="rect">
            <a:avLst/>
          </a:prstGeom>
          <a:noFill/>
          <a:ln>
            <a:noFill/>
          </a:ln>
        </p:spPr>
      </p:pic>
      <p:sp>
        <p:nvSpPr>
          <p:cNvPr id="262" name="Google Shape;262;p37"/>
          <p:cNvSpPr txBox="1"/>
          <p:nvPr/>
        </p:nvSpPr>
        <p:spPr>
          <a:xfrm>
            <a:off x="284606" y="2696475"/>
            <a:ext cx="1883400" cy="159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u="none">
                <a:solidFill>
                  <a:schemeClr val="dk1"/>
                </a:solidFill>
                <a:latin typeface="Palatino Linotype"/>
                <a:ea typeface="Palatino Linotype"/>
                <a:cs typeface="Palatino Linotype"/>
                <a:sym typeface="Palatino Linotype"/>
              </a:rPr>
              <a:t>Expenditure</a:t>
            </a:r>
            <a:r>
              <a:rPr b="1" lang="en" sz="1100" u="none">
                <a:solidFill>
                  <a:srgbClr val="980000"/>
                </a:solidFill>
                <a:latin typeface="Palatino Linotype"/>
                <a:ea typeface="Palatino Linotype"/>
                <a:cs typeface="Palatino Linotype"/>
                <a:sym typeface="Palatino Linotype"/>
              </a:rPr>
              <a:t>*</a:t>
            </a:r>
            <a:r>
              <a:rPr b="1" lang="en" sz="1100">
                <a:solidFill>
                  <a:schemeClr val="dk1"/>
                </a:solidFill>
                <a:latin typeface="Palatino Linotype"/>
                <a:ea typeface="Palatino Linotype"/>
                <a:cs typeface="Palatino Linotype"/>
                <a:sym typeface="Palatino Linotype"/>
              </a:rPr>
              <a:t> </a:t>
            </a:r>
            <a:r>
              <a:rPr b="1" lang="en" sz="1100" u="none">
                <a:solidFill>
                  <a:schemeClr val="dk1"/>
                </a:solidFill>
                <a:latin typeface="Palatino Linotype"/>
                <a:ea typeface="Palatino Linotype"/>
                <a:cs typeface="Palatino Linotype"/>
                <a:sym typeface="Palatino Linotype"/>
              </a:rPr>
              <a:t> evolution </a:t>
            </a:r>
            <a:endParaRPr sz="1100"/>
          </a:p>
          <a:p>
            <a:pPr indent="0" lvl="0" marL="0" marR="0" rtl="0" algn="l">
              <a:spcBef>
                <a:spcPts val="0"/>
              </a:spcBef>
              <a:spcAft>
                <a:spcPts val="0"/>
              </a:spcAft>
              <a:buNone/>
            </a:pPr>
            <a:r>
              <a:rPr b="1" lang="en" sz="1100" u="none">
                <a:solidFill>
                  <a:schemeClr val="dk1"/>
                </a:solidFill>
                <a:latin typeface="Palatino Linotype"/>
                <a:ea typeface="Palatino Linotype"/>
                <a:cs typeface="Palatino Linotype"/>
                <a:sym typeface="Palatino Linotype"/>
              </a:rPr>
              <a:t>over total Budget</a:t>
            </a:r>
            <a:endParaRPr b="1" sz="1100" u="none">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b="1" sz="11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rPr b="1" lang="en" sz="800">
                <a:solidFill>
                  <a:srgbClr val="980000"/>
                </a:solidFill>
                <a:latin typeface="Palatino Linotype"/>
                <a:ea typeface="Palatino Linotype"/>
                <a:cs typeface="Palatino Linotype"/>
                <a:sym typeface="Palatino Linotype"/>
              </a:rPr>
              <a:t>(*PCU expenditures + disbursements to Co-Executing Partners)</a:t>
            </a:r>
            <a:endParaRPr b="1" sz="800">
              <a:solidFill>
                <a:srgbClr val="980000"/>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b="1" sz="1800" u="none">
              <a:solidFill>
                <a:srgbClr val="2E75B5"/>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nvSpPr>
        <p:spPr>
          <a:xfrm>
            <a:off x="0" y="0"/>
            <a:ext cx="5048100" cy="39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3C78D8"/>
                </a:solidFill>
                <a:latin typeface="Palatino Linotype"/>
                <a:ea typeface="Palatino Linotype"/>
                <a:cs typeface="Palatino Linotype"/>
                <a:sym typeface="Palatino Linotype"/>
              </a:rPr>
              <a:t>Financial implementation progress per partner </a:t>
            </a:r>
            <a:br>
              <a:rPr b="1" lang="en" sz="1800">
                <a:solidFill>
                  <a:srgbClr val="3C78D8"/>
                </a:solidFill>
                <a:latin typeface="Garamond"/>
                <a:ea typeface="Garamond"/>
                <a:cs typeface="Garamond"/>
                <a:sym typeface="Garamond"/>
              </a:rPr>
            </a:br>
            <a:br>
              <a:rPr b="1" lang="en" sz="1800">
                <a:solidFill>
                  <a:srgbClr val="3C78D8"/>
                </a:solidFill>
                <a:latin typeface="Garamond"/>
                <a:ea typeface="Garamond"/>
                <a:cs typeface="Garamond"/>
                <a:sym typeface="Garamond"/>
              </a:rPr>
            </a:br>
            <a:endParaRPr b="1" sz="1800">
              <a:solidFill>
                <a:srgbClr val="3C78D8"/>
              </a:solidFill>
              <a:latin typeface="Garamond"/>
              <a:ea typeface="Garamond"/>
              <a:cs typeface="Garamond"/>
              <a:sym typeface="Garamond"/>
            </a:endParaRPr>
          </a:p>
        </p:txBody>
      </p:sp>
      <p:sp>
        <p:nvSpPr>
          <p:cNvPr id="269" name="Google Shape;269;p38"/>
          <p:cNvSpPr txBox="1"/>
          <p:nvPr/>
        </p:nvSpPr>
        <p:spPr>
          <a:xfrm>
            <a:off x="396882" y="3383000"/>
            <a:ext cx="3998700" cy="159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dk1"/>
                </a:solidFill>
                <a:latin typeface="Palatino Linotype"/>
                <a:ea typeface="Palatino Linotype"/>
                <a:cs typeface="Palatino Linotype"/>
                <a:sym typeface="Palatino Linotype"/>
              </a:rPr>
              <a:t>% of Spent cumulative</a:t>
            </a:r>
            <a:endParaRPr b="1" sz="12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rPr b="1" lang="en" sz="1200">
                <a:solidFill>
                  <a:schemeClr val="dk1"/>
                </a:solidFill>
                <a:latin typeface="Palatino Linotype"/>
                <a:ea typeface="Palatino Linotype"/>
                <a:cs typeface="Palatino Linotype"/>
                <a:sym typeface="Palatino Linotype"/>
              </a:rPr>
              <a:t> over Total Budget</a:t>
            </a:r>
            <a:endParaRPr sz="1100"/>
          </a:p>
          <a:p>
            <a:pPr indent="0" lvl="0" marL="0" marR="0" rtl="0" algn="l">
              <a:spcBef>
                <a:spcPts val="0"/>
              </a:spcBef>
              <a:spcAft>
                <a:spcPts val="0"/>
              </a:spcAft>
              <a:buNone/>
            </a:pPr>
            <a:br>
              <a:rPr b="1" lang="en" sz="1800">
                <a:solidFill>
                  <a:schemeClr val="dk1"/>
                </a:solidFill>
                <a:latin typeface="Garamond"/>
                <a:ea typeface="Garamond"/>
                <a:cs typeface="Garamond"/>
                <a:sym typeface="Garamond"/>
              </a:rPr>
            </a:br>
            <a:br>
              <a:rPr b="1" lang="en" sz="1800">
                <a:solidFill>
                  <a:schemeClr val="dk1"/>
                </a:solidFill>
                <a:latin typeface="Garamond"/>
                <a:ea typeface="Garamond"/>
                <a:cs typeface="Garamond"/>
                <a:sym typeface="Garamond"/>
              </a:rPr>
            </a:br>
            <a:endParaRPr b="1" sz="1800">
              <a:solidFill>
                <a:schemeClr val="dk1"/>
              </a:solidFill>
              <a:latin typeface="Garamond"/>
              <a:ea typeface="Garamond"/>
              <a:cs typeface="Garamond"/>
              <a:sym typeface="Garamond"/>
            </a:endParaRPr>
          </a:p>
        </p:txBody>
      </p:sp>
      <p:sp>
        <p:nvSpPr>
          <p:cNvPr id="270" name="Google Shape;270;p38"/>
          <p:cNvSpPr txBox="1"/>
          <p:nvPr/>
        </p:nvSpPr>
        <p:spPr>
          <a:xfrm>
            <a:off x="0" y="322268"/>
            <a:ext cx="7818900" cy="31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Until August 2020, Partners and PCU show a recovery in the pace of spending of their respective budgets</a:t>
            </a: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pic>
        <p:nvPicPr>
          <p:cNvPr id="271" name="Google Shape;271;p38"/>
          <p:cNvPicPr preferRelativeResize="0"/>
          <p:nvPr/>
        </p:nvPicPr>
        <p:blipFill>
          <a:blip r:embed="rId3">
            <a:alphaModFix/>
          </a:blip>
          <a:stretch>
            <a:fillRect/>
          </a:stretch>
        </p:blipFill>
        <p:spPr>
          <a:xfrm>
            <a:off x="707794" y="640913"/>
            <a:ext cx="8173452" cy="1744856"/>
          </a:xfrm>
          <a:prstGeom prst="rect">
            <a:avLst/>
          </a:prstGeom>
          <a:noFill/>
          <a:ln>
            <a:noFill/>
          </a:ln>
        </p:spPr>
      </p:pic>
      <p:pic>
        <p:nvPicPr>
          <p:cNvPr id="272" name="Google Shape;272;p38"/>
          <p:cNvPicPr preferRelativeResize="0"/>
          <p:nvPr/>
        </p:nvPicPr>
        <p:blipFill>
          <a:blip r:embed="rId4">
            <a:alphaModFix/>
          </a:blip>
          <a:stretch>
            <a:fillRect/>
          </a:stretch>
        </p:blipFill>
        <p:spPr>
          <a:xfrm>
            <a:off x="2268862" y="2629369"/>
            <a:ext cx="5744531" cy="2359706"/>
          </a:xfrm>
          <a:prstGeom prst="rect">
            <a:avLst/>
          </a:prstGeom>
          <a:noFill/>
          <a:ln>
            <a:noFill/>
          </a:ln>
        </p:spPr>
      </p:pic>
      <p:cxnSp>
        <p:nvCxnSpPr>
          <p:cNvPr id="273" name="Google Shape;273;p38"/>
          <p:cNvCxnSpPr/>
          <p:nvPr/>
        </p:nvCxnSpPr>
        <p:spPr>
          <a:xfrm flipH="1" rot="10800000">
            <a:off x="7341075" y="2743969"/>
            <a:ext cx="237600" cy="178200"/>
          </a:xfrm>
          <a:prstGeom prst="straightConnector1">
            <a:avLst/>
          </a:prstGeom>
          <a:noFill/>
          <a:ln cap="flat" cmpd="sng" w="28575">
            <a:solidFill>
              <a:schemeClr val="dk2"/>
            </a:solidFill>
            <a:prstDash val="dash"/>
            <a:round/>
            <a:headEnd len="med" w="med" type="none"/>
            <a:tailEnd len="med" w="med" type="none"/>
          </a:ln>
        </p:spPr>
      </p:cxnSp>
      <p:cxnSp>
        <p:nvCxnSpPr>
          <p:cNvPr id="274" name="Google Shape;274;p38"/>
          <p:cNvCxnSpPr/>
          <p:nvPr/>
        </p:nvCxnSpPr>
        <p:spPr>
          <a:xfrm flipH="1" rot="10800000">
            <a:off x="7291875" y="2779369"/>
            <a:ext cx="548100" cy="321000"/>
          </a:xfrm>
          <a:prstGeom prst="straightConnector1">
            <a:avLst/>
          </a:prstGeom>
          <a:noFill/>
          <a:ln cap="flat" cmpd="sng" w="28575">
            <a:solidFill>
              <a:schemeClr val="dk2"/>
            </a:solidFill>
            <a:prstDash val="dash"/>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nvSpPr>
        <p:spPr>
          <a:xfrm>
            <a:off x="0" y="0"/>
            <a:ext cx="5048100" cy="39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3C78D8"/>
                </a:solidFill>
                <a:latin typeface="Palatino Linotype"/>
                <a:ea typeface="Palatino Linotype"/>
                <a:cs typeface="Palatino Linotype"/>
                <a:sym typeface="Palatino Linotype"/>
              </a:rPr>
              <a:t>Detailed budget implementation per partner</a:t>
            </a:r>
            <a:br>
              <a:rPr b="1" lang="en" sz="1800">
                <a:solidFill>
                  <a:srgbClr val="C9DAF8"/>
                </a:solidFill>
                <a:latin typeface="Garamond"/>
                <a:ea typeface="Garamond"/>
                <a:cs typeface="Garamond"/>
                <a:sym typeface="Garamond"/>
              </a:rPr>
            </a:br>
            <a:endParaRPr b="1" sz="1800">
              <a:solidFill>
                <a:srgbClr val="C9DAF8"/>
              </a:solidFill>
              <a:latin typeface="Garamond"/>
              <a:ea typeface="Garamond"/>
              <a:cs typeface="Garamond"/>
              <a:sym typeface="Garamond"/>
            </a:endParaRPr>
          </a:p>
        </p:txBody>
      </p:sp>
      <p:sp>
        <p:nvSpPr>
          <p:cNvPr id="281" name="Google Shape;281;p39"/>
          <p:cNvSpPr txBox="1"/>
          <p:nvPr/>
        </p:nvSpPr>
        <p:spPr>
          <a:xfrm>
            <a:off x="124198" y="1006622"/>
            <a:ext cx="4261200" cy="186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Co-executing agreements Budget status  (USD) </a:t>
            </a:r>
            <a:endParaRPr sz="1100"/>
          </a:p>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until August 2020</a:t>
            </a:r>
            <a:endParaRPr sz="1100"/>
          </a:p>
          <a:p>
            <a:pPr indent="0" lvl="0" marL="0" marR="0" rtl="0" algn="l">
              <a:spcBef>
                <a:spcPts val="0"/>
              </a:spcBef>
              <a:spcAft>
                <a:spcPts val="0"/>
              </a:spcAft>
              <a:buNone/>
            </a:pPr>
            <a:br>
              <a:rPr b="1" lang="en" sz="1800">
                <a:solidFill>
                  <a:schemeClr val="dk1"/>
                </a:solidFill>
                <a:latin typeface="Garamond"/>
                <a:ea typeface="Garamond"/>
                <a:cs typeface="Garamond"/>
                <a:sym typeface="Garamond"/>
              </a:rPr>
            </a:br>
            <a:br>
              <a:rPr b="1" lang="en" sz="1800">
                <a:solidFill>
                  <a:schemeClr val="dk1"/>
                </a:solidFill>
                <a:latin typeface="Garamond"/>
                <a:ea typeface="Garamond"/>
                <a:cs typeface="Garamond"/>
                <a:sym typeface="Garamond"/>
              </a:rPr>
            </a:br>
            <a:endParaRPr b="1" sz="1800">
              <a:solidFill>
                <a:schemeClr val="dk1"/>
              </a:solidFill>
              <a:latin typeface="Garamond"/>
              <a:ea typeface="Garamond"/>
              <a:cs typeface="Garamond"/>
              <a:sym typeface="Garamond"/>
            </a:endParaRPr>
          </a:p>
        </p:txBody>
      </p:sp>
      <p:sp>
        <p:nvSpPr>
          <p:cNvPr id="282" name="Google Shape;282;p39"/>
          <p:cNvSpPr txBox="1"/>
          <p:nvPr/>
        </p:nvSpPr>
        <p:spPr>
          <a:xfrm>
            <a:off x="5448650" y="977347"/>
            <a:ext cx="5880900" cy="186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Project Coordination Unit Budget status (USD) </a:t>
            </a:r>
            <a:endParaRPr sz="1100"/>
          </a:p>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until August 2020</a:t>
            </a:r>
            <a:endParaRPr sz="1100"/>
          </a:p>
          <a:p>
            <a:pPr indent="0" lvl="0" marL="0" marR="0" rtl="0" algn="l">
              <a:spcBef>
                <a:spcPts val="0"/>
              </a:spcBef>
              <a:spcAft>
                <a:spcPts val="0"/>
              </a:spcAft>
              <a:buNone/>
            </a:pPr>
            <a:br>
              <a:rPr b="1" lang="en" sz="1800">
                <a:solidFill>
                  <a:schemeClr val="dk1"/>
                </a:solidFill>
                <a:latin typeface="Garamond"/>
                <a:ea typeface="Garamond"/>
                <a:cs typeface="Garamond"/>
                <a:sym typeface="Garamond"/>
              </a:rPr>
            </a:br>
            <a:br>
              <a:rPr b="1" lang="en" sz="1800">
                <a:solidFill>
                  <a:schemeClr val="dk1"/>
                </a:solidFill>
                <a:latin typeface="Garamond"/>
                <a:ea typeface="Garamond"/>
                <a:cs typeface="Garamond"/>
                <a:sym typeface="Garamond"/>
              </a:rPr>
            </a:br>
            <a:endParaRPr b="1" sz="1800">
              <a:solidFill>
                <a:schemeClr val="dk1"/>
              </a:solidFill>
              <a:latin typeface="Garamond"/>
              <a:ea typeface="Garamond"/>
              <a:cs typeface="Garamond"/>
              <a:sym typeface="Garamond"/>
            </a:endParaRPr>
          </a:p>
        </p:txBody>
      </p:sp>
      <p:sp>
        <p:nvSpPr>
          <p:cNvPr id="283" name="Google Shape;283;p39"/>
          <p:cNvSpPr txBox="1"/>
          <p:nvPr/>
        </p:nvSpPr>
        <p:spPr>
          <a:xfrm>
            <a:off x="0" y="322268"/>
            <a:ext cx="7818900" cy="31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
        <p:nvSpPr>
          <p:cNvPr id="284" name="Google Shape;284;p39"/>
          <p:cNvSpPr txBox="1"/>
          <p:nvPr/>
        </p:nvSpPr>
        <p:spPr>
          <a:xfrm>
            <a:off x="0" y="331156"/>
            <a:ext cx="7818900" cy="31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Palatino Linotype"/>
                <a:ea typeface="Palatino Linotype"/>
                <a:cs typeface="Palatino Linotype"/>
                <a:sym typeface="Palatino Linotype"/>
              </a:rPr>
              <a:t>92% of the amount transferred to partners has been spent which represents 89% of the total co-executing agreements budget. Correspondingly, the PCU has spent 79% of the budget under its responsibility.</a:t>
            </a:r>
            <a:endParaRPr sz="1100"/>
          </a:p>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a:p>
            <a:pPr indent="0" lvl="0" marL="0" marR="0" rtl="0" algn="l">
              <a:spcBef>
                <a:spcPts val="0"/>
              </a:spcBef>
              <a:spcAft>
                <a:spcPts val="0"/>
              </a:spcAft>
              <a:buNone/>
            </a:pPr>
            <a:r>
              <a:t/>
            </a:r>
            <a:endParaRPr b="1" sz="1800">
              <a:solidFill>
                <a:srgbClr val="2E75B5"/>
              </a:solidFill>
              <a:latin typeface="Garamond"/>
              <a:ea typeface="Garamond"/>
              <a:cs typeface="Garamond"/>
              <a:sym typeface="Garamond"/>
            </a:endParaRPr>
          </a:p>
          <a:p>
            <a:pPr indent="0" lvl="0" marL="0" marR="0" rtl="0" algn="l">
              <a:spcBef>
                <a:spcPts val="0"/>
              </a:spcBef>
              <a:spcAft>
                <a:spcPts val="0"/>
              </a:spcAft>
              <a:buNone/>
            </a:pPr>
            <a:r>
              <a:t/>
            </a:r>
            <a:endParaRPr b="1" sz="1800">
              <a:solidFill>
                <a:srgbClr val="2E75B5"/>
              </a:solidFill>
              <a:latin typeface="Garamond"/>
              <a:ea typeface="Garamond"/>
              <a:cs typeface="Garamond"/>
              <a:sym typeface="Garamond"/>
            </a:endParaRPr>
          </a:p>
        </p:txBody>
      </p:sp>
      <p:pic>
        <p:nvPicPr>
          <p:cNvPr id="285" name="Google Shape;285;p39"/>
          <p:cNvPicPr preferRelativeResize="0"/>
          <p:nvPr/>
        </p:nvPicPr>
        <p:blipFill rotWithShape="1">
          <a:blip r:embed="rId3">
            <a:alphaModFix/>
          </a:blip>
          <a:srcRect b="0" l="0" r="0" t="0"/>
          <a:stretch/>
        </p:blipFill>
        <p:spPr>
          <a:xfrm>
            <a:off x="5609569" y="1500338"/>
            <a:ext cx="3234561" cy="2526563"/>
          </a:xfrm>
          <a:prstGeom prst="rect">
            <a:avLst/>
          </a:prstGeom>
          <a:noFill/>
          <a:ln>
            <a:noFill/>
          </a:ln>
        </p:spPr>
      </p:pic>
      <p:sp>
        <p:nvSpPr>
          <p:cNvPr id="286" name="Google Shape;286;p39"/>
          <p:cNvSpPr txBox="1"/>
          <p:nvPr/>
        </p:nvSpPr>
        <p:spPr>
          <a:xfrm>
            <a:off x="6004181" y="4256250"/>
            <a:ext cx="2747700" cy="318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a:latin typeface="Calibri"/>
                <a:ea typeface="Calibri"/>
                <a:cs typeface="Calibri"/>
                <a:sym typeface="Calibri"/>
              </a:rPr>
              <a:t>note: the second column in this table shows how budgets were originally allocated in the CLME+ Project Document, prior to project start </a:t>
            </a:r>
            <a:endParaRPr sz="1100">
              <a:latin typeface="Calibri"/>
              <a:ea typeface="Calibri"/>
              <a:cs typeface="Calibri"/>
              <a:sym typeface="Calibri"/>
            </a:endParaRPr>
          </a:p>
        </p:txBody>
      </p:sp>
      <p:pic>
        <p:nvPicPr>
          <p:cNvPr id="287" name="Google Shape;287;p39"/>
          <p:cNvPicPr preferRelativeResize="0"/>
          <p:nvPr/>
        </p:nvPicPr>
        <p:blipFill>
          <a:blip r:embed="rId4">
            <a:alphaModFix/>
          </a:blip>
          <a:stretch>
            <a:fillRect/>
          </a:stretch>
        </p:blipFill>
        <p:spPr>
          <a:xfrm>
            <a:off x="54919" y="1438175"/>
            <a:ext cx="5286540" cy="31984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nvSpPr>
        <p:spPr>
          <a:xfrm>
            <a:off x="0" y="0"/>
            <a:ext cx="5048100" cy="39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3C78D8"/>
                </a:solidFill>
                <a:latin typeface="Palatino Linotype"/>
                <a:ea typeface="Palatino Linotype"/>
                <a:cs typeface="Palatino Linotype"/>
                <a:sym typeface="Palatino Linotype"/>
              </a:rPr>
              <a:t>Conclusions of financial implementation status</a:t>
            </a:r>
            <a:br>
              <a:rPr b="1" lang="en" sz="1800">
                <a:solidFill>
                  <a:srgbClr val="3C78D8"/>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
        <p:nvSpPr>
          <p:cNvPr id="294" name="Google Shape;294;p40"/>
          <p:cNvSpPr txBox="1"/>
          <p:nvPr/>
        </p:nvSpPr>
        <p:spPr>
          <a:xfrm>
            <a:off x="125156" y="458850"/>
            <a:ext cx="8408400" cy="318600"/>
          </a:xfrm>
          <a:prstGeom prst="rect">
            <a:avLst/>
          </a:prstGeom>
          <a:noFill/>
          <a:ln>
            <a:noFill/>
          </a:ln>
        </p:spPr>
        <p:txBody>
          <a:bodyPr anchorCtr="0" anchor="t" bIns="34275" lIns="68575" spcFirstLastPara="1" rIns="68575" wrap="square" tIns="34275">
            <a:noAutofit/>
          </a:bodyPr>
          <a:lstStyle/>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Despite several </a:t>
            </a:r>
            <a:r>
              <a:rPr b="1" lang="en" sz="1100">
                <a:latin typeface="Palatino Linotype"/>
                <a:ea typeface="Palatino Linotype"/>
                <a:cs typeface="Palatino Linotype"/>
                <a:sym typeface="Palatino Linotype"/>
              </a:rPr>
              <a:t>implementation challenges &amp; delays</a:t>
            </a:r>
            <a:r>
              <a:rPr lang="en" sz="1100">
                <a:latin typeface="Palatino Linotype"/>
                <a:ea typeface="Palatino Linotype"/>
                <a:cs typeface="Palatino Linotype"/>
                <a:sym typeface="Palatino Linotype"/>
              </a:rPr>
              <a:t>, including those caused or accentuated by </a:t>
            </a:r>
            <a:r>
              <a:rPr b="1" lang="en" sz="1100">
                <a:latin typeface="Palatino Linotype"/>
                <a:ea typeface="Palatino Linotype"/>
                <a:cs typeface="Palatino Linotype"/>
                <a:sym typeface="Palatino Linotype"/>
              </a:rPr>
              <a:t>COVID19</a:t>
            </a:r>
            <a:r>
              <a:rPr lang="en" sz="1100">
                <a:latin typeface="Palatino Linotype"/>
                <a:ea typeface="Palatino Linotype"/>
                <a:cs typeface="Palatino Linotype"/>
                <a:sym typeface="Palatino Linotype"/>
              </a:rPr>
              <a:t>, </a:t>
            </a:r>
            <a:r>
              <a:rPr b="1" lang="en" sz="1100">
                <a:latin typeface="Palatino Linotype"/>
                <a:ea typeface="Palatino Linotype"/>
                <a:cs typeface="Palatino Linotype"/>
                <a:sym typeface="Palatino Linotype"/>
              </a:rPr>
              <a:t>significant progress </a:t>
            </a:r>
            <a:r>
              <a:rPr lang="en" sz="1100">
                <a:latin typeface="Palatino Linotype"/>
                <a:ea typeface="Palatino Linotype"/>
                <a:cs typeface="Palatino Linotype"/>
                <a:sym typeface="Palatino Linotype"/>
              </a:rPr>
              <a:t>has been obtained with the implementation of the project, and of the available financial resources supporting these project activities (budget). In </a:t>
            </a:r>
            <a:r>
              <a:rPr b="1" lang="en" sz="1100">
                <a:latin typeface="Palatino Linotype"/>
                <a:ea typeface="Palatino Linotype"/>
                <a:cs typeface="Palatino Linotype"/>
                <a:sym typeface="Palatino Linotype"/>
              </a:rPr>
              <a:t>4 months</a:t>
            </a:r>
            <a:r>
              <a:rPr lang="en" sz="1100">
                <a:latin typeface="Palatino Linotype"/>
                <a:ea typeface="Palatino Linotype"/>
                <a:cs typeface="Palatino Linotype"/>
                <a:sym typeface="Palatino Linotype"/>
              </a:rPr>
              <a:t> it has been possible to implement project activities and advancing project outputs leading to a disbursement of </a:t>
            </a:r>
            <a:r>
              <a:rPr b="1" lang="en" sz="1100">
                <a:latin typeface="Palatino Linotype"/>
                <a:ea typeface="Palatino Linotype"/>
                <a:cs typeface="Palatino Linotype"/>
                <a:sym typeface="Palatino Linotype"/>
              </a:rPr>
              <a:t>US$949 K (7% of the budget)</a:t>
            </a:r>
            <a:r>
              <a:rPr lang="en" sz="1100">
                <a:latin typeface="Palatino Linotype"/>
                <a:ea typeface="Palatino Linotype"/>
                <a:cs typeface="Palatino Linotype"/>
                <a:sym typeface="Palatino Linotype"/>
              </a:rPr>
              <a:t>, to reach a total disbursed figure of  </a:t>
            </a:r>
            <a:r>
              <a:rPr b="1" lang="en" sz="1100">
                <a:latin typeface="Palatino Linotype"/>
                <a:ea typeface="Palatino Linotype"/>
                <a:cs typeface="Palatino Linotype"/>
                <a:sym typeface="Palatino Linotype"/>
              </a:rPr>
              <a:t>US$11 MM (87% of the total project budget)</a:t>
            </a:r>
            <a:endParaRPr b="1" sz="1100"/>
          </a:p>
          <a:p>
            <a:pPr indent="-139700" lvl="0" marL="215900" marR="0" rtl="0" algn="just">
              <a:spcBef>
                <a:spcPts val="0"/>
              </a:spcBef>
              <a:spcAft>
                <a:spcPts val="0"/>
              </a:spcAft>
              <a:buClr>
                <a:schemeClr val="dk1"/>
              </a:buClr>
              <a:buSzPts val="1200"/>
              <a:buFont typeface="Arial"/>
              <a:buNone/>
            </a:pPr>
            <a:r>
              <a:t/>
            </a:r>
            <a:endParaRPr sz="1100">
              <a:latin typeface="Palatino Linotype"/>
              <a:ea typeface="Palatino Linotype"/>
              <a:cs typeface="Palatino Linotype"/>
              <a:sym typeface="Palatino Linotype"/>
            </a:endParaRPr>
          </a:p>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Progress in financial execution has occurred both at the PCU level and with co-executing partners. However, for the remainder of the project it will now be especially the </a:t>
            </a:r>
            <a:r>
              <a:rPr b="1" lang="en" sz="1100">
                <a:latin typeface="Palatino Linotype"/>
                <a:ea typeface="Palatino Linotype"/>
                <a:cs typeface="Palatino Linotype"/>
                <a:sym typeface="Palatino Linotype"/>
              </a:rPr>
              <a:t>PCU who will be facing the greatest responsibility and challenges </a:t>
            </a:r>
            <a:r>
              <a:rPr lang="en" sz="1100">
                <a:latin typeface="Palatino Linotype"/>
                <a:ea typeface="Palatino Linotype"/>
                <a:cs typeface="Palatino Linotype"/>
                <a:sym typeface="Palatino Linotype"/>
              </a:rPr>
              <a:t>in terms of implementing project activities and budget. In addition, especially the </a:t>
            </a:r>
            <a:r>
              <a:rPr b="1" lang="en" sz="1100">
                <a:latin typeface="Palatino Linotype"/>
                <a:ea typeface="Palatino Linotype"/>
                <a:cs typeface="Palatino Linotype"/>
                <a:sym typeface="Palatino Linotype"/>
              </a:rPr>
              <a:t>FAO sub-project </a:t>
            </a:r>
            <a:r>
              <a:rPr lang="en" sz="1100">
                <a:latin typeface="Palatino Linotype"/>
                <a:ea typeface="Palatino Linotype"/>
                <a:cs typeface="Palatino Linotype"/>
                <a:sym typeface="Palatino Linotype"/>
              </a:rPr>
              <a:t>has also experienced (</a:t>
            </a:r>
            <a:r>
              <a:rPr b="1" lang="en" sz="1100">
                <a:latin typeface="Palatino Linotype"/>
                <a:ea typeface="Palatino Linotype"/>
                <a:cs typeface="Palatino Linotype"/>
                <a:sym typeface="Palatino Linotype"/>
              </a:rPr>
              <a:t>COVID-related</a:t>
            </a:r>
            <a:r>
              <a:rPr lang="en" sz="1100">
                <a:latin typeface="Palatino Linotype"/>
                <a:ea typeface="Palatino Linotype"/>
                <a:cs typeface="Palatino Linotype"/>
                <a:sym typeface="Palatino Linotype"/>
              </a:rPr>
              <a:t>) implementation challenges during the last semester, indicating that some outputs, with associated budgets of approx </a:t>
            </a:r>
            <a:r>
              <a:rPr b="1" lang="en" sz="1100">
                <a:latin typeface="Palatino Linotype"/>
                <a:ea typeface="Palatino Linotype"/>
                <a:cs typeface="Palatino Linotype"/>
                <a:sym typeface="Palatino Linotype"/>
              </a:rPr>
              <a:t>USD 140K</a:t>
            </a:r>
            <a:r>
              <a:rPr lang="en" sz="1100">
                <a:latin typeface="Palatino Linotype"/>
                <a:ea typeface="Palatino Linotype"/>
                <a:cs typeface="Palatino Linotype"/>
                <a:sym typeface="Palatino Linotype"/>
              </a:rPr>
              <a:t>, cannot be met by current Sub-Project end date (i.e. Dec 2020). Regular monitoring of implementation progress (incl. administrative processes) versus PCU capacity has pointed to </a:t>
            </a:r>
            <a:r>
              <a:rPr b="1" lang="en" sz="1100">
                <a:latin typeface="Palatino Linotype"/>
                <a:ea typeface="Palatino Linotype"/>
                <a:cs typeface="Palatino Linotype"/>
                <a:sym typeface="Palatino Linotype"/>
              </a:rPr>
              <a:t>implementation risks </a:t>
            </a:r>
            <a:r>
              <a:rPr lang="en" sz="1100">
                <a:latin typeface="Palatino Linotype"/>
                <a:ea typeface="Palatino Linotype"/>
                <a:cs typeface="Palatino Linotype"/>
                <a:sym typeface="Palatino Linotype"/>
              </a:rPr>
              <a:t>for an equivalent budget amount of </a:t>
            </a:r>
            <a:r>
              <a:rPr b="1" lang="en" sz="1100">
                <a:latin typeface="Palatino Linotype"/>
                <a:ea typeface="Palatino Linotype"/>
                <a:cs typeface="Palatino Linotype"/>
                <a:sym typeface="Palatino Linotype"/>
              </a:rPr>
              <a:t>approx US$ 300K  </a:t>
            </a:r>
            <a:r>
              <a:rPr lang="en" sz="1100">
                <a:latin typeface="Palatino Linotype"/>
                <a:ea typeface="Palatino Linotype"/>
                <a:cs typeface="Palatino Linotype"/>
                <a:sym typeface="Palatino Linotype"/>
              </a:rPr>
              <a:t>if the </a:t>
            </a:r>
            <a:r>
              <a:rPr b="1" lang="en" sz="1100">
                <a:latin typeface="Palatino Linotype"/>
                <a:ea typeface="Palatino Linotype"/>
                <a:cs typeface="Palatino Linotype"/>
                <a:sym typeface="Palatino Linotype"/>
              </a:rPr>
              <a:t>current “hard” end date </a:t>
            </a:r>
            <a:r>
              <a:rPr lang="en" sz="1100">
                <a:latin typeface="Palatino Linotype"/>
                <a:ea typeface="Palatino Linotype"/>
                <a:cs typeface="Palatino Linotype"/>
                <a:sym typeface="Palatino Linotype"/>
              </a:rPr>
              <a:t>for technical implementation (</a:t>
            </a:r>
            <a:r>
              <a:rPr b="1" lang="en" sz="1100">
                <a:latin typeface="Palatino Linotype"/>
                <a:ea typeface="Palatino Linotype"/>
                <a:cs typeface="Palatino Linotype"/>
                <a:sym typeface="Palatino Linotype"/>
              </a:rPr>
              <a:t>March 2021</a:t>
            </a:r>
            <a:r>
              <a:rPr lang="en" sz="1100">
                <a:latin typeface="Palatino Linotype"/>
                <a:ea typeface="Palatino Linotype"/>
                <a:cs typeface="Palatino Linotype"/>
                <a:sym typeface="Palatino Linotype"/>
              </a:rPr>
              <a:t>) is kept. </a:t>
            </a:r>
            <a:endParaRPr sz="1100"/>
          </a:p>
          <a:p>
            <a:pPr indent="0" lvl="0" marL="0" marR="0" rtl="0" algn="just">
              <a:spcBef>
                <a:spcPts val="0"/>
              </a:spcBef>
              <a:spcAft>
                <a:spcPts val="0"/>
              </a:spcAft>
              <a:buNone/>
            </a:pPr>
            <a:r>
              <a:t/>
            </a:r>
            <a:endParaRPr sz="1100">
              <a:latin typeface="Palatino Linotype"/>
              <a:ea typeface="Palatino Linotype"/>
              <a:cs typeface="Palatino Linotype"/>
              <a:sym typeface="Palatino Linotype"/>
            </a:endParaRPr>
          </a:p>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In light of this, further efforts will still be required from FAO and especially the PCU, in terms of execution of project activities and delivery of several of the project’s flagship outputs (FAO Sub-Project, the Coordination Mechanism, CLME+ SOMEE, CLME+ Hub, SAP M&amp;E,...). This will need to occur in a context of </a:t>
            </a:r>
            <a:r>
              <a:rPr b="1" lang="en" sz="1100">
                <a:latin typeface="Palatino Linotype"/>
                <a:ea typeface="Palatino Linotype"/>
                <a:cs typeface="Palatino Linotype"/>
                <a:sym typeface="Palatino Linotype"/>
              </a:rPr>
              <a:t>increased technical/operational/HR risks</a:t>
            </a:r>
            <a:r>
              <a:rPr lang="en" sz="1100">
                <a:latin typeface="Palatino Linotype"/>
                <a:ea typeface="Palatino Linotype"/>
                <a:cs typeface="Palatino Linotype"/>
                <a:sym typeface="Palatino Linotype"/>
              </a:rPr>
              <a:t> (e.g. COVID impacts incl. on HR, PCU and client/stakeholder capacity and priorities, and risk of staff turn-over). </a:t>
            </a:r>
            <a:endParaRPr sz="1100"/>
          </a:p>
          <a:p>
            <a:pPr indent="-139700" lvl="0" marL="215900" marR="0" rtl="0" algn="just">
              <a:spcBef>
                <a:spcPts val="0"/>
              </a:spcBef>
              <a:spcAft>
                <a:spcPts val="0"/>
              </a:spcAft>
              <a:buClr>
                <a:schemeClr val="dk1"/>
              </a:buClr>
              <a:buSzPts val="1200"/>
              <a:buFont typeface="Arial"/>
              <a:buNone/>
            </a:pPr>
            <a:r>
              <a:t/>
            </a:r>
            <a:endParaRPr sz="1100">
              <a:latin typeface="Palatino Linotype"/>
              <a:ea typeface="Palatino Linotype"/>
              <a:cs typeface="Palatino Linotype"/>
              <a:sym typeface="Palatino Linotype"/>
            </a:endParaRPr>
          </a:p>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Contingency Planning and Close monitoring  of implementation (PCU and Co-Exec Partners FAO, UNEP, CRFM) must continue. </a:t>
            </a:r>
            <a:endParaRPr sz="1100"/>
          </a:p>
          <a:p>
            <a:pPr indent="-139700" lvl="0" marL="215900" marR="0" rtl="0" algn="just">
              <a:spcBef>
                <a:spcPts val="0"/>
              </a:spcBef>
              <a:spcAft>
                <a:spcPts val="0"/>
              </a:spcAft>
              <a:buClr>
                <a:schemeClr val="dk1"/>
              </a:buClr>
              <a:buSzPts val="1200"/>
              <a:buFont typeface="Arial"/>
              <a:buNone/>
            </a:pPr>
            <a:r>
              <a:t/>
            </a:r>
            <a:endParaRPr sz="1100">
              <a:latin typeface="Palatino Linotype"/>
              <a:ea typeface="Palatino Linotype"/>
              <a:cs typeface="Palatino Linotype"/>
              <a:sym typeface="Palatino Linotype"/>
            </a:endParaRPr>
          </a:p>
          <a:p>
            <a:pPr indent="-209550" lvl="0" marL="215900" marR="0" rtl="0" algn="just">
              <a:spcBef>
                <a:spcPts val="0"/>
              </a:spcBef>
              <a:spcAft>
                <a:spcPts val="0"/>
              </a:spcAft>
              <a:buSzPts val="1100"/>
              <a:buChar char="•"/>
            </a:pPr>
            <a:r>
              <a:rPr lang="en" sz="1100">
                <a:latin typeface="Palatino Linotype"/>
                <a:ea typeface="Palatino Linotype"/>
                <a:cs typeface="Palatino Linotype"/>
                <a:sym typeface="Palatino Linotype"/>
              </a:rPr>
              <a:t>Considering that</a:t>
            </a:r>
            <a:r>
              <a:rPr lang="en" sz="1100">
                <a:highlight>
                  <a:srgbClr val="FFFFFF"/>
                </a:highlight>
                <a:latin typeface="Palatino Linotype"/>
                <a:ea typeface="Palatino Linotype"/>
                <a:cs typeface="Palatino Linotype"/>
                <a:sym typeface="Palatino Linotype"/>
              </a:rPr>
              <a:t> still 2MM </a:t>
            </a:r>
            <a:r>
              <a:rPr lang="en" sz="1100">
                <a:latin typeface="Palatino Linotype"/>
                <a:ea typeface="Palatino Linotype"/>
                <a:cs typeface="Palatino Linotype"/>
                <a:sym typeface="Palatino Linotype"/>
              </a:rPr>
              <a:t>of the Budget is to be implemented by Project End (incl. 500K to be spent by co-executing partners), a modest project extension is proposed to ensure successful project completion, including full technical and financial implementation, (incl. cont’ed support for key CLME+ ocean governance processes), enhanced risk management and mitigation, and full compliance with administrative, financial and logistical project closure processes and requirements. </a:t>
            </a:r>
            <a:endParaRPr sz="1100"/>
          </a:p>
          <a:p>
            <a:pPr indent="-139700" lvl="0" marL="215900" marR="0" rtl="0" algn="just">
              <a:spcBef>
                <a:spcPts val="0"/>
              </a:spcBef>
              <a:spcAft>
                <a:spcPts val="0"/>
              </a:spcAft>
              <a:buClr>
                <a:schemeClr val="dk1"/>
              </a:buClr>
              <a:buSzPts val="1200"/>
              <a:buFont typeface="Arial"/>
              <a:buNone/>
            </a:pPr>
            <a:r>
              <a:t/>
            </a:r>
            <a:endParaRPr b="1" sz="1200">
              <a:solidFill>
                <a:schemeClr val="dk1"/>
              </a:solidFill>
              <a:latin typeface="Palatino Linotype"/>
              <a:ea typeface="Palatino Linotype"/>
              <a:cs typeface="Palatino Linotype"/>
              <a:sym typeface="Palatino Linotype"/>
            </a:endParaRPr>
          </a:p>
          <a:p>
            <a:pPr indent="-139700" lvl="0" marL="215900" marR="0" rtl="0" algn="just">
              <a:spcBef>
                <a:spcPts val="0"/>
              </a:spcBef>
              <a:spcAft>
                <a:spcPts val="0"/>
              </a:spcAft>
              <a:buClr>
                <a:schemeClr val="dk1"/>
              </a:buClr>
              <a:buSzPts val="1200"/>
              <a:buFont typeface="Arial"/>
              <a:buNone/>
            </a:pPr>
            <a:r>
              <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139700" lvl="0" marL="215900" marR="0" rtl="0" algn="just">
              <a:spcBef>
                <a:spcPts val="0"/>
              </a:spcBef>
              <a:spcAft>
                <a:spcPts val="0"/>
              </a:spcAft>
              <a:buClr>
                <a:schemeClr val="dk1"/>
              </a:buClr>
              <a:buSzPts val="1200"/>
              <a:buFont typeface="Arial"/>
              <a:buNone/>
            </a:pPr>
            <a:r>
              <a:t/>
            </a:r>
            <a:endParaRPr b="1" sz="12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b="1" sz="1100">
              <a:solidFill>
                <a:srgbClr val="2E75B5"/>
              </a:solidFill>
              <a:latin typeface="Palatino Linotype"/>
              <a:ea typeface="Palatino Linotype"/>
              <a:cs typeface="Palatino Linotype"/>
              <a:sym typeface="Palatino Linotype"/>
            </a:endParaRPr>
          </a:p>
          <a:p>
            <a:pPr indent="-152400" lvl="0" marL="215900" marR="0" rtl="0" algn="l">
              <a:spcBef>
                <a:spcPts val="0"/>
              </a:spcBef>
              <a:spcAft>
                <a:spcPts val="0"/>
              </a:spcAft>
              <a:buClr>
                <a:schemeClr val="dk1"/>
              </a:buClr>
              <a:buSzPts val="1100"/>
              <a:buFont typeface="Arial"/>
              <a:buNone/>
            </a:pPr>
            <a:r>
              <a:t/>
            </a:r>
            <a:endParaRPr b="1" sz="1100">
              <a:solidFill>
                <a:srgbClr val="2E75B5"/>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41"/>
          <p:cNvPicPr preferRelativeResize="0"/>
          <p:nvPr/>
        </p:nvPicPr>
        <p:blipFill>
          <a:blip r:embed="rId3">
            <a:alphaModFix/>
          </a:blip>
          <a:stretch>
            <a:fillRect/>
          </a:stretch>
        </p:blipFill>
        <p:spPr>
          <a:xfrm>
            <a:off x="212138" y="813750"/>
            <a:ext cx="8519869" cy="3932250"/>
          </a:xfrm>
          <a:prstGeom prst="rect">
            <a:avLst/>
          </a:prstGeom>
          <a:noFill/>
          <a:ln>
            <a:noFill/>
          </a:ln>
        </p:spPr>
      </p:pic>
      <p:sp>
        <p:nvSpPr>
          <p:cNvPr id="301" name="Google Shape;301;p41"/>
          <p:cNvSpPr txBox="1"/>
          <p:nvPr/>
        </p:nvSpPr>
        <p:spPr>
          <a:xfrm>
            <a:off x="109613" y="52931"/>
            <a:ext cx="8843400" cy="39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0070C0"/>
                </a:solidFill>
                <a:latin typeface="Palatino Linotype"/>
                <a:ea typeface="Palatino Linotype"/>
                <a:cs typeface="Palatino Linotype"/>
                <a:sym typeface="Palatino Linotype"/>
              </a:rPr>
              <a:t>Expenditure implementation pace considering  proposed project extension</a:t>
            </a:r>
            <a:endParaRPr b="1" sz="1800">
              <a:solidFill>
                <a:srgbClr val="0070C0"/>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nvSpPr>
        <p:spPr>
          <a:xfrm>
            <a:off x="230400" y="24475"/>
            <a:ext cx="87297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t>CLME+ PROJECT: THE WAY FORWARD</a:t>
            </a:r>
            <a:endParaRPr b="1" sz="2400"/>
          </a:p>
          <a:p>
            <a:pPr indent="0" lvl="0" marL="0" rtl="0" algn="l">
              <a:spcBef>
                <a:spcPts val="0"/>
              </a:spcBef>
              <a:spcAft>
                <a:spcPts val="0"/>
              </a:spcAft>
              <a:buNone/>
            </a:pPr>
            <a:r>
              <a:t/>
            </a:r>
            <a:endParaRPr b="1" sz="1700"/>
          </a:p>
          <a:p>
            <a:pPr indent="-330200" lvl="0" marL="457200" rtl="0" algn="l">
              <a:spcBef>
                <a:spcPts val="0"/>
              </a:spcBef>
              <a:spcAft>
                <a:spcPts val="0"/>
              </a:spcAft>
              <a:buSzPts val="1600"/>
              <a:buChar char="●"/>
            </a:pPr>
            <a:r>
              <a:rPr lang="en" sz="1600"/>
              <a:t>Project extension of 3 months (pre-)</a:t>
            </a:r>
            <a:r>
              <a:rPr b="1" lang="en" sz="1600"/>
              <a:t>approved </a:t>
            </a:r>
            <a:r>
              <a:rPr lang="en" sz="1600"/>
              <a:t>at June PSCM</a:t>
            </a:r>
            <a:endParaRPr sz="1600"/>
          </a:p>
          <a:p>
            <a:pPr indent="0" lvl="0" marL="457200" rtl="0" algn="l">
              <a:spcBef>
                <a:spcPts val="0"/>
              </a:spcBef>
              <a:spcAft>
                <a:spcPts val="0"/>
              </a:spcAft>
              <a:buNone/>
            </a:pPr>
            <a:r>
              <a:t/>
            </a:r>
            <a:endParaRPr sz="900"/>
          </a:p>
          <a:p>
            <a:pPr indent="-330200" lvl="0" marL="457200" rtl="0" algn="l">
              <a:spcBef>
                <a:spcPts val="0"/>
              </a:spcBef>
              <a:spcAft>
                <a:spcPts val="0"/>
              </a:spcAft>
              <a:buSzPts val="1600"/>
              <a:buChar char="●"/>
            </a:pPr>
            <a:r>
              <a:rPr lang="en" sz="1600" u="sng"/>
              <a:t>formal processing of extension request was “kept on hold”, with the following </a:t>
            </a:r>
            <a:r>
              <a:rPr b="1" lang="en" sz="1600" u="sng"/>
              <a:t>rationale</a:t>
            </a:r>
            <a:r>
              <a:rPr lang="en" sz="1600" u="sng"/>
              <a:t>:</a:t>
            </a:r>
            <a:endParaRPr sz="1600" u="sng"/>
          </a:p>
          <a:p>
            <a:pPr indent="0" lvl="0" marL="457200" rtl="0" algn="l">
              <a:spcBef>
                <a:spcPts val="0"/>
              </a:spcBef>
              <a:spcAft>
                <a:spcPts val="0"/>
              </a:spcAft>
              <a:buNone/>
            </a:pPr>
            <a:r>
              <a:t/>
            </a:r>
            <a:endParaRPr sz="1600" u="sng"/>
          </a:p>
          <a:p>
            <a:pPr indent="-330200" lvl="2" marL="1371600" rtl="0" algn="l">
              <a:spcBef>
                <a:spcPts val="0"/>
              </a:spcBef>
              <a:spcAft>
                <a:spcPts val="0"/>
              </a:spcAft>
              <a:buSzPts val="1600"/>
              <a:buChar char="■"/>
            </a:pPr>
            <a:r>
              <a:rPr lang="en" sz="1600"/>
              <a:t>Added uncertainty/risks/challenges for project execution due to COVID19</a:t>
            </a:r>
            <a:endParaRPr sz="1600"/>
          </a:p>
          <a:p>
            <a:pPr indent="-330200" lvl="2" marL="1371600" rtl="0" algn="l">
              <a:spcBef>
                <a:spcPts val="0"/>
              </a:spcBef>
              <a:spcAft>
                <a:spcPts val="0"/>
              </a:spcAft>
              <a:buSzPts val="1600"/>
              <a:buChar char="■"/>
            </a:pPr>
            <a:r>
              <a:rPr lang="en" sz="1600"/>
              <a:t>Novelty of COVID: by May/June no consolidated policies/instructions yet vis-a-vis project extensions (initial feedback: “max 3 months”) </a:t>
            </a:r>
            <a:endParaRPr sz="1600"/>
          </a:p>
          <a:p>
            <a:pPr indent="-330200" lvl="2" marL="1371600" rtl="0" algn="l">
              <a:spcBef>
                <a:spcPts val="0"/>
              </a:spcBef>
              <a:spcAft>
                <a:spcPts val="0"/>
              </a:spcAft>
              <a:buClr>
                <a:srgbClr val="0000FF"/>
              </a:buClr>
              <a:buSzPts val="1600"/>
              <a:buChar char="■"/>
            </a:pPr>
            <a:r>
              <a:rPr lang="en" sz="1600">
                <a:solidFill>
                  <a:srgbClr val="0000FF"/>
                </a:solidFill>
              </a:rPr>
              <a:t>Time remaining for final decision: extension request to be </a:t>
            </a:r>
            <a:r>
              <a:rPr lang="en" sz="1600">
                <a:solidFill>
                  <a:srgbClr val="0000FF"/>
                </a:solidFill>
              </a:rPr>
              <a:t>formally processed </a:t>
            </a:r>
            <a:r>
              <a:rPr lang="en" sz="1600">
                <a:solidFill>
                  <a:srgbClr val="0000FF"/>
                </a:solidFill>
              </a:rPr>
              <a:t>by end of October 2020</a:t>
            </a:r>
            <a:endParaRPr sz="1600">
              <a:solidFill>
                <a:srgbClr val="0000FF"/>
              </a:solidFill>
            </a:endParaRPr>
          </a:p>
          <a:p>
            <a:pPr indent="0" lvl="0" marL="1371600" rtl="0" algn="l">
              <a:spcBef>
                <a:spcPts val="0"/>
              </a:spcBef>
              <a:spcAft>
                <a:spcPts val="0"/>
              </a:spcAft>
              <a:buNone/>
            </a:pPr>
            <a:r>
              <a:t/>
            </a:r>
            <a:endParaRPr sz="1000">
              <a:solidFill>
                <a:srgbClr val="0000FF"/>
              </a:solidFill>
            </a:endParaRPr>
          </a:p>
          <a:p>
            <a:pPr indent="-330200" lvl="0" marL="457200" rtl="0" algn="l">
              <a:spcBef>
                <a:spcPts val="0"/>
              </a:spcBef>
              <a:spcAft>
                <a:spcPts val="0"/>
              </a:spcAft>
              <a:buClr>
                <a:srgbClr val="980000"/>
              </a:buClr>
              <a:buSzPts val="1600"/>
              <a:buChar char="●"/>
            </a:pPr>
            <a:r>
              <a:rPr lang="en" sz="1600" u="sng">
                <a:solidFill>
                  <a:srgbClr val="980000"/>
                </a:solidFill>
              </a:rPr>
              <a:t>CLME+ PCU </a:t>
            </a:r>
            <a:r>
              <a:rPr b="1" lang="en" sz="1600" u="sng">
                <a:solidFill>
                  <a:srgbClr val="980000"/>
                </a:solidFill>
              </a:rPr>
              <a:t>Strategy:</a:t>
            </a:r>
            <a:endParaRPr b="1" sz="1600" u="sng">
              <a:solidFill>
                <a:srgbClr val="980000"/>
              </a:solidFill>
            </a:endParaRPr>
          </a:p>
          <a:p>
            <a:pPr indent="0" lvl="0" marL="457200" rtl="0" algn="l">
              <a:spcBef>
                <a:spcPts val="0"/>
              </a:spcBef>
              <a:spcAft>
                <a:spcPts val="0"/>
              </a:spcAft>
              <a:buNone/>
            </a:pPr>
            <a:r>
              <a:t/>
            </a:r>
            <a:endParaRPr b="1" sz="1600" u="sng">
              <a:solidFill>
                <a:srgbClr val="980000"/>
              </a:solidFill>
            </a:endParaRPr>
          </a:p>
          <a:p>
            <a:pPr indent="-330200" lvl="2" marL="1371600" rtl="0" algn="l">
              <a:spcBef>
                <a:spcPts val="0"/>
              </a:spcBef>
              <a:spcAft>
                <a:spcPts val="0"/>
              </a:spcAft>
              <a:buClr>
                <a:srgbClr val="980000"/>
              </a:buClr>
              <a:buSzPts val="1600"/>
              <a:buChar char="■"/>
            </a:pPr>
            <a:r>
              <a:rPr lang="en" sz="1600">
                <a:solidFill>
                  <a:srgbClr val="980000"/>
                </a:solidFill>
              </a:rPr>
              <a:t>in Sept/Oct 20: e</a:t>
            </a:r>
            <a:r>
              <a:rPr lang="en" sz="1600">
                <a:solidFill>
                  <a:srgbClr val="980000"/>
                </a:solidFill>
              </a:rPr>
              <a:t>valuate progress against June 20 PSCM approved Work Plan/Results Framework, assess risks (incl. Sustainability, Continuity) </a:t>
            </a:r>
            <a:endParaRPr sz="1600">
              <a:solidFill>
                <a:srgbClr val="980000"/>
              </a:solidFill>
            </a:endParaRPr>
          </a:p>
          <a:p>
            <a:pPr indent="-330200" lvl="2" marL="1371600" rtl="0" algn="l">
              <a:spcBef>
                <a:spcPts val="0"/>
              </a:spcBef>
              <a:spcAft>
                <a:spcPts val="0"/>
              </a:spcAft>
              <a:buClr>
                <a:srgbClr val="980000"/>
              </a:buClr>
              <a:buSzPts val="1600"/>
              <a:buChar char="■"/>
            </a:pPr>
            <a:r>
              <a:rPr lang="en" sz="1600">
                <a:solidFill>
                  <a:srgbClr val="980000"/>
                </a:solidFill>
              </a:rPr>
              <a:t>based on findings: e</a:t>
            </a:r>
            <a:r>
              <a:rPr lang="en" sz="1600">
                <a:solidFill>
                  <a:srgbClr val="980000"/>
                </a:solidFill>
              </a:rPr>
              <a:t>ither confirm 3M extension, or </a:t>
            </a:r>
            <a:r>
              <a:rPr b="1" lang="en" sz="1600" u="sng">
                <a:solidFill>
                  <a:srgbClr val="980000"/>
                </a:solidFill>
              </a:rPr>
              <a:t>update extension request, for approval at October PSCM and subsequent UNDP processing</a:t>
            </a:r>
            <a:endParaRPr b="1" sz="1600" u="sng">
              <a:solidFill>
                <a:srgbClr val="98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2"/>
          <p:cNvSpPr txBox="1"/>
          <p:nvPr/>
        </p:nvSpPr>
        <p:spPr>
          <a:xfrm>
            <a:off x="0" y="0"/>
            <a:ext cx="9113400" cy="397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500">
                <a:solidFill>
                  <a:srgbClr val="3C78D8"/>
                </a:solidFill>
                <a:latin typeface="Palatino Linotype"/>
                <a:ea typeface="Palatino Linotype"/>
                <a:cs typeface="Palatino Linotype"/>
                <a:sym typeface="Palatino Linotype"/>
              </a:rPr>
              <a:t>“Win-Win”</a:t>
            </a:r>
            <a:endParaRPr b="1" sz="1800">
              <a:solidFill>
                <a:srgbClr val="3C78D8"/>
              </a:solidFill>
              <a:latin typeface="Garamond"/>
              <a:ea typeface="Garamond"/>
              <a:cs typeface="Garamond"/>
              <a:sym typeface="Garamond"/>
            </a:endParaRPr>
          </a:p>
        </p:txBody>
      </p:sp>
      <p:sp>
        <p:nvSpPr>
          <p:cNvPr id="308" name="Google Shape;308;p42"/>
          <p:cNvSpPr txBox="1"/>
          <p:nvPr/>
        </p:nvSpPr>
        <p:spPr>
          <a:xfrm>
            <a:off x="421275" y="600975"/>
            <a:ext cx="8457600" cy="3093000"/>
          </a:xfrm>
          <a:prstGeom prst="rect">
            <a:avLst/>
          </a:prstGeom>
          <a:noFill/>
          <a:ln>
            <a:noFill/>
          </a:ln>
        </p:spPr>
        <p:txBody>
          <a:bodyPr anchorCtr="0" anchor="t" bIns="68575" lIns="68575" spcFirstLastPara="1" rIns="68575" wrap="square" tIns="68575">
            <a:noAutofit/>
          </a:bodyPr>
          <a:lstStyle/>
          <a:p>
            <a:pPr indent="-260350" lvl="0" marL="342900" rtl="0" algn="l">
              <a:spcBef>
                <a:spcPts val="0"/>
              </a:spcBef>
              <a:spcAft>
                <a:spcPts val="0"/>
              </a:spcAft>
              <a:buSzPts val="1500"/>
              <a:buFont typeface="Calibri"/>
              <a:buChar char="●"/>
            </a:pPr>
            <a:r>
              <a:rPr lang="en" sz="1500">
                <a:latin typeface="Calibri"/>
                <a:ea typeface="Calibri"/>
                <a:cs typeface="Calibri"/>
                <a:sym typeface="Calibri"/>
              </a:rPr>
              <a:t>By granting the FAO sub-project a modest additional extension and by strategically managing PCU HR capacity and composition over time, the extra project extension can be done within available budget</a:t>
            </a:r>
            <a:endParaRPr sz="1500">
              <a:latin typeface="Calibri"/>
              <a:ea typeface="Calibri"/>
              <a:cs typeface="Calibri"/>
              <a:sym typeface="Calibri"/>
            </a:endParaRPr>
          </a:p>
          <a:p>
            <a:pPr indent="0" lvl="0" marL="342900" rtl="0" algn="l">
              <a:spcBef>
                <a:spcPts val="0"/>
              </a:spcBef>
              <a:spcAft>
                <a:spcPts val="0"/>
              </a:spcAft>
              <a:buNone/>
            </a:pPr>
            <a:r>
              <a:t/>
            </a:r>
            <a:endParaRPr sz="1500">
              <a:latin typeface="Calibri"/>
              <a:ea typeface="Calibri"/>
              <a:cs typeface="Calibri"/>
              <a:sym typeface="Calibri"/>
            </a:endParaRPr>
          </a:p>
          <a:p>
            <a:pPr indent="-260350" lvl="0" marL="342900" rtl="0" algn="l">
              <a:spcBef>
                <a:spcPts val="0"/>
              </a:spcBef>
              <a:spcAft>
                <a:spcPts val="0"/>
              </a:spcAft>
              <a:buSzPts val="1500"/>
              <a:buFont typeface="Calibri"/>
              <a:buChar char="●"/>
            </a:pPr>
            <a:r>
              <a:rPr lang="en" sz="1500">
                <a:latin typeface="Calibri"/>
                <a:ea typeface="Calibri"/>
                <a:cs typeface="Calibri"/>
                <a:sym typeface="Calibri"/>
              </a:rPr>
              <a:t>the extra time will help ensure that activities leading to all technical outputs can be duly executed and outputs delivered to the best possible extent, fully taking advantage of available budgets AND and while accommodating for today’s exceptional contingency levels</a:t>
            </a:r>
            <a:endParaRPr sz="1500">
              <a:latin typeface="Calibri"/>
              <a:ea typeface="Calibri"/>
              <a:cs typeface="Calibri"/>
              <a:sym typeface="Calibri"/>
            </a:endParaRPr>
          </a:p>
          <a:p>
            <a:pPr indent="0" lvl="0" marL="342900" rtl="0" algn="l">
              <a:spcBef>
                <a:spcPts val="0"/>
              </a:spcBef>
              <a:spcAft>
                <a:spcPts val="0"/>
              </a:spcAft>
              <a:buNone/>
            </a:pPr>
            <a:r>
              <a:t/>
            </a:r>
            <a:endParaRPr sz="1500">
              <a:latin typeface="Calibri"/>
              <a:ea typeface="Calibri"/>
              <a:cs typeface="Calibri"/>
              <a:sym typeface="Calibri"/>
            </a:endParaRPr>
          </a:p>
          <a:p>
            <a:pPr indent="-260350" lvl="0" marL="342900" rtl="0" algn="l">
              <a:spcBef>
                <a:spcPts val="0"/>
              </a:spcBef>
              <a:spcAft>
                <a:spcPts val="0"/>
              </a:spcAft>
              <a:buSzPts val="1500"/>
              <a:buFont typeface="Calibri"/>
              <a:buChar char="●"/>
            </a:pPr>
            <a:r>
              <a:rPr lang="en" sz="1500">
                <a:latin typeface="Calibri"/>
                <a:ea typeface="Calibri"/>
                <a:cs typeface="Calibri"/>
                <a:sym typeface="Calibri"/>
              </a:rPr>
              <a:t>W</a:t>
            </a:r>
            <a:r>
              <a:rPr lang="en" sz="1500">
                <a:latin typeface="Calibri"/>
                <a:ea typeface="Calibri"/>
                <a:cs typeface="Calibri"/>
                <a:sym typeface="Calibri"/>
              </a:rPr>
              <a:t>ith only marginal “extra*” management costs arising from the project extension</a:t>
            </a:r>
            <a:r>
              <a:rPr lang="en" sz="2000">
                <a:solidFill>
                  <a:schemeClr val="dk1"/>
                </a:solidFill>
                <a:latin typeface="Calibri"/>
                <a:ea typeface="Calibri"/>
                <a:cs typeface="Calibri"/>
                <a:sym typeface="Calibri"/>
              </a:rPr>
              <a:t>, </a:t>
            </a:r>
            <a:r>
              <a:rPr lang="en" sz="1500">
                <a:latin typeface="Calibri"/>
                <a:ea typeface="Calibri"/>
                <a:cs typeface="Calibri"/>
                <a:sym typeface="Calibri"/>
              </a:rPr>
              <a:t>t</a:t>
            </a:r>
            <a:r>
              <a:rPr lang="en" sz="1500">
                <a:latin typeface="Calibri"/>
                <a:ea typeface="Calibri"/>
                <a:cs typeface="Calibri"/>
                <a:sym typeface="Calibri"/>
              </a:rPr>
              <a:t>he extension allows for a (progressively reduced) PCU to remain available to countries and IGO’s and further support critical processes such as: additional time for country review and feedback for key CLME+ Project outputs, for supporting efforts towards the creation of the </a:t>
            </a:r>
            <a:r>
              <a:rPr lang="en" sz="1500">
                <a:solidFill>
                  <a:schemeClr val="dk1"/>
                </a:solidFill>
                <a:latin typeface="Calibri"/>
                <a:ea typeface="Calibri"/>
                <a:cs typeface="Calibri"/>
                <a:sym typeface="Calibri"/>
              </a:rPr>
              <a:t>Coordination Mechanism </a:t>
            </a:r>
            <a:r>
              <a:rPr lang="en" sz="1500">
                <a:latin typeface="Calibri"/>
                <a:ea typeface="Calibri"/>
                <a:cs typeface="Calibri"/>
                <a:sym typeface="Calibri"/>
              </a:rPr>
              <a:t>(in particular consensus building on the MOU), for supporting the work of the Interim Coordination Mechanisms, providing institutional memory in context of preparations for next phase, etc.</a:t>
            </a:r>
            <a:endParaRPr sz="1500">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309" name="Google Shape;309;p42"/>
          <p:cNvSpPr txBox="1"/>
          <p:nvPr/>
        </p:nvSpPr>
        <p:spPr>
          <a:xfrm>
            <a:off x="152006" y="3825150"/>
            <a:ext cx="4390800" cy="600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800"/>
              <a:buFont typeface="Arial"/>
              <a:buNone/>
            </a:pPr>
            <a:r>
              <a:t/>
            </a:r>
            <a:endParaRPr sz="1100">
              <a:latin typeface="Calibri"/>
              <a:ea typeface="Calibri"/>
              <a:cs typeface="Calibri"/>
              <a:sym typeface="Calibri"/>
            </a:endParaRPr>
          </a:p>
        </p:txBody>
      </p:sp>
      <p:sp>
        <p:nvSpPr>
          <p:cNvPr id="310" name="Google Shape;310;p42"/>
          <p:cNvSpPr txBox="1"/>
          <p:nvPr/>
        </p:nvSpPr>
        <p:spPr>
          <a:xfrm>
            <a:off x="73075" y="3693975"/>
            <a:ext cx="50262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18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a:t>
            </a:r>
            <a:r>
              <a:rPr i="1" lang="en" sz="1000">
                <a:solidFill>
                  <a:srgbClr val="000000"/>
                </a:solidFill>
                <a:latin typeface="Calibri"/>
                <a:ea typeface="Calibri"/>
                <a:cs typeface="Calibri"/>
                <a:sym typeface="Calibri"/>
              </a:rPr>
              <a:t>i.e. a very modest, USD 7K increase of UNOPS project management costs, vis-a-vis the June 20 PSCM-approved amount, and keeping total managements costs over full project life span within the budget foreseen for this purpose in the CLME+ Project Document</a:t>
            </a:r>
            <a:endParaRPr sz="9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3"/>
          <p:cNvPicPr preferRelativeResize="0"/>
          <p:nvPr/>
        </p:nvPicPr>
        <p:blipFill rotWithShape="1">
          <a:blip r:embed="rId3">
            <a:alphaModFix/>
          </a:blip>
          <a:srcRect b="0" l="0" r="0" t="0"/>
          <a:stretch/>
        </p:blipFill>
        <p:spPr>
          <a:xfrm>
            <a:off x="282872" y="983448"/>
            <a:ext cx="8578254" cy="4077700"/>
          </a:xfrm>
          <a:prstGeom prst="rect">
            <a:avLst/>
          </a:prstGeom>
          <a:noFill/>
          <a:ln>
            <a:noFill/>
          </a:ln>
        </p:spPr>
      </p:pic>
      <p:sp>
        <p:nvSpPr>
          <p:cNvPr id="317" name="Google Shape;317;p43"/>
          <p:cNvSpPr txBox="1"/>
          <p:nvPr/>
        </p:nvSpPr>
        <p:spPr>
          <a:xfrm>
            <a:off x="206607" y="397313"/>
            <a:ext cx="8699700" cy="2715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en" sz="1200">
                <a:solidFill>
                  <a:schemeClr val="dk1"/>
                </a:solidFill>
                <a:latin typeface="Palatino Linotype"/>
                <a:ea typeface="Palatino Linotype"/>
                <a:cs typeface="Palatino Linotype"/>
                <a:sym typeface="Palatino Linotype"/>
              </a:rPr>
              <a:t>Considering the rationale from the technical analysis, a 3-month extension beyond the July pre-approved closure date, until October 2021 can be achieved with the reallocations explained below to pursue project objectives </a:t>
            </a:r>
            <a:endParaRPr sz="1100"/>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152400" lvl="0" marL="215900" marR="0" rtl="0" algn="l">
              <a:spcBef>
                <a:spcPts val="0"/>
              </a:spcBef>
              <a:spcAft>
                <a:spcPts val="0"/>
              </a:spcAft>
              <a:buClr>
                <a:schemeClr val="dk1"/>
              </a:buClr>
              <a:buSzPts val="1100"/>
              <a:buFont typeface="Arial"/>
              <a:buNone/>
            </a:pPr>
            <a:r>
              <a:t/>
            </a:r>
            <a:endParaRPr b="1" sz="1100">
              <a:solidFill>
                <a:srgbClr val="2E75B5"/>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
        <p:nvSpPr>
          <p:cNvPr id="318" name="Google Shape;318;p43"/>
          <p:cNvSpPr/>
          <p:nvPr/>
        </p:nvSpPr>
        <p:spPr>
          <a:xfrm>
            <a:off x="3582913" y="1516256"/>
            <a:ext cx="348900" cy="342900"/>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1</a:t>
            </a:r>
            <a:endParaRPr sz="1100"/>
          </a:p>
        </p:txBody>
      </p:sp>
      <p:sp>
        <p:nvSpPr>
          <p:cNvPr id="319" name="Google Shape;319;p43"/>
          <p:cNvSpPr/>
          <p:nvPr/>
        </p:nvSpPr>
        <p:spPr>
          <a:xfrm>
            <a:off x="6081016" y="1516256"/>
            <a:ext cx="3489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4</a:t>
            </a:r>
            <a:endParaRPr sz="1100"/>
          </a:p>
        </p:txBody>
      </p:sp>
      <p:sp>
        <p:nvSpPr>
          <p:cNvPr id="320" name="Google Shape;320;p43"/>
          <p:cNvSpPr/>
          <p:nvPr/>
        </p:nvSpPr>
        <p:spPr>
          <a:xfrm>
            <a:off x="3582919" y="1874438"/>
            <a:ext cx="348900" cy="342900"/>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2</a:t>
            </a:r>
            <a:endParaRPr sz="1100"/>
          </a:p>
        </p:txBody>
      </p:sp>
      <p:sp>
        <p:nvSpPr>
          <p:cNvPr id="321" name="Google Shape;321;p43"/>
          <p:cNvSpPr/>
          <p:nvPr/>
        </p:nvSpPr>
        <p:spPr>
          <a:xfrm>
            <a:off x="3582913" y="2232600"/>
            <a:ext cx="348900" cy="342900"/>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3</a:t>
            </a:r>
            <a:endParaRPr sz="1100"/>
          </a:p>
        </p:txBody>
      </p:sp>
      <p:sp>
        <p:nvSpPr>
          <p:cNvPr id="322" name="Google Shape;322;p43"/>
          <p:cNvSpPr/>
          <p:nvPr/>
        </p:nvSpPr>
        <p:spPr>
          <a:xfrm>
            <a:off x="6081017" y="1883194"/>
            <a:ext cx="3489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5</a:t>
            </a:r>
            <a:endParaRPr sz="1100"/>
          </a:p>
        </p:txBody>
      </p:sp>
      <p:sp>
        <p:nvSpPr>
          <p:cNvPr id="323" name="Google Shape;323;p43"/>
          <p:cNvSpPr/>
          <p:nvPr/>
        </p:nvSpPr>
        <p:spPr>
          <a:xfrm>
            <a:off x="6081016" y="2284594"/>
            <a:ext cx="3489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6</a:t>
            </a:r>
            <a:endParaRPr sz="1100"/>
          </a:p>
        </p:txBody>
      </p:sp>
      <p:sp>
        <p:nvSpPr>
          <p:cNvPr id="324" name="Google Shape;324;p43"/>
          <p:cNvSpPr/>
          <p:nvPr/>
        </p:nvSpPr>
        <p:spPr>
          <a:xfrm>
            <a:off x="6081016" y="3243600"/>
            <a:ext cx="4047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7</a:t>
            </a:r>
            <a:endParaRPr sz="1100"/>
          </a:p>
        </p:txBody>
      </p:sp>
      <p:sp>
        <p:nvSpPr>
          <p:cNvPr id="325" name="Google Shape;325;p43"/>
          <p:cNvSpPr/>
          <p:nvPr/>
        </p:nvSpPr>
        <p:spPr>
          <a:xfrm>
            <a:off x="6081015" y="4424213"/>
            <a:ext cx="4047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9</a:t>
            </a:r>
            <a:endParaRPr sz="1100"/>
          </a:p>
        </p:txBody>
      </p:sp>
      <p:sp>
        <p:nvSpPr>
          <p:cNvPr id="326" name="Google Shape;326;p43"/>
          <p:cNvSpPr/>
          <p:nvPr/>
        </p:nvSpPr>
        <p:spPr>
          <a:xfrm>
            <a:off x="6081016" y="3817144"/>
            <a:ext cx="404700" cy="342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8</a:t>
            </a:r>
            <a:endParaRPr sz="1100"/>
          </a:p>
        </p:txBody>
      </p:sp>
      <p:sp>
        <p:nvSpPr>
          <p:cNvPr id="327" name="Google Shape;327;p43"/>
          <p:cNvSpPr/>
          <p:nvPr/>
        </p:nvSpPr>
        <p:spPr>
          <a:xfrm>
            <a:off x="8653491" y="1378402"/>
            <a:ext cx="567900" cy="4809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10</a:t>
            </a:r>
            <a:endParaRPr sz="1100"/>
          </a:p>
        </p:txBody>
      </p:sp>
      <p:sp>
        <p:nvSpPr>
          <p:cNvPr id="328" name="Google Shape;328;p43"/>
          <p:cNvSpPr/>
          <p:nvPr/>
        </p:nvSpPr>
        <p:spPr>
          <a:xfrm>
            <a:off x="8646548" y="1975275"/>
            <a:ext cx="664800" cy="342900"/>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100">
                <a:solidFill>
                  <a:schemeClr val="lt1"/>
                </a:solidFill>
                <a:latin typeface="Calibri"/>
                <a:ea typeface="Calibri"/>
                <a:cs typeface="Calibri"/>
                <a:sym typeface="Calibri"/>
              </a:rPr>
              <a:t>11</a:t>
            </a:r>
            <a:endParaRPr sz="1100"/>
          </a:p>
        </p:txBody>
      </p:sp>
      <p:sp>
        <p:nvSpPr>
          <p:cNvPr id="329" name="Google Shape;329;p43"/>
          <p:cNvSpPr txBox="1"/>
          <p:nvPr/>
        </p:nvSpPr>
        <p:spPr>
          <a:xfrm>
            <a:off x="109613" y="52931"/>
            <a:ext cx="8843400" cy="397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500">
                <a:solidFill>
                  <a:srgbClr val="0070C0"/>
                </a:solidFill>
                <a:latin typeface="Palatino Linotype"/>
                <a:ea typeface="Palatino Linotype"/>
                <a:cs typeface="Palatino Linotype"/>
                <a:sym typeface="Palatino Linotype"/>
              </a:rPr>
              <a:t>Re-allocation of funds under the 3+3months extension scenario (Closure:  October 2021)</a:t>
            </a:r>
            <a:endParaRPr b="1" sz="1800">
              <a:solidFill>
                <a:srgbClr val="0070C0"/>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4"/>
          <p:cNvSpPr txBox="1"/>
          <p:nvPr/>
        </p:nvSpPr>
        <p:spPr>
          <a:xfrm>
            <a:off x="-1098754" y="11639"/>
            <a:ext cx="5048100" cy="397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500">
                <a:solidFill>
                  <a:srgbClr val="0070C0"/>
                </a:solidFill>
                <a:latin typeface="Palatino Linotype"/>
                <a:ea typeface="Palatino Linotype"/>
                <a:cs typeface="Palatino Linotype"/>
                <a:sym typeface="Palatino Linotype"/>
              </a:rPr>
              <a:t>Budget proposal 2020-2021</a:t>
            </a: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pic>
        <p:nvPicPr>
          <p:cNvPr id="336" name="Google Shape;336;p44"/>
          <p:cNvPicPr preferRelativeResize="0"/>
          <p:nvPr/>
        </p:nvPicPr>
        <p:blipFill rotWithShape="1">
          <a:blip r:embed="rId3">
            <a:alphaModFix/>
          </a:blip>
          <a:srcRect b="0" l="0" r="0" t="0"/>
          <a:stretch/>
        </p:blipFill>
        <p:spPr>
          <a:xfrm>
            <a:off x="1591843" y="1834212"/>
            <a:ext cx="5819077" cy="2872709"/>
          </a:xfrm>
          <a:prstGeom prst="rect">
            <a:avLst/>
          </a:prstGeom>
          <a:noFill/>
          <a:ln>
            <a:noFill/>
          </a:ln>
        </p:spPr>
      </p:pic>
      <p:sp>
        <p:nvSpPr>
          <p:cNvPr id="337" name="Google Shape;337;p44"/>
          <p:cNvSpPr txBox="1"/>
          <p:nvPr/>
        </p:nvSpPr>
        <p:spPr>
          <a:xfrm>
            <a:off x="206602" y="397321"/>
            <a:ext cx="8203200" cy="271500"/>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en" sz="1200">
                <a:solidFill>
                  <a:schemeClr val="dk1"/>
                </a:solidFill>
                <a:latin typeface="Palatino Linotype"/>
                <a:ea typeface="Palatino Linotype"/>
                <a:cs typeface="Palatino Linotype"/>
                <a:sym typeface="Palatino Linotype"/>
              </a:rPr>
              <a:t>The PCU is </a:t>
            </a:r>
            <a:r>
              <a:rPr b="1" lang="en" sz="1200">
                <a:solidFill>
                  <a:srgbClr val="0000FF"/>
                </a:solidFill>
                <a:latin typeface="Palatino Linotype"/>
                <a:ea typeface="Palatino Linotype"/>
                <a:cs typeface="Palatino Linotype"/>
                <a:sym typeface="Palatino Linotype"/>
              </a:rPr>
              <a:t>proposing the following Budget Plan (1000s of USD) for the period 2020-2021, for PSC approval</a:t>
            </a:r>
            <a:r>
              <a:rPr b="1" lang="en" sz="1200">
                <a:solidFill>
                  <a:schemeClr val="dk1"/>
                </a:solidFill>
                <a:latin typeface="Palatino Linotype"/>
                <a:ea typeface="Palatino Linotype"/>
                <a:cs typeface="Palatino Linotype"/>
                <a:sym typeface="Palatino Linotype"/>
              </a:rPr>
              <a:t> </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rPr b="1" lang="en" sz="1200">
                <a:solidFill>
                  <a:schemeClr val="dk1"/>
                </a:solidFill>
                <a:latin typeface="Palatino Linotype"/>
                <a:ea typeface="Palatino Linotype"/>
                <a:cs typeface="Palatino Linotype"/>
                <a:sym typeface="Palatino Linotype"/>
              </a:rPr>
              <a:t>(slight revision of the plan approved at the June 2020 PSCM) </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2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rPr b="1" lang="en" sz="1200">
                <a:solidFill>
                  <a:schemeClr val="dk1"/>
                </a:solidFill>
                <a:latin typeface="Palatino Linotype"/>
                <a:ea typeface="Palatino Linotype"/>
                <a:cs typeface="Palatino Linotype"/>
                <a:sym typeface="Palatino Linotype"/>
              </a:rPr>
              <a:t>This revised version accommodates for implementation delays and the extra 3 months, putting Project Operational Closure at 31 October 2021 </a:t>
            </a:r>
            <a:r>
              <a:rPr b="1" i="1" lang="en" sz="1200">
                <a:solidFill>
                  <a:schemeClr val="dk1"/>
                </a:solidFill>
                <a:latin typeface="Palatino Linotype"/>
                <a:ea typeface="Palatino Linotype"/>
                <a:cs typeface="Palatino Linotype"/>
                <a:sym typeface="Palatino Linotype"/>
              </a:rPr>
              <a:t>(with majority of technical activities to be finalized by June, and with major focus for the July-Oct period being on admin project close-down)</a:t>
            </a:r>
            <a:endParaRPr b="1" i="1" sz="1100">
              <a:solidFill>
                <a:srgbClr val="2E75B5"/>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 sz="1800">
                <a:solidFill>
                  <a:srgbClr val="2E75B5"/>
                </a:solidFill>
                <a:latin typeface="Garamond"/>
                <a:ea typeface="Garamond"/>
                <a:cs typeface="Garamond"/>
                <a:sym typeface="Garamond"/>
              </a:rPr>
            </a:br>
            <a:br>
              <a:rPr b="1" lang="en" sz="1800">
                <a:solidFill>
                  <a:srgbClr val="2E75B5"/>
                </a:solidFill>
                <a:latin typeface="Garamond"/>
                <a:ea typeface="Garamond"/>
                <a:cs typeface="Garamond"/>
                <a:sym typeface="Garamond"/>
              </a:rPr>
            </a:br>
            <a:endParaRPr b="1" sz="1800">
              <a:solidFill>
                <a:srgbClr val="2E75B5"/>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45"/>
          <p:cNvPicPr preferRelativeResize="0"/>
          <p:nvPr>
            <p:ph idx="2" type="pic"/>
          </p:nvPr>
        </p:nvPicPr>
        <p:blipFill rotWithShape="1">
          <a:blip r:embed="rId3">
            <a:alphaModFix/>
          </a:blip>
          <a:srcRect b="20012" l="0" r="0" t="20011"/>
          <a:stretch/>
        </p:blipFill>
        <p:spPr>
          <a:xfrm>
            <a:off x="2400" y="1121575"/>
            <a:ext cx="9144000" cy="3664200"/>
          </a:xfrm>
          <a:prstGeom prst="rect">
            <a:avLst/>
          </a:prstGeom>
          <a:noFill/>
          <a:ln>
            <a:noFill/>
          </a:ln>
        </p:spPr>
      </p:pic>
      <p:sp>
        <p:nvSpPr>
          <p:cNvPr id="343" name="Google Shape;343;p45"/>
          <p:cNvSpPr txBox="1"/>
          <p:nvPr>
            <p:ph idx="1" type="body"/>
          </p:nvPr>
        </p:nvSpPr>
        <p:spPr>
          <a:xfrm>
            <a:off x="2400" y="1674000"/>
            <a:ext cx="9141600" cy="1109700"/>
          </a:xfrm>
          <a:prstGeom prst="rect">
            <a:avLst/>
          </a:prstGeom>
          <a:solidFill>
            <a:srgbClr val="7F7F7F"/>
          </a:solidFill>
          <a:ln cap="flat" cmpd="sng" w="9525">
            <a:solidFill>
              <a:srgbClr val="7F7F7F"/>
            </a:solidFill>
            <a:prstDash val="solid"/>
            <a:round/>
            <a:headEnd len="sm" w="sm" type="none"/>
            <a:tailEnd len="sm" w="sm" type="none"/>
          </a:ln>
        </p:spPr>
        <p:txBody>
          <a:bodyPr anchorCtr="1"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3000"/>
              <a:buFont typeface="Arial"/>
              <a:buNone/>
            </a:pPr>
            <a:r>
              <a:rPr b="1" lang="en" sz="3000">
                <a:latin typeface="Arial"/>
                <a:ea typeface="Arial"/>
                <a:cs typeface="Arial"/>
                <a:sym typeface="Arial"/>
              </a:rPr>
              <a:t>THANK YOU</a:t>
            </a:r>
            <a:endParaRPr b="1" sz="1100">
              <a:latin typeface="Arial"/>
              <a:ea typeface="Arial"/>
              <a:cs typeface="Arial"/>
              <a:sym typeface="Arial"/>
            </a:endParaRPr>
          </a:p>
        </p:txBody>
      </p:sp>
      <p:sp>
        <p:nvSpPr>
          <p:cNvPr id="344" name="Google Shape;344;p45"/>
          <p:cNvSpPr/>
          <p:nvPr/>
        </p:nvSpPr>
        <p:spPr>
          <a:xfrm>
            <a:off x="1208554" y="658703"/>
            <a:ext cx="5637679" cy="26596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345" name="Google Shape;345;p45"/>
          <p:cNvPicPr preferRelativeResize="0"/>
          <p:nvPr/>
        </p:nvPicPr>
        <p:blipFill rotWithShape="1">
          <a:blip r:embed="rId4">
            <a:alphaModFix/>
          </a:blip>
          <a:srcRect b="0" l="0" r="0" t="0"/>
          <a:stretch/>
        </p:blipFill>
        <p:spPr>
          <a:xfrm>
            <a:off x="1356472" y="686022"/>
            <a:ext cx="7466479" cy="223994"/>
          </a:xfrm>
          <a:prstGeom prst="rect">
            <a:avLst/>
          </a:prstGeom>
          <a:noFill/>
          <a:ln>
            <a:noFill/>
          </a:ln>
        </p:spPr>
      </p:pic>
      <p:sp>
        <p:nvSpPr>
          <p:cNvPr id="346" name="Google Shape;346;p45"/>
          <p:cNvSpPr/>
          <p:nvPr/>
        </p:nvSpPr>
        <p:spPr>
          <a:xfrm>
            <a:off x="-10662" y="3916375"/>
            <a:ext cx="9165307" cy="1227123"/>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47" name="Google Shape;347;p45"/>
          <p:cNvPicPr preferRelativeResize="0"/>
          <p:nvPr/>
        </p:nvPicPr>
        <p:blipFill rotWithShape="1">
          <a:blip r:embed="rId5">
            <a:alphaModFix/>
          </a:blip>
          <a:srcRect b="0" l="0" r="0" t="0"/>
          <a:stretch/>
        </p:blipFill>
        <p:spPr>
          <a:xfrm>
            <a:off x="4251117" y="4737150"/>
            <a:ext cx="4783177" cy="347050"/>
          </a:xfrm>
          <a:prstGeom prst="rect">
            <a:avLst/>
          </a:prstGeom>
          <a:noFill/>
          <a:ln>
            <a:noFill/>
          </a:ln>
        </p:spPr>
      </p:pic>
      <p:sp>
        <p:nvSpPr>
          <p:cNvPr id="348" name="Google Shape;348;p45"/>
          <p:cNvSpPr txBox="1"/>
          <p:nvPr/>
        </p:nvSpPr>
        <p:spPr>
          <a:xfrm>
            <a:off x="138300" y="4786375"/>
            <a:ext cx="4083300" cy="4155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i="1" lang="en" sz="600">
                <a:solidFill>
                  <a:srgbClr val="7F7F7F"/>
                </a:solidFill>
                <a:latin typeface="Avenir"/>
                <a:ea typeface="Avenir"/>
                <a:cs typeface="Avenir"/>
                <a:sym typeface="Avenir"/>
              </a:rPr>
              <a:t>Catalyzing implementation of the Strategic Action Programme for the Caribbean and North Brazil Shelf LME’s</a:t>
            </a:r>
            <a:endParaRPr i="1" sz="600">
              <a:solidFill>
                <a:srgbClr val="7F7F7F"/>
              </a:solidFill>
              <a:latin typeface="Avenir"/>
              <a:ea typeface="Avenir"/>
              <a:cs typeface="Avenir"/>
              <a:sym typeface="Avenir"/>
            </a:endParaRPr>
          </a:p>
          <a:p>
            <a:pPr indent="0" lvl="0" marL="0" marR="0" rtl="0" algn="ctr">
              <a:spcBef>
                <a:spcPts val="0"/>
              </a:spcBef>
              <a:spcAft>
                <a:spcPts val="0"/>
              </a:spcAft>
              <a:buNone/>
            </a:pPr>
            <a:r>
              <a:t/>
            </a:r>
            <a:endParaRPr b="1" i="1" sz="600">
              <a:solidFill>
                <a:srgbClr val="7F7F7F"/>
              </a:solidFill>
              <a:latin typeface="Avenir"/>
              <a:ea typeface="Avenir"/>
              <a:cs typeface="Avenir"/>
              <a:sym typeface="Avenir"/>
            </a:endParaRPr>
          </a:p>
        </p:txBody>
      </p:sp>
      <p:sp>
        <p:nvSpPr>
          <p:cNvPr id="349" name="Google Shape;349;p45"/>
          <p:cNvSpPr txBox="1"/>
          <p:nvPr/>
        </p:nvSpPr>
        <p:spPr>
          <a:xfrm>
            <a:off x="6776575" y="352350"/>
            <a:ext cx="2280900" cy="206100"/>
          </a:xfrm>
          <a:prstGeom prst="rect">
            <a:avLst/>
          </a:prstGeom>
          <a:noFill/>
          <a:ln>
            <a:noFill/>
          </a:ln>
        </p:spPr>
        <p:txBody>
          <a:bodyPr anchorCtr="0" anchor="t" bIns="34275" lIns="68575" spcFirstLastPara="1" rIns="68575" wrap="square" tIns="34275">
            <a:noAutofit/>
          </a:bodyPr>
          <a:lstStyle/>
          <a:p>
            <a:pPr indent="0" lvl="0" marL="0" marR="0" rtl="0" algn="r">
              <a:lnSpc>
                <a:spcPct val="114000"/>
              </a:lnSpc>
              <a:spcBef>
                <a:spcPts val="0"/>
              </a:spcBef>
              <a:spcAft>
                <a:spcPts val="0"/>
              </a:spcAft>
              <a:buNone/>
            </a:pPr>
            <a:r>
              <a:rPr b="0" i="0" lang="en" sz="800" u="none" cap="none" strike="noStrike">
                <a:solidFill>
                  <a:srgbClr val="FFFFFF"/>
                </a:solidFill>
                <a:latin typeface="Avenir"/>
                <a:ea typeface="Avenir"/>
                <a:cs typeface="Avenir"/>
                <a:sym typeface="Avenir"/>
              </a:rPr>
              <a:t>Project Steering Committee Meeting Oct 2020</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nvSpPr>
        <p:spPr>
          <a:xfrm>
            <a:off x="132100" y="24475"/>
            <a:ext cx="86058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t>SITUATION ANALYSIS</a:t>
            </a:r>
            <a:endParaRPr b="1" sz="2400"/>
          </a:p>
          <a:p>
            <a:pPr indent="0" lvl="0" marL="0" rtl="0" algn="l">
              <a:spcBef>
                <a:spcPts val="0"/>
              </a:spcBef>
              <a:spcAft>
                <a:spcPts val="0"/>
              </a:spcAft>
              <a:buNone/>
            </a:pPr>
            <a:r>
              <a:t/>
            </a:r>
            <a:endParaRPr b="1" sz="1100"/>
          </a:p>
          <a:p>
            <a:pPr indent="-330200" lvl="0" marL="457200" rtl="0" algn="l">
              <a:spcBef>
                <a:spcPts val="0"/>
              </a:spcBef>
              <a:spcAft>
                <a:spcPts val="0"/>
              </a:spcAft>
              <a:buSzPts val="1600"/>
              <a:buChar char="●"/>
            </a:pPr>
            <a:r>
              <a:rPr lang="en" sz="1600"/>
              <a:t>Limited, but some further delays against </a:t>
            </a:r>
            <a:r>
              <a:rPr lang="en" sz="1600" u="sng"/>
              <a:t>dated targets</a:t>
            </a:r>
            <a:r>
              <a:rPr lang="en" sz="1600"/>
              <a:t> in the June-approved Results Framework, </a:t>
            </a:r>
            <a:r>
              <a:rPr i="1" lang="en" sz="1600">
                <a:solidFill>
                  <a:srgbClr val="980000"/>
                </a:solidFill>
              </a:rPr>
              <a:t>accentuated or caused by COVID</a:t>
            </a:r>
            <a:endParaRPr i="1" sz="1600">
              <a:solidFill>
                <a:srgbClr val="980000"/>
              </a:solidFill>
            </a:endParaRPr>
          </a:p>
          <a:p>
            <a:pPr indent="-330200" lvl="3" marL="1828800" rtl="0" algn="l">
              <a:spcBef>
                <a:spcPts val="0"/>
              </a:spcBef>
              <a:spcAft>
                <a:spcPts val="0"/>
              </a:spcAft>
              <a:buSzPts val="1600"/>
              <a:buChar char="●"/>
            </a:pPr>
            <a:r>
              <a:rPr i="1" lang="en" sz="1600"/>
              <a:t>Some can be recovered, e.g. UNEP Sub-Project</a:t>
            </a:r>
            <a:endParaRPr i="1" sz="1600"/>
          </a:p>
          <a:p>
            <a:pPr indent="-330200" lvl="3" marL="1828800" rtl="0" algn="l">
              <a:spcBef>
                <a:spcPts val="0"/>
              </a:spcBef>
              <a:spcAft>
                <a:spcPts val="0"/>
              </a:spcAft>
              <a:buSzPts val="1600"/>
              <a:buChar char="●"/>
            </a:pPr>
            <a:r>
              <a:rPr i="1" lang="en" sz="1600"/>
              <a:t>Some require additional time to implement budget and achieve outputs, e.g. FAO Sub-Project and some PCU outputs (e.g. SOMEE,...)</a:t>
            </a:r>
            <a:endParaRPr i="1" sz="1600"/>
          </a:p>
          <a:p>
            <a:pPr indent="-330200" lvl="0" marL="457200" rtl="0" algn="l">
              <a:spcBef>
                <a:spcPts val="0"/>
              </a:spcBef>
              <a:spcAft>
                <a:spcPts val="0"/>
              </a:spcAft>
              <a:buSzPts val="1600"/>
              <a:buChar char="●"/>
            </a:pPr>
            <a:r>
              <a:rPr lang="en" sz="1600"/>
              <a:t>Many targets, to be delivered </a:t>
            </a:r>
            <a:r>
              <a:rPr b="1" lang="en" sz="1600"/>
              <a:t>“by Project End”</a:t>
            </a:r>
            <a:r>
              <a:rPr lang="en" sz="1600"/>
              <a:t>: </a:t>
            </a:r>
            <a:r>
              <a:rPr lang="en" sz="1600">
                <a:solidFill>
                  <a:srgbClr val="980000"/>
                </a:solidFill>
              </a:rPr>
              <a:t>challenging, in context of sustained uncertainty (COVID, PCU HR capacity, procurement processes, required review processes (country/IGO inputs...) !</a:t>
            </a:r>
            <a:endParaRPr sz="1600">
              <a:solidFill>
                <a:srgbClr val="980000"/>
              </a:solidFill>
            </a:endParaRPr>
          </a:p>
          <a:p>
            <a:pPr indent="0" lvl="0" marL="457200" rtl="0" algn="l">
              <a:spcBef>
                <a:spcPts val="0"/>
              </a:spcBef>
              <a:spcAft>
                <a:spcPts val="0"/>
              </a:spcAft>
              <a:buNone/>
            </a:pPr>
            <a:r>
              <a:t/>
            </a:r>
            <a:endParaRPr sz="900"/>
          </a:p>
          <a:p>
            <a:pPr indent="-330200" lvl="0" marL="457200" rtl="0" algn="l">
              <a:spcBef>
                <a:spcPts val="0"/>
              </a:spcBef>
              <a:spcAft>
                <a:spcPts val="0"/>
              </a:spcAft>
              <a:buSzPts val="1600"/>
              <a:buChar char="●"/>
            </a:pPr>
            <a:r>
              <a:rPr b="1" lang="en" sz="1600"/>
              <a:t>In this context: CRITICAL/CENTRAL to CLME+ PROJECT: the </a:t>
            </a:r>
            <a:r>
              <a:rPr b="1" lang="en" sz="1600">
                <a:solidFill>
                  <a:srgbClr val="0000FF"/>
                </a:solidFill>
              </a:rPr>
              <a:t>COORDINATION MECHANISM</a:t>
            </a:r>
            <a:endParaRPr b="1" sz="1600">
              <a:solidFill>
                <a:srgbClr val="0000FF"/>
              </a:solidFill>
            </a:endParaRPr>
          </a:p>
          <a:p>
            <a:pPr indent="-330200" lvl="0" marL="1828800" rtl="0" algn="l">
              <a:spcBef>
                <a:spcPts val="0"/>
              </a:spcBef>
              <a:spcAft>
                <a:spcPts val="0"/>
              </a:spcAft>
              <a:buSzPts val="1600"/>
              <a:buChar char="●"/>
            </a:pPr>
            <a:r>
              <a:rPr b="1" lang="en" sz="1600"/>
              <a:t>Single-most important,  </a:t>
            </a:r>
            <a:r>
              <a:rPr lang="en" sz="1600"/>
              <a:t>and potentially </a:t>
            </a:r>
            <a:r>
              <a:rPr b="1" lang="en" sz="1600"/>
              <a:t>far-reaching, </a:t>
            </a:r>
            <a:r>
              <a:rPr lang="en" sz="1600"/>
              <a:t>expected </a:t>
            </a:r>
            <a:r>
              <a:rPr b="1" lang="en" sz="1600"/>
              <a:t>achievement </a:t>
            </a:r>
            <a:r>
              <a:rPr lang="en" sz="1600">
                <a:solidFill>
                  <a:schemeClr val="dk1"/>
                </a:solidFill>
              </a:rPr>
              <a:t>of CLME+ Project</a:t>
            </a:r>
            <a:r>
              <a:rPr b="1" lang="en" sz="1600"/>
              <a:t>/contribution to CLME+ SAP implementation </a:t>
            </a:r>
            <a:endParaRPr b="1" sz="1600"/>
          </a:p>
          <a:p>
            <a:pPr indent="-330200" lvl="0" marL="1828800" rtl="0" algn="l">
              <a:spcBef>
                <a:spcPts val="0"/>
              </a:spcBef>
              <a:spcAft>
                <a:spcPts val="0"/>
              </a:spcAft>
              <a:buClr>
                <a:srgbClr val="38761D"/>
              </a:buClr>
              <a:buSzPts val="1600"/>
              <a:buChar char="●"/>
            </a:pPr>
            <a:r>
              <a:rPr b="1" lang="en" sz="1600">
                <a:solidFill>
                  <a:srgbClr val="38761D"/>
                </a:solidFill>
              </a:rPr>
              <a:t>Very good momentum achieved: June PSCM decision + August-Sept work of MOU drafting Working Group</a:t>
            </a:r>
            <a:endParaRPr b="1" sz="1600">
              <a:solidFill>
                <a:srgbClr val="38761D"/>
              </a:solidFill>
            </a:endParaRPr>
          </a:p>
          <a:p>
            <a:pPr indent="-330200" lvl="0" marL="1828800" rtl="0" algn="l">
              <a:spcBef>
                <a:spcPts val="0"/>
              </a:spcBef>
              <a:spcAft>
                <a:spcPts val="0"/>
              </a:spcAft>
              <a:buClr>
                <a:srgbClr val="980000"/>
              </a:buClr>
              <a:buSzPts val="1600"/>
              <a:buChar char="●"/>
            </a:pPr>
            <a:r>
              <a:rPr b="1" lang="en" sz="1600">
                <a:solidFill>
                  <a:srgbClr val="980000"/>
                </a:solidFill>
              </a:rPr>
              <a:t>B</a:t>
            </a:r>
            <a:r>
              <a:rPr b="1" lang="en" sz="1600">
                <a:solidFill>
                  <a:srgbClr val="980000"/>
                </a:solidFill>
              </a:rPr>
              <a:t>UT: </a:t>
            </a:r>
            <a:r>
              <a:rPr b="1" lang="en" sz="1600">
                <a:solidFill>
                  <a:srgbClr val="980000"/>
                </a:solidFill>
              </a:rPr>
              <a:t>what is the minimum to be achieved by Project End (conservative)? And what should we aspire for (ambitious)? </a:t>
            </a:r>
            <a:endParaRPr sz="1600">
              <a:solidFill>
                <a:srgbClr val="980000"/>
              </a:solidFill>
            </a:endParaRPr>
          </a:p>
          <a:p>
            <a:pPr indent="0" lvl="0" marL="0" rtl="0" algn="l">
              <a:spcBef>
                <a:spcPts val="0"/>
              </a:spcBef>
              <a:spcAft>
                <a:spcPts val="0"/>
              </a:spcAft>
              <a:buNone/>
            </a:pPr>
            <a:r>
              <a:t/>
            </a:r>
            <a:endParaRPr b="1"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p:nvPr/>
        </p:nvSpPr>
        <p:spPr>
          <a:xfrm>
            <a:off x="78325" y="915450"/>
            <a:ext cx="3682800" cy="3115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6"/>
          <p:cNvSpPr txBox="1"/>
          <p:nvPr>
            <p:ph idx="1" type="subTitle"/>
          </p:nvPr>
        </p:nvSpPr>
        <p:spPr>
          <a:xfrm>
            <a:off x="163750" y="-512525"/>
            <a:ext cx="8520600" cy="4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1900">
              <a:solidFill>
                <a:srgbClr val="0000FF"/>
              </a:solidFill>
            </a:endParaRPr>
          </a:p>
          <a:p>
            <a:pPr indent="0" lvl="0" marL="0" rtl="0" algn="l">
              <a:lnSpc>
                <a:spcPct val="115000"/>
              </a:lnSpc>
              <a:spcBef>
                <a:spcPts val="0"/>
              </a:spcBef>
              <a:spcAft>
                <a:spcPts val="0"/>
              </a:spcAft>
              <a:buNone/>
            </a:pPr>
            <a:r>
              <a:t/>
            </a:r>
            <a:endParaRPr b="1" sz="1900">
              <a:solidFill>
                <a:srgbClr val="0000FF"/>
              </a:solidFill>
            </a:endParaRPr>
          </a:p>
          <a:p>
            <a:pPr indent="0" lvl="0" marL="0" rtl="0" algn="l">
              <a:lnSpc>
                <a:spcPct val="115000"/>
              </a:lnSpc>
              <a:spcBef>
                <a:spcPts val="0"/>
              </a:spcBef>
              <a:spcAft>
                <a:spcPts val="0"/>
              </a:spcAft>
              <a:buNone/>
            </a:pPr>
            <a:r>
              <a:t/>
            </a:r>
            <a:endParaRPr b="1" sz="1900">
              <a:solidFill>
                <a:srgbClr val="0000FF"/>
              </a:solidFill>
            </a:endParaRPr>
          </a:p>
          <a:p>
            <a:pPr indent="0" lvl="0" marL="0" rtl="0" algn="ctr">
              <a:spcBef>
                <a:spcPts val="0"/>
              </a:spcBef>
              <a:spcAft>
                <a:spcPts val="0"/>
              </a:spcAft>
              <a:buNone/>
            </a:pPr>
            <a:r>
              <a:t/>
            </a:r>
            <a:endParaRPr b="1" sz="1900">
              <a:solidFill>
                <a:srgbClr val="0000FF"/>
              </a:solidFill>
            </a:endParaRPr>
          </a:p>
        </p:txBody>
      </p:sp>
      <p:pic>
        <p:nvPicPr>
          <p:cNvPr id="129" name="Google Shape;129;p26"/>
          <p:cNvPicPr preferRelativeResize="0"/>
          <p:nvPr/>
        </p:nvPicPr>
        <p:blipFill>
          <a:blip r:embed="rId3">
            <a:alphaModFix/>
          </a:blip>
          <a:stretch>
            <a:fillRect/>
          </a:stretch>
        </p:blipFill>
        <p:spPr>
          <a:xfrm>
            <a:off x="163750" y="2061053"/>
            <a:ext cx="3550800" cy="1604547"/>
          </a:xfrm>
          <a:prstGeom prst="rect">
            <a:avLst/>
          </a:prstGeom>
          <a:noFill/>
          <a:ln>
            <a:noFill/>
          </a:ln>
        </p:spPr>
      </p:pic>
      <p:sp>
        <p:nvSpPr>
          <p:cNvPr id="130" name="Google Shape;130;p26"/>
          <p:cNvSpPr/>
          <p:nvPr/>
        </p:nvSpPr>
        <p:spPr>
          <a:xfrm rot="-1400371">
            <a:off x="3872019" y="1545854"/>
            <a:ext cx="848859" cy="51520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6"/>
          <p:cNvSpPr txBox="1"/>
          <p:nvPr/>
        </p:nvSpPr>
        <p:spPr>
          <a:xfrm>
            <a:off x="154525" y="1013775"/>
            <a:ext cx="3550800" cy="2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0000FF"/>
                </a:solidFill>
              </a:rPr>
              <a:t>O1.1 PI6 - Coordination Mechanism:</a:t>
            </a:r>
            <a:endParaRPr b="1" u="sng">
              <a:solidFill>
                <a:srgbClr val="0000FF"/>
              </a:solidFill>
            </a:endParaRPr>
          </a:p>
          <a:p>
            <a:pPr indent="0" lvl="0" marL="0" rtl="0" algn="ctr">
              <a:spcBef>
                <a:spcPts val="0"/>
              </a:spcBef>
              <a:spcAft>
                <a:spcPts val="0"/>
              </a:spcAft>
              <a:buNone/>
            </a:pPr>
            <a:r>
              <a:t/>
            </a:r>
            <a:endParaRPr b="1" sz="1200" u="sng">
              <a:solidFill>
                <a:srgbClr val="0000FF"/>
              </a:solidFill>
            </a:endParaRPr>
          </a:p>
          <a:p>
            <a:pPr indent="0" lvl="0" marL="0" rtl="0" algn="ctr">
              <a:spcBef>
                <a:spcPts val="0"/>
              </a:spcBef>
              <a:spcAft>
                <a:spcPts val="0"/>
              </a:spcAft>
              <a:buNone/>
            </a:pPr>
            <a:r>
              <a:rPr lang="en" sz="1200">
                <a:solidFill>
                  <a:srgbClr val="0000FF"/>
                </a:solidFill>
              </a:rPr>
              <a:t>Targets as incorporated in the </a:t>
            </a:r>
            <a:endParaRPr sz="1200">
              <a:solidFill>
                <a:srgbClr val="0000FF"/>
              </a:solidFill>
            </a:endParaRPr>
          </a:p>
          <a:p>
            <a:pPr indent="0" lvl="0" marL="0" rtl="0" algn="ctr">
              <a:spcBef>
                <a:spcPts val="0"/>
              </a:spcBef>
              <a:spcAft>
                <a:spcPts val="0"/>
              </a:spcAft>
              <a:buNone/>
            </a:pPr>
            <a:r>
              <a:rPr lang="en" sz="1200">
                <a:solidFill>
                  <a:srgbClr val="0000FF"/>
                </a:solidFill>
              </a:rPr>
              <a:t>(June PSCM approved) Results Framework (RF)</a:t>
            </a:r>
            <a:endParaRPr sz="1200">
              <a:solidFill>
                <a:srgbClr val="0000FF"/>
              </a:solidFill>
            </a:endParaRPr>
          </a:p>
        </p:txBody>
      </p:sp>
      <p:sp>
        <p:nvSpPr>
          <p:cNvPr id="132" name="Google Shape;132;p26"/>
          <p:cNvSpPr/>
          <p:nvPr/>
        </p:nvSpPr>
        <p:spPr>
          <a:xfrm rot="1899076">
            <a:off x="3871990" y="2931292"/>
            <a:ext cx="848979" cy="51520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3" name="Google Shape;133;p26"/>
          <p:cNvCxnSpPr/>
          <p:nvPr/>
        </p:nvCxnSpPr>
        <p:spPr>
          <a:xfrm flipH="1" rot="10800000">
            <a:off x="5195725" y="2567400"/>
            <a:ext cx="3429000" cy="8700"/>
          </a:xfrm>
          <a:prstGeom prst="straightConnector1">
            <a:avLst/>
          </a:prstGeom>
          <a:noFill/>
          <a:ln cap="flat" cmpd="sng" w="28575">
            <a:solidFill>
              <a:schemeClr val="dk2"/>
            </a:solidFill>
            <a:prstDash val="solid"/>
            <a:round/>
            <a:headEnd len="med" w="med" type="none"/>
            <a:tailEnd len="med" w="med" type="none"/>
          </a:ln>
        </p:spPr>
      </p:cxnSp>
      <p:sp>
        <p:nvSpPr>
          <p:cNvPr id="134" name="Google Shape;134;p26"/>
          <p:cNvSpPr txBox="1"/>
          <p:nvPr/>
        </p:nvSpPr>
        <p:spPr>
          <a:xfrm>
            <a:off x="493625" y="4250"/>
            <a:ext cx="8557800" cy="41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0000FF"/>
                </a:solidFill>
              </a:rPr>
              <a:t>our </a:t>
            </a:r>
            <a:r>
              <a:rPr b="1" lang="en" sz="1900">
                <a:solidFill>
                  <a:srgbClr val="0000FF"/>
                </a:solidFill>
              </a:rPr>
              <a:t>ASPIRATIONS as a region/project, </a:t>
            </a:r>
            <a:endParaRPr b="1" sz="1900">
              <a:solidFill>
                <a:srgbClr val="0000FF"/>
              </a:solidFill>
            </a:endParaRPr>
          </a:p>
          <a:p>
            <a:pPr indent="0" lvl="0" marL="0" rtl="0" algn="ctr">
              <a:spcBef>
                <a:spcPts val="0"/>
              </a:spcBef>
              <a:spcAft>
                <a:spcPts val="0"/>
              </a:spcAft>
              <a:buNone/>
            </a:pPr>
            <a:r>
              <a:rPr b="1" lang="en" sz="1900">
                <a:solidFill>
                  <a:srgbClr val="0000FF"/>
                </a:solidFill>
              </a:rPr>
              <a:t> </a:t>
            </a:r>
            <a:r>
              <a:rPr b="1" lang="en" sz="1900">
                <a:solidFill>
                  <a:srgbClr val="0000FF"/>
                </a:solidFill>
              </a:rPr>
              <a:t>Expressed in 2 </a:t>
            </a:r>
            <a:r>
              <a:rPr i="1" lang="en" sz="1600">
                <a:solidFill>
                  <a:srgbClr val="0000FF"/>
                </a:solidFill>
              </a:rPr>
              <a:t>~</a:t>
            </a:r>
            <a:r>
              <a:rPr b="1" lang="en" sz="1900">
                <a:solidFill>
                  <a:srgbClr val="0000FF"/>
                </a:solidFill>
              </a:rPr>
              <a:t>plausible interpretations of the targets </a:t>
            </a:r>
            <a:endParaRPr i="1" sz="1600">
              <a:solidFill>
                <a:srgbClr val="0000FF"/>
              </a:solidFill>
            </a:endParaRPr>
          </a:p>
        </p:txBody>
      </p:sp>
      <p:sp>
        <p:nvSpPr>
          <p:cNvPr id="135" name="Google Shape;135;p26"/>
          <p:cNvSpPr txBox="1"/>
          <p:nvPr/>
        </p:nvSpPr>
        <p:spPr>
          <a:xfrm>
            <a:off x="5139325" y="952450"/>
            <a:ext cx="3837900" cy="1701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sz="1300"/>
              <a:t>agreement (in principle) on the </a:t>
            </a:r>
            <a:r>
              <a:rPr b="1" lang="en" sz="1300"/>
              <a:t>core aspects </a:t>
            </a:r>
            <a:r>
              <a:rPr lang="en" sz="1300"/>
              <a:t>of the CM </a:t>
            </a:r>
            <a:r>
              <a:rPr lang="en" sz="1300">
                <a:solidFill>
                  <a:srgbClr val="00FF00"/>
                </a:solidFill>
              </a:rPr>
              <a:t>✔</a:t>
            </a:r>
            <a:endParaRPr sz="1300">
              <a:solidFill>
                <a:srgbClr val="00FF00"/>
              </a:solidFill>
            </a:endParaRPr>
          </a:p>
          <a:p>
            <a:pPr indent="-311150" lvl="0" marL="457200" rtl="0" algn="l">
              <a:spcBef>
                <a:spcPts val="0"/>
              </a:spcBef>
              <a:spcAft>
                <a:spcPts val="0"/>
              </a:spcAft>
              <a:buSzPts val="1300"/>
              <a:buAutoNum type="arabicPeriod"/>
            </a:pPr>
            <a:r>
              <a:rPr b="1" lang="en" sz="1300"/>
              <a:t>consensus</a:t>
            </a:r>
            <a:r>
              <a:rPr lang="en" sz="1300"/>
              <a:t> on the full CM </a:t>
            </a:r>
            <a:r>
              <a:rPr b="1" lang="en" sz="1300"/>
              <a:t>MoU</a:t>
            </a:r>
            <a:r>
              <a:rPr lang="en" sz="1300"/>
              <a:t>, </a:t>
            </a:r>
            <a:r>
              <a:rPr b="1" lang="en" sz="1300"/>
              <a:t>after legal </a:t>
            </a:r>
            <a:r>
              <a:rPr lang="en" sz="1300"/>
              <a:t>review</a:t>
            </a:r>
            <a:endParaRPr sz="1300"/>
          </a:p>
          <a:p>
            <a:pPr indent="-311150" lvl="0" marL="457200" rtl="0" algn="l">
              <a:lnSpc>
                <a:spcPct val="115000"/>
              </a:lnSpc>
              <a:spcBef>
                <a:spcPts val="0"/>
              </a:spcBef>
              <a:spcAft>
                <a:spcPts val="0"/>
              </a:spcAft>
              <a:buSzPts val="1300"/>
              <a:buAutoNum type="arabicPeriod"/>
            </a:pPr>
            <a:r>
              <a:rPr b="1" lang="en" sz="1300">
                <a:solidFill>
                  <a:srgbClr val="0000FF"/>
                </a:solidFill>
                <a:highlight>
                  <a:schemeClr val="lt1"/>
                </a:highlight>
              </a:rPr>
              <a:t>circulation </a:t>
            </a:r>
            <a:r>
              <a:rPr lang="en" sz="1300">
                <a:solidFill>
                  <a:srgbClr val="0000FF"/>
                </a:solidFill>
                <a:highlight>
                  <a:schemeClr val="lt1"/>
                </a:highlight>
              </a:rPr>
              <a:t>of the fully cleared MoU </a:t>
            </a:r>
            <a:r>
              <a:rPr b="1" lang="en" sz="1300">
                <a:solidFill>
                  <a:srgbClr val="0000FF"/>
                </a:solidFill>
                <a:highlight>
                  <a:schemeClr val="lt1"/>
                </a:highlight>
              </a:rPr>
              <a:t>for signature </a:t>
            </a:r>
            <a:r>
              <a:rPr lang="en" sz="1300">
                <a:solidFill>
                  <a:srgbClr val="0000FF"/>
                </a:solidFill>
                <a:highlight>
                  <a:schemeClr val="lt1"/>
                </a:highlight>
              </a:rPr>
              <a:t>(interpretation of Target B)</a:t>
            </a:r>
            <a:endParaRPr sz="1300"/>
          </a:p>
        </p:txBody>
      </p:sp>
      <p:sp>
        <p:nvSpPr>
          <p:cNvPr id="136" name="Google Shape;136;p26"/>
          <p:cNvSpPr txBox="1"/>
          <p:nvPr/>
        </p:nvSpPr>
        <p:spPr>
          <a:xfrm rot="-5400000">
            <a:off x="4422050" y="1383525"/>
            <a:ext cx="11154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FFFF00"/>
                </a:highlight>
              </a:rPr>
              <a:t>OPTION  1</a:t>
            </a:r>
            <a:endParaRPr b="1">
              <a:highlight>
                <a:srgbClr val="FFFF00"/>
              </a:highlight>
            </a:endParaRPr>
          </a:p>
          <a:p>
            <a:pPr indent="0" lvl="0" marL="0" rtl="0" algn="l">
              <a:spcBef>
                <a:spcPts val="0"/>
              </a:spcBef>
              <a:spcAft>
                <a:spcPts val="0"/>
              </a:spcAft>
              <a:buNone/>
            </a:pPr>
            <a:r>
              <a:t/>
            </a:r>
            <a:endParaRPr/>
          </a:p>
        </p:txBody>
      </p:sp>
      <p:sp>
        <p:nvSpPr>
          <p:cNvPr id="137" name="Google Shape;137;p26"/>
          <p:cNvSpPr txBox="1"/>
          <p:nvPr/>
        </p:nvSpPr>
        <p:spPr>
          <a:xfrm>
            <a:off x="5134825" y="2711400"/>
            <a:ext cx="3837900" cy="1701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sz="1300">
                <a:solidFill>
                  <a:schemeClr val="dk1"/>
                </a:solidFill>
              </a:rPr>
              <a:t>agreement (in principle) on the </a:t>
            </a:r>
            <a:r>
              <a:rPr b="1" lang="en" sz="1300">
                <a:solidFill>
                  <a:schemeClr val="dk1"/>
                </a:solidFill>
              </a:rPr>
              <a:t>core aspects </a:t>
            </a:r>
            <a:r>
              <a:rPr lang="en" sz="1300">
                <a:solidFill>
                  <a:schemeClr val="dk1"/>
                </a:solidFill>
              </a:rPr>
              <a:t>of the CM </a:t>
            </a:r>
            <a:r>
              <a:rPr lang="en" sz="1300">
                <a:solidFill>
                  <a:srgbClr val="00FF00"/>
                </a:solidFill>
              </a:rPr>
              <a:t>✔</a:t>
            </a:r>
            <a:endParaRPr sz="1300"/>
          </a:p>
          <a:p>
            <a:pPr indent="-311150" lvl="0" marL="457200" rtl="0" algn="l">
              <a:spcBef>
                <a:spcPts val="0"/>
              </a:spcBef>
              <a:spcAft>
                <a:spcPts val="0"/>
              </a:spcAft>
              <a:buSzPts val="1300"/>
              <a:buAutoNum type="arabicPeriod"/>
            </a:pPr>
            <a:r>
              <a:rPr lang="en" sz="1300"/>
              <a:t>there is a fully developed </a:t>
            </a:r>
            <a:r>
              <a:rPr b="1" lang="en" sz="1300"/>
              <a:t>MOU, pre-cleared by the PSC </a:t>
            </a:r>
            <a:r>
              <a:rPr lang="en" sz="1300"/>
              <a:t>at the </a:t>
            </a:r>
            <a:r>
              <a:rPr b="1" lang="en" sz="1300"/>
              <a:t>technical level</a:t>
            </a:r>
            <a:r>
              <a:rPr lang="en" sz="1300"/>
              <a:t> and ready to be used for further screening by legal departments of prospective Signatories" </a:t>
            </a:r>
            <a:r>
              <a:rPr lang="en" sz="1300">
                <a:solidFill>
                  <a:srgbClr val="0000FF"/>
                </a:solidFill>
                <a:highlight>
                  <a:schemeClr val="lt1"/>
                </a:highlight>
              </a:rPr>
              <a:t>(alternative interpretation of Target B)</a:t>
            </a:r>
            <a:endParaRPr sz="1300"/>
          </a:p>
        </p:txBody>
      </p:sp>
      <p:sp>
        <p:nvSpPr>
          <p:cNvPr id="138" name="Google Shape;138;p26"/>
          <p:cNvSpPr txBox="1"/>
          <p:nvPr/>
        </p:nvSpPr>
        <p:spPr>
          <a:xfrm rot="-5400000">
            <a:off x="4387075" y="3305950"/>
            <a:ext cx="12534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highlight>
                  <a:srgbClr val="FFFF00"/>
                </a:highlight>
              </a:rPr>
              <a:t>OPTION  2</a:t>
            </a:r>
            <a:endParaRPr b="1">
              <a:highlight>
                <a:srgbClr val="FFFF00"/>
              </a:highlight>
            </a:endParaRPr>
          </a:p>
          <a:p>
            <a:pPr indent="0" lvl="0" marL="0" rtl="0" algn="l">
              <a:spcBef>
                <a:spcPts val="0"/>
              </a:spcBef>
              <a:spcAft>
                <a:spcPts val="0"/>
              </a:spcAft>
              <a:buNone/>
            </a:pPr>
            <a:r>
              <a:t/>
            </a:r>
            <a:endParaRPr/>
          </a:p>
        </p:txBody>
      </p:sp>
      <p:sp>
        <p:nvSpPr>
          <p:cNvPr id="139" name="Google Shape;139;p26"/>
          <p:cNvSpPr txBox="1"/>
          <p:nvPr/>
        </p:nvSpPr>
        <p:spPr>
          <a:xfrm>
            <a:off x="213950" y="4620475"/>
            <a:ext cx="8591700" cy="47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38761D"/>
                </a:solidFill>
              </a:rPr>
              <a:t>BOTH OPTIONS CAN BE SEEN AS “MEETING THE RF TARGETS” - but with different levels of ambition</a:t>
            </a:r>
            <a:endParaRPr b="1" sz="1300">
              <a:solidFill>
                <a:srgbClr val="38761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idx="1" type="subTitle"/>
          </p:nvPr>
        </p:nvSpPr>
        <p:spPr>
          <a:xfrm>
            <a:off x="311700" y="-9075"/>
            <a:ext cx="8520600" cy="4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June PSCM decisions relative to the Coordination Mechanism</a:t>
            </a:r>
            <a:endParaRPr sz="2000"/>
          </a:p>
          <a:p>
            <a:pPr indent="0" lvl="0" marL="0" rtl="0" algn="ctr">
              <a:spcBef>
                <a:spcPts val="0"/>
              </a:spcBef>
              <a:spcAft>
                <a:spcPts val="0"/>
              </a:spcAft>
              <a:buNone/>
            </a:pPr>
            <a:r>
              <a:rPr lang="en" sz="1400"/>
              <a:t>(some concern was expressed by PCU at the time…)</a:t>
            </a:r>
            <a:endParaRPr sz="1400"/>
          </a:p>
        </p:txBody>
      </p:sp>
      <p:pic>
        <p:nvPicPr>
          <p:cNvPr id="145" name="Google Shape;145;p27"/>
          <p:cNvPicPr preferRelativeResize="0"/>
          <p:nvPr/>
        </p:nvPicPr>
        <p:blipFill>
          <a:blip r:embed="rId3">
            <a:alphaModFix/>
          </a:blip>
          <a:stretch>
            <a:fillRect/>
          </a:stretch>
        </p:blipFill>
        <p:spPr>
          <a:xfrm>
            <a:off x="656038" y="2093950"/>
            <a:ext cx="7683325" cy="606575"/>
          </a:xfrm>
          <a:prstGeom prst="rect">
            <a:avLst/>
          </a:prstGeom>
          <a:noFill/>
          <a:ln>
            <a:noFill/>
          </a:ln>
        </p:spPr>
      </p:pic>
      <p:pic>
        <p:nvPicPr>
          <p:cNvPr id="146" name="Google Shape;146;p27"/>
          <p:cNvPicPr preferRelativeResize="0"/>
          <p:nvPr/>
        </p:nvPicPr>
        <p:blipFill>
          <a:blip r:embed="rId4">
            <a:alphaModFix/>
          </a:blip>
          <a:stretch>
            <a:fillRect/>
          </a:stretch>
        </p:blipFill>
        <p:spPr>
          <a:xfrm>
            <a:off x="1083513" y="1432038"/>
            <a:ext cx="3705225" cy="600075"/>
          </a:xfrm>
          <a:prstGeom prst="rect">
            <a:avLst/>
          </a:prstGeom>
          <a:noFill/>
          <a:ln>
            <a:noFill/>
          </a:ln>
        </p:spPr>
      </p:pic>
      <p:cxnSp>
        <p:nvCxnSpPr>
          <p:cNvPr id="147" name="Google Shape;147;p27"/>
          <p:cNvCxnSpPr/>
          <p:nvPr/>
        </p:nvCxnSpPr>
        <p:spPr>
          <a:xfrm flipH="1">
            <a:off x="7306600" y="2604900"/>
            <a:ext cx="101100" cy="466500"/>
          </a:xfrm>
          <a:prstGeom prst="straightConnector1">
            <a:avLst/>
          </a:prstGeom>
          <a:noFill/>
          <a:ln cap="flat" cmpd="sng" w="9525">
            <a:solidFill>
              <a:schemeClr val="dk2"/>
            </a:solidFill>
            <a:prstDash val="solid"/>
            <a:round/>
            <a:headEnd len="med" w="med" type="none"/>
            <a:tailEnd len="med" w="med" type="triangle"/>
          </a:ln>
        </p:spPr>
      </p:cxnSp>
      <p:sp>
        <p:nvSpPr>
          <p:cNvPr id="148" name="Google Shape;148;p27"/>
          <p:cNvSpPr txBox="1"/>
          <p:nvPr/>
        </p:nvSpPr>
        <p:spPr>
          <a:xfrm>
            <a:off x="3038225" y="3177750"/>
            <a:ext cx="5793900" cy="4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8761D"/>
                </a:solidFill>
              </a:rPr>
              <a:t>meaning of “finalized”</a:t>
            </a:r>
            <a:r>
              <a:rPr lang="en">
                <a:solidFill>
                  <a:srgbClr val="38761D"/>
                </a:solidFill>
              </a:rPr>
              <a:t>: an MOU that is technically AND legally cleared?</a:t>
            </a:r>
            <a:endParaRPr>
              <a:solidFill>
                <a:srgbClr val="38761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idx="1" type="subTitle"/>
          </p:nvPr>
        </p:nvSpPr>
        <p:spPr>
          <a:xfrm>
            <a:off x="163750" y="-512525"/>
            <a:ext cx="8520600" cy="4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l">
              <a:lnSpc>
                <a:spcPct val="115000"/>
              </a:lnSpc>
              <a:spcBef>
                <a:spcPts val="0"/>
              </a:spcBef>
              <a:spcAft>
                <a:spcPts val="0"/>
              </a:spcAft>
              <a:buNone/>
            </a:pPr>
            <a:r>
              <a:t/>
            </a:r>
            <a:endParaRPr sz="1200">
              <a:solidFill>
                <a:srgbClr val="980000"/>
              </a:solidFill>
              <a:highlight>
                <a:srgbClr val="FFFFFF"/>
              </a:highlight>
            </a:endParaRPr>
          </a:p>
          <a:p>
            <a:pPr indent="0" lvl="0" marL="0" rtl="0" algn="l">
              <a:lnSpc>
                <a:spcPct val="115000"/>
              </a:lnSpc>
              <a:spcBef>
                <a:spcPts val="0"/>
              </a:spcBef>
              <a:spcAft>
                <a:spcPts val="0"/>
              </a:spcAft>
              <a:buNone/>
            </a:pPr>
            <a:r>
              <a:t/>
            </a:r>
            <a:endParaRPr b="1" i="1" sz="1200">
              <a:solidFill>
                <a:srgbClr val="980000"/>
              </a:solidFill>
              <a:highlight>
                <a:srgbClr val="FFFFFF"/>
              </a:highlight>
            </a:endParaRPr>
          </a:p>
          <a:p>
            <a:pPr indent="0" lvl="0" marL="0" rtl="0" algn="ctr">
              <a:spcBef>
                <a:spcPts val="0"/>
              </a:spcBef>
              <a:spcAft>
                <a:spcPts val="0"/>
              </a:spcAft>
              <a:buNone/>
            </a:pPr>
            <a:r>
              <a:t/>
            </a:r>
            <a:endParaRPr/>
          </a:p>
        </p:txBody>
      </p:sp>
      <p:sp>
        <p:nvSpPr>
          <p:cNvPr id="154" name="Google Shape;154;p28"/>
          <p:cNvSpPr txBox="1"/>
          <p:nvPr/>
        </p:nvSpPr>
        <p:spPr>
          <a:xfrm>
            <a:off x="2121900" y="493725"/>
            <a:ext cx="4900200" cy="5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u="sng">
                <a:solidFill>
                  <a:srgbClr val="980000"/>
                </a:solidFill>
              </a:rPr>
              <a:t>RISK of OPTION 2</a:t>
            </a:r>
            <a:endParaRPr b="1" sz="1900" u="sng">
              <a:solidFill>
                <a:srgbClr val="980000"/>
              </a:solidFill>
            </a:endParaRPr>
          </a:p>
          <a:p>
            <a:pPr indent="0" lvl="0" marL="0" rtl="0" algn="ctr">
              <a:spcBef>
                <a:spcPts val="0"/>
              </a:spcBef>
              <a:spcAft>
                <a:spcPts val="0"/>
              </a:spcAft>
              <a:buNone/>
            </a:pPr>
            <a:r>
              <a:t/>
            </a:r>
            <a:endParaRPr b="1" sz="1200" u="sng">
              <a:solidFill>
                <a:srgbClr val="980000"/>
              </a:solidFill>
            </a:endParaRPr>
          </a:p>
          <a:p>
            <a:pPr indent="0" lvl="0" marL="0" rtl="0" algn="ctr">
              <a:spcBef>
                <a:spcPts val="0"/>
              </a:spcBef>
              <a:spcAft>
                <a:spcPts val="0"/>
              </a:spcAft>
              <a:buNone/>
            </a:pPr>
            <a:r>
              <a:t/>
            </a:r>
            <a:endParaRPr b="1" sz="1200" u="sng">
              <a:solidFill>
                <a:srgbClr val="980000"/>
              </a:solidFill>
            </a:endParaRPr>
          </a:p>
          <a:p>
            <a:pPr indent="0" lvl="0" marL="0" rtl="0" algn="l">
              <a:spcBef>
                <a:spcPts val="0"/>
              </a:spcBef>
              <a:spcAft>
                <a:spcPts val="0"/>
              </a:spcAft>
              <a:buNone/>
            </a:pPr>
            <a:r>
              <a:t/>
            </a:r>
            <a:endParaRPr b="1" sz="500" u="sng"/>
          </a:p>
          <a:p>
            <a:pPr indent="0" lvl="0" marL="0" rtl="0" algn="l">
              <a:spcBef>
                <a:spcPts val="0"/>
              </a:spcBef>
              <a:spcAft>
                <a:spcPts val="0"/>
              </a:spcAft>
              <a:buNone/>
            </a:pPr>
            <a:r>
              <a:rPr b="1" lang="en"/>
              <a:t>→</a:t>
            </a:r>
            <a:r>
              <a:rPr lang="en"/>
              <a:t> if </a:t>
            </a:r>
            <a:r>
              <a:rPr b="1" lang="en"/>
              <a:t>legal clearance </a:t>
            </a:r>
            <a:r>
              <a:rPr lang="en"/>
              <a:t>of final MOU is </a:t>
            </a:r>
            <a:r>
              <a:rPr b="1" lang="en"/>
              <a:t>NOT (largely) achieved </a:t>
            </a:r>
            <a:r>
              <a:rPr lang="en"/>
              <a:t>by CLME+ Project End, there will no longer be a Project/PCU to support further work on MOU and towards the creation of the Coordination Mechanism</a:t>
            </a:r>
            <a:endParaRPr/>
          </a:p>
          <a:p>
            <a:pPr indent="0" lvl="0" marL="0" rtl="0" algn="l">
              <a:spcBef>
                <a:spcPts val="0"/>
              </a:spcBef>
              <a:spcAft>
                <a:spcPts val="0"/>
              </a:spcAft>
              <a:buNone/>
            </a:pPr>
            <a:r>
              <a:t/>
            </a:r>
            <a:endParaRPr>
              <a:solidFill>
                <a:srgbClr val="980000"/>
              </a:solidFill>
            </a:endParaRPr>
          </a:p>
          <a:p>
            <a:pPr indent="0" lvl="0" marL="0" rtl="0" algn="l">
              <a:spcBef>
                <a:spcPts val="0"/>
              </a:spcBef>
              <a:spcAft>
                <a:spcPts val="0"/>
              </a:spcAft>
              <a:buNone/>
            </a:pPr>
            <a:r>
              <a:t/>
            </a:r>
            <a:endParaRPr b="1" sz="800">
              <a:solidFill>
                <a:srgbClr val="980000"/>
              </a:solidFill>
            </a:endParaRPr>
          </a:p>
          <a:p>
            <a:pPr indent="0" lvl="0" marL="0" rtl="0" algn="l">
              <a:spcBef>
                <a:spcPts val="0"/>
              </a:spcBef>
              <a:spcAft>
                <a:spcPts val="0"/>
              </a:spcAft>
              <a:buClr>
                <a:schemeClr val="dk1"/>
              </a:buClr>
              <a:buSzPts val="1100"/>
              <a:buFont typeface="Arial"/>
              <a:buNone/>
            </a:pPr>
            <a:r>
              <a:rPr lang="en">
                <a:solidFill>
                  <a:schemeClr val="dk1"/>
                </a:solidFill>
              </a:rPr>
              <a:t>→ anticipated possible approx start date of next phase (PROCARIBE+) project: end of 2022 (inception phase), Q2 of 2023, full project implementation...</a:t>
            </a:r>
            <a:endParaRPr sz="800">
              <a:solidFill>
                <a:srgbClr val="980000"/>
              </a:solidFill>
            </a:endParaRPr>
          </a:p>
          <a:p>
            <a:pPr indent="0" lvl="0" marL="0" rtl="0" algn="l">
              <a:spcBef>
                <a:spcPts val="0"/>
              </a:spcBef>
              <a:spcAft>
                <a:spcPts val="0"/>
              </a:spcAft>
              <a:buNone/>
            </a:pPr>
            <a:r>
              <a:t/>
            </a:r>
            <a:endParaRPr b="1" sz="800">
              <a:solidFill>
                <a:srgbClr val="980000"/>
              </a:solidFill>
            </a:endParaRPr>
          </a:p>
          <a:p>
            <a:pPr indent="0" lvl="0" marL="0" rtl="0" algn="l">
              <a:spcBef>
                <a:spcPts val="0"/>
              </a:spcBef>
              <a:spcAft>
                <a:spcPts val="0"/>
              </a:spcAft>
              <a:buNone/>
            </a:pPr>
            <a:r>
              <a:t/>
            </a:r>
            <a:endParaRPr b="1" sz="800">
              <a:solidFill>
                <a:srgbClr val="98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p:nvPr/>
        </p:nvSpPr>
        <p:spPr>
          <a:xfrm>
            <a:off x="2507600" y="1550650"/>
            <a:ext cx="4461000" cy="297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29"/>
          <p:cNvPicPr preferRelativeResize="0"/>
          <p:nvPr/>
        </p:nvPicPr>
        <p:blipFill>
          <a:blip r:embed="rId3">
            <a:alphaModFix/>
          </a:blip>
          <a:stretch>
            <a:fillRect/>
          </a:stretch>
        </p:blipFill>
        <p:spPr>
          <a:xfrm>
            <a:off x="3005600" y="1106350"/>
            <a:ext cx="3465000" cy="1427925"/>
          </a:xfrm>
          <a:prstGeom prst="rect">
            <a:avLst/>
          </a:prstGeom>
          <a:noFill/>
          <a:ln cap="flat" cmpd="sng" w="19050">
            <a:solidFill>
              <a:schemeClr val="dk2"/>
            </a:solidFill>
            <a:prstDash val="solid"/>
            <a:round/>
            <a:headEnd len="sm" w="sm" type="none"/>
            <a:tailEnd len="sm" w="sm" type="none"/>
          </a:ln>
        </p:spPr>
      </p:pic>
      <p:sp>
        <p:nvSpPr>
          <p:cNvPr id="161" name="Google Shape;161;p29"/>
          <p:cNvSpPr txBox="1"/>
          <p:nvPr/>
        </p:nvSpPr>
        <p:spPr>
          <a:xfrm>
            <a:off x="145675" y="976450"/>
            <a:ext cx="2772300" cy="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FF"/>
                </a:solidFill>
              </a:rPr>
              <a:t>Note on Project Role</a:t>
            </a:r>
            <a:r>
              <a:rPr b="1" lang="en">
                <a:solidFill>
                  <a:srgbClr val="0000FF"/>
                </a:solidFill>
              </a:rPr>
              <a:t>: </a:t>
            </a:r>
            <a:endParaRPr b="1">
              <a:solidFill>
                <a:srgbClr val="0000FF"/>
              </a:solidFill>
            </a:endParaRPr>
          </a:p>
          <a:p>
            <a:pPr indent="0" lvl="0" marL="0" rtl="0" algn="l">
              <a:spcBef>
                <a:spcPts val="0"/>
              </a:spcBef>
              <a:spcAft>
                <a:spcPts val="0"/>
              </a:spcAft>
              <a:buNone/>
            </a:pPr>
            <a:r>
              <a:rPr b="1" lang="en">
                <a:solidFill>
                  <a:srgbClr val="0000FF"/>
                </a:solidFill>
              </a:rPr>
              <a:t>project can support throughout its lifespan, </a:t>
            </a:r>
            <a:endParaRPr b="1">
              <a:solidFill>
                <a:srgbClr val="0000FF"/>
              </a:solidFill>
            </a:endParaRPr>
          </a:p>
          <a:p>
            <a:pPr indent="0" lvl="0" marL="0" rtl="0" algn="l">
              <a:spcBef>
                <a:spcPts val="0"/>
              </a:spcBef>
              <a:spcAft>
                <a:spcPts val="0"/>
              </a:spcAft>
              <a:buNone/>
            </a:pPr>
            <a:r>
              <a:rPr b="1" lang="en">
                <a:solidFill>
                  <a:srgbClr val="0000FF"/>
                </a:solidFill>
              </a:rPr>
              <a:t>but not guarantee achievement of consensus among countries/IGO’s/PSC members</a:t>
            </a:r>
            <a:endParaRPr b="1">
              <a:solidFill>
                <a:srgbClr val="0000FF"/>
              </a:solidFill>
            </a:endParaRPr>
          </a:p>
        </p:txBody>
      </p:sp>
      <p:sp>
        <p:nvSpPr>
          <p:cNvPr id="162" name="Google Shape;162;p29"/>
          <p:cNvSpPr txBox="1"/>
          <p:nvPr/>
        </p:nvSpPr>
        <p:spPr>
          <a:xfrm>
            <a:off x="104875" y="66050"/>
            <a:ext cx="8910000" cy="531900"/>
          </a:xfrm>
          <a:prstGeom prst="rect">
            <a:avLst/>
          </a:prstGeom>
          <a:solidFill>
            <a:srgbClr val="FFE5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CLME+ OUTPUT 1.1 - THE COORDINATION MECHANISM</a:t>
            </a:r>
            <a:endParaRPr b="1"/>
          </a:p>
          <a:p>
            <a:pPr indent="0" lvl="0" marL="0" rtl="0" algn="ctr">
              <a:spcBef>
                <a:spcPts val="0"/>
              </a:spcBef>
              <a:spcAft>
                <a:spcPts val="0"/>
              </a:spcAft>
              <a:buNone/>
            </a:pPr>
            <a:r>
              <a:rPr b="1" lang="en"/>
              <a:t>PCU STRATEGIC PROPOSAL, with a view of taking full advantage of opportunity offered by the Project</a:t>
            </a:r>
            <a:endParaRPr b="1"/>
          </a:p>
        </p:txBody>
      </p:sp>
      <p:sp>
        <p:nvSpPr>
          <p:cNvPr id="163" name="Google Shape;163;p29"/>
          <p:cNvSpPr txBox="1"/>
          <p:nvPr/>
        </p:nvSpPr>
        <p:spPr>
          <a:xfrm>
            <a:off x="1222225" y="3375450"/>
            <a:ext cx="2286000" cy="828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200"/>
              <a:t>Conservative interpretation of Target B, to be achieved by March 2021: </a:t>
            </a:r>
            <a:r>
              <a:rPr b="1" lang="en" sz="1200"/>
              <a:t>as a minimum, </a:t>
            </a:r>
            <a:r>
              <a:rPr b="1" lang="en" sz="1200"/>
              <a:t>technically</a:t>
            </a:r>
            <a:r>
              <a:rPr b="1" lang="en" sz="1200"/>
              <a:t> cleared MOU</a:t>
            </a:r>
            <a:endParaRPr b="1" sz="1200"/>
          </a:p>
        </p:txBody>
      </p:sp>
      <p:sp>
        <p:nvSpPr>
          <p:cNvPr id="164" name="Google Shape;164;p29"/>
          <p:cNvSpPr txBox="1"/>
          <p:nvPr/>
        </p:nvSpPr>
        <p:spPr>
          <a:xfrm>
            <a:off x="6777675" y="1050200"/>
            <a:ext cx="2178900" cy="57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u="sng">
                <a:solidFill>
                  <a:srgbClr val="38761D"/>
                </a:solidFill>
              </a:rPr>
              <a:t>different possible interpretations</a:t>
            </a:r>
            <a:r>
              <a:rPr b="1" lang="en">
                <a:solidFill>
                  <a:srgbClr val="38761D"/>
                </a:solidFill>
              </a:rPr>
              <a:t> </a:t>
            </a:r>
            <a:endParaRPr b="1">
              <a:solidFill>
                <a:srgbClr val="38761D"/>
              </a:solidFill>
            </a:endParaRPr>
          </a:p>
          <a:p>
            <a:pPr indent="0" lvl="0" marL="0" rtl="0" algn="r">
              <a:spcBef>
                <a:spcPts val="0"/>
              </a:spcBef>
              <a:spcAft>
                <a:spcPts val="0"/>
              </a:spcAft>
              <a:buNone/>
            </a:pPr>
            <a:r>
              <a:rPr b="1" lang="en">
                <a:solidFill>
                  <a:srgbClr val="38761D"/>
                </a:solidFill>
              </a:rPr>
              <a:t>of what should be achieved by Project End</a:t>
            </a:r>
            <a:endParaRPr b="1">
              <a:solidFill>
                <a:srgbClr val="38761D"/>
              </a:solidFill>
            </a:endParaRPr>
          </a:p>
        </p:txBody>
      </p:sp>
      <p:sp>
        <p:nvSpPr>
          <p:cNvPr id="165" name="Google Shape;165;p29"/>
          <p:cNvSpPr txBox="1"/>
          <p:nvPr/>
        </p:nvSpPr>
        <p:spPr>
          <a:xfrm>
            <a:off x="2546850" y="2908788"/>
            <a:ext cx="4326600" cy="2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u="sng">
                <a:highlight>
                  <a:srgbClr val="FFFF00"/>
                </a:highlight>
              </a:rPr>
              <a:t>PCU’S </a:t>
            </a:r>
            <a:r>
              <a:rPr b="1" lang="en" sz="1700" u="sng">
                <a:highlight>
                  <a:srgbClr val="FFFF00"/>
                </a:highlight>
              </a:rPr>
              <a:t>PROPOSED WAY FORWARD:</a:t>
            </a:r>
            <a:endParaRPr b="1" sz="1700" u="sng">
              <a:highlight>
                <a:srgbClr val="FFFF00"/>
              </a:highlight>
            </a:endParaRPr>
          </a:p>
        </p:txBody>
      </p:sp>
      <p:sp>
        <p:nvSpPr>
          <p:cNvPr id="166" name="Google Shape;166;p29"/>
          <p:cNvSpPr txBox="1"/>
          <p:nvPr/>
        </p:nvSpPr>
        <p:spPr>
          <a:xfrm>
            <a:off x="5811650" y="3441225"/>
            <a:ext cx="3305700" cy="8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CLME+ PCU keeps supporting the aspirations of having a technically AND legally cleared MOU that can be circulated for signature, BY or BEFORE Project End.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i="1" lang="en" sz="1200"/>
              <a:t>Most positive scenario: further support signing process if the above is achieved before Project End Date.</a:t>
            </a:r>
            <a:endParaRPr i="1" sz="1200"/>
          </a:p>
        </p:txBody>
      </p:sp>
      <p:sp>
        <p:nvSpPr>
          <p:cNvPr id="167" name="Google Shape;167;p29"/>
          <p:cNvSpPr/>
          <p:nvPr/>
        </p:nvSpPr>
        <p:spPr>
          <a:xfrm>
            <a:off x="3395500" y="3780700"/>
            <a:ext cx="219900" cy="22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
          <p:cNvSpPr txBox="1"/>
          <p:nvPr/>
        </p:nvSpPr>
        <p:spPr>
          <a:xfrm>
            <a:off x="104875" y="3506475"/>
            <a:ext cx="1633500" cy="8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8761D"/>
                </a:solidFill>
              </a:rPr>
              <a:t>1. </a:t>
            </a:r>
            <a:r>
              <a:rPr lang="en" sz="1200">
                <a:solidFill>
                  <a:srgbClr val="38761D"/>
                </a:solidFill>
              </a:rPr>
              <a:t>secure that the minimum requirements under the Results Framework are met:</a:t>
            </a:r>
            <a:endParaRPr sz="1200">
              <a:solidFill>
                <a:srgbClr val="38761D"/>
              </a:solidFill>
            </a:endParaRPr>
          </a:p>
        </p:txBody>
      </p:sp>
      <p:sp>
        <p:nvSpPr>
          <p:cNvPr id="169" name="Google Shape;169;p29"/>
          <p:cNvSpPr/>
          <p:nvPr/>
        </p:nvSpPr>
        <p:spPr>
          <a:xfrm>
            <a:off x="5623450" y="3780700"/>
            <a:ext cx="219900" cy="224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9"/>
          <p:cNvSpPr txBox="1"/>
          <p:nvPr/>
        </p:nvSpPr>
        <p:spPr>
          <a:xfrm>
            <a:off x="3703338" y="3454475"/>
            <a:ext cx="1852200" cy="8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8761D"/>
                </a:solidFill>
              </a:rPr>
              <a:t>2. </a:t>
            </a:r>
            <a:r>
              <a:rPr lang="en" sz="1200">
                <a:solidFill>
                  <a:srgbClr val="980000"/>
                </a:solidFill>
              </a:rPr>
              <a:t>mitigate the risk of a stall (or substantial slow-down) of the process towards CM creation, once the Project End Date is reached</a:t>
            </a:r>
            <a:endParaRPr sz="1200">
              <a:solidFill>
                <a:srgbClr val="98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nvSpPr>
        <p:spPr>
          <a:xfrm>
            <a:off x="194200" y="-93300"/>
            <a:ext cx="8839200" cy="3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u="sng"/>
              <a:t>TIMELINE - </a:t>
            </a:r>
            <a:r>
              <a:rPr b="1" i="1" lang="en" sz="2700" u="sng">
                <a:solidFill>
                  <a:srgbClr val="980000"/>
                </a:solidFill>
              </a:rPr>
              <a:t>“beware of the Gap!”</a:t>
            </a:r>
            <a:endParaRPr b="1" i="1" sz="2700" u="sng">
              <a:solidFill>
                <a:srgbClr val="980000"/>
              </a:solidFill>
            </a:endParaRPr>
          </a:p>
          <a:p>
            <a:pPr indent="0" lvl="0" marL="0" rtl="0" algn="ctr">
              <a:spcBef>
                <a:spcPts val="0"/>
              </a:spcBef>
              <a:spcAft>
                <a:spcPts val="0"/>
              </a:spcAft>
              <a:buNone/>
            </a:pPr>
            <a:r>
              <a:t/>
            </a:r>
            <a:endParaRPr b="1" sz="1500"/>
          </a:p>
          <a:p>
            <a:pPr indent="0" lvl="0" marL="0" rtl="0" algn="l">
              <a:spcBef>
                <a:spcPts val="0"/>
              </a:spcBef>
              <a:spcAft>
                <a:spcPts val="0"/>
              </a:spcAft>
              <a:buNone/>
            </a:pPr>
            <a:r>
              <a:t/>
            </a:r>
            <a:endParaRPr sz="1200"/>
          </a:p>
        </p:txBody>
      </p:sp>
      <p:pic>
        <p:nvPicPr>
          <p:cNvPr id="176" name="Google Shape;176;p30"/>
          <p:cNvPicPr preferRelativeResize="0"/>
          <p:nvPr/>
        </p:nvPicPr>
        <p:blipFill>
          <a:blip r:embed="rId3">
            <a:alphaModFix/>
          </a:blip>
          <a:stretch>
            <a:fillRect/>
          </a:stretch>
        </p:blipFill>
        <p:spPr>
          <a:xfrm>
            <a:off x="120500" y="540925"/>
            <a:ext cx="7029034" cy="4450200"/>
          </a:xfrm>
          <a:prstGeom prst="rect">
            <a:avLst/>
          </a:prstGeom>
          <a:noFill/>
          <a:ln>
            <a:noFill/>
          </a:ln>
        </p:spPr>
      </p:pic>
      <p:sp>
        <p:nvSpPr>
          <p:cNvPr id="177" name="Google Shape;177;p30"/>
          <p:cNvSpPr txBox="1"/>
          <p:nvPr/>
        </p:nvSpPr>
        <p:spPr>
          <a:xfrm>
            <a:off x="7115350" y="2745950"/>
            <a:ext cx="2212200" cy="3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300"/>
          </a:p>
          <a:p>
            <a:pPr indent="0" lvl="0" marL="457200" rtl="0" algn="l">
              <a:spcBef>
                <a:spcPts val="0"/>
              </a:spcBef>
              <a:spcAft>
                <a:spcPts val="0"/>
              </a:spcAft>
              <a:buNone/>
            </a:pPr>
            <a:r>
              <a:rPr b="1" lang="en" sz="1000" u="sng"/>
              <a:t>TIMELINE SHOWS:</a:t>
            </a:r>
            <a:endParaRPr b="1" sz="1000" u="sng"/>
          </a:p>
          <a:p>
            <a:pPr indent="0" lvl="0" marL="457200" rtl="0" algn="l">
              <a:spcBef>
                <a:spcPts val="0"/>
              </a:spcBef>
              <a:spcAft>
                <a:spcPts val="0"/>
              </a:spcAft>
              <a:buNone/>
            </a:pPr>
            <a:r>
              <a:t/>
            </a:r>
            <a:endParaRPr i="1" sz="1000"/>
          </a:p>
          <a:p>
            <a:pPr indent="-292100" lvl="0" marL="457200" rtl="0" algn="l">
              <a:spcBef>
                <a:spcPts val="0"/>
              </a:spcBef>
              <a:spcAft>
                <a:spcPts val="0"/>
              </a:spcAft>
              <a:buSzPts val="1000"/>
              <a:buAutoNum type="arabicPeriod"/>
            </a:pPr>
            <a:r>
              <a:rPr i="1" lang="en" sz="1000"/>
              <a:t>from </a:t>
            </a:r>
            <a:r>
              <a:rPr b="1" i="1" lang="en" sz="1000"/>
              <a:t>CLME+ Project </a:t>
            </a:r>
            <a:r>
              <a:rPr i="1" lang="en" sz="1000"/>
              <a:t>(2015-2021) to </a:t>
            </a:r>
            <a:r>
              <a:rPr b="1" i="1" lang="en" sz="1000"/>
              <a:t>PROCARIBE+ Project</a:t>
            </a:r>
            <a:r>
              <a:rPr i="1" lang="en" sz="1000"/>
              <a:t> (2022/23-...)</a:t>
            </a:r>
            <a:endParaRPr i="1" sz="1000"/>
          </a:p>
          <a:p>
            <a:pPr indent="0" lvl="0" marL="914400" rtl="0" algn="l">
              <a:spcBef>
                <a:spcPts val="0"/>
              </a:spcBef>
              <a:spcAft>
                <a:spcPts val="0"/>
              </a:spcAft>
              <a:buNone/>
            </a:pPr>
            <a:r>
              <a:t/>
            </a:r>
            <a:endParaRPr i="1" sz="1000"/>
          </a:p>
          <a:p>
            <a:pPr indent="-292100" lvl="0" marL="457200" rtl="0" algn="l">
              <a:spcBef>
                <a:spcPts val="0"/>
              </a:spcBef>
              <a:spcAft>
                <a:spcPts val="0"/>
              </a:spcAft>
              <a:buSzPts val="1000"/>
              <a:buAutoNum type="arabicPeriod"/>
            </a:pPr>
            <a:r>
              <a:rPr i="1" lang="en" sz="1000"/>
              <a:t>from </a:t>
            </a:r>
            <a:r>
              <a:rPr b="1" i="1" lang="en" sz="1000"/>
              <a:t>ICM </a:t>
            </a:r>
            <a:r>
              <a:rPr i="1" lang="en" sz="1000"/>
              <a:t>to </a:t>
            </a:r>
            <a:r>
              <a:rPr b="1" i="1" lang="en" sz="1000"/>
              <a:t>PROCARIBE</a:t>
            </a:r>
            <a:endParaRPr b="1" i="1" sz="1000"/>
          </a:p>
          <a:p>
            <a:pPr indent="0" lvl="0" marL="914400" rtl="0" algn="l">
              <a:spcBef>
                <a:spcPts val="0"/>
              </a:spcBef>
              <a:spcAft>
                <a:spcPts val="0"/>
              </a:spcAft>
              <a:buNone/>
            </a:pPr>
            <a:r>
              <a:t/>
            </a:r>
            <a:endParaRPr i="1" sz="1000"/>
          </a:p>
          <a:p>
            <a:pPr indent="-292100" lvl="0" marL="457200" rtl="0" algn="l">
              <a:spcBef>
                <a:spcPts val="0"/>
              </a:spcBef>
              <a:spcAft>
                <a:spcPts val="0"/>
              </a:spcAft>
              <a:buSzPts val="1000"/>
              <a:buAutoNum type="arabicPeriod"/>
            </a:pPr>
            <a:r>
              <a:rPr i="1" lang="en" sz="1000"/>
              <a:t>from </a:t>
            </a:r>
            <a:r>
              <a:rPr b="1" i="1" lang="en" sz="1000"/>
              <a:t>CLME+ SAP </a:t>
            </a:r>
            <a:r>
              <a:rPr i="1" lang="en" sz="1000"/>
              <a:t>(2015-2024) to </a:t>
            </a:r>
            <a:r>
              <a:rPr b="1" i="1" lang="en" sz="1000"/>
              <a:t>PROCARIBE SAP </a:t>
            </a:r>
            <a:r>
              <a:rPr i="1" lang="en" sz="1000"/>
              <a:t>(2025-2035)</a:t>
            </a:r>
            <a:endParaRPr i="1" sz="1000"/>
          </a:p>
        </p:txBody>
      </p:sp>
      <p:cxnSp>
        <p:nvCxnSpPr>
          <p:cNvPr id="178" name="Google Shape;178;p30"/>
          <p:cNvCxnSpPr/>
          <p:nvPr/>
        </p:nvCxnSpPr>
        <p:spPr>
          <a:xfrm>
            <a:off x="3090225" y="945650"/>
            <a:ext cx="0" cy="3216900"/>
          </a:xfrm>
          <a:prstGeom prst="straightConnector1">
            <a:avLst/>
          </a:prstGeom>
          <a:noFill/>
          <a:ln cap="flat" cmpd="sng" w="38100">
            <a:solidFill>
              <a:srgbClr val="FF0000"/>
            </a:solidFill>
            <a:prstDash val="solid"/>
            <a:round/>
            <a:headEnd len="med" w="med" type="none"/>
            <a:tailEnd len="med" w="med" type="none"/>
          </a:ln>
        </p:spPr>
      </p:cxnSp>
      <p:cxnSp>
        <p:nvCxnSpPr>
          <p:cNvPr id="179" name="Google Shape;179;p30"/>
          <p:cNvCxnSpPr/>
          <p:nvPr/>
        </p:nvCxnSpPr>
        <p:spPr>
          <a:xfrm>
            <a:off x="4004625" y="945650"/>
            <a:ext cx="0" cy="3216900"/>
          </a:xfrm>
          <a:prstGeom prst="straightConnector1">
            <a:avLst/>
          </a:prstGeom>
          <a:noFill/>
          <a:ln cap="flat" cmpd="sng" w="38100">
            <a:solidFill>
              <a:srgbClr val="FF0000"/>
            </a:solidFill>
            <a:prstDash val="solid"/>
            <a:round/>
            <a:headEnd len="med" w="med" type="none"/>
            <a:tailEnd len="med" w="med" type="none"/>
          </a:ln>
        </p:spPr>
      </p:cxnSp>
      <p:cxnSp>
        <p:nvCxnSpPr>
          <p:cNvPr id="180" name="Google Shape;180;p30"/>
          <p:cNvCxnSpPr/>
          <p:nvPr/>
        </p:nvCxnSpPr>
        <p:spPr>
          <a:xfrm>
            <a:off x="4309425" y="945650"/>
            <a:ext cx="0" cy="3216900"/>
          </a:xfrm>
          <a:prstGeom prst="straightConnector1">
            <a:avLst/>
          </a:prstGeom>
          <a:noFill/>
          <a:ln cap="flat" cmpd="sng" w="38100">
            <a:solidFill>
              <a:srgbClr val="FF0000"/>
            </a:solidFill>
            <a:prstDash val="dash"/>
            <a:round/>
            <a:headEnd len="med" w="med" type="none"/>
            <a:tailEnd len="med" w="med" type="none"/>
          </a:ln>
        </p:spPr>
      </p:cxnSp>
      <p:sp>
        <p:nvSpPr>
          <p:cNvPr id="181" name="Google Shape;181;p30"/>
          <p:cNvSpPr/>
          <p:nvPr/>
        </p:nvSpPr>
        <p:spPr>
          <a:xfrm>
            <a:off x="3132425" y="1426900"/>
            <a:ext cx="1128900" cy="228000"/>
          </a:xfrm>
          <a:prstGeom prst="leftRightArrow">
            <a:avLst>
              <a:gd fmla="val 50000" name="adj1"/>
              <a:gd fmla="val 50000" name="adj2"/>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2" name="Google Shape;182;p30"/>
          <p:cNvCxnSpPr>
            <a:endCxn id="183" idx="1"/>
          </p:cNvCxnSpPr>
          <p:nvPr/>
        </p:nvCxnSpPr>
        <p:spPr>
          <a:xfrm flipH="1" rot="10800000">
            <a:off x="3748700" y="764175"/>
            <a:ext cx="3791100" cy="544500"/>
          </a:xfrm>
          <a:prstGeom prst="straightConnector1">
            <a:avLst/>
          </a:prstGeom>
          <a:noFill/>
          <a:ln cap="flat" cmpd="sng" w="9525">
            <a:solidFill>
              <a:schemeClr val="dk2"/>
            </a:solidFill>
            <a:prstDash val="solid"/>
            <a:round/>
            <a:headEnd len="med" w="med" type="none"/>
            <a:tailEnd len="med" w="med" type="triangle"/>
          </a:ln>
        </p:spPr>
      </p:cxnSp>
      <p:sp>
        <p:nvSpPr>
          <p:cNvPr id="184" name="Google Shape;184;p30"/>
          <p:cNvSpPr txBox="1"/>
          <p:nvPr/>
        </p:nvSpPr>
        <p:spPr>
          <a:xfrm>
            <a:off x="3213475" y="724625"/>
            <a:ext cx="1585200" cy="1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if p</a:t>
            </a:r>
            <a:r>
              <a:rPr lang="en" sz="900"/>
              <a:t>roject end kept in July</a:t>
            </a:r>
            <a:endParaRPr sz="900"/>
          </a:p>
        </p:txBody>
      </p:sp>
      <p:sp>
        <p:nvSpPr>
          <p:cNvPr id="183" name="Google Shape;183;p30"/>
          <p:cNvSpPr txBox="1"/>
          <p:nvPr/>
        </p:nvSpPr>
        <p:spPr>
          <a:xfrm>
            <a:off x="7539800" y="101325"/>
            <a:ext cx="1418400" cy="13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980000"/>
                </a:solidFill>
              </a:rPr>
              <a:t>Potentially “dead” period with no progress on MOU if MOU not finalized by Project End</a:t>
            </a:r>
            <a:endParaRPr b="1" sz="1200">
              <a:solidFill>
                <a:srgbClr val="980000"/>
              </a:solidFill>
            </a:endParaRPr>
          </a:p>
        </p:txBody>
      </p:sp>
      <p:cxnSp>
        <p:nvCxnSpPr>
          <p:cNvPr id="185" name="Google Shape;185;p30"/>
          <p:cNvCxnSpPr/>
          <p:nvPr/>
        </p:nvCxnSpPr>
        <p:spPr>
          <a:xfrm flipH="1">
            <a:off x="3104275" y="932925"/>
            <a:ext cx="206400" cy="24900"/>
          </a:xfrm>
          <a:prstGeom prst="straightConnector1">
            <a:avLst/>
          </a:prstGeom>
          <a:noFill/>
          <a:ln cap="flat" cmpd="sng" w="9525">
            <a:solidFill>
              <a:schemeClr val="dk2"/>
            </a:solidFill>
            <a:prstDash val="solid"/>
            <a:round/>
            <a:headEnd len="med" w="med" type="none"/>
            <a:tailEnd len="med" w="med" type="triangle"/>
          </a:ln>
        </p:spPr>
      </p:cxnSp>
      <p:sp>
        <p:nvSpPr>
          <p:cNvPr id="186" name="Google Shape;186;p30"/>
          <p:cNvSpPr/>
          <p:nvPr/>
        </p:nvSpPr>
        <p:spPr>
          <a:xfrm>
            <a:off x="4785200" y="4634025"/>
            <a:ext cx="1585200" cy="144900"/>
          </a:xfrm>
          <a:prstGeom prst="leftRightArrow">
            <a:avLst>
              <a:gd fmla="val 50000" name="adj1"/>
              <a:gd fmla="val 50000" name="adj2"/>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0"/>
          <p:cNvSpPr txBox="1"/>
          <p:nvPr/>
        </p:nvSpPr>
        <p:spPr>
          <a:xfrm>
            <a:off x="4719200" y="4753575"/>
            <a:ext cx="2328300" cy="2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rgbClr val="980000"/>
                </a:solidFill>
              </a:rPr>
              <a:t>Development &amp; endorsement of new SAP </a:t>
            </a:r>
            <a:endParaRPr b="1" sz="700">
              <a:solidFill>
                <a:srgbClr val="980000"/>
              </a:solidFill>
            </a:endParaRPr>
          </a:p>
          <a:p>
            <a:pPr indent="0" lvl="0" marL="0" rtl="0" algn="l">
              <a:spcBef>
                <a:spcPts val="0"/>
              </a:spcBef>
              <a:spcAft>
                <a:spcPts val="0"/>
              </a:spcAft>
              <a:buNone/>
            </a:pPr>
            <a:r>
              <a:rPr b="1" lang="en" sz="700">
                <a:solidFill>
                  <a:srgbClr val="980000"/>
                </a:solidFill>
              </a:rPr>
              <a:t>- Coordination Mechanism must be up &amp; running!</a:t>
            </a:r>
            <a:endParaRPr b="1" sz="700">
              <a:solidFill>
                <a:srgbClr val="980000"/>
              </a:solidFill>
            </a:endParaRPr>
          </a:p>
        </p:txBody>
      </p:sp>
      <p:sp>
        <p:nvSpPr>
          <p:cNvPr id="188" name="Google Shape;188;p30"/>
          <p:cNvSpPr/>
          <p:nvPr/>
        </p:nvSpPr>
        <p:spPr>
          <a:xfrm>
            <a:off x="8170550" y="1308675"/>
            <a:ext cx="156900" cy="2643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9" name="Google Shape;189;p30"/>
          <p:cNvCxnSpPr/>
          <p:nvPr/>
        </p:nvCxnSpPr>
        <p:spPr>
          <a:xfrm>
            <a:off x="7496475" y="2932100"/>
            <a:ext cx="1502700" cy="0"/>
          </a:xfrm>
          <a:prstGeom prst="straightConnector1">
            <a:avLst/>
          </a:prstGeom>
          <a:noFill/>
          <a:ln cap="flat" cmpd="sng" w="9525">
            <a:solidFill>
              <a:schemeClr val="dk2"/>
            </a:solidFill>
            <a:prstDash val="solid"/>
            <a:round/>
            <a:headEnd len="med" w="med" type="none"/>
            <a:tailEnd len="med" w="med" type="none"/>
          </a:ln>
        </p:spPr>
      </p:cxnSp>
      <p:sp>
        <p:nvSpPr>
          <p:cNvPr id="190" name="Google Shape;190;p30"/>
          <p:cNvSpPr txBox="1"/>
          <p:nvPr/>
        </p:nvSpPr>
        <p:spPr>
          <a:xfrm>
            <a:off x="7587275" y="1507050"/>
            <a:ext cx="14184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00FF"/>
                </a:solidFill>
              </a:rPr>
              <a:t>Target: have CM created by LATEST end of PROCARIBE+ Inception Phase </a:t>
            </a:r>
            <a:r>
              <a:rPr b="1" lang="en" sz="900">
                <a:solidFill>
                  <a:srgbClr val="0000FF"/>
                </a:solidFill>
              </a:rPr>
              <a:t>(that’s 2+ years from now!)</a:t>
            </a:r>
            <a:endParaRPr b="1" sz="90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idx="1" type="subTitle"/>
          </p:nvPr>
        </p:nvSpPr>
        <p:spPr>
          <a:xfrm>
            <a:off x="311700" y="-9075"/>
            <a:ext cx="8520600" cy="46944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 sz="2000" u="sng"/>
              <a:t>PROJECT SUCCESS:</a:t>
            </a:r>
            <a:r>
              <a:rPr lang="en" sz="2000"/>
              <a:t> </a:t>
            </a:r>
            <a:endParaRPr sz="2000"/>
          </a:p>
          <a:p>
            <a:pPr indent="0" lvl="0" marL="457200" rtl="0" algn="ctr">
              <a:spcBef>
                <a:spcPts val="0"/>
              </a:spcBef>
              <a:spcAft>
                <a:spcPts val="0"/>
              </a:spcAft>
              <a:buNone/>
            </a:pPr>
            <a:r>
              <a:rPr lang="en" sz="1600"/>
              <a:t>TECHNICAL DELIVERY, FINANCIAL IMPLEMENTATION, ADMIN COMPLIANCE, CONTINUITY/SUSTAINABILITY OF OUTPUTS &amp; OUTCOMES </a:t>
            </a:r>
            <a:endParaRPr sz="1600"/>
          </a:p>
          <a:p>
            <a:pPr indent="0" lvl="0" marL="457200" rtl="0" algn="ctr">
              <a:spcBef>
                <a:spcPts val="0"/>
              </a:spcBef>
              <a:spcAft>
                <a:spcPts val="0"/>
              </a:spcAft>
              <a:buNone/>
            </a:pPr>
            <a:r>
              <a:rPr lang="en" sz="1600"/>
              <a:t>(RISK MANAGEMENT)</a:t>
            </a:r>
            <a:endParaRPr sz="1600"/>
          </a:p>
          <a:p>
            <a:pPr indent="0" lvl="0" marL="457200" rtl="0" algn="ctr">
              <a:spcBef>
                <a:spcPts val="0"/>
              </a:spcBef>
              <a:spcAft>
                <a:spcPts val="0"/>
              </a:spcAft>
              <a:buNone/>
            </a:pPr>
            <a:r>
              <a:t/>
            </a:r>
            <a:endParaRPr sz="1000"/>
          </a:p>
          <a:p>
            <a:pPr indent="0" lvl="0" marL="457200" rtl="0" algn="ctr">
              <a:spcBef>
                <a:spcPts val="0"/>
              </a:spcBef>
              <a:spcAft>
                <a:spcPts val="0"/>
              </a:spcAft>
              <a:buNone/>
            </a:pPr>
            <a:r>
              <a:t/>
            </a:r>
            <a:endParaRPr sz="1700"/>
          </a:p>
          <a:p>
            <a:pPr indent="0" lvl="0" marL="457200" rtl="0" algn="ctr">
              <a:spcBef>
                <a:spcPts val="0"/>
              </a:spcBef>
              <a:spcAft>
                <a:spcPts val="0"/>
              </a:spcAft>
              <a:buNone/>
            </a:pPr>
            <a:r>
              <a:rPr b="1" lang="en" sz="2000" u="sng"/>
              <a:t>CURRENT CONTEXT</a:t>
            </a:r>
            <a:r>
              <a:rPr b="1" lang="en" sz="2000" u="sng"/>
              <a:t>:</a:t>
            </a:r>
            <a:endParaRPr sz="1700"/>
          </a:p>
          <a:p>
            <a:pPr indent="-323850" lvl="0" marL="457200" rtl="0" algn="ctr">
              <a:spcBef>
                <a:spcPts val="0"/>
              </a:spcBef>
              <a:spcAft>
                <a:spcPts val="0"/>
              </a:spcAft>
              <a:buSzPts val="1500"/>
              <a:buChar char="●"/>
            </a:pPr>
            <a:r>
              <a:rPr lang="en" sz="1500"/>
              <a:t>Take into account delays, conflicting priorities... on side of PCU and Co-exec partners, COVID contingency </a:t>
            </a:r>
            <a:endParaRPr sz="1500"/>
          </a:p>
          <a:p>
            <a:pPr indent="-323850" lvl="0" marL="457200" rtl="0" algn="ctr">
              <a:spcBef>
                <a:spcPts val="0"/>
              </a:spcBef>
              <a:spcAft>
                <a:spcPts val="0"/>
              </a:spcAft>
              <a:buSzPts val="1500"/>
              <a:buChar char="●"/>
            </a:pPr>
            <a:r>
              <a:rPr lang="en" sz="1500"/>
              <a:t>Take into account need for country review/inputs/feedback of Project Outputs (incl CM MOU), vis-a-vis COVID as a short-term country priority</a:t>
            </a:r>
            <a:endParaRPr b="1" sz="1500" u="sng"/>
          </a:p>
          <a:p>
            <a:pPr indent="0" lvl="0" marL="0" rtl="0" algn="ctr">
              <a:spcBef>
                <a:spcPts val="0"/>
              </a:spcBef>
              <a:spcAft>
                <a:spcPts val="0"/>
              </a:spcAft>
              <a:buNone/>
            </a:pPr>
            <a:r>
              <a:t/>
            </a:r>
            <a:endParaRPr b="1" sz="1000" u="sng"/>
          </a:p>
          <a:p>
            <a:pPr indent="0" lvl="0" marL="0" rtl="0" algn="ctr">
              <a:spcBef>
                <a:spcPts val="0"/>
              </a:spcBef>
              <a:spcAft>
                <a:spcPts val="0"/>
              </a:spcAft>
              <a:buNone/>
            </a:pPr>
            <a:r>
              <a:t/>
            </a:r>
            <a:endParaRPr b="1" sz="2000" u="sng"/>
          </a:p>
          <a:p>
            <a:pPr indent="0" lvl="0" marL="0" rtl="0" algn="ctr">
              <a:spcBef>
                <a:spcPts val="0"/>
              </a:spcBef>
              <a:spcAft>
                <a:spcPts val="0"/>
              </a:spcAft>
              <a:buNone/>
            </a:pPr>
            <a:r>
              <a:rPr b="1" lang="en" sz="2000" u="sng"/>
              <a:t>CLME+ PCU-proposed STRATEGY: </a:t>
            </a:r>
            <a:endParaRPr b="1" sz="2000" u="sng"/>
          </a:p>
          <a:p>
            <a:pPr indent="0" lvl="0" marL="0" rtl="0" algn="ctr">
              <a:spcBef>
                <a:spcPts val="0"/>
              </a:spcBef>
              <a:spcAft>
                <a:spcPts val="0"/>
              </a:spcAft>
              <a:buNone/>
            </a:pPr>
            <a:r>
              <a:t/>
            </a:r>
            <a:endParaRPr b="1" sz="1100" u="sng"/>
          </a:p>
          <a:p>
            <a:pPr indent="0" lvl="0" marL="0" rtl="0" algn="ctr">
              <a:spcBef>
                <a:spcPts val="0"/>
              </a:spcBef>
              <a:spcAft>
                <a:spcPts val="0"/>
              </a:spcAft>
              <a:buNone/>
            </a:pPr>
            <a:r>
              <a:rPr b="1" lang="en" sz="2000"/>
              <a:t>3 months of extra time </a:t>
            </a:r>
            <a:r>
              <a:rPr lang="en" sz="2000"/>
              <a:t>to </a:t>
            </a:r>
            <a:r>
              <a:rPr lang="en" sz="2000">
                <a:solidFill>
                  <a:srgbClr val="0000FF"/>
                </a:solidFill>
              </a:rPr>
              <a:t>conclude all outputs </a:t>
            </a:r>
            <a:r>
              <a:rPr lang="en" sz="2000"/>
              <a:t>and </a:t>
            </a:r>
            <a:r>
              <a:rPr lang="en" sz="2000">
                <a:solidFill>
                  <a:srgbClr val="0000FF"/>
                </a:solidFill>
              </a:rPr>
              <a:t>take process towards creation of Coordination Mechanism as far as possible</a:t>
            </a:r>
            <a:r>
              <a:rPr lang="en" sz="2000"/>
              <a:t> </a:t>
            </a:r>
            <a:endParaRPr sz="2000"/>
          </a:p>
          <a:p>
            <a:pPr indent="0" lvl="0" marL="0" rtl="0" algn="ctr">
              <a:spcBef>
                <a:spcPts val="0"/>
              </a:spcBef>
              <a:spcAft>
                <a:spcPts val="0"/>
              </a:spcAft>
              <a:buNone/>
            </a:pPr>
            <a:r>
              <a:rPr lang="en" sz="2000"/>
              <a:t>(</a:t>
            </a:r>
            <a:r>
              <a:rPr lang="en" sz="2000">
                <a:solidFill>
                  <a:srgbClr val="0000FF"/>
                </a:solidFill>
              </a:rPr>
              <a:t>while securing continuity</a:t>
            </a:r>
            <a:r>
              <a:rPr lang="en" sz="2000"/>
              <a:t> of CLME+ initiative), </a:t>
            </a:r>
            <a:endParaRPr sz="2000"/>
          </a:p>
          <a:p>
            <a:pPr indent="0" lvl="0" marL="0" rtl="0" algn="ctr">
              <a:spcBef>
                <a:spcPts val="0"/>
              </a:spcBef>
              <a:spcAft>
                <a:spcPts val="0"/>
              </a:spcAft>
              <a:buNone/>
            </a:pPr>
            <a:r>
              <a:rPr lang="en" sz="1600">
                <a:solidFill>
                  <a:srgbClr val="0000FF"/>
                </a:solidFill>
              </a:rPr>
              <a:t>within existing project budget</a:t>
            </a:r>
            <a:r>
              <a:rPr lang="en" sz="1600"/>
              <a:t> and PRoDoc/PSC-</a:t>
            </a:r>
            <a:r>
              <a:rPr lang="en" sz="1600">
                <a:solidFill>
                  <a:srgbClr val="0000FF"/>
                </a:solidFill>
              </a:rPr>
              <a:t>approved Project Management Costs</a:t>
            </a:r>
            <a:endParaRPr sz="2000"/>
          </a:p>
        </p:txBody>
      </p:sp>
      <p:sp>
        <p:nvSpPr>
          <p:cNvPr id="196" name="Google Shape;196;p31"/>
          <p:cNvSpPr/>
          <p:nvPr/>
        </p:nvSpPr>
        <p:spPr>
          <a:xfrm>
            <a:off x="4538925" y="1180600"/>
            <a:ext cx="264300" cy="288900"/>
          </a:xfrm>
          <a:prstGeom prst="upDownArrow">
            <a:avLst>
              <a:gd fmla="val 50000" name="adj1"/>
              <a:gd fmla="val 50000" name="adj2"/>
            </a:avLst>
          </a:prstGeom>
          <a:solidFill>
            <a:schemeClr val="lt2"/>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1"/>
          <p:cNvSpPr/>
          <p:nvPr/>
        </p:nvSpPr>
        <p:spPr>
          <a:xfrm>
            <a:off x="4538925" y="2857000"/>
            <a:ext cx="264300" cy="288900"/>
          </a:xfrm>
          <a:prstGeom prst="upDownArrow">
            <a:avLst>
              <a:gd fmla="val 50000" name="adj1"/>
              <a:gd fmla="val 50000" name="adj2"/>
            </a:avLst>
          </a:prstGeom>
          <a:solidFill>
            <a:schemeClr val="lt2"/>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